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customXml/itemProps1.xml" ContentType="application/vnd.openxmlformats-officedocument.customXmlPropertie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1"/>
  </p:notesMasterIdLst>
  <p:sldIdLst>
    <p:sldId id="257" r:id="rId2"/>
    <p:sldId id="258" r:id="rId3"/>
    <p:sldId id="273" r:id="rId4"/>
    <p:sldId id="270" r:id="rId5"/>
    <p:sldId id="263" r:id="rId6"/>
    <p:sldId id="264" r:id="rId7"/>
    <p:sldId id="265" r:id="rId8"/>
    <p:sldId id="266" r:id="rId9"/>
    <p:sldId id="271" r:id="rId10"/>
    <p:sldId id="267" r:id="rId11"/>
    <p:sldId id="274" r:id="rId12"/>
    <p:sldId id="269" r:id="rId13"/>
    <p:sldId id="272" r:id="rId14"/>
    <p:sldId id="275" r:id="rId15"/>
    <p:sldId id="278" r:id="rId16"/>
    <p:sldId id="286" r:id="rId17"/>
    <p:sldId id="320" r:id="rId18"/>
    <p:sldId id="323" r:id="rId19"/>
    <p:sldId id="321" r:id="rId20"/>
    <p:sldId id="322" r:id="rId21"/>
    <p:sldId id="324" r:id="rId22"/>
    <p:sldId id="328" r:id="rId23"/>
    <p:sldId id="329" r:id="rId24"/>
    <p:sldId id="330" r:id="rId25"/>
    <p:sldId id="331" r:id="rId26"/>
    <p:sldId id="332" r:id="rId27"/>
    <p:sldId id="298" r:id="rId28"/>
    <p:sldId id="296" r:id="rId29"/>
    <p:sldId id="287" r:id="rId30"/>
    <p:sldId id="299" r:id="rId31"/>
    <p:sldId id="288" r:id="rId32"/>
    <p:sldId id="289" r:id="rId33"/>
    <p:sldId id="291" r:id="rId34"/>
    <p:sldId id="294" r:id="rId35"/>
    <p:sldId id="295" r:id="rId36"/>
    <p:sldId id="301" r:id="rId37"/>
    <p:sldId id="302" r:id="rId38"/>
    <p:sldId id="303" r:id="rId39"/>
    <p:sldId id="304" r:id="rId40"/>
    <p:sldId id="306" r:id="rId41"/>
    <p:sldId id="307" r:id="rId42"/>
    <p:sldId id="279" r:id="rId43"/>
    <p:sldId id="284" r:id="rId44"/>
    <p:sldId id="285" r:id="rId45"/>
    <p:sldId id="325" r:id="rId46"/>
    <p:sldId id="326" r:id="rId47"/>
    <p:sldId id="327" r:id="rId48"/>
    <p:sldId id="309" r:id="rId49"/>
    <p:sldId id="310" r:id="rId50"/>
    <p:sldId id="311" r:id="rId51"/>
    <p:sldId id="312" r:id="rId52"/>
    <p:sldId id="313" r:id="rId53"/>
    <p:sldId id="314" r:id="rId54"/>
    <p:sldId id="316" r:id="rId55"/>
    <p:sldId id="317" r:id="rId56"/>
    <p:sldId id="319" r:id="rId57"/>
    <p:sldId id="305" r:id="rId58"/>
    <p:sldId id="280" r:id="rId59"/>
    <p:sldId id="276" r:id="rId6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8CF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68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customXml" Target="../customXml/item1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customXml" Target="../customXml/item2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2B011-D6C7-4054-99E2-0383501F0C45}" type="datetimeFigureOut">
              <a:rPr lang="el-GR" smtClean="0"/>
              <a:pPr/>
              <a:t>5/8/2011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F56B5-049C-41D1-A8B8-8D53932CF34A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F22576-93E2-464A-9F98-556D66A78A7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F22576-93E2-464A-9F98-556D66A78A7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8" descr="Logo CERN width=144,      height=1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09600" y="0"/>
            <a:ext cx="85344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prstClr val="white"/>
              </a:solidFill>
              <a:latin typeface="Times New Roman" pitchFamily="18" charset="0"/>
            </a:endParaRPr>
          </a:p>
        </p:txBody>
      </p:sp>
      <p:pic>
        <p:nvPicPr>
          <p:cNvPr id="9" name="Picture 2" descr="\\cern.ch\dfs\Divisions\AT\Groups\MEL\EM\ELQA\ELQA_logo\ELQA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5280" y="0"/>
            <a:ext cx="1490832" cy="6804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 descr="Logo CERN width=144,      height=1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83568" y="0"/>
            <a:ext cx="8460432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prstClr val="white"/>
              </a:solidFill>
              <a:latin typeface="Times New Roman" pitchFamily="18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 rot="-5400000">
            <a:off x="-2857500" y="3695700"/>
            <a:ext cx="594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r>
              <a:rPr lang="en-US" sz="1100" b="1" dirty="0">
                <a:solidFill>
                  <a:prstClr val="black"/>
                </a:solidFill>
              </a:rPr>
              <a:t>TE-MPE –EI, Circuit Modeling Meeting  </a:t>
            </a:r>
            <a:r>
              <a:rPr lang="en-US" sz="1100" b="0" dirty="0">
                <a:solidFill>
                  <a:prstClr val="black"/>
                </a:solidFill>
              </a:rPr>
              <a:t>4</a:t>
            </a:r>
            <a:r>
              <a:rPr lang="en-US" sz="1100" dirty="0" smtClean="0">
                <a:solidFill>
                  <a:prstClr val="black"/>
                </a:solidFill>
              </a:rPr>
              <a:t>/8/2011</a:t>
            </a:r>
            <a:r>
              <a:rPr lang="en-US" sz="1100" dirty="0">
                <a:solidFill>
                  <a:prstClr val="black"/>
                </a:solidFill>
              </a:rPr>
              <a:t>, Antonopoulou Evangelia</a:t>
            </a:r>
            <a:endParaRPr lang="en-US" sz="1200" dirty="0">
              <a:solidFill>
                <a:prstClr val="black"/>
              </a:solidFill>
            </a:endParaRPr>
          </a:p>
        </p:txBody>
      </p:sp>
      <p:pic>
        <p:nvPicPr>
          <p:cNvPr id="1026" name="Picture 2" descr="\\cern.ch\dfs\Divisions\AT\Groups\MEL\EM\ELQA\ELQA_logo\ELQA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000" y="0"/>
            <a:ext cx="1472116" cy="6804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2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1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22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1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19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e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RQTL circuit</a:t>
            </a:r>
            <a:br>
              <a:rPr lang="en-US" dirty="0" smtClean="0"/>
            </a:br>
            <a:r>
              <a:rPr lang="en-US" dirty="0" smtClean="0"/>
              <a:t>First Simulation results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590800" y="4876800"/>
            <a:ext cx="6400800" cy="1752600"/>
          </a:xfrm>
        </p:spPr>
        <p:txBody>
          <a:bodyPr/>
          <a:lstStyle/>
          <a:p>
            <a:pPr algn="r"/>
            <a:r>
              <a:rPr lang="en-US" dirty="0" smtClean="0"/>
              <a:t>Antonopoulou Evangelia</a:t>
            </a:r>
          </a:p>
          <a:p>
            <a:pPr algn="r"/>
            <a:r>
              <a:rPr lang="en-US" dirty="0" smtClean="0"/>
              <a:t>August  2011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342900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en-US" dirty="0">
              <a:solidFill>
                <a:prstClr val="black"/>
              </a:solidFill>
            </a:endParaRPr>
          </a:p>
          <a:p>
            <a:pPr algn="ctr">
              <a:defRPr/>
            </a:pPr>
            <a:r>
              <a:rPr lang="en-US" dirty="0">
                <a:solidFill>
                  <a:prstClr val="black"/>
                </a:solidFill>
              </a:rPr>
              <a:t>Thanks to E. Ravaioli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8784976" cy="160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429000"/>
            <a:ext cx="576064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Schematic-RQTL</a:t>
            </a:r>
            <a:r>
              <a:rPr lang="en-US" dirty="0" smtClean="0">
                <a:solidFill>
                  <a:srgbClr val="FF0000"/>
                </a:solidFill>
              </a:rPr>
              <a:t>9</a:t>
            </a:r>
            <a:r>
              <a:rPr lang="en-US" dirty="0" smtClean="0"/>
              <a:t> circuit(1/2)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228600" y="3124200"/>
            <a:ext cx="8839200" cy="3733800"/>
            <a:chOff x="228600" y="3124200"/>
            <a:chExt cx="8839200" cy="3733800"/>
          </a:xfrm>
        </p:grpSpPr>
        <p:sp>
          <p:nvSpPr>
            <p:cNvPr id="15" name="Rectangle 14"/>
            <p:cNvSpPr/>
            <p:nvPr/>
          </p:nvSpPr>
          <p:spPr>
            <a:xfrm>
              <a:off x="228600" y="3429000"/>
              <a:ext cx="8839200" cy="3429000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8600" y="3124200"/>
              <a:ext cx="1676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/>
                <a:t>Thermal Model</a:t>
              </a:r>
              <a:endParaRPr lang="en-US" b="1" i="1" dirty="0"/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228600" y="1219200"/>
            <a:ext cx="8839200" cy="1981200"/>
            <a:chOff x="228600" y="1219200"/>
            <a:chExt cx="8839200" cy="1981200"/>
          </a:xfrm>
        </p:grpSpPr>
        <p:sp>
          <p:nvSpPr>
            <p:cNvPr id="11" name="TextBox 10"/>
            <p:cNvSpPr txBox="1"/>
            <p:nvPr/>
          </p:nvSpPr>
          <p:spPr>
            <a:xfrm>
              <a:off x="228600" y="1219200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/>
                <a:t>Main Circuit</a:t>
              </a:r>
              <a:endParaRPr lang="en-US" b="1" i="1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28600" y="1524000"/>
              <a:ext cx="8839200" cy="1676400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89248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Simulation Schematic-RQTL</a:t>
            </a:r>
            <a:r>
              <a:rPr lang="en-US" sz="3200" dirty="0" smtClean="0">
                <a:solidFill>
                  <a:srgbClr val="FF0000"/>
                </a:solidFill>
              </a:rPr>
              <a:t>9</a:t>
            </a:r>
            <a:r>
              <a:rPr lang="en-US" sz="3200" dirty="0" smtClean="0"/>
              <a:t> Circuit </a:t>
            </a:r>
            <a:r>
              <a:rPr lang="en-US" sz="2400" b="1" dirty="0" smtClean="0"/>
              <a:t>(Main Circuit)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3" name="Group 38"/>
          <p:cNvGrpSpPr/>
          <p:nvPr/>
        </p:nvGrpSpPr>
        <p:grpSpPr>
          <a:xfrm>
            <a:off x="228600" y="1447800"/>
            <a:ext cx="762000" cy="3919736"/>
            <a:chOff x="228600" y="1447800"/>
            <a:chExt cx="762000" cy="3919736"/>
          </a:xfrm>
        </p:grpSpPr>
        <p:sp>
          <p:nvSpPr>
            <p:cNvPr id="6" name="Rectangle 5"/>
            <p:cNvSpPr/>
            <p:nvPr/>
          </p:nvSpPr>
          <p:spPr>
            <a:xfrm>
              <a:off x="323528" y="2852936"/>
              <a:ext cx="304800" cy="2514600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28600" y="1447800"/>
              <a:ext cx="762000" cy="43088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Power Converter</a:t>
              </a:r>
              <a:endParaRPr lang="en-US" sz="1100" dirty="0"/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 rot="5400000">
              <a:off x="113506" y="2324100"/>
              <a:ext cx="686594" cy="79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62"/>
          <p:cNvGrpSpPr/>
          <p:nvPr/>
        </p:nvGrpSpPr>
        <p:grpSpPr>
          <a:xfrm>
            <a:off x="827584" y="1981200"/>
            <a:ext cx="1839416" cy="3464024"/>
            <a:chOff x="827584" y="1981200"/>
            <a:chExt cx="1839416" cy="3464024"/>
          </a:xfrm>
        </p:grpSpPr>
        <p:cxnSp>
          <p:nvCxnSpPr>
            <p:cNvPr id="12" name="Straight Connector 11"/>
            <p:cNvCxnSpPr/>
            <p:nvPr/>
          </p:nvCxnSpPr>
          <p:spPr>
            <a:xfrm rot="5400000">
              <a:off x="-432556" y="4185084"/>
              <a:ext cx="2520280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27584" y="5445224"/>
              <a:ext cx="936104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1435832" y="5117368"/>
              <a:ext cx="644624" cy="11088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 flipV="1">
              <a:off x="1091208" y="3433936"/>
              <a:ext cx="1037456" cy="19472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>
              <a:off x="827584" y="2924944"/>
              <a:ext cx="757808" cy="0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600200" y="3962400"/>
              <a:ext cx="1066800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752600" y="4800600"/>
              <a:ext cx="914400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 flipH="1" flipV="1">
              <a:off x="2247900" y="4381500"/>
              <a:ext cx="838200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914400" y="1981200"/>
              <a:ext cx="838200" cy="27699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Crowbar</a:t>
              </a:r>
              <a:endParaRPr lang="en-US" sz="1200" dirty="0"/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rot="5400000">
              <a:off x="1104106" y="2552700"/>
              <a:ext cx="381794" cy="79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54"/>
          <p:cNvGrpSpPr/>
          <p:nvPr/>
        </p:nvGrpSpPr>
        <p:grpSpPr>
          <a:xfrm>
            <a:off x="2339752" y="1628800"/>
            <a:ext cx="1512168" cy="1656184"/>
            <a:chOff x="2339752" y="1628800"/>
            <a:chExt cx="1512168" cy="1656184"/>
          </a:xfrm>
        </p:grpSpPr>
        <p:sp>
          <p:nvSpPr>
            <p:cNvPr id="32" name="Rectangle 31"/>
            <p:cNvSpPr/>
            <p:nvPr/>
          </p:nvSpPr>
          <p:spPr>
            <a:xfrm>
              <a:off x="2411760" y="2708920"/>
              <a:ext cx="1440160" cy="576064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339752" y="1628800"/>
              <a:ext cx="1512168" cy="46166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Magnets and Parallel Resistances</a:t>
              </a:r>
              <a:endParaRPr lang="en-US" sz="1200" dirty="0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rot="5400000">
              <a:off x="2942134" y="2322562"/>
              <a:ext cx="381000" cy="1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60"/>
          <p:cNvGrpSpPr/>
          <p:nvPr/>
        </p:nvGrpSpPr>
        <p:grpSpPr>
          <a:xfrm>
            <a:off x="4644008" y="1371600"/>
            <a:ext cx="4423792" cy="3309392"/>
            <a:chOff x="4644008" y="1371600"/>
            <a:chExt cx="4423792" cy="3309392"/>
          </a:xfrm>
        </p:grpSpPr>
        <p:sp>
          <p:nvSpPr>
            <p:cNvPr id="31" name="Rectangle 30"/>
            <p:cNvSpPr/>
            <p:nvPr/>
          </p:nvSpPr>
          <p:spPr>
            <a:xfrm>
              <a:off x="4644008" y="1556792"/>
              <a:ext cx="3312368" cy="3124200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29600" y="1371600"/>
              <a:ext cx="838200" cy="27699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EE System</a:t>
              </a:r>
              <a:endParaRPr lang="en-US" sz="1200" dirty="0"/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rot="10800000">
              <a:off x="7884368" y="2348880"/>
              <a:ext cx="878632" cy="1490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5400000" flipH="1" flipV="1">
              <a:off x="8458200" y="2057400"/>
              <a:ext cx="60960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58"/>
          <p:cNvGrpSpPr/>
          <p:nvPr/>
        </p:nvGrpSpPr>
        <p:grpSpPr>
          <a:xfrm>
            <a:off x="1890936" y="2852936"/>
            <a:ext cx="2321024" cy="1037729"/>
            <a:chOff x="1890936" y="2852936"/>
            <a:chExt cx="2321024" cy="1037729"/>
          </a:xfrm>
        </p:grpSpPr>
        <p:sp>
          <p:nvSpPr>
            <p:cNvPr id="64" name="Oval 63"/>
            <p:cNvSpPr/>
            <p:nvPr/>
          </p:nvSpPr>
          <p:spPr>
            <a:xfrm>
              <a:off x="1890936" y="2852936"/>
              <a:ext cx="304800" cy="228600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3907160" y="2852936"/>
              <a:ext cx="304800" cy="228600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483768" y="3429000"/>
              <a:ext cx="1066800" cy="461665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Resistance of the </a:t>
              </a:r>
              <a:r>
                <a:rPr lang="en-US" sz="1200" dirty="0" err="1" smtClean="0"/>
                <a:t>Busbar</a:t>
              </a:r>
              <a:endParaRPr lang="en-US" sz="1200" dirty="0"/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>
              <a:off x="1979712" y="3645024"/>
              <a:ext cx="432048" cy="1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5400000" flipH="1" flipV="1">
              <a:off x="1727684" y="3392996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5400000">
              <a:off x="3779912" y="3429000"/>
              <a:ext cx="432048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 rot="10800000">
              <a:off x="3563888" y="3645024"/>
              <a:ext cx="432048" cy="1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57"/>
          <p:cNvGrpSpPr/>
          <p:nvPr/>
        </p:nvGrpSpPr>
        <p:grpSpPr>
          <a:xfrm>
            <a:off x="2133600" y="3962400"/>
            <a:ext cx="6830888" cy="2438400"/>
            <a:chOff x="2133600" y="3962400"/>
            <a:chExt cx="6830888" cy="2438400"/>
          </a:xfrm>
        </p:grpSpPr>
        <p:sp>
          <p:nvSpPr>
            <p:cNvPr id="81" name="Rectangle 80"/>
            <p:cNvSpPr/>
            <p:nvPr/>
          </p:nvSpPr>
          <p:spPr>
            <a:xfrm>
              <a:off x="2133600" y="5181600"/>
              <a:ext cx="6830888" cy="1219200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895600" y="3962400"/>
              <a:ext cx="1066800" cy="461665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Simulation of the Switches</a:t>
              </a:r>
              <a:endParaRPr lang="en-US" sz="1200" dirty="0"/>
            </a:p>
          </p:txBody>
        </p:sp>
        <p:cxnSp>
          <p:nvCxnSpPr>
            <p:cNvPr id="84" name="Straight Arrow Connector 83"/>
            <p:cNvCxnSpPr/>
            <p:nvPr/>
          </p:nvCxnSpPr>
          <p:spPr>
            <a:xfrm rot="5400000">
              <a:off x="3048397" y="4800203"/>
              <a:ext cx="609600" cy="79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61"/>
          <p:cNvGrpSpPr/>
          <p:nvPr/>
        </p:nvGrpSpPr>
        <p:grpSpPr>
          <a:xfrm>
            <a:off x="304800" y="5486400"/>
            <a:ext cx="1524000" cy="1223665"/>
            <a:chOff x="304800" y="5486400"/>
            <a:chExt cx="1524000" cy="1223665"/>
          </a:xfrm>
        </p:grpSpPr>
        <p:sp>
          <p:nvSpPr>
            <p:cNvPr id="80" name="Rectangle 79"/>
            <p:cNvSpPr/>
            <p:nvPr/>
          </p:nvSpPr>
          <p:spPr>
            <a:xfrm>
              <a:off x="304800" y="5486400"/>
              <a:ext cx="685800" cy="838200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066800" y="6248400"/>
              <a:ext cx="762000" cy="461665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err="1" smtClean="0"/>
                <a:t>Earthing</a:t>
              </a:r>
              <a:r>
                <a:rPr lang="en-US" sz="1200" dirty="0" smtClean="0"/>
                <a:t> point</a:t>
              </a:r>
              <a:endParaRPr lang="en-US" sz="1200" dirty="0"/>
            </a:p>
          </p:txBody>
        </p:sp>
        <p:cxnSp>
          <p:nvCxnSpPr>
            <p:cNvPr id="89" name="Straight Connector 88"/>
            <p:cNvCxnSpPr/>
            <p:nvPr/>
          </p:nvCxnSpPr>
          <p:spPr>
            <a:xfrm rot="5400000" flipH="1" flipV="1">
              <a:off x="1409700" y="6057900"/>
              <a:ext cx="22860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rot="10800000">
              <a:off x="1066800" y="5943600"/>
              <a:ext cx="457200" cy="1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96448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Simulation Schematic-RQTL</a:t>
            </a:r>
            <a:r>
              <a:rPr lang="en-US" sz="3200" dirty="0" smtClean="0">
                <a:solidFill>
                  <a:schemeClr val="bg1"/>
                </a:solidFill>
              </a:rPr>
              <a:t>9</a:t>
            </a:r>
            <a:r>
              <a:rPr lang="en-US" sz="3200" dirty="0" smtClean="0"/>
              <a:t> Circuit </a:t>
            </a:r>
            <a:r>
              <a:rPr lang="en-US" sz="2400" b="1" dirty="0" smtClean="0"/>
              <a:t>(Main Circuit)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3" name="Group 38"/>
          <p:cNvGrpSpPr/>
          <p:nvPr/>
        </p:nvGrpSpPr>
        <p:grpSpPr>
          <a:xfrm>
            <a:off x="228600" y="1447800"/>
            <a:ext cx="762000" cy="3919736"/>
            <a:chOff x="228600" y="1447800"/>
            <a:chExt cx="762000" cy="3919736"/>
          </a:xfrm>
        </p:grpSpPr>
        <p:sp>
          <p:nvSpPr>
            <p:cNvPr id="6" name="Rectangle 5"/>
            <p:cNvSpPr/>
            <p:nvPr/>
          </p:nvSpPr>
          <p:spPr>
            <a:xfrm>
              <a:off x="251520" y="2852936"/>
              <a:ext cx="304800" cy="2514600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28600" y="1447800"/>
              <a:ext cx="762000" cy="43088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Power Converter</a:t>
              </a:r>
              <a:endParaRPr lang="en-US" sz="1100" dirty="0"/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 rot="5400000">
              <a:off x="113506" y="2324100"/>
              <a:ext cx="686594" cy="79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62"/>
          <p:cNvGrpSpPr/>
          <p:nvPr/>
        </p:nvGrpSpPr>
        <p:grpSpPr>
          <a:xfrm>
            <a:off x="827584" y="1981200"/>
            <a:ext cx="1839416" cy="3464024"/>
            <a:chOff x="827584" y="1981200"/>
            <a:chExt cx="1839416" cy="3464024"/>
          </a:xfrm>
        </p:grpSpPr>
        <p:cxnSp>
          <p:nvCxnSpPr>
            <p:cNvPr id="12" name="Straight Connector 11"/>
            <p:cNvCxnSpPr/>
            <p:nvPr/>
          </p:nvCxnSpPr>
          <p:spPr>
            <a:xfrm rot="5400000">
              <a:off x="-432556" y="4185084"/>
              <a:ext cx="2520280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27584" y="5445224"/>
              <a:ext cx="936104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1435832" y="5117368"/>
              <a:ext cx="644624" cy="11088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 flipV="1">
              <a:off x="1091208" y="3433936"/>
              <a:ext cx="1037456" cy="19472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>
              <a:off x="827584" y="2924944"/>
              <a:ext cx="757808" cy="0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600200" y="3962400"/>
              <a:ext cx="1066800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752600" y="4800600"/>
              <a:ext cx="914400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 flipH="1" flipV="1">
              <a:off x="2247900" y="4381500"/>
              <a:ext cx="838200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914400" y="1981200"/>
              <a:ext cx="838200" cy="27699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Crowbar</a:t>
              </a:r>
              <a:endParaRPr lang="en-US" sz="1200" dirty="0"/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rot="5400000">
              <a:off x="1104106" y="2552700"/>
              <a:ext cx="381794" cy="79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54"/>
          <p:cNvGrpSpPr/>
          <p:nvPr/>
        </p:nvGrpSpPr>
        <p:grpSpPr>
          <a:xfrm>
            <a:off x="2339752" y="1628800"/>
            <a:ext cx="1512168" cy="1656184"/>
            <a:chOff x="2339752" y="1628800"/>
            <a:chExt cx="1512168" cy="1656184"/>
          </a:xfrm>
        </p:grpSpPr>
        <p:sp>
          <p:nvSpPr>
            <p:cNvPr id="32" name="Rectangle 31"/>
            <p:cNvSpPr/>
            <p:nvPr/>
          </p:nvSpPr>
          <p:spPr>
            <a:xfrm>
              <a:off x="2339752" y="2708920"/>
              <a:ext cx="1440160" cy="576064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339752" y="1628800"/>
              <a:ext cx="1512168" cy="46166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Magnets and Parallel Resistances</a:t>
              </a:r>
              <a:endParaRPr lang="en-US" sz="1200" dirty="0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rot="5400000">
              <a:off x="2942134" y="2322562"/>
              <a:ext cx="381000" cy="1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60"/>
          <p:cNvGrpSpPr/>
          <p:nvPr/>
        </p:nvGrpSpPr>
        <p:grpSpPr>
          <a:xfrm>
            <a:off x="4644008" y="1371600"/>
            <a:ext cx="4423792" cy="3309392"/>
            <a:chOff x="4644008" y="1371600"/>
            <a:chExt cx="4423792" cy="3309392"/>
          </a:xfrm>
        </p:grpSpPr>
        <p:sp>
          <p:nvSpPr>
            <p:cNvPr id="31" name="Rectangle 30"/>
            <p:cNvSpPr/>
            <p:nvPr/>
          </p:nvSpPr>
          <p:spPr>
            <a:xfrm>
              <a:off x="4644008" y="1556792"/>
              <a:ext cx="3200400" cy="3124200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29600" y="1371600"/>
              <a:ext cx="838200" cy="27699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EE System</a:t>
              </a:r>
              <a:endParaRPr lang="en-US" sz="1200" dirty="0"/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rot="10800000">
              <a:off x="7884368" y="2348880"/>
              <a:ext cx="878632" cy="1490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5400000" flipH="1" flipV="1">
              <a:off x="8458200" y="2057400"/>
              <a:ext cx="60960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58"/>
          <p:cNvGrpSpPr/>
          <p:nvPr/>
        </p:nvGrpSpPr>
        <p:grpSpPr>
          <a:xfrm>
            <a:off x="1835696" y="2852936"/>
            <a:ext cx="2321024" cy="1037729"/>
            <a:chOff x="1835696" y="2852936"/>
            <a:chExt cx="2321024" cy="1037729"/>
          </a:xfrm>
        </p:grpSpPr>
        <p:sp>
          <p:nvSpPr>
            <p:cNvPr id="64" name="Oval 63"/>
            <p:cNvSpPr/>
            <p:nvPr/>
          </p:nvSpPr>
          <p:spPr>
            <a:xfrm>
              <a:off x="1835696" y="2852936"/>
              <a:ext cx="304800" cy="228600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3851920" y="2852936"/>
              <a:ext cx="304800" cy="228600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483768" y="3429000"/>
              <a:ext cx="1066800" cy="461665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Resistance of the </a:t>
              </a:r>
              <a:r>
                <a:rPr lang="en-US" sz="1200" dirty="0" err="1" smtClean="0"/>
                <a:t>Busbar</a:t>
              </a:r>
              <a:endParaRPr lang="en-US" sz="1200" dirty="0"/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>
              <a:off x="1979712" y="3645024"/>
              <a:ext cx="432048" cy="1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5400000" flipH="1" flipV="1">
              <a:off x="1727684" y="3392996"/>
              <a:ext cx="50405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5400000">
              <a:off x="3779912" y="3429000"/>
              <a:ext cx="432048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 rot="10800000">
              <a:off x="3563888" y="3645024"/>
              <a:ext cx="432048" cy="1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57"/>
          <p:cNvGrpSpPr/>
          <p:nvPr/>
        </p:nvGrpSpPr>
        <p:grpSpPr>
          <a:xfrm>
            <a:off x="2133600" y="3962400"/>
            <a:ext cx="6830888" cy="2438400"/>
            <a:chOff x="2133600" y="3962400"/>
            <a:chExt cx="6830888" cy="2438400"/>
          </a:xfrm>
        </p:grpSpPr>
        <p:sp>
          <p:nvSpPr>
            <p:cNvPr id="81" name="Rectangle 80"/>
            <p:cNvSpPr/>
            <p:nvPr/>
          </p:nvSpPr>
          <p:spPr>
            <a:xfrm>
              <a:off x="2133600" y="5181600"/>
              <a:ext cx="6830888" cy="1219200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895600" y="3962400"/>
              <a:ext cx="1066800" cy="461665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Simulation of the Switches</a:t>
              </a:r>
              <a:endParaRPr lang="en-US" sz="1200" dirty="0"/>
            </a:p>
          </p:txBody>
        </p:sp>
        <p:cxnSp>
          <p:nvCxnSpPr>
            <p:cNvPr id="84" name="Straight Arrow Connector 83"/>
            <p:cNvCxnSpPr/>
            <p:nvPr/>
          </p:nvCxnSpPr>
          <p:spPr>
            <a:xfrm rot="5400000">
              <a:off x="3048397" y="4800203"/>
              <a:ext cx="609600" cy="79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61"/>
          <p:cNvGrpSpPr/>
          <p:nvPr/>
        </p:nvGrpSpPr>
        <p:grpSpPr>
          <a:xfrm>
            <a:off x="304800" y="5486400"/>
            <a:ext cx="1524000" cy="1223665"/>
            <a:chOff x="304800" y="5486400"/>
            <a:chExt cx="1524000" cy="1223665"/>
          </a:xfrm>
        </p:grpSpPr>
        <p:sp>
          <p:nvSpPr>
            <p:cNvPr id="80" name="Rectangle 79"/>
            <p:cNvSpPr/>
            <p:nvPr/>
          </p:nvSpPr>
          <p:spPr>
            <a:xfrm>
              <a:off x="304800" y="5486400"/>
              <a:ext cx="685800" cy="838200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066800" y="6248400"/>
              <a:ext cx="762000" cy="461665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err="1" smtClean="0"/>
                <a:t>Earthing</a:t>
              </a:r>
              <a:r>
                <a:rPr lang="en-US" sz="1200" dirty="0" smtClean="0"/>
                <a:t> point</a:t>
              </a:r>
              <a:endParaRPr lang="en-US" sz="1200" dirty="0"/>
            </a:p>
          </p:txBody>
        </p:sp>
        <p:cxnSp>
          <p:nvCxnSpPr>
            <p:cNvPr id="89" name="Straight Connector 88"/>
            <p:cNvCxnSpPr/>
            <p:nvPr/>
          </p:nvCxnSpPr>
          <p:spPr>
            <a:xfrm rot="5400000" flipH="1" flipV="1">
              <a:off x="1409700" y="6057900"/>
              <a:ext cx="22860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rot="10800000">
              <a:off x="1066800" y="5943600"/>
              <a:ext cx="457200" cy="1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39 - Πολλαπλασιασμός"/>
          <p:cNvSpPr/>
          <p:nvPr/>
        </p:nvSpPr>
        <p:spPr>
          <a:xfrm>
            <a:off x="5796136" y="2348880"/>
            <a:ext cx="1008112" cy="1008112"/>
          </a:xfrm>
          <a:prstGeom prst="mathMultiply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3" name="39 - Πολλαπλασιασμός"/>
          <p:cNvSpPr/>
          <p:nvPr/>
        </p:nvSpPr>
        <p:spPr>
          <a:xfrm>
            <a:off x="4788024" y="5157192"/>
            <a:ext cx="1224136" cy="1224136"/>
          </a:xfrm>
          <a:prstGeom prst="mathMultiply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5" name="39 - Πολλαπλασιασμός"/>
          <p:cNvSpPr/>
          <p:nvPr/>
        </p:nvSpPr>
        <p:spPr>
          <a:xfrm>
            <a:off x="3203848" y="2636912"/>
            <a:ext cx="576064" cy="648072"/>
          </a:xfrm>
          <a:prstGeom prst="mathMultiply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0" name="Bent-Up Arrow 89"/>
          <p:cNvSpPr/>
          <p:nvPr/>
        </p:nvSpPr>
        <p:spPr>
          <a:xfrm rot="10800000">
            <a:off x="251520" y="2348880"/>
            <a:ext cx="4320480" cy="720080"/>
          </a:xfrm>
          <a:prstGeom prst="bentUp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1547664" y="2276872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EE system: Internal to the PC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6696744" cy="4719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Schematic-RQTL</a:t>
            </a:r>
            <a:r>
              <a:rPr lang="en-US" dirty="0" smtClean="0">
                <a:solidFill>
                  <a:srgbClr val="FF0000"/>
                </a:solidFill>
              </a:rPr>
              <a:t>9</a:t>
            </a:r>
            <a:r>
              <a:rPr lang="en-US" dirty="0" smtClean="0"/>
              <a:t> circuit(2/2)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1295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Thermal Model</a:t>
            </a:r>
          </a:p>
        </p:txBody>
      </p:sp>
      <p:grpSp>
        <p:nvGrpSpPr>
          <p:cNvPr id="3" name="Group 28"/>
          <p:cNvGrpSpPr/>
          <p:nvPr/>
        </p:nvGrpSpPr>
        <p:grpSpPr>
          <a:xfrm>
            <a:off x="7020272" y="2636912"/>
            <a:ext cx="2057400" cy="276999"/>
            <a:chOff x="7010400" y="2743200"/>
            <a:chExt cx="2057400" cy="276999"/>
          </a:xfrm>
        </p:grpSpPr>
        <p:sp>
          <p:nvSpPr>
            <p:cNvPr id="8" name="TextBox 7"/>
            <p:cNvSpPr txBox="1"/>
            <p:nvPr/>
          </p:nvSpPr>
          <p:spPr>
            <a:xfrm>
              <a:off x="7620000" y="2743200"/>
              <a:ext cx="1447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Electrical resistance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7010400" y="28956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30"/>
          <p:cNvGrpSpPr/>
          <p:nvPr/>
        </p:nvGrpSpPr>
        <p:grpSpPr>
          <a:xfrm>
            <a:off x="7010400" y="3048000"/>
            <a:ext cx="1981200" cy="276999"/>
            <a:chOff x="7010400" y="3048000"/>
            <a:chExt cx="1981200" cy="276999"/>
          </a:xfrm>
        </p:grpSpPr>
        <p:sp>
          <p:nvSpPr>
            <p:cNvPr id="9" name="TextBox 8"/>
            <p:cNvSpPr txBox="1"/>
            <p:nvPr/>
          </p:nvSpPr>
          <p:spPr>
            <a:xfrm>
              <a:off x="7620000" y="3048000"/>
              <a:ext cx="1371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Thermal resistance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V="1">
              <a:off x="7010400" y="32004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31"/>
          <p:cNvGrpSpPr/>
          <p:nvPr/>
        </p:nvGrpSpPr>
        <p:grpSpPr>
          <a:xfrm>
            <a:off x="7010400" y="3352800"/>
            <a:ext cx="2133600" cy="276999"/>
            <a:chOff x="7010400" y="3352800"/>
            <a:chExt cx="2133600" cy="276999"/>
          </a:xfrm>
        </p:grpSpPr>
        <p:sp>
          <p:nvSpPr>
            <p:cNvPr id="10" name="TextBox 9"/>
            <p:cNvSpPr txBox="1"/>
            <p:nvPr/>
          </p:nvSpPr>
          <p:spPr>
            <a:xfrm>
              <a:off x="7620000" y="3352800"/>
              <a:ext cx="1524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Thermal capacitance</a:t>
              </a:r>
              <a:endParaRPr lang="en-US" sz="1200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7010400" y="35052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32"/>
          <p:cNvGrpSpPr/>
          <p:nvPr/>
        </p:nvGrpSpPr>
        <p:grpSpPr>
          <a:xfrm>
            <a:off x="7010400" y="4953000"/>
            <a:ext cx="2209800" cy="461665"/>
            <a:chOff x="7010400" y="4953000"/>
            <a:chExt cx="2209800" cy="461665"/>
          </a:xfrm>
        </p:grpSpPr>
        <p:sp>
          <p:nvSpPr>
            <p:cNvPr id="11" name="TextBox 10"/>
            <p:cNvSpPr txBox="1"/>
            <p:nvPr/>
          </p:nvSpPr>
          <p:spPr>
            <a:xfrm>
              <a:off x="7620000" y="4953000"/>
              <a:ext cx="1600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Thermal resistance </a:t>
              </a:r>
            </a:p>
            <a:p>
              <a:r>
                <a:rPr lang="en-US" sz="1200" dirty="0" smtClean="0"/>
                <a:t>of the insulation layer</a:t>
              </a:r>
              <a:endParaRPr lang="en-US" sz="1200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7010400" y="52578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38"/>
          <p:cNvGrpSpPr/>
          <p:nvPr/>
        </p:nvGrpSpPr>
        <p:grpSpPr>
          <a:xfrm>
            <a:off x="7010400" y="5715000"/>
            <a:ext cx="1752600" cy="276999"/>
            <a:chOff x="7010400" y="5715000"/>
            <a:chExt cx="1752600" cy="276999"/>
          </a:xfrm>
        </p:grpSpPr>
        <p:sp>
          <p:nvSpPr>
            <p:cNvPr id="13" name="TextBox 12"/>
            <p:cNvSpPr txBox="1"/>
            <p:nvPr/>
          </p:nvSpPr>
          <p:spPr>
            <a:xfrm>
              <a:off x="7620000" y="5715000"/>
              <a:ext cx="1143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Magnetic field</a:t>
              </a:r>
              <a:endParaRPr lang="en-US" sz="1200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010400" y="58674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43"/>
          <p:cNvGrpSpPr/>
          <p:nvPr/>
        </p:nvGrpSpPr>
        <p:grpSpPr>
          <a:xfrm>
            <a:off x="7020272" y="6021288"/>
            <a:ext cx="1524000" cy="276999"/>
            <a:chOff x="7010400" y="5943600"/>
            <a:chExt cx="1524000" cy="276999"/>
          </a:xfrm>
        </p:grpSpPr>
        <p:sp>
          <p:nvSpPr>
            <p:cNvPr id="14" name="TextBox 13"/>
            <p:cNvSpPr txBox="1"/>
            <p:nvPr/>
          </p:nvSpPr>
          <p:spPr>
            <a:xfrm>
              <a:off x="7620000" y="5943600"/>
              <a:ext cx="914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Inductance</a:t>
              </a:r>
              <a:endParaRPr lang="en-US" sz="1200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7010400" y="60960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33"/>
          <p:cNvGrpSpPr/>
          <p:nvPr/>
        </p:nvGrpSpPr>
        <p:grpSpPr>
          <a:xfrm>
            <a:off x="7010400" y="5334000"/>
            <a:ext cx="1828800" cy="461665"/>
            <a:chOff x="7010400" y="5334000"/>
            <a:chExt cx="1828800" cy="461665"/>
          </a:xfrm>
        </p:grpSpPr>
        <p:sp>
          <p:nvSpPr>
            <p:cNvPr id="12" name="TextBox 11"/>
            <p:cNvSpPr txBox="1"/>
            <p:nvPr/>
          </p:nvSpPr>
          <p:spPr>
            <a:xfrm>
              <a:off x="7620000" y="5334000"/>
              <a:ext cx="1219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Magnetic transfer function</a:t>
              </a:r>
              <a:endParaRPr lang="en-US" sz="1200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V="1">
              <a:off x="7010400" y="55626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228600" y="1600200"/>
            <a:ext cx="6781800" cy="4724400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47"/>
          <p:cNvGrpSpPr/>
          <p:nvPr/>
        </p:nvGrpSpPr>
        <p:grpSpPr>
          <a:xfrm>
            <a:off x="304800" y="6325394"/>
            <a:ext cx="838200" cy="504805"/>
            <a:chOff x="304800" y="6325394"/>
            <a:chExt cx="838200" cy="504805"/>
          </a:xfrm>
        </p:grpSpPr>
        <p:sp>
          <p:nvSpPr>
            <p:cNvPr id="35" name="TextBox 34"/>
            <p:cNvSpPr txBox="1"/>
            <p:nvPr/>
          </p:nvSpPr>
          <p:spPr>
            <a:xfrm>
              <a:off x="304800" y="6553200"/>
              <a:ext cx="838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Magnet 1</a:t>
              </a:r>
              <a:endParaRPr lang="en-US" sz="1200" dirty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rot="5400000">
              <a:off x="457200" y="6477000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46"/>
          <p:cNvGrpSpPr/>
          <p:nvPr/>
        </p:nvGrpSpPr>
        <p:grpSpPr>
          <a:xfrm>
            <a:off x="3851920" y="6324600"/>
            <a:ext cx="838200" cy="533400"/>
            <a:chOff x="1981200" y="6324600"/>
            <a:chExt cx="838200" cy="533400"/>
          </a:xfrm>
        </p:grpSpPr>
        <p:sp>
          <p:nvSpPr>
            <p:cNvPr id="36" name="TextBox 35"/>
            <p:cNvSpPr txBox="1"/>
            <p:nvPr/>
          </p:nvSpPr>
          <p:spPr>
            <a:xfrm>
              <a:off x="1981200" y="6581001"/>
              <a:ext cx="838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Magnet 2</a:t>
              </a:r>
              <a:endParaRPr lang="en-US" sz="1200" dirty="0"/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rot="5400000">
              <a:off x="2134394" y="6476206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6696744" cy="4719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Schematic-RQTL</a:t>
            </a:r>
            <a:r>
              <a:rPr lang="en-US" dirty="0" smtClean="0">
                <a:solidFill>
                  <a:schemeClr val="bg1"/>
                </a:solidFill>
              </a:rPr>
              <a:t>9</a:t>
            </a:r>
            <a:r>
              <a:rPr lang="en-US" dirty="0" smtClean="0"/>
              <a:t> circuit(2/2)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1295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Thermal Model</a:t>
            </a:r>
          </a:p>
        </p:txBody>
      </p:sp>
      <p:grpSp>
        <p:nvGrpSpPr>
          <p:cNvPr id="3" name="Group 28"/>
          <p:cNvGrpSpPr/>
          <p:nvPr/>
        </p:nvGrpSpPr>
        <p:grpSpPr>
          <a:xfrm>
            <a:off x="7020272" y="2636912"/>
            <a:ext cx="2057400" cy="276999"/>
            <a:chOff x="7010400" y="2743200"/>
            <a:chExt cx="2057400" cy="276999"/>
          </a:xfrm>
        </p:grpSpPr>
        <p:sp>
          <p:nvSpPr>
            <p:cNvPr id="8" name="TextBox 7"/>
            <p:cNvSpPr txBox="1"/>
            <p:nvPr/>
          </p:nvSpPr>
          <p:spPr>
            <a:xfrm>
              <a:off x="7620000" y="2743200"/>
              <a:ext cx="1447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Electrical resistance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7010400" y="28956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30"/>
          <p:cNvGrpSpPr/>
          <p:nvPr/>
        </p:nvGrpSpPr>
        <p:grpSpPr>
          <a:xfrm>
            <a:off x="7010400" y="3048000"/>
            <a:ext cx="1981200" cy="276999"/>
            <a:chOff x="7010400" y="3048000"/>
            <a:chExt cx="1981200" cy="276999"/>
          </a:xfrm>
        </p:grpSpPr>
        <p:sp>
          <p:nvSpPr>
            <p:cNvPr id="9" name="TextBox 8"/>
            <p:cNvSpPr txBox="1"/>
            <p:nvPr/>
          </p:nvSpPr>
          <p:spPr>
            <a:xfrm>
              <a:off x="7620000" y="3048000"/>
              <a:ext cx="1371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Thermal resistance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V="1">
              <a:off x="7010400" y="32004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31"/>
          <p:cNvGrpSpPr/>
          <p:nvPr/>
        </p:nvGrpSpPr>
        <p:grpSpPr>
          <a:xfrm>
            <a:off x="7010400" y="3352800"/>
            <a:ext cx="2133600" cy="276999"/>
            <a:chOff x="7010400" y="3352800"/>
            <a:chExt cx="2133600" cy="276999"/>
          </a:xfrm>
        </p:grpSpPr>
        <p:sp>
          <p:nvSpPr>
            <p:cNvPr id="10" name="TextBox 9"/>
            <p:cNvSpPr txBox="1"/>
            <p:nvPr/>
          </p:nvSpPr>
          <p:spPr>
            <a:xfrm>
              <a:off x="7620000" y="3352800"/>
              <a:ext cx="1524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Thermal capacitance</a:t>
              </a:r>
              <a:endParaRPr lang="en-US" sz="1200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7010400" y="35052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32"/>
          <p:cNvGrpSpPr/>
          <p:nvPr/>
        </p:nvGrpSpPr>
        <p:grpSpPr>
          <a:xfrm>
            <a:off x="7010400" y="4953000"/>
            <a:ext cx="2209800" cy="461665"/>
            <a:chOff x="7010400" y="4953000"/>
            <a:chExt cx="2209800" cy="461665"/>
          </a:xfrm>
        </p:grpSpPr>
        <p:sp>
          <p:nvSpPr>
            <p:cNvPr id="11" name="TextBox 10"/>
            <p:cNvSpPr txBox="1"/>
            <p:nvPr/>
          </p:nvSpPr>
          <p:spPr>
            <a:xfrm>
              <a:off x="7620000" y="4953000"/>
              <a:ext cx="1600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Thermal resistance </a:t>
              </a:r>
            </a:p>
            <a:p>
              <a:r>
                <a:rPr lang="en-US" sz="1200" dirty="0" smtClean="0"/>
                <a:t>of the insulation layer</a:t>
              </a:r>
              <a:endParaRPr lang="en-US" sz="1200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7010400" y="52578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38"/>
          <p:cNvGrpSpPr/>
          <p:nvPr/>
        </p:nvGrpSpPr>
        <p:grpSpPr>
          <a:xfrm>
            <a:off x="7010400" y="5715000"/>
            <a:ext cx="1752600" cy="276999"/>
            <a:chOff x="7010400" y="5715000"/>
            <a:chExt cx="1752600" cy="276999"/>
          </a:xfrm>
        </p:grpSpPr>
        <p:sp>
          <p:nvSpPr>
            <p:cNvPr id="13" name="TextBox 12"/>
            <p:cNvSpPr txBox="1"/>
            <p:nvPr/>
          </p:nvSpPr>
          <p:spPr>
            <a:xfrm>
              <a:off x="7620000" y="5715000"/>
              <a:ext cx="1143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Magnetic field</a:t>
              </a:r>
              <a:endParaRPr lang="en-US" sz="1200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010400" y="58674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43"/>
          <p:cNvGrpSpPr/>
          <p:nvPr/>
        </p:nvGrpSpPr>
        <p:grpSpPr>
          <a:xfrm>
            <a:off x="7020272" y="6021288"/>
            <a:ext cx="1524000" cy="276999"/>
            <a:chOff x="7010400" y="5943600"/>
            <a:chExt cx="1524000" cy="276999"/>
          </a:xfrm>
        </p:grpSpPr>
        <p:sp>
          <p:nvSpPr>
            <p:cNvPr id="14" name="TextBox 13"/>
            <p:cNvSpPr txBox="1"/>
            <p:nvPr/>
          </p:nvSpPr>
          <p:spPr>
            <a:xfrm>
              <a:off x="7620000" y="5943600"/>
              <a:ext cx="914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Inductance</a:t>
              </a:r>
              <a:endParaRPr lang="en-US" sz="1200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7010400" y="60960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33"/>
          <p:cNvGrpSpPr/>
          <p:nvPr/>
        </p:nvGrpSpPr>
        <p:grpSpPr>
          <a:xfrm>
            <a:off x="7010400" y="5334000"/>
            <a:ext cx="1828800" cy="461665"/>
            <a:chOff x="7010400" y="5334000"/>
            <a:chExt cx="1828800" cy="461665"/>
          </a:xfrm>
        </p:grpSpPr>
        <p:sp>
          <p:nvSpPr>
            <p:cNvPr id="12" name="TextBox 11"/>
            <p:cNvSpPr txBox="1"/>
            <p:nvPr/>
          </p:nvSpPr>
          <p:spPr>
            <a:xfrm>
              <a:off x="7620000" y="5334000"/>
              <a:ext cx="1219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Magnetic transfer function</a:t>
              </a:r>
              <a:endParaRPr lang="en-US" sz="1200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V="1">
              <a:off x="7010400" y="55626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228600" y="1600200"/>
            <a:ext cx="6781800" cy="4724400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47"/>
          <p:cNvGrpSpPr/>
          <p:nvPr/>
        </p:nvGrpSpPr>
        <p:grpSpPr>
          <a:xfrm>
            <a:off x="304800" y="6325394"/>
            <a:ext cx="838200" cy="504805"/>
            <a:chOff x="304800" y="6325394"/>
            <a:chExt cx="838200" cy="504805"/>
          </a:xfrm>
        </p:grpSpPr>
        <p:sp>
          <p:nvSpPr>
            <p:cNvPr id="35" name="TextBox 34"/>
            <p:cNvSpPr txBox="1"/>
            <p:nvPr/>
          </p:nvSpPr>
          <p:spPr>
            <a:xfrm>
              <a:off x="304800" y="6553200"/>
              <a:ext cx="838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Magnet 1</a:t>
              </a:r>
              <a:endParaRPr lang="en-US" sz="1200" dirty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rot="5400000">
              <a:off x="457200" y="6477000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39 - Πολλαπλασιασμός"/>
          <p:cNvSpPr/>
          <p:nvPr/>
        </p:nvSpPr>
        <p:spPr>
          <a:xfrm>
            <a:off x="4427984" y="3212976"/>
            <a:ext cx="1224136" cy="1224136"/>
          </a:xfrm>
          <a:prstGeom prst="mathMultiply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ctrTitle"/>
          </p:nvPr>
        </p:nvSpPr>
        <p:spPr>
          <a:xfrm>
            <a:off x="1371600" y="2286000"/>
            <a:ext cx="7772400" cy="1470025"/>
          </a:xfrm>
        </p:spPr>
        <p:txBody>
          <a:bodyPr/>
          <a:lstStyle/>
          <a:p>
            <a:pPr algn="r"/>
            <a:r>
              <a:rPr lang="en-US" sz="3200" dirty="0" smtClean="0"/>
              <a:t>Simulation of a Quench in an RQTL9 circuit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(ex. : .RQTL9.R7B2)</a:t>
            </a:r>
            <a:endParaRPr lang="el-GR" sz="2400" dirty="0"/>
          </a:p>
        </p:txBody>
      </p:sp>
      <p:sp>
        <p:nvSpPr>
          <p:cNvPr id="6" name="5 - Υπότιτλος"/>
          <p:cNvSpPr>
            <a:spLocks noGrp="1"/>
          </p:cNvSpPr>
          <p:nvPr>
            <p:ph type="subTitle" idx="1"/>
          </p:nvPr>
        </p:nvSpPr>
        <p:spPr>
          <a:xfrm>
            <a:off x="2627784" y="4343400"/>
            <a:ext cx="6516216" cy="685800"/>
          </a:xfrm>
        </p:spPr>
        <p:txBody>
          <a:bodyPr/>
          <a:lstStyle/>
          <a:p>
            <a:pPr algn="r"/>
            <a:r>
              <a:rPr lang="en-US" sz="2400" dirty="0" smtClean="0"/>
              <a:t>(</a:t>
            </a:r>
            <a:r>
              <a:rPr lang="en-US" sz="2400" dirty="0" err="1" smtClean="0"/>
              <a:t>nb</a:t>
            </a:r>
            <a:r>
              <a:rPr lang="en-US" sz="2400" dirty="0" smtClean="0"/>
              <a:t> of magnets=2, with EE system)</a:t>
            </a:r>
            <a:endParaRPr lang="el-GR" sz="2400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8" name="7 - Ευθεία γραμμή σύνδεσης"/>
          <p:cNvCxnSpPr/>
          <p:nvPr/>
        </p:nvCxnSpPr>
        <p:spPr>
          <a:xfrm>
            <a:off x="762000" y="3962400"/>
            <a:ext cx="838200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24744"/>
            <a:ext cx="7488832" cy="5485947"/>
          </a:xfrm>
        </p:spPr>
      </p:pic>
      <p:sp>
        <p:nvSpPr>
          <p:cNvPr id="8" name="TextBox 6"/>
          <p:cNvSpPr txBox="1"/>
          <p:nvPr/>
        </p:nvSpPr>
        <p:spPr>
          <a:xfrm>
            <a:off x="6012160" y="1556792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  <p:grpSp>
        <p:nvGrpSpPr>
          <p:cNvPr id="18" name="17 - Ομάδα"/>
          <p:cNvGrpSpPr/>
          <p:nvPr/>
        </p:nvGrpSpPr>
        <p:grpSpPr>
          <a:xfrm>
            <a:off x="3369568" y="4551511"/>
            <a:ext cx="2138536" cy="461665"/>
            <a:chOff x="3369568" y="4551511"/>
            <a:chExt cx="2138536" cy="461665"/>
          </a:xfrm>
        </p:grpSpPr>
        <p:sp>
          <p:nvSpPr>
            <p:cNvPr id="12" name="11 - TextBox"/>
            <p:cNvSpPr txBox="1"/>
            <p:nvPr/>
          </p:nvSpPr>
          <p:spPr>
            <a:xfrm>
              <a:off x="4441304" y="4551511"/>
              <a:ext cx="1066800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  <a:prstDash val="sys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Quench of the magnets</a:t>
              </a:r>
              <a:endParaRPr lang="el-GR" sz="1200" dirty="0"/>
            </a:p>
          </p:txBody>
        </p:sp>
        <p:cxnSp>
          <p:nvCxnSpPr>
            <p:cNvPr id="13" name="12 - Ευθύγραμμο βέλος σύνδεσης"/>
            <p:cNvCxnSpPr/>
            <p:nvPr/>
          </p:nvCxnSpPr>
          <p:spPr>
            <a:xfrm rot="10800000">
              <a:off x="3369568" y="4795563"/>
              <a:ext cx="914400" cy="1588"/>
            </a:xfrm>
            <a:prstGeom prst="straightConnector1">
              <a:avLst/>
            </a:prstGeom>
            <a:ln>
              <a:solidFill>
                <a:srgbClr val="00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16 - Ομάδα"/>
          <p:cNvGrpSpPr/>
          <p:nvPr/>
        </p:nvGrpSpPr>
        <p:grpSpPr>
          <a:xfrm>
            <a:off x="2411761" y="1916832"/>
            <a:ext cx="2664295" cy="461665"/>
            <a:chOff x="2411761" y="1916832"/>
            <a:chExt cx="2664295" cy="461665"/>
          </a:xfrm>
        </p:grpSpPr>
        <p:sp>
          <p:nvSpPr>
            <p:cNvPr id="11" name="TextBox 5"/>
            <p:cNvSpPr txBox="1"/>
            <p:nvPr/>
          </p:nvSpPr>
          <p:spPr>
            <a:xfrm>
              <a:off x="3475856" y="1916832"/>
              <a:ext cx="1600200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  <a:prstDash val="sys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Opening of the switch in the EE system</a:t>
              </a:r>
              <a:endParaRPr lang="en-US" sz="1200" dirty="0"/>
            </a:p>
          </p:txBody>
        </p:sp>
        <p:cxnSp>
          <p:nvCxnSpPr>
            <p:cNvPr id="14" name="13 - Ευθύγραμμο βέλος σύνδεσης"/>
            <p:cNvCxnSpPr/>
            <p:nvPr/>
          </p:nvCxnSpPr>
          <p:spPr>
            <a:xfrm rot="10800000">
              <a:off x="2411761" y="2132856"/>
              <a:ext cx="914400" cy="1588"/>
            </a:xfrm>
            <a:prstGeom prst="straightConnector1">
              <a:avLst/>
            </a:prstGeom>
            <a:ln>
              <a:solidFill>
                <a:srgbClr val="00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15 - Ομάδα"/>
          <p:cNvGrpSpPr/>
          <p:nvPr/>
        </p:nvGrpSpPr>
        <p:grpSpPr>
          <a:xfrm>
            <a:off x="2289448" y="1268760"/>
            <a:ext cx="2353816" cy="461665"/>
            <a:chOff x="2289448" y="1268760"/>
            <a:chExt cx="2353816" cy="461665"/>
          </a:xfrm>
        </p:grpSpPr>
        <p:sp>
          <p:nvSpPr>
            <p:cNvPr id="6" name="TextBox 7"/>
            <p:cNvSpPr txBox="1"/>
            <p:nvPr/>
          </p:nvSpPr>
          <p:spPr>
            <a:xfrm>
              <a:off x="3347864" y="1268760"/>
              <a:ext cx="1295400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  <a:prstDash val="sys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Shut down of the power converter</a:t>
              </a:r>
              <a:endParaRPr lang="en-US" sz="1200" dirty="0"/>
            </a:p>
          </p:txBody>
        </p:sp>
        <p:cxnSp>
          <p:nvCxnSpPr>
            <p:cNvPr id="15" name="14 - Ευθύγραμμο βέλος σύνδεσης"/>
            <p:cNvCxnSpPr/>
            <p:nvPr/>
          </p:nvCxnSpPr>
          <p:spPr>
            <a:xfrm rot="10800000">
              <a:off x="2289448" y="1484784"/>
              <a:ext cx="914400" cy="1588"/>
            </a:xfrm>
            <a:prstGeom prst="straightConnector1">
              <a:avLst/>
            </a:prstGeom>
            <a:ln>
              <a:solidFill>
                <a:srgbClr val="00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24744"/>
            <a:ext cx="7488832" cy="5485947"/>
          </a:xfrm>
        </p:spPr>
      </p:pic>
      <p:sp>
        <p:nvSpPr>
          <p:cNvPr id="8" name="TextBox 6"/>
          <p:cNvSpPr txBox="1"/>
          <p:nvPr/>
        </p:nvSpPr>
        <p:spPr>
          <a:xfrm>
            <a:off x="6012160" y="1556792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  <p:cxnSp>
        <p:nvCxnSpPr>
          <p:cNvPr id="13" name="12 - Ευθύγραμμο βέλος σύνδεσης"/>
          <p:cNvCxnSpPr/>
          <p:nvPr/>
        </p:nvCxnSpPr>
        <p:spPr>
          <a:xfrm rot="10800000">
            <a:off x="3369568" y="4795563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- Ευθύγραμμο βέλος σύνδεσης"/>
          <p:cNvCxnSpPr/>
          <p:nvPr/>
        </p:nvCxnSpPr>
        <p:spPr>
          <a:xfrm rot="10800000">
            <a:off x="2411761" y="4363516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- Ευθύγραμμο βέλος σύνδεσης"/>
          <p:cNvCxnSpPr/>
          <p:nvPr/>
        </p:nvCxnSpPr>
        <p:spPr>
          <a:xfrm rot="10800000">
            <a:off x="2289448" y="1484784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7416" y="1268760"/>
            <a:ext cx="1498600" cy="5222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4591595"/>
            <a:ext cx="2270125" cy="7096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4058841"/>
            <a:ext cx="1936750" cy="5222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24744"/>
            <a:ext cx="7488832" cy="5485947"/>
          </a:xfrm>
        </p:spPr>
      </p:pic>
      <p:sp>
        <p:nvSpPr>
          <p:cNvPr id="8" name="TextBox 6"/>
          <p:cNvSpPr txBox="1"/>
          <p:nvPr/>
        </p:nvSpPr>
        <p:spPr>
          <a:xfrm>
            <a:off x="6012160" y="1556792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  <p:cxnSp>
        <p:nvCxnSpPr>
          <p:cNvPr id="13" name="12 - Ευθύγραμμο βέλος σύνδεσης"/>
          <p:cNvCxnSpPr/>
          <p:nvPr/>
        </p:nvCxnSpPr>
        <p:spPr>
          <a:xfrm rot="10800000">
            <a:off x="3369568" y="4795563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- Ευθύγραμμο βέλος σύνδεσης"/>
          <p:cNvCxnSpPr/>
          <p:nvPr/>
        </p:nvCxnSpPr>
        <p:spPr>
          <a:xfrm rot="10800000">
            <a:off x="2411761" y="4363516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- Ευθύγραμμο βέλος σύνδεσης"/>
          <p:cNvCxnSpPr/>
          <p:nvPr/>
        </p:nvCxnSpPr>
        <p:spPr>
          <a:xfrm rot="10800000">
            <a:off x="2289448" y="1484784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- TextBox"/>
          <p:cNvSpPr txBox="1"/>
          <p:nvPr/>
        </p:nvSpPr>
        <p:spPr>
          <a:xfrm>
            <a:off x="3347864" y="1268760"/>
            <a:ext cx="122413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R=0</a:t>
            </a:r>
            <a:r>
              <a:rPr lang="el-GR" dirty="0" smtClean="0"/>
              <a:t>,0</a:t>
            </a:r>
            <a:r>
              <a:rPr lang="en-US" dirty="0" smtClean="0"/>
              <a:t>4</a:t>
            </a:r>
            <a:r>
              <a:rPr lang="el-GR" dirty="0" smtClean="0"/>
              <a:t>6Ω</a:t>
            </a:r>
            <a:endParaRPr lang="el-GR" dirty="0"/>
          </a:p>
        </p:txBody>
      </p:sp>
      <p:sp>
        <p:nvSpPr>
          <p:cNvPr id="12" name="11 - TextBox"/>
          <p:cNvSpPr txBox="1"/>
          <p:nvPr/>
        </p:nvSpPr>
        <p:spPr>
          <a:xfrm>
            <a:off x="3419872" y="4211796"/>
            <a:ext cx="100811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R=</a:t>
            </a:r>
            <a:r>
              <a:rPr lang="el-GR" dirty="0" smtClean="0"/>
              <a:t>0,25Ω</a:t>
            </a:r>
            <a:endParaRPr lang="el-GR" dirty="0"/>
          </a:p>
        </p:txBody>
      </p:sp>
      <p:sp>
        <p:nvSpPr>
          <p:cNvPr id="18" name="17 - TextBox"/>
          <p:cNvSpPr txBox="1"/>
          <p:nvPr/>
        </p:nvSpPr>
        <p:spPr>
          <a:xfrm>
            <a:off x="4427984" y="4581128"/>
            <a:ext cx="108012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R=</a:t>
            </a:r>
            <a:r>
              <a:rPr lang="el-GR" dirty="0" smtClean="0"/>
              <a:t>0,47Ω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83413"/>
            <a:ext cx="7488832" cy="5485947"/>
          </a:xfrm>
          <a:solidFill>
            <a:schemeClr val="bg1"/>
          </a:solidFill>
          <a:ln>
            <a:noFill/>
            <a:prstDash val="sysDash"/>
          </a:ln>
        </p:spPr>
      </p:pic>
      <p:sp>
        <p:nvSpPr>
          <p:cNvPr id="8" name="TextBox 6"/>
          <p:cNvSpPr txBox="1"/>
          <p:nvPr/>
        </p:nvSpPr>
        <p:spPr>
          <a:xfrm>
            <a:off x="6012160" y="1556792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  <p:cxnSp>
        <p:nvCxnSpPr>
          <p:cNvPr id="13" name="12 - Ευθύγραμμο βέλος σύνδεσης"/>
          <p:cNvCxnSpPr/>
          <p:nvPr/>
        </p:nvCxnSpPr>
        <p:spPr>
          <a:xfrm rot="10800000">
            <a:off x="3369568" y="4795563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- Ευθύγραμμο βέλος σύνδεσης"/>
          <p:cNvCxnSpPr/>
          <p:nvPr/>
        </p:nvCxnSpPr>
        <p:spPr>
          <a:xfrm rot="10800000">
            <a:off x="2411761" y="4363516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- Ευθύγραμμο βέλος σύνδεσης"/>
          <p:cNvCxnSpPr/>
          <p:nvPr/>
        </p:nvCxnSpPr>
        <p:spPr>
          <a:xfrm rot="10800000">
            <a:off x="2289448" y="1484784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196752"/>
            <a:ext cx="1460500" cy="6842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99" y="4573687"/>
            <a:ext cx="2232025" cy="871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824907"/>
            <a:ext cx="1898650" cy="6842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prstClr val="black"/>
                </a:solidFill>
                <a:latin typeface="Franklin Gothic Book"/>
              </a:rPr>
              <a:t>General Information – RQTL circuits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2276475"/>
          <a:ext cx="8229600" cy="22250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Type</a:t>
                      </a:r>
                      <a:endParaRPr lang="el-G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600A</a:t>
                      </a:r>
                      <a:endParaRPr lang="el-G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Imax</a:t>
                      </a:r>
                      <a:endParaRPr lang="el-G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600A</a:t>
                      </a:r>
                      <a:endParaRPr lang="el-G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Converter</a:t>
                      </a:r>
                      <a:endParaRPr lang="el-G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RPMBA</a:t>
                      </a:r>
                      <a:endParaRPr lang="el-G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Magnet</a:t>
                      </a:r>
                      <a:endParaRPr lang="el-G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MQTLI</a:t>
                      </a:r>
                      <a:endParaRPr lang="el-G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# of m.</a:t>
                      </a:r>
                      <a:endParaRPr lang="el-G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@@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EE</a:t>
                      </a:r>
                      <a:endParaRPr lang="el-G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Yes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83413"/>
            <a:ext cx="7488832" cy="5485947"/>
          </a:xfrm>
          <a:solidFill>
            <a:schemeClr val="bg1"/>
          </a:solidFill>
          <a:ln>
            <a:noFill/>
            <a:prstDash val="sysDash"/>
          </a:ln>
        </p:spPr>
      </p:pic>
      <p:sp>
        <p:nvSpPr>
          <p:cNvPr id="8" name="TextBox 6"/>
          <p:cNvSpPr txBox="1"/>
          <p:nvPr/>
        </p:nvSpPr>
        <p:spPr>
          <a:xfrm>
            <a:off x="6012160" y="1556792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  <p:cxnSp>
        <p:nvCxnSpPr>
          <p:cNvPr id="13" name="12 - Ευθύγραμμο βέλος σύνδεσης"/>
          <p:cNvCxnSpPr/>
          <p:nvPr/>
        </p:nvCxnSpPr>
        <p:spPr>
          <a:xfrm rot="10800000">
            <a:off x="3369568" y="4795563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- Ευθύγραμμο βέλος σύνδεσης"/>
          <p:cNvCxnSpPr/>
          <p:nvPr/>
        </p:nvCxnSpPr>
        <p:spPr>
          <a:xfrm rot="10800000">
            <a:off x="2411761" y="4363516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- Ευθύγραμμο βέλος σύνδεσης"/>
          <p:cNvCxnSpPr/>
          <p:nvPr/>
        </p:nvCxnSpPr>
        <p:spPr>
          <a:xfrm rot="10800000">
            <a:off x="2289448" y="1627211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- TextBox"/>
          <p:cNvSpPr txBox="1"/>
          <p:nvPr/>
        </p:nvSpPr>
        <p:spPr>
          <a:xfrm>
            <a:off x="3275856" y="1403484"/>
            <a:ext cx="100811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l-GR" dirty="0" smtClean="0"/>
              <a:t>τ= 5,21</a:t>
            </a:r>
            <a:r>
              <a:rPr lang="en-US" dirty="0" smtClean="0"/>
              <a:t>s</a:t>
            </a:r>
            <a:endParaRPr lang="el-GR" dirty="0"/>
          </a:p>
        </p:txBody>
      </p:sp>
      <p:sp>
        <p:nvSpPr>
          <p:cNvPr id="17" name="16 - TextBox"/>
          <p:cNvSpPr txBox="1"/>
          <p:nvPr/>
        </p:nvSpPr>
        <p:spPr>
          <a:xfrm>
            <a:off x="3419872" y="4149080"/>
            <a:ext cx="93610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l-GR" dirty="0" smtClean="0"/>
              <a:t>τ=0,95</a:t>
            </a:r>
            <a:r>
              <a:rPr lang="en-US" dirty="0" smtClean="0"/>
              <a:t>s</a:t>
            </a:r>
            <a:endParaRPr lang="el-GR" dirty="0"/>
          </a:p>
        </p:txBody>
      </p:sp>
      <p:sp>
        <p:nvSpPr>
          <p:cNvPr id="20" name="19 - TextBox"/>
          <p:cNvSpPr txBox="1"/>
          <p:nvPr/>
        </p:nvSpPr>
        <p:spPr>
          <a:xfrm>
            <a:off x="4355976" y="4581128"/>
            <a:ext cx="93610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l-GR" dirty="0" smtClean="0"/>
              <a:t>τ=0,51</a:t>
            </a:r>
            <a:r>
              <a:rPr lang="en-US" dirty="0" smtClean="0"/>
              <a:t>s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83413"/>
            <a:ext cx="7488832" cy="5485947"/>
          </a:xfrm>
          <a:solidFill>
            <a:schemeClr val="bg1"/>
          </a:solidFill>
          <a:ln>
            <a:noFill/>
            <a:prstDash val="sysDash"/>
          </a:ln>
        </p:spPr>
      </p:pic>
      <p:sp>
        <p:nvSpPr>
          <p:cNvPr id="8" name="TextBox 6"/>
          <p:cNvSpPr txBox="1"/>
          <p:nvPr/>
        </p:nvSpPr>
        <p:spPr>
          <a:xfrm>
            <a:off x="6012160" y="1556792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  <p:cxnSp>
        <p:nvCxnSpPr>
          <p:cNvPr id="14" name="13 - Ευθύγραμμο βέλος σύνδεσης"/>
          <p:cNvCxnSpPr/>
          <p:nvPr/>
        </p:nvCxnSpPr>
        <p:spPr>
          <a:xfrm rot="10800000" flipV="1">
            <a:off x="3491880" y="1772816"/>
            <a:ext cx="432048" cy="2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Brace 11"/>
          <p:cNvSpPr/>
          <p:nvPr/>
        </p:nvSpPr>
        <p:spPr>
          <a:xfrm>
            <a:off x="2411760" y="1556792"/>
            <a:ext cx="144016" cy="576064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Brace 17"/>
          <p:cNvSpPr/>
          <p:nvPr/>
        </p:nvSpPr>
        <p:spPr>
          <a:xfrm>
            <a:off x="1403648" y="2132856"/>
            <a:ext cx="504056" cy="3888432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771800" y="1628800"/>
            <a:ext cx="5760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Ipar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55576" y="3933056"/>
            <a:ext cx="5760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Icirc</a:t>
            </a:r>
            <a:endParaRPr lang="en-US" dirty="0"/>
          </a:p>
        </p:txBody>
      </p:sp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042939"/>
            <a:ext cx="1233882" cy="23393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8925" y="1628800"/>
            <a:ext cx="9461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2348880"/>
            <a:ext cx="1135063" cy="3540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83413"/>
            <a:ext cx="7488832" cy="5485947"/>
          </a:xfrm>
          <a:solidFill>
            <a:schemeClr val="bg1"/>
          </a:solidFill>
          <a:ln>
            <a:noFill/>
            <a:prstDash val="sysDash"/>
          </a:ln>
        </p:spPr>
      </p:pic>
      <p:sp>
        <p:nvSpPr>
          <p:cNvPr id="8" name="TextBox 6"/>
          <p:cNvSpPr txBox="1"/>
          <p:nvPr/>
        </p:nvSpPr>
        <p:spPr>
          <a:xfrm>
            <a:off x="6012160" y="1556792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  <p:cxnSp>
        <p:nvCxnSpPr>
          <p:cNvPr id="14" name="13 - Ευθύγραμμο βέλος σύνδεσης"/>
          <p:cNvCxnSpPr/>
          <p:nvPr/>
        </p:nvCxnSpPr>
        <p:spPr>
          <a:xfrm rot="10800000" flipV="1">
            <a:off x="3491880" y="1772816"/>
            <a:ext cx="432048" cy="2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Brace 11"/>
          <p:cNvSpPr/>
          <p:nvPr/>
        </p:nvSpPr>
        <p:spPr>
          <a:xfrm>
            <a:off x="2411760" y="1556792"/>
            <a:ext cx="144016" cy="576064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Brace 17"/>
          <p:cNvSpPr/>
          <p:nvPr/>
        </p:nvSpPr>
        <p:spPr>
          <a:xfrm>
            <a:off x="1403648" y="2132856"/>
            <a:ext cx="504056" cy="3888432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771800" y="1628800"/>
            <a:ext cx="5760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Ipar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55576" y="3933056"/>
            <a:ext cx="5760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Icirc</a:t>
            </a:r>
            <a:endParaRPr lang="en-US" dirty="0"/>
          </a:p>
        </p:txBody>
      </p:sp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186955"/>
            <a:ext cx="1233882" cy="23393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1628800"/>
            <a:ext cx="666750" cy="333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2564904"/>
            <a:ext cx="1135063" cy="3540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83413"/>
            <a:ext cx="7488832" cy="5485947"/>
          </a:xfrm>
          <a:solidFill>
            <a:schemeClr val="bg1"/>
          </a:solidFill>
          <a:ln>
            <a:noFill/>
            <a:prstDash val="sysDash"/>
          </a:ln>
        </p:spPr>
      </p:pic>
      <p:sp>
        <p:nvSpPr>
          <p:cNvPr id="8" name="TextBox 6"/>
          <p:cNvSpPr txBox="1"/>
          <p:nvPr/>
        </p:nvSpPr>
        <p:spPr>
          <a:xfrm>
            <a:off x="6012160" y="1556792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  <p:cxnSp>
        <p:nvCxnSpPr>
          <p:cNvPr id="14" name="13 - Ευθύγραμμο βέλος σύνδεσης"/>
          <p:cNvCxnSpPr/>
          <p:nvPr/>
        </p:nvCxnSpPr>
        <p:spPr>
          <a:xfrm rot="10800000" flipV="1">
            <a:off x="4427984" y="3212976"/>
            <a:ext cx="432048" cy="2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Brace 11"/>
          <p:cNvSpPr/>
          <p:nvPr/>
        </p:nvSpPr>
        <p:spPr>
          <a:xfrm>
            <a:off x="3203848" y="1628800"/>
            <a:ext cx="504056" cy="3096344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Brace 17"/>
          <p:cNvSpPr/>
          <p:nvPr/>
        </p:nvSpPr>
        <p:spPr>
          <a:xfrm>
            <a:off x="1403648" y="4797152"/>
            <a:ext cx="504056" cy="1224136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779912" y="2996952"/>
            <a:ext cx="5760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Ipar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55576" y="5229200"/>
            <a:ext cx="5760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Icirc</a:t>
            </a:r>
            <a:endParaRPr lang="en-US" dirty="0"/>
          </a:p>
        </p:txBody>
      </p:sp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6310" y="2979043"/>
            <a:ext cx="1233882" cy="23393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3121" y="3284984"/>
            <a:ext cx="1135063" cy="3540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59908" y="2529086"/>
            <a:ext cx="138430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83413"/>
            <a:ext cx="7488832" cy="5485947"/>
          </a:xfrm>
          <a:solidFill>
            <a:schemeClr val="bg1"/>
          </a:solidFill>
          <a:ln>
            <a:noFill/>
            <a:prstDash val="sysDash"/>
          </a:ln>
        </p:spPr>
      </p:pic>
      <p:sp>
        <p:nvSpPr>
          <p:cNvPr id="8" name="TextBox 6"/>
          <p:cNvSpPr txBox="1"/>
          <p:nvPr/>
        </p:nvSpPr>
        <p:spPr>
          <a:xfrm>
            <a:off x="6012160" y="1556792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  <p:cxnSp>
        <p:nvCxnSpPr>
          <p:cNvPr id="14" name="13 - Ευθύγραμμο βέλος σύνδεσης"/>
          <p:cNvCxnSpPr/>
          <p:nvPr/>
        </p:nvCxnSpPr>
        <p:spPr>
          <a:xfrm rot="10800000" flipV="1">
            <a:off x="4427984" y="3212976"/>
            <a:ext cx="432048" cy="2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Brace 11"/>
          <p:cNvSpPr/>
          <p:nvPr/>
        </p:nvSpPr>
        <p:spPr>
          <a:xfrm>
            <a:off x="3203848" y="1700808"/>
            <a:ext cx="504056" cy="3024336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Brace 17"/>
          <p:cNvSpPr/>
          <p:nvPr/>
        </p:nvSpPr>
        <p:spPr>
          <a:xfrm>
            <a:off x="1475656" y="4797152"/>
            <a:ext cx="504056" cy="1224136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779912" y="2996952"/>
            <a:ext cx="5760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Ipar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55576" y="5229200"/>
            <a:ext cx="5760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Icirc</a:t>
            </a:r>
            <a:endParaRPr lang="en-US" dirty="0"/>
          </a:p>
        </p:txBody>
      </p:sp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6310" y="2996952"/>
            <a:ext cx="1233882" cy="23393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53186" y="2564904"/>
            <a:ext cx="742950" cy="333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93121" y="3291011"/>
            <a:ext cx="1135063" cy="3540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83413"/>
            <a:ext cx="7488832" cy="5485947"/>
          </a:xfrm>
          <a:solidFill>
            <a:schemeClr val="bg1"/>
          </a:solidFill>
          <a:ln>
            <a:noFill/>
            <a:prstDash val="sysDash"/>
          </a:ln>
        </p:spPr>
      </p:pic>
      <p:sp>
        <p:nvSpPr>
          <p:cNvPr id="8" name="TextBox 6"/>
          <p:cNvSpPr txBox="1"/>
          <p:nvPr/>
        </p:nvSpPr>
        <p:spPr>
          <a:xfrm>
            <a:off x="6012160" y="1556792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  <p:cxnSp>
        <p:nvCxnSpPr>
          <p:cNvPr id="14" name="13 - Ευθύγραμμο βέλος σύνδεσης"/>
          <p:cNvCxnSpPr/>
          <p:nvPr/>
        </p:nvCxnSpPr>
        <p:spPr>
          <a:xfrm rot="10800000" flipV="1">
            <a:off x="5868145" y="5373216"/>
            <a:ext cx="432048" cy="2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Brace 11"/>
          <p:cNvSpPr/>
          <p:nvPr/>
        </p:nvSpPr>
        <p:spPr>
          <a:xfrm>
            <a:off x="4716016" y="4941168"/>
            <a:ext cx="504056" cy="936104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Brace 17"/>
          <p:cNvSpPr/>
          <p:nvPr/>
        </p:nvSpPr>
        <p:spPr>
          <a:xfrm>
            <a:off x="1403648" y="5733256"/>
            <a:ext cx="504056" cy="504056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292080" y="5147900"/>
            <a:ext cx="5760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Ipar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55576" y="5795972"/>
            <a:ext cx="5760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Icirc</a:t>
            </a:r>
            <a:endParaRPr lang="en-US" dirty="0"/>
          </a:p>
        </p:txBody>
      </p:sp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5283299"/>
            <a:ext cx="1233882" cy="23393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9265" y="5595267"/>
            <a:ext cx="1135063" cy="3540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4905350"/>
            <a:ext cx="138430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83413"/>
            <a:ext cx="7488832" cy="5485947"/>
          </a:xfrm>
          <a:solidFill>
            <a:schemeClr val="bg1"/>
          </a:solidFill>
          <a:ln>
            <a:noFill/>
            <a:prstDash val="sysDash"/>
          </a:ln>
        </p:spPr>
      </p:pic>
      <p:sp>
        <p:nvSpPr>
          <p:cNvPr id="8" name="TextBox 6"/>
          <p:cNvSpPr txBox="1"/>
          <p:nvPr/>
        </p:nvSpPr>
        <p:spPr>
          <a:xfrm>
            <a:off x="6012160" y="1556792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  <p:cxnSp>
        <p:nvCxnSpPr>
          <p:cNvPr id="14" name="13 - Ευθύγραμμο βέλος σύνδεσης"/>
          <p:cNvCxnSpPr/>
          <p:nvPr/>
        </p:nvCxnSpPr>
        <p:spPr>
          <a:xfrm rot="10800000" flipV="1">
            <a:off x="5868145" y="5373216"/>
            <a:ext cx="432048" cy="2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Brace 11"/>
          <p:cNvSpPr/>
          <p:nvPr/>
        </p:nvSpPr>
        <p:spPr>
          <a:xfrm>
            <a:off x="4716016" y="4941168"/>
            <a:ext cx="504056" cy="936104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Brace 17"/>
          <p:cNvSpPr/>
          <p:nvPr/>
        </p:nvSpPr>
        <p:spPr>
          <a:xfrm>
            <a:off x="1403648" y="5733256"/>
            <a:ext cx="504056" cy="504056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292080" y="5147900"/>
            <a:ext cx="5760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Ipar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55576" y="5795972"/>
            <a:ext cx="5760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Icirc</a:t>
            </a:r>
            <a:endParaRPr lang="en-US" dirty="0"/>
          </a:p>
        </p:txBody>
      </p:sp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4462" y="5283299"/>
            <a:ext cx="1233882" cy="23393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5595267"/>
            <a:ext cx="1135063" cy="3540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895825"/>
            <a:ext cx="742950" cy="333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268760"/>
            <a:ext cx="7416824" cy="519791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5796136" y="1484784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268759"/>
            <a:ext cx="7387742" cy="55408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5004048" y="1697033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Content Placeholder 8" descr="rb-circuit_event20110514_voltage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268759"/>
            <a:ext cx="7387742" cy="5540806"/>
          </a:xfrm>
        </p:spPr>
      </p:pic>
      <p:sp>
        <p:nvSpPr>
          <p:cNvPr id="5" name="TextBox 6"/>
          <p:cNvSpPr txBox="1"/>
          <p:nvPr/>
        </p:nvSpPr>
        <p:spPr>
          <a:xfrm>
            <a:off x="5076056" y="1628800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708920"/>
            <a:ext cx="1679178" cy="28829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characteristics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849291"/>
          </a:xfrm>
        </p:spPr>
        <p:txBody>
          <a:bodyPr/>
          <a:lstStyle/>
          <a:p>
            <a:r>
              <a:rPr lang="en-US" dirty="0" smtClean="0"/>
              <a:t>RQTL</a:t>
            </a:r>
          </a:p>
          <a:p>
            <a:pPr lvl="1"/>
            <a:r>
              <a:rPr lang="en-US" dirty="0" smtClean="0"/>
              <a:t>RQTL7</a:t>
            </a:r>
            <a:endParaRPr lang="el-GR" dirty="0" smtClean="0"/>
          </a:p>
          <a:p>
            <a:pPr lvl="1"/>
            <a:r>
              <a:rPr lang="en-US" dirty="0" smtClean="0"/>
              <a:t>RQTL9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RQTL10</a:t>
            </a:r>
          </a:p>
          <a:p>
            <a:pPr lvl="1"/>
            <a:r>
              <a:rPr lang="en-US" dirty="0" smtClean="0"/>
              <a:t>RQTL11</a:t>
            </a:r>
          </a:p>
          <a:p>
            <a:pPr lvl="1"/>
            <a:endParaRPr lang="en-US" dirty="0" smtClean="0"/>
          </a:p>
          <a:p>
            <a:pPr lvl="1"/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rb-circuit_event20110514_voltage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4658" y="1268760"/>
            <a:ext cx="7387742" cy="55408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4788024" y="1697033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Content Placeholder 8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272570"/>
            <a:ext cx="7387742" cy="5540806"/>
          </a:xfrm>
        </p:spPr>
      </p:pic>
      <p:sp>
        <p:nvSpPr>
          <p:cNvPr id="5" name="TextBox 6"/>
          <p:cNvSpPr txBox="1"/>
          <p:nvPr/>
        </p:nvSpPr>
        <p:spPr>
          <a:xfrm>
            <a:off x="1979712" y="1628800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851920" y="1484784"/>
            <a:ext cx="5256584" cy="3960440"/>
            <a:chOff x="3851920" y="1484784"/>
            <a:chExt cx="5256584" cy="3960440"/>
          </a:xfrm>
        </p:grpSpPr>
        <p:sp>
          <p:nvSpPr>
            <p:cNvPr id="6" name="Oval 5"/>
            <p:cNvSpPr/>
            <p:nvPr/>
          </p:nvSpPr>
          <p:spPr>
            <a:xfrm>
              <a:off x="3851920" y="4988024"/>
              <a:ext cx="457200" cy="457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GB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6131024" y="4916016"/>
              <a:ext cx="457200" cy="45720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GB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804248" y="4916016"/>
              <a:ext cx="457200" cy="4572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GB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itle 1"/>
            <p:cNvSpPr txBox="1">
              <a:spLocks/>
            </p:cNvSpPr>
            <p:nvPr/>
          </p:nvSpPr>
          <p:spPr>
            <a:xfrm>
              <a:off x="7432104" y="2133600"/>
              <a:ext cx="1676400" cy="609600"/>
            </a:xfrm>
            <a:prstGeom prst="rect">
              <a:avLst/>
            </a:prstGeom>
            <a:solidFill>
              <a:srgbClr val="92D050"/>
            </a:solidFill>
            <a:ln w="0">
              <a:solidFill>
                <a:schemeClr val="tx1"/>
              </a:solidFill>
            </a:ln>
          </p:spPr>
          <p:txBody>
            <a:bodyPr anchor="ctr">
              <a:normAutofit/>
            </a:bodyPr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en-US" sz="1600" dirty="0" smtClean="0">
                  <a:latin typeface="Times New Roman" pitchFamily="18" charset="0"/>
                  <a:ea typeface="+mj-ea"/>
                  <a:cs typeface="Times New Roman" pitchFamily="18" charset="0"/>
                </a:rPr>
                <a:t>I</a:t>
              </a:r>
              <a:r>
                <a:rPr lang="en-US" sz="1600" baseline="-25000" dirty="0" smtClean="0">
                  <a:latin typeface="Times New Roman" pitchFamily="18" charset="0"/>
                  <a:cs typeface="Times New Roman" pitchFamily="18" charset="0"/>
                </a:rPr>
                <a:t>PC</a:t>
              </a:r>
              <a:r>
                <a:rPr lang="en-US" sz="1600" dirty="0" smtClean="0">
                  <a:latin typeface="Times New Roman" pitchFamily="18" charset="0"/>
                  <a:ea typeface="+mj-ea"/>
                  <a:cs typeface="Times New Roman" pitchFamily="18" charset="0"/>
                </a:rPr>
                <a:t> = 400 A</a:t>
              </a:r>
              <a:endParaRPr lang="en-US" sz="1600" dirty="0"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sp>
          <p:nvSpPr>
            <p:cNvPr id="12" name="Title 1"/>
            <p:cNvSpPr txBox="1">
              <a:spLocks/>
            </p:cNvSpPr>
            <p:nvPr/>
          </p:nvSpPr>
          <p:spPr>
            <a:xfrm>
              <a:off x="7432104" y="1484784"/>
              <a:ext cx="1676400" cy="609600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chemeClr val="tx1"/>
              </a:solidFill>
            </a:ln>
          </p:spPr>
          <p:txBody>
            <a:bodyPr anchor="ctr">
              <a:noAutofit/>
            </a:bodyPr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en-US" sz="1600" dirty="0" err="1" smtClean="0">
                  <a:latin typeface="Times New Roman" pitchFamily="18" charset="0"/>
                  <a:ea typeface="+mj-ea"/>
                  <a:cs typeface="Times New Roman" pitchFamily="18" charset="0"/>
                </a:rPr>
                <a:t>dI</a:t>
              </a:r>
              <a:r>
                <a:rPr lang="en-US" sz="1600" baseline="-25000" dirty="0" err="1" smtClean="0">
                  <a:latin typeface="Times New Roman" pitchFamily="18" charset="0"/>
                  <a:cs typeface="Times New Roman" pitchFamily="18" charset="0"/>
                </a:rPr>
                <a:t>PC</a:t>
              </a:r>
              <a:r>
                <a:rPr lang="en-US" sz="1600" dirty="0" smtClean="0">
                  <a:latin typeface="Times New Roman" pitchFamily="18" charset="0"/>
                  <a:ea typeface="+mj-ea"/>
                  <a:cs typeface="Times New Roman" pitchFamily="18" charset="0"/>
                </a:rPr>
                <a:t>/</a:t>
              </a:r>
              <a:r>
                <a:rPr lang="en-US" sz="1600" dirty="0" err="1" smtClean="0">
                  <a:latin typeface="Times New Roman" pitchFamily="18" charset="0"/>
                  <a:ea typeface="+mj-ea"/>
                  <a:cs typeface="Times New Roman" pitchFamily="18" charset="0"/>
                </a:rPr>
                <a:t>dt</a:t>
              </a:r>
              <a:r>
                <a:rPr lang="en-US" sz="1600" dirty="0" smtClean="0">
                  <a:latin typeface="Times New Roman" pitchFamily="18" charset="0"/>
                  <a:ea typeface="+mj-ea"/>
                  <a:cs typeface="Times New Roman" pitchFamily="18" charset="0"/>
                </a:rPr>
                <a:t> = 5 A/s</a:t>
              </a:r>
              <a:endParaRPr lang="en-US" sz="1600" dirty="0"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sp>
          <p:nvSpPr>
            <p:cNvPr id="16" name="Title 1"/>
            <p:cNvSpPr txBox="1">
              <a:spLocks/>
            </p:cNvSpPr>
            <p:nvPr/>
          </p:nvSpPr>
          <p:spPr>
            <a:xfrm>
              <a:off x="7432104" y="2780928"/>
              <a:ext cx="1676400" cy="609600"/>
            </a:xfrm>
            <a:prstGeom prst="rect">
              <a:avLst/>
            </a:prstGeom>
            <a:solidFill>
              <a:srgbClr val="00B0F0"/>
            </a:solidFill>
            <a:ln w="0">
              <a:solidFill>
                <a:schemeClr val="tx1"/>
              </a:solidFill>
            </a:ln>
          </p:spPr>
          <p:txBody>
            <a:bodyPr anchor="ctr">
              <a:normAutofit/>
            </a:bodyPr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en-US" sz="1600" dirty="0" smtClean="0">
                  <a:latin typeface="Times New Roman" pitchFamily="18" charset="0"/>
                  <a:ea typeface="+mj-ea"/>
                  <a:cs typeface="Times New Roman" pitchFamily="18" charset="0"/>
                </a:rPr>
                <a:t>Switch off the Power Converter</a:t>
              </a:r>
              <a:endParaRPr lang="en-US" sz="1600" dirty="0"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272570"/>
            <a:ext cx="7387742" cy="5540806"/>
          </a:xfrm>
        </p:spPr>
      </p:pic>
      <p:sp>
        <p:nvSpPr>
          <p:cNvPr id="5" name="TextBox 6"/>
          <p:cNvSpPr txBox="1"/>
          <p:nvPr/>
        </p:nvSpPr>
        <p:spPr>
          <a:xfrm>
            <a:off x="4716016" y="1697033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272570"/>
            <a:ext cx="7387742" cy="5540806"/>
          </a:xfrm>
        </p:spPr>
      </p:pic>
      <p:sp>
        <p:nvSpPr>
          <p:cNvPr id="5" name="TextBox 6"/>
          <p:cNvSpPr txBox="1"/>
          <p:nvPr/>
        </p:nvSpPr>
        <p:spPr>
          <a:xfrm>
            <a:off x="4860032" y="1697033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rb-circuit_event20110514_Current in EE system_B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272570"/>
            <a:ext cx="7387742" cy="55408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4716016" y="1700808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272570"/>
            <a:ext cx="7387742" cy="55408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5076056" y="2057073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272570"/>
            <a:ext cx="7387742" cy="55408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5940152" y="1985065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268760"/>
            <a:ext cx="7387742" cy="55408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5148064" y="2705145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268760"/>
            <a:ext cx="7387742" cy="55408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4788024" y="2201089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272570"/>
            <a:ext cx="7387742" cy="55408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5004048" y="2057073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characteristics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849291"/>
          </a:xfrm>
        </p:spPr>
        <p:txBody>
          <a:bodyPr/>
          <a:lstStyle/>
          <a:p>
            <a:r>
              <a:rPr lang="en-US" dirty="0" smtClean="0"/>
              <a:t>RQTL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RQTL7</a:t>
            </a:r>
            <a:endParaRPr lang="el-GR" dirty="0" smtClean="0">
              <a:solidFill>
                <a:srgbClr val="00B0F0"/>
              </a:solidFill>
            </a:endParaRPr>
          </a:p>
          <a:p>
            <a:pPr lvl="2"/>
            <a:r>
              <a:rPr lang="en-US" dirty="0" err="1" smtClean="0">
                <a:solidFill>
                  <a:srgbClr val="00B0F0"/>
                </a:solidFill>
              </a:rPr>
              <a:t>Nb</a:t>
            </a:r>
            <a:r>
              <a:rPr lang="en-US" dirty="0" smtClean="0">
                <a:solidFill>
                  <a:srgbClr val="00B0F0"/>
                </a:solidFill>
              </a:rPr>
              <a:t> of magnets: </a:t>
            </a:r>
            <a:r>
              <a:rPr lang="el-GR" dirty="0" smtClean="0">
                <a:solidFill>
                  <a:srgbClr val="00B0F0"/>
                </a:solidFill>
              </a:rPr>
              <a:t>1</a:t>
            </a:r>
            <a:endParaRPr lang="en-US" dirty="0" smtClean="0">
              <a:solidFill>
                <a:srgbClr val="00B0F0"/>
              </a:solidFill>
            </a:endParaRP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EE system:</a:t>
            </a:r>
            <a:r>
              <a:rPr lang="el-GR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Internal to PC</a:t>
            </a:r>
            <a:endParaRPr lang="el-GR" dirty="0" smtClean="0">
              <a:solidFill>
                <a:srgbClr val="00B0F0"/>
              </a:solidFill>
            </a:endParaRPr>
          </a:p>
          <a:p>
            <a:pPr lvl="2"/>
            <a:r>
              <a:rPr lang="en-US" dirty="0" err="1" smtClean="0">
                <a:solidFill>
                  <a:srgbClr val="00B0F0"/>
                </a:solidFill>
              </a:rPr>
              <a:t>L</a:t>
            </a:r>
            <a:r>
              <a:rPr lang="en-US" sz="2000" dirty="0" err="1" smtClean="0">
                <a:solidFill>
                  <a:srgbClr val="00B0F0"/>
                </a:solidFill>
              </a:rPr>
              <a:t>tot</a:t>
            </a:r>
            <a:r>
              <a:rPr lang="en-US" dirty="0" smtClean="0">
                <a:solidFill>
                  <a:srgbClr val="00B0F0"/>
                </a:solidFill>
              </a:rPr>
              <a:t>=0.12</a:t>
            </a:r>
            <a:r>
              <a:rPr lang="el-GR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H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Parallel Protection Resistor per Magnet= 0.2</a:t>
            </a:r>
            <a:r>
              <a:rPr lang="el-GR" dirty="0" smtClean="0">
                <a:solidFill>
                  <a:srgbClr val="00B0F0"/>
                </a:solidFill>
              </a:rPr>
              <a:t> Ω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RQTL9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RQTL10</a:t>
            </a:r>
          </a:p>
          <a:p>
            <a:pPr lvl="1"/>
            <a:r>
              <a:rPr lang="en-US" dirty="0" smtClean="0"/>
              <a:t>RQTL11</a:t>
            </a:r>
          </a:p>
          <a:p>
            <a:pPr lvl="1"/>
            <a:endParaRPr lang="en-US" dirty="0" smtClean="0"/>
          </a:p>
          <a:p>
            <a:pPr lvl="1"/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340768"/>
            <a:ext cx="7387742" cy="5540806"/>
          </a:xfrm>
        </p:spPr>
      </p:pic>
      <p:sp>
        <p:nvSpPr>
          <p:cNvPr id="5" name="TextBox 6"/>
          <p:cNvSpPr txBox="1"/>
          <p:nvPr/>
        </p:nvSpPr>
        <p:spPr>
          <a:xfrm>
            <a:off x="4788024" y="1769041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3" y="3284984"/>
            <a:ext cx="1091545" cy="2567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340768"/>
            <a:ext cx="7387742" cy="55408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5004048" y="2345105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</a:t>
            </a:r>
            <a:r>
              <a:rPr lang="el-GR" sz="900" dirty="0" smtClean="0"/>
              <a:t>9</a:t>
            </a:r>
            <a:r>
              <a:rPr lang="en-US" sz="900" dirty="0" smtClean="0"/>
              <a:t>.R</a:t>
            </a:r>
            <a:r>
              <a:rPr lang="el-GR" sz="900" dirty="0" smtClean="0"/>
              <a:t>7</a:t>
            </a:r>
            <a:r>
              <a:rPr lang="en-US" sz="900" dirty="0" smtClean="0"/>
              <a:t>B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110512-161946.920_RPMBB.RR77.RQTL9.R7B2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4293096"/>
            <a:ext cx="12954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5235" y="4990629"/>
            <a:ext cx="3667125" cy="45459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ctrTitle"/>
          </p:nvPr>
        </p:nvSpPr>
        <p:spPr>
          <a:xfrm>
            <a:off x="1371600" y="2286000"/>
            <a:ext cx="7772400" cy="1470025"/>
          </a:xfrm>
        </p:spPr>
        <p:txBody>
          <a:bodyPr/>
          <a:lstStyle/>
          <a:p>
            <a:pPr algn="r"/>
            <a:r>
              <a:rPr lang="en-US" sz="3200" dirty="0" smtClean="0"/>
              <a:t>Simulation of a Quench in an RQTL11 circuit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(ex. : RQTL11.R2B1)</a:t>
            </a:r>
            <a:endParaRPr lang="el-GR" sz="2400" dirty="0"/>
          </a:p>
        </p:txBody>
      </p:sp>
      <p:sp>
        <p:nvSpPr>
          <p:cNvPr id="6" name="5 - Υπότιτλος"/>
          <p:cNvSpPr>
            <a:spLocks noGrp="1"/>
          </p:cNvSpPr>
          <p:nvPr>
            <p:ph type="subTitle" idx="1"/>
          </p:nvPr>
        </p:nvSpPr>
        <p:spPr>
          <a:xfrm>
            <a:off x="2627784" y="4343400"/>
            <a:ext cx="6516216" cy="685800"/>
          </a:xfrm>
        </p:spPr>
        <p:txBody>
          <a:bodyPr/>
          <a:lstStyle/>
          <a:p>
            <a:pPr algn="r"/>
            <a:r>
              <a:rPr lang="en-US" sz="2400" dirty="0" smtClean="0"/>
              <a:t>(</a:t>
            </a:r>
            <a:r>
              <a:rPr lang="en-US" sz="2400" dirty="0" err="1" smtClean="0"/>
              <a:t>nb</a:t>
            </a:r>
            <a:r>
              <a:rPr lang="en-US" sz="2400" dirty="0" smtClean="0"/>
              <a:t> of magnets=1, EE system: internal to the PC)</a:t>
            </a:r>
            <a:endParaRPr lang="el-GR" sz="2400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42</a:t>
            </a:fld>
            <a:endParaRPr lang="en-US" dirty="0"/>
          </a:p>
        </p:txBody>
      </p:sp>
      <p:cxnSp>
        <p:nvCxnSpPr>
          <p:cNvPr id="8" name="7 - Ευθεία γραμμή σύνδεσης"/>
          <p:cNvCxnSpPr/>
          <p:nvPr/>
        </p:nvCxnSpPr>
        <p:spPr>
          <a:xfrm>
            <a:off x="762000" y="3962400"/>
            <a:ext cx="838200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268760"/>
            <a:ext cx="7387742" cy="55408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4860032" y="1697033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RQTL11.R2B1</a:t>
            </a:r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110212-022034.620_RPMBA.UA27.RQTL11.R2B1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268760"/>
            <a:ext cx="7387742" cy="55408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4" name="13 - Ομάδα"/>
          <p:cNvGrpSpPr/>
          <p:nvPr/>
        </p:nvGrpSpPr>
        <p:grpSpPr>
          <a:xfrm>
            <a:off x="2051720" y="2635323"/>
            <a:ext cx="1219200" cy="433636"/>
            <a:chOff x="2051720" y="2635323"/>
            <a:chExt cx="1219200" cy="433636"/>
          </a:xfrm>
        </p:grpSpPr>
        <p:cxnSp>
          <p:nvCxnSpPr>
            <p:cNvPr id="8" name="7 - Ευθύγραμμο βέλος σύνδεσης"/>
            <p:cNvCxnSpPr/>
            <p:nvPr/>
          </p:nvCxnSpPr>
          <p:spPr>
            <a:xfrm rot="10800000">
              <a:off x="2051720" y="2635323"/>
              <a:ext cx="914400" cy="1588"/>
            </a:xfrm>
            <a:prstGeom prst="straightConnector1">
              <a:avLst/>
            </a:prstGeom>
            <a:ln>
              <a:solidFill>
                <a:srgbClr val="00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- Ευθύγραμμο βέλος σύνδεσης"/>
            <p:cNvCxnSpPr/>
            <p:nvPr/>
          </p:nvCxnSpPr>
          <p:spPr>
            <a:xfrm rot="10800000">
              <a:off x="2356520" y="3067371"/>
              <a:ext cx="914400" cy="1588"/>
            </a:xfrm>
            <a:prstGeom prst="straightConnector1">
              <a:avLst/>
            </a:prstGeom>
            <a:ln>
              <a:solidFill>
                <a:srgbClr val="00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8665" y="2884041"/>
            <a:ext cx="1603375" cy="688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351286"/>
            <a:ext cx="1270000" cy="5016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268760"/>
            <a:ext cx="7387742" cy="5540806"/>
          </a:xfrm>
        </p:spPr>
      </p:pic>
      <p:cxnSp>
        <p:nvCxnSpPr>
          <p:cNvPr id="9" name="8 - Ευθύγραμμο βέλος σύνδεσης"/>
          <p:cNvCxnSpPr/>
          <p:nvPr/>
        </p:nvCxnSpPr>
        <p:spPr>
          <a:xfrm rot="10800000">
            <a:off x="2204120" y="2635323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- Ευθύγραμμο βέλος σύνδεσης"/>
          <p:cNvCxnSpPr/>
          <p:nvPr/>
        </p:nvCxnSpPr>
        <p:spPr>
          <a:xfrm rot="10800000">
            <a:off x="2356520" y="3067371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- TextBox"/>
          <p:cNvSpPr txBox="1"/>
          <p:nvPr/>
        </p:nvSpPr>
        <p:spPr>
          <a:xfrm>
            <a:off x="3203848" y="2411596"/>
            <a:ext cx="115212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R=0,043</a:t>
            </a:r>
            <a:r>
              <a:rPr lang="el-GR" dirty="0" smtClean="0"/>
              <a:t>Ω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3491880" y="2915652"/>
            <a:ext cx="100811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R=0,99</a:t>
            </a:r>
            <a:r>
              <a:rPr lang="el-GR" dirty="0" smtClean="0"/>
              <a:t>Ω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268760"/>
            <a:ext cx="7387742" cy="5540806"/>
          </a:xfrm>
        </p:spPr>
      </p:pic>
      <p:cxnSp>
        <p:nvCxnSpPr>
          <p:cNvPr id="9" name="8 - Ευθύγραμμο βέλος σύνδεσης"/>
          <p:cNvCxnSpPr/>
          <p:nvPr/>
        </p:nvCxnSpPr>
        <p:spPr>
          <a:xfrm rot="10800000">
            <a:off x="2204120" y="2635323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- Ευθύγραμμο βέλος σύνδεσης"/>
          <p:cNvCxnSpPr/>
          <p:nvPr/>
        </p:nvCxnSpPr>
        <p:spPr>
          <a:xfrm rot="10800000">
            <a:off x="2356520" y="3067371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891416"/>
            <a:ext cx="1608750" cy="68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204864"/>
            <a:ext cx="1231900" cy="6635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268760"/>
            <a:ext cx="7387742" cy="5540806"/>
          </a:xfrm>
        </p:spPr>
      </p:pic>
      <p:cxnSp>
        <p:nvCxnSpPr>
          <p:cNvPr id="9" name="8 - Ευθύγραμμο βέλος σύνδεσης"/>
          <p:cNvCxnSpPr/>
          <p:nvPr/>
        </p:nvCxnSpPr>
        <p:spPr>
          <a:xfrm rot="10800000">
            <a:off x="2204120" y="2635323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- Ευθύγραμμο βέλος σύνδεσης"/>
          <p:cNvCxnSpPr/>
          <p:nvPr/>
        </p:nvCxnSpPr>
        <p:spPr>
          <a:xfrm rot="10800000">
            <a:off x="2356520" y="3067371"/>
            <a:ext cx="914400" cy="158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03848" y="2420888"/>
            <a:ext cx="79208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τ=2,74</a:t>
            </a:r>
            <a:r>
              <a:rPr lang="en-US" sz="1400" dirty="0" smtClean="0"/>
              <a:t>s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356248" y="2905199"/>
            <a:ext cx="79208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τ=</a:t>
            </a:r>
            <a:r>
              <a:rPr lang="en-US" sz="1400" dirty="0" smtClean="0"/>
              <a:t>0.12s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 in pc + crowbar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124744"/>
            <a:ext cx="7387742" cy="55408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 in pc + crowbar_B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196752"/>
            <a:ext cx="7387742" cy="55408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characteristics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849291"/>
          </a:xfrm>
        </p:spPr>
        <p:txBody>
          <a:bodyPr/>
          <a:lstStyle/>
          <a:p>
            <a:r>
              <a:rPr lang="en-US" dirty="0" smtClean="0"/>
              <a:t>RQTL</a:t>
            </a:r>
          </a:p>
          <a:p>
            <a:pPr lvl="1"/>
            <a:r>
              <a:rPr lang="en-US" dirty="0" smtClean="0"/>
              <a:t>RQTL7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RQTL9					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2"/>
            <a:r>
              <a:rPr lang="en-US" dirty="0" err="1" smtClean="0">
                <a:solidFill>
                  <a:srgbClr val="FF0000"/>
                </a:solidFill>
              </a:rPr>
              <a:t>Nb</a:t>
            </a:r>
            <a:r>
              <a:rPr lang="en-US" dirty="0" smtClean="0">
                <a:solidFill>
                  <a:srgbClr val="FF0000"/>
                </a:solidFill>
              </a:rPr>
              <a:t> of magnets: 2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Extraction Resistance: 0.7</a:t>
            </a:r>
            <a:r>
              <a:rPr lang="el-GR" dirty="0" smtClean="0">
                <a:solidFill>
                  <a:srgbClr val="FF0000"/>
                </a:solidFill>
              </a:rPr>
              <a:t>Ω</a:t>
            </a:r>
            <a:r>
              <a:rPr lang="en-US" dirty="0" smtClean="0">
                <a:solidFill>
                  <a:srgbClr val="FF0000"/>
                </a:solidFill>
              </a:rPr>
              <a:t>	</a:t>
            </a:r>
            <a:endParaRPr lang="el-GR" sz="1600" dirty="0" smtClean="0">
              <a:solidFill>
                <a:srgbClr val="FF0000"/>
              </a:solidFill>
            </a:endParaRPr>
          </a:p>
          <a:p>
            <a:pPr lvl="2"/>
            <a:r>
              <a:rPr lang="en-US" dirty="0" err="1" smtClean="0">
                <a:solidFill>
                  <a:srgbClr val="FF0000"/>
                </a:solidFill>
              </a:rPr>
              <a:t>L</a:t>
            </a:r>
            <a:r>
              <a:rPr lang="en-US" sz="2000" dirty="0" err="1" smtClean="0">
                <a:solidFill>
                  <a:srgbClr val="FF0000"/>
                </a:solidFill>
              </a:rPr>
              <a:t>tot</a:t>
            </a:r>
            <a:r>
              <a:rPr lang="en-US" dirty="0" smtClean="0">
                <a:solidFill>
                  <a:srgbClr val="FF0000"/>
                </a:solidFill>
              </a:rPr>
              <a:t>=0.24H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Parallel Protection Resistor per Magnet= 0.2</a:t>
            </a:r>
            <a:r>
              <a:rPr lang="el-GR" dirty="0" smtClean="0">
                <a:solidFill>
                  <a:srgbClr val="FF0000"/>
                </a:solidFill>
              </a:rPr>
              <a:t> Ω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RQTL10</a:t>
            </a:r>
          </a:p>
          <a:p>
            <a:pPr lvl="1"/>
            <a:r>
              <a:rPr lang="en-US" dirty="0" smtClean="0"/>
              <a:t>RQTL11</a:t>
            </a:r>
          </a:p>
          <a:p>
            <a:pPr lvl="1"/>
            <a:endParaRPr lang="en-US" dirty="0" smtClean="0"/>
          </a:p>
          <a:p>
            <a:pPr lvl="1"/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2420888"/>
            <a:ext cx="1584176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RQTL9.R7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RQTL9.L7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RQTL9.R3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RQTL9.L3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699792" y="2924944"/>
            <a:ext cx="316835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Current in rparallel + magnets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128554"/>
            <a:ext cx="7387742" cy="55408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voltage across the crowbar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128554"/>
            <a:ext cx="7387742" cy="55408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voltage across the magnet1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272570"/>
            <a:ext cx="7387742" cy="55408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rb-circuit_event20110514_electrical resistance of the magnet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200562"/>
            <a:ext cx="7387742" cy="55408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rb-circuit_event20110514_temperature of the cable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0642" y="1268760"/>
            <a:ext cx="7387742" cy="55408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rb-circuit_event20110514_thermal power of the magnet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268760"/>
            <a:ext cx="7387742" cy="55408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8896" y="2895600"/>
            <a:ext cx="20574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rb-circuit_event20110514_energy in the magnet_sim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317194"/>
            <a:ext cx="7387742" cy="55408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924944"/>
            <a:ext cx="12954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of the </a:t>
            </a:r>
            <a:r>
              <a:rPr lang="el-GR" dirty="0" smtClean="0"/>
              <a:t>τ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395536" y="2348880"/>
          <a:ext cx="2438400" cy="245745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</a:tblGrid>
              <a:tr h="5429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RQS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L/mag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nb mag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Rpc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0.051242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Ltot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2.419871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Rcrow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Rsw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0.429878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Rcirc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0.00401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0.288454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Rpar/mag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1.029878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Rpar_tot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0.120403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Rq/mag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Rqtot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6 - Πίνακας"/>
          <p:cNvGraphicFramePr>
            <a:graphicFrameLocks noGrp="1"/>
          </p:cNvGraphicFramePr>
          <p:nvPr/>
        </p:nvGraphicFramePr>
        <p:xfrm>
          <a:off x="3352800" y="2348880"/>
          <a:ext cx="2438400" cy="245745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</a:tblGrid>
              <a:tr h="5429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RQTL9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L/mag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Ω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nb mag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Rpc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0,046031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Ltot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5,21391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Rcrow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Rsw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0,252495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Rcirc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0,950512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Rpar/mag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2,104495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Rpar_tot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0,114042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0,685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Rq/mag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Rqtot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1,852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300192" y="2348880"/>
          <a:ext cx="2438400" cy="245745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</a:tblGrid>
              <a:tr h="5429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RQTL11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L/mag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Ω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nb mag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Rpc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0.043874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Ltot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2.735076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Rcrow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Rsw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0.043874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Rcirc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0.00687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2.735076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Rpar/mag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0.990222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Rpar_tot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τ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0.121185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Rq/mag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Rqtot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steps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 Investigation and better approach of the opening of the crowbar in order to reduce the voltage peak. (…adding more capacitance across??)</a:t>
            </a:r>
          </a:p>
          <a:p>
            <a:r>
              <a:rPr lang="en-US" dirty="0" smtClean="0">
                <a:latin typeface="Calibri" pitchFamily="34" charset="0"/>
              </a:rPr>
              <a:t>Find and simulate more events about RQTL11</a:t>
            </a:r>
          </a:p>
          <a:p>
            <a:r>
              <a:rPr lang="en-US" dirty="0" smtClean="0">
                <a:latin typeface="Calibri" pitchFamily="34" charset="0"/>
              </a:rPr>
              <a:t>Make  a list with the events</a:t>
            </a: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58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00808"/>
            <a:ext cx="8229600" cy="3849291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fr-FR" sz="2400" dirty="0" smtClean="0"/>
              <a:t>Merci beaucoup pour votre attention</a:t>
            </a:r>
          </a:p>
          <a:p>
            <a:pPr algn="r">
              <a:buNone/>
            </a:pPr>
            <a:r>
              <a:rPr lang="el-GR" sz="2400" dirty="0" smtClean="0"/>
              <a:t>Ευχαριστώ για την προσοχή σας</a:t>
            </a:r>
            <a:endParaRPr lang="en-US" sz="2400" dirty="0" smtClean="0"/>
          </a:p>
          <a:p>
            <a:pPr algn="r">
              <a:buNone/>
            </a:pPr>
            <a:r>
              <a:rPr lang="en-US" sz="2400" dirty="0" smtClean="0"/>
              <a:t>Grazie per la </a:t>
            </a:r>
            <a:r>
              <a:rPr lang="en-US" sz="2400" dirty="0" err="1" smtClean="0"/>
              <a:t>vostra</a:t>
            </a:r>
            <a:r>
              <a:rPr lang="en-US" sz="2400" dirty="0" smtClean="0"/>
              <a:t> </a:t>
            </a:r>
            <a:r>
              <a:rPr lang="en-US" sz="2400" dirty="0" err="1" smtClean="0"/>
              <a:t>attenzione</a:t>
            </a:r>
            <a:endParaRPr lang="en-US" sz="2400" dirty="0" smtClean="0"/>
          </a:p>
          <a:p>
            <a:pPr algn="r">
              <a:buNone/>
            </a:pPr>
            <a:r>
              <a:rPr lang="en-US" sz="2400" dirty="0" smtClean="0"/>
              <a:t>Thank you for your attention</a:t>
            </a:r>
          </a:p>
          <a:p>
            <a:pPr algn="r">
              <a:buNone/>
            </a:pPr>
            <a:r>
              <a:rPr lang="nl-NL" sz="2400" dirty="0" smtClean="0"/>
              <a:t>Dank u voor uw aandacht</a:t>
            </a:r>
          </a:p>
          <a:p>
            <a:pPr algn="r">
              <a:buNone/>
            </a:pPr>
            <a:r>
              <a:rPr lang="en-US" sz="2400" dirty="0" err="1" smtClean="0"/>
              <a:t>Köszönöm</a:t>
            </a:r>
            <a:r>
              <a:rPr lang="en-US" sz="2400" dirty="0" smtClean="0"/>
              <a:t> a </a:t>
            </a:r>
            <a:r>
              <a:rPr lang="en-US" sz="2400" dirty="0" err="1" smtClean="0"/>
              <a:t>figyelmet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59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characteristics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849291"/>
          </a:xfrm>
        </p:spPr>
        <p:txBody>
          <a:bodyPr/>
          <a:lstStyle/>
          <a:p>
            <a:r>
              <a:rPr lang="en-US" dirty="0" smtClean="0"/>
              <a:t>RQTL</a:t>
            </a:r>
          </a:p>
          <a:p>
            <a:pPr lvl="1"/>
            <a:r>
              <a:rPr lang="en-US" dirty="0" smtClean="0"/>
              <a:t>RQTL7</a:t>
            </a:r>
          </a:p>
          <a:p>
            <a:pPr lvl="1"/>
            <a:r>
              <a:rPr lang="en-US" dirty="0" smtClean="0"/>
              <a:t>RQTL9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RQTL10</a:t>
            </a:r>
          </a:p>
          <a:p>
            <a:pPr lvl="2"/>
            <a:r>
              <a:rPr lang="en-US" dirty="0" err="1" smtClean="0">
                <a:solidFill>
                  <a:srgbClr val="00B0F0"/>
                </a:solidFill>
              </a:rPr>
              <a:t>Nb</a:t>
            </a:r>
            <a:r>
              <a:rPr lang="en-US" dirty="0" smtClean="0">
                <a:solidFill>
                  <a:srgbClr val="00B0F0"/>
                </a:solidFill>
              </a:rPr>
              <a:t> of magnets: 1		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EE system:</a:t>
            </a:r>
            <a:r>
              <a:rPr lang="el-GR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Internal to PC</a:t>
            </a:r>
          </a:p>
          <a:p>
            <a:pPr lvl="2"/>
            <a:r>
              <a:rPr lang="en-US" dirty="0" err="1" smtClean="0">
                <a:solidFill>
                  <a:srgbClr val="00B0F0"/>
                </a:solidFill>
              </a:rPr>
              <a:t>L</a:t>
            </a:r>
            <a:r>
              <a:rPr lang="en-US" sz="2000" dirty="0" err="1" smtClean="0">
                <a:solidFill>
                  <a:srgbClr val="00B0F0"/>
                </a:solidFill>
              </a:rPr>
              <a:t>tot</a:t>
            </a:r>
            <a:r>
              <a:rPr lang="en-US" dirty="0" smtClean="0">
                <a:solidFill>
                  <a:srgbClr val="00B0F0"/>
                </a:solidFill>
              </a:rPr>
              <a:t>=0.12</a:t>
            </a:r>
            <a:r>
              <a:rPr lang="el-GR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H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Parallel Protection Resistor per Magnet= 0.2</a:t>
            </a:r>
            <a:r>
              <a:rPr lang="el-GR" dirty="0" smtClean="0">
                <a:solidFill>
                  <a:srgbClr val="00B0F0"/>
                </a:solidFill>
              </a:rPr>
              <a:t> Ω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RQTL11</a:t>
            </a:r>
          </a:p>
          <a:p>
            <a:pPr lvl="1"/>
            <a:endParaRPr lang="en-US" dirty="0" smtClean="0"/>
          </a:p>
          <a:p>
            <a:pPr lvl="1"/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characteristics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849291"/>
          </a:xfrm>
        </p:spPr>
        <p:txBody>
          <a:bodyPr/>
          <a:lstStyle/>
          <a:p>
            <a:r>
              <a:rPr lang="en-US" dirty="0" smtClean="0"/>
              <a:t>RQTL</a:t>
            </a:r>
          </a:p>
          <a:p>
            <a:pPr lvl="1"/>
            <a:r>
              <a:rPr lang="en-US" dirty="0" smtClean="0"/>
              <a:t>RQTL7</a:t>
            </a:r>
          </a:p>
          <a:p>
            <a:pPr lvl="1"/>
            <a:r>
              <a:rPr lang="en-US" dirty="0" smtClean="0"/>
              <a:t>RQTL9</a:t>
            </a:r>
          </a:p>
          <a:p>
            <a:pPr lvl="1"/>
            <a:r>
              <a:rPr lang="en-US" dirty="0" smtClean="0"/>
              <a:t>RQTL10</a:t>
            </a:r>
          </a:p>
          <a:p>
            <a:pPr lvl="1"/>
            <a:r>
              <a:rPr lang="en-US" dirty="0" smtClean="0"/>
              <a:t>RQTL11</a:t>
            </a:r>
          </a:p>
          <a:p>
            <a:pPr lvl="2"/>
            <a:r>
              <a:rPr lang="en-US" dirty="0" err="1" smtClean="0">
                <a:solidFill>
                  <a:srgbClr val="00B0F0"/>
                </a:solidFill>
              </a:rPr>
              <a:t>Nb</a:t>
            </a:r>
            <a:r>
              <a:rPr lang="en-US" dirty="0" smtClean="0">
                <a:solidFill>
                  <a:srgbClr val="00B0F0"/>
                </a:solidFill>
              </a:rPr>
              <a:t> of magnets: 1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EE system:</a:t>
            </a:r>
            <a:r>
              <a:rPr lang="el-GR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Internal to PC</a:t>
            </a:r>
            <a:endParaRPr lang="el-GR" dirty="0" smtClean="0">
              <a:solidFill>
                <a:srgbClr val="00B0F0"/>
              </a:solidFill>
            </a:endParaRPr>
          </a:p>
          <a:p>
            <a:pPr lvl="2"/>
            <a:r>
              <a:rPr lang="en-US" dirty="0" err="1" smtClean="0">
                <a:solidFill>
                  <a:srgbClr val="00B0F0"/>
                </a:solidFill>
              </a:rPr>
              <a:t>L</a:t>
            </a:r>
            <a:r>
              <a:rPr lang="en-US" sz="2000" dirty="0" err="1" smtClean="0">
                <a:solidFill>
                  <a:srgbClr val="00B0F0"/>
                </a:solidFill>
              </a:rPr>
              <a:t>tot</a:t>
            </a:r>
            <a:r>
              <a:rPr lang="en-US" dirty="0" smtClean="0">
                <a:solidFill>
                  <a:srgbClr val="00B0F0"/>
                </a:solidFill>
              </a:rPr>
              <a:t>=0.12H</a:t>
            </a:r>
          </a:p>
          <a:p>
            <a:pPr lvl="2"/>
            <a:r>
              <a:rPr lang="en-US" dirty="0" smtClean="0">
                <a:solidFill>
                  <a:srgbClr val="00B0F0"/>
                </a:solidFill>
              </a:rPr>
              <a:t>Parallel Protection Resistor per Magnet= 0.2</a:t>
            </a:r>
            <a:r>
              <a:rPr lang="el-GR" dirty="0" smtClean="0">
                <a:solidFill>
                  <a:srgbClr val="00B0F0"/>
                </a:solidFill>
              </a:rPr>
              <a:t> Ω</a:t>
            </a:r>
            <a:endParaRPr lang="en-US" dirty="0" smtClean="0">
              <a:solidFill>
                <a:srgbClr val="00B0F0"/>
              </a:solidFill>
            </a:endParaRP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447800"/>
            <a:ext cx="8675370" cy="5154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RQTL</a:t>
            </a:r>
            <a:r>
              <a:rPr lang="en-US" dirty="0" smtClean="0">
                <a:solidFill>
                  <a:srgbClr val="FF0000"/>
                </a:solidFill>
              </a:rPr>
              <a:t>9</a:t>
            </a:r>
            <a:r>
              <a:rPr lang="en-US" dirty="0" smtClean="0"/>
              <a:t>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H="1" flipV="1">
            <a:off x="495300" y="3009900"/>
            <a:ext cx="12954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 flipH="1" flipV="1">
            <a:off x="7391400" y="3886200"/>
            <a:ext cx="30480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419100" y="4686300"/>
            <a:ext cx="14478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143000" y="2362200"/>
            <a:ext cx="21336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001000" y="5410200"/>
            <a:ext cx="9144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382000" y="2362200"/>
            <a:ext cx="5334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5829300" y="2781300"/>
            <a:ext cx="8382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 flipH="1" flipV="1">
            <a:off x="7962900" y="2781300"/>
            <a:ext cx="8382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 flipH="1" flipV="1">
            <a:off x="1752600" y="3886200"/>
            <a:ext cx="30480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 flipH="1" flipV="1">
            <a:off x="7391400" y="3886200"/>
            <a:ext cx="30480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276600" y="5410200"/>
            <a:ext cx="29718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276600" y="2362200"/>
            <a:ext cx="29718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8382000" y="2362200"/>
            <a:ext cx="5334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 flipH="1" flipV="1">
            <a:off x="5829300" y="2781300"/>
            <a:ext cx="8382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 flipH="1" flipV="1">
            <a:off x="7962900" y="2781300"/>
            <a:ext cx="8382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 flipH="1" flipV="1">
            <a:off x="8039100" y="2019300"/>
            <a:ext cx="6858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 flipH="1" flipV="1">
            <a:off x="5905500" y="2019300"/>
            <a:ext cx="6858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248400" y="1676400"/>
            <a:ext cx="21336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8001000" y="5410200"/>
            <a:ext cx="9144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6248400" y="5943600"/>
            <a:ext cx="17526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5400000" flipH="1" flipV="1">
            <a:off x="5943600" y="5715000"/>
            <a:ext cx="6096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 flipH="1" flipV="1">
            <a:off x="7734300" y="5676900"/>
            <a:ext cx="5334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5400000" flipH="1" flipV="1">
            <a:off x="7734300" y="6210300"/>
            <a:ext cx="5334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5400000" flipH="1" flipV="1">
            <a:off x="6019800" y="6248400"/>
            <a:ext cx="4572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6248400" y="6477000"/>
            <a:ext cx="17526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1143000" y="5410200"/>
            <a:ext cx="21336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3276600" y="2362200"/>
            <a:ext cx="29718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5715000" y="5410200"/>
            <a:ext cx="22860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3276600" y="5410200"/>
            <a:ext cx="24384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248400" y="3200400"/>
            <a:ext cx="21336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248400" y="3200400"/>
            <a:ext cx="21336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12"/>
          <p:cNvGrpSpPr/>
          <p:nvPr/>
        </p:nvGrpSpPr>
        <p:grpSpPr>
          <a:xfrm>
            <a:off x="7620000" y="2882993"/>
            <a:ext cx="533400" cy="312645"/>
            <a:chOff x="7620000" y="2882993"/>
            <a:chExt cx="533400" cy="312645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772400" y="3048000"/>
              <a:ext cx="242889" cy="147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20000" y="2882993"/>
              <a:ext cx="533400" cy="141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9" name="38 - Πολλαπλασιασμός"/>
          <p:cNvSpPr/>
          <p:nvPr/>
        </p:nvSpPr>
        <p:spPr>
          <a:xfrm>
            <a:off x="827584" y="3501008"/>
            <a:ext cx="609600" cy="69837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9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500"/>
                            </p:stCondLst>
                            <p:childTnLst>
                              <p:par>
                                <p:cTn id="10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"/>
                            </p:stCondLst>
                            <p:childTnLst>
                              <p:par>
                                <p:cTn id="12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000"/>
                            </p:stCondLst>
                            <p:childTnLst>
                              <p:par>
                                <p:cTn id="1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"/>
                            </p:stCondLst>
                            <p:childTnLst>
                              <p:par>
                                <p:cTn id="1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447800"/>
            <a:ext cx="8675370" cy="5154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RQTL</a:t>
            </a:r>
            <a:r>
              <a:rPr lang="en-US" dirty="0" smtClean="0">
                <a:solidFill>
                  <a:schemeClr val="bg1"/>
                </a:solidFill>
              </a:rPr>
              <a:t>9</a:t>
            </a:r>
            <a:r>
              <a:rPr lang="en-US" dirty="0" smtClean="0"/>
              <a:t>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5400000" flipH="1" flipV="1">
            <a:off x="7391400" y="3886200"/>
            <a:ext cx="30480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275856" y="5410200"/>
            <a:ext cx="5639544" cy="35024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382000" y="2362200"/>
            <a:ext cx="5334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5829300" y="2781300"/>
            <a:ext cx="8382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 flipH="1" flipV="1">
            <a:off x="7962900" y="2781300"/>
            <a:ext cx="8382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 flipH="1" flipV="1">
            <a:off x="1752600" y="3886200"/>
            <a:ext cx="30480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276600" y="2362200"/>
            <a:ext cx="29718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 flipH="1" flipV="1">
            <a:off x="8039100" y="2019300"/>
            <a:ext cx="6858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 flipH="1" flipV="1">
            <a:off x="5905500" y="2019300"/>
            <a:ext cx="6858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248400" y="1676400"/>
            <a:ext cx="21336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6248400" y="5943600"/>
            <a:ext cx="17526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5400000" flipH="1" flipV="1">
            <a:off x="5943600" y="5715000"/>
            <a:ext cx="6096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 flipH="1" flipV="1">
            <a:off x="7734300" y="5676900"/>
            <a:ext cx="5334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5400000" flipH="1" flipV="1">
            <a:off x="7734300" y="6210300"/>
            <a:ext cx="5334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5400000" flipH="1" flipV="1">
            <a:off x="6019800" y="6248400"/>
            <a:ext cx="4572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6248400" y="6477000"/>
            <a:ext cx="17526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248400" y="3200400"/>
            <a:ext cx="21336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248400" y="3200400"/>
            <a:ext cx="21336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12"/>
          <p:cNvGrpSpPr/>
          <p:nvPr/>
        </p:nvGrpSpPr>
        <p:grpSpPr>
          <a:xfrm>
            <a:off x="7620000" y="2882993"/>
            <a:ext cx="533400" cy="312645"/>
            <a:chOff x="7620000" y="2882993"/>
            <a:chExt cx="533400" cy="312645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772400" y="3048000"/>
              <a:ext cx="242889" cy="147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20000" y="2882993"/>
              <a:ext cx="533400" cy="141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9" name="38 - Πολλαπλασιασμός"/>
          <p:cNvSpPr/>
          <p:nvPr/>
        </p:nvSpPr>
        <p:spPr>
          <a:xfrm>
            <a:off x="827584" y="3501008"/>
            <a:ext cx="609600" cy="69837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0" name="39 - Πολλαπλασιασμός"/>
          <p:cNvSpPr/>
          <p:nvPr/>
        </p:nvSpPr>
        <p:spPr>
          <a:xfrm>
            <a:off x="6732240" y="5373216"/>
            <a:ext cx="1008112" cy="1008112"/>
          </a:xfrm>
          <a:prstGeom prst="mathMultiply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QA section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Topics xmlns="70d9f1ca-673f-4054-a660-f2f9ec090122">RQTL circuit First Simulation results of Quench (RQTL9.R7B2 and RQTL11.R2B1)</Topics>
  </documentManagement>
</p:properties>
</file>

<file path=customXml/itemProps1.xml><?xml version="1.0" encoding="utf-8"?>
<ds:datastoreItem xmlns:ds="http://schemas.openxmlformats.org/officeDocument/2006/customXml" ds:itemID="{56B472A6-4B71-4EA0-A412-507FA4E7A5EA}"/>
</file>

<file path=customXml/itemProps2.xml><?xml version="1.0" encoding="utf-8"?>
<ds:datastoreItem xmlns:ds="http://schemas.openxmlformats.org/officeDocument/2006/customXml" ds:itemID="{FEF8888A-14D3-4EF2-9756-6D6B9FDCEAC3}"/>
</file>

<file path=customXml/itemProps3.xml><?xml version="1.0" encoding="utf-8"?>
<ds:datastoreItem xmlns:ds="http://schemas.openxmlformats.org/officeDocument/2006/customXml" ds:itemID="{3BA6514E-F9ED-4BD3-948E-538413B4922D}"/>
</file>

<file path=docProps/app.xml><?xml version="1.0" encoding="utf-8"?>
<Properties xmlns="http://schemas.openxmlformats.org/officeDocument/2006/extended-properties" xmlns:vt="http://schemas.openxmlformats.org/officeDocument/2006/docPropsVTypes">
  <TotalTime>1462</TotalTime>
  <Words>904</Words>
  <Application>Microsoft Office PowerPoint</Application>
  <PresentationFormat>On-screen Show (4:3)</PresentationFormat>
  <Paragraphs>427</Paragraphs>
  <Slides>59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ELQA section PPT Template</vt:lpstr>
      <vt:lpstr>RQTL circuit First Simulation results</vt:lpstr>
      <vt:lpstr>General Information – RQTL circuits</vt:lpstr>
      <vt:lpstr>General characteristics</vt:lpstr>
      <vt:lpstr>General characteristics</vt:lpstr>
      <vt:lpstr>General characteristics</vt:lpstr>
      <vt:lpstr>General characteristics</vt:lpstr>
      <vt:lpstr>General characteristics</vt:lpstr>
      <vt:lpstr>RQTL9 Structure</vt:lpstr>
      <vt:lpstr>RQTL9 Structure</vt:lpstr>
      <vt:lpstr>Simulation Schematic-RQTL9 circuit(1/2)</vt:lpstr>
      <vt:lpstr>Simulation Schematic-RQTL9 Circuit (Main Circuit)</vt:lpstr>
      <vt:lpstr>Simulation Schematic-RQTL9 Circuit (Main Circuit)</vt:lpstr>
      <vt:lpstr>Simulation Schematic-RQTL9 circuit(2/2)</vt:lpstr>
      <vt:lpstr>Simulation Schematic-RQTL9 circuit(2/2)</vt:lpstr>
      <vt:lpstr>Simulation of a Quench in an RQTL9 circuit  (ex. : .RQTL9.R7B2)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Simulation of a Quench in an RQTL11 circuit  (ex. : RQTL11.R2B1)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Calculation of the τ</vt:lpstr>
      <vt:lpstr>Further steps</vt:lpstr>
      <vt:lpstr>Slide 59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RQTL circuit First Simulation results</dc:title>
  <dc:creator>Εvelina</dc:creator>
  <cp:lastModifiedBy>eantonop</cp:lastModifiedBy>
  <cp:revision>153</cp:revision>
  <dcterms:created xsi:type="dcterms:W3CDTF">2011-07-28T20:26:47Z</dcterms:created>
  <dcterms:modified xsi:type="dcterms:W3CDTF">2011-08-05T15:07:23Z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