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59" r:id="rId9"/>
    <p:sldId id="267" r:id="rId10"/>
    <p:sldId id="260" r:id="rId11"/>
    <p:sldId id="268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25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2D28D-CC2A-4E22-AD6F-C848C762C60B}" type="datetimeFigureOut">
              <a:rPr lang="en-US" smtClean="0"/>
              <a:pPr/>
              <a:t>28-02-2011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8A13F-54FB-41E6-9BFD-AED8D3069B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8A13F-54FB-41E6-9BFD-AED8D3069BD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8A13F-54FB-41E6-9BFD-AED8D3069BD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8A13F-54FB-41E6-9BFD-AED8D3069BD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8A13F-54FB-41E6-9BFD-AED8D3069BD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8A13F-54FB-41E6-9BFD-AED8D3069BD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8A13F-54FB-41E6-9BFD-AED8D3069BD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8A13F-54FB-41E6-9BFD-AED8D3069BD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8A13F-54FB-41E6-9BFD-AED8D3069BD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8A13F-54FB-41E6-9BFD-AED8D3069BD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8A13F-54FB-41E6-9BFD-AED8D3069BD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8A13F-54FB-41E6-9BFD-AED8D3069BD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FE19-B71A-4F83-B896-D33F1FCDE8A7}" type="datetimeFigureOut">
              <a:rPr lang="en-US" smtClean="0"/>
              <a:pPr/>
              <a:t>28-02-2011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449B-E68F-40A7-99EF-C5CEB1CF4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FE19-B71A-4F83-B896-D33F1FCDE8A7}" type="datetimeFigureOut">
              <a:rPr lang="en-US" smtClean="0"/>
              <a:pPr/>
              <a:t>28-02-2011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449B-E68F-40A7-99EF-C5CEB1CF4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FE19-B71A-4F83-B896-D33F1FCDE8A7}" type="datetimeFigureOut">
              <a:rPr lang="en-US" smtClean="0"/>
              <a:pPr/>
              <a:t>28-02-2011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449B-E68F-40A7-99EF-C5CEB1CF4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FE19-B71A-4F83-B896-D33F1FCDE8A7}" type="datetimeFigureOut">
              <a:rPr lang="en-US" smtClean="0"/>
              <a:pPr/>
              <a:t>28-02-2011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449B-E68F-40A7-99EF-C5CEB1CF4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FE19-B71A-4F83-B896-D33F1FCDE8A7}" type="datetimeFigureOut">
              <a:rPr lang="en-US" smtClean="0"/>
              <a:pPr/>
              <a:t>28-02-2011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449B-E68F-40A7-99EF-C5CEB1CF4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FE19-B71A-4F83-B896-D33F1FCDE8A7}" type="datetimeFigureOut">
              <a:rPr lang="en-US" smtClean="0"/>
              <a:pPr/>
              <a:t>28-02-2011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449B-E68F-40A7-99EF-C5CEB1CF4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FE19-B71A-4F83-B896-D33F1FCDE8A7}" type="datetimeFigureOut">
              <a:rPr lang="en-US" smtClean="0"/>
              <a:pPr/>
              <a:t>28-02-2011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449B-E68F-40A7-99EF-C5CEB1CF4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FE19-B71A-4F83-B896-D33F1FCDE8A7}" type="datetimeFigureOut">
              <a:rPr lang="en-US" smtClean="0"/>
              <a:pPr/>
              <a:t>28-02-2011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449B-E68F-40A7-99EF-C5CEB1CF4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FE19-B71A-4F83-B896-D33F1FCDE8A7}" type="datetimeFigureOut">
              <a:rPr lang="en-US" smtClean="0"/>
              <a:pPr/>
              <a:t>28-02-2011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449B-E68F-40A7-99EF-C5CEB1CF4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FE19-B71A-4F83-B896-D33F1FCDE8A7}" type="datetimeFigureOut">
              <a:rPr lang="en-US" smtClean="0"/>
              <a:pPr/>
              <a:t>28-02-2011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449B-E68F-40A7-99EF-C5CEB1CF4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AFE19-B71A-4F83-B896-D33F1FCDE8A7}" type="datetimeFigureOut">
              <a:rPr lang="en-US" smtClean="0"/>
              <a:pPr/>
              <a:t>28-02-2011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3449B-E68F-40A7-99EF-C5CEB1CF4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AFE19-B71A-4F83-B896-D33F1FCDE8A7}" type="datetimeFigureOut">
              <a:rPr lang="en-US" smtClean="0"/>
              <a:pPr/>
              <a:t>28-02-2011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3449B-E68F-40A7-99EF-C5CEB1CF4C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371600"/>
            <a:ext cx="7772400" cy="1470025"/>
          </a:xfrm>
        </p:spPr>
        <p:txBody>
          <a:bodyPr/>
          <a:lstStyle/>
          <a:p>
            <a:r>
              <a:rPr lang="en-US" dirty="0" smtClean="0"/>
              <a:t>LHC circuit modeling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124200"/>
            <a:ext cx="6400800" cy="838200"/>
          </a:xfrm>
        </p:spPr>
        <p:txBody>
          <a:bodyPr/>
          <a:lstStyle/>
          <a:p>
            <a:r>
              <a:rPr lang="en-US" dirty="0" smtClean="0"/>
              <a:t>Meeting 2 March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533400"/>
            <a:ext cx="815340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Web site  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cern.ch/LHC-CM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Links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to useful web sites (HWC, electrical circuit data base, EPC group, …)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Documentation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of material properties: </a:t>
            </a:r>
            <a:r>
              <a:rPr lang="en-US" sz="2000" dirty="0" smtClean="0">
                <a:latin typeface="Symbol" pitchFamily="18" charset="2"/>
                <a:cs typeface="Times New Roman" pitchFamily="18" charset="0"/>
              </a:rPr>
              <a:t>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(T,RRR,B), k(T,RRR,B), T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(B), J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(B,T), C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(T), …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Field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maps of magnets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Schematics of models in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PSpice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Comsol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Results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of simulations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PM files from the machine, used for comparison/validation of the simulations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How to do’s (useful hints for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PSpice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Comsol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Presentations during meetings</a:t>
            </a:r>
          </a:p>
          <a:p>
            <a:pPr marL="342900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762000"/>
            <a:ext cx="8153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Next meeting</a:t>
            </a:r>
            <a:endParaRPr lang="en-US" sz="2000" b="1" u="sng" dirty="0" smtClean="0"/>
          </a:p>
          <a:p>
            <a:endParaRPr lang="en-US" sz="2000" dirty="0" smtClean="0"/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Model of a MCBY magnet (Manuel) 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Model of a 13 kA converter (Emmanuele)</a:t>
            </a:r>
            <a:endParaRPr lang="en-US" sz="2000" dirty="0" smtClean="0"/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err="1" smtClean="0"/>
              <a:t>Comsol</a:t>
            </a:r>
            <a:r>
              <a:rPr lang="en-US" sz="2000" dirty="0" smtClean="0"/>
              <a:t> model of the 13 kA </a:t>
            </a:r>
            <a:r>
              <a:rPr lang="en-US" sz="2000" dirty="0" err="1" smtClean="0"/>
              <a:t>joint+shunt</a:t>
            </a:r>
            <a:r>
              <a:rPr lang="en-US" sz="2000" dirty="0" smtClean="0"/>
              <a:t> (Daniel)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RQS circuit model (Evangelia)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609600"/>
            <a:ext cx="8153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PSpice</a:t>
            </a:r>
            <a:endParaRPr lang="en-US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Electrical modeling of the various LHC circuits, as a tool to: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Describe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ac behavior of magnets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Better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understand the functioning of a circuit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Observe/detect anomalous behavior of a circuit in the machine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Better understand the reason for this anomalous behavior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Improve the functioning of a circuit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Understand the coupling between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circuits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733800"/>
            <a:ext cx="8153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Comsol</a:t>
            </a:r>
            <a:r>
              <a:rPr lang="en-US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and QP3</a:t>
            </a:r>
          </a:p>
          <a:p>
            <a:pPr marL="342900" indent="-342900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Thermo-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electrodynamic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modeling of specific parts of LHC circuits: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‘Hot spot’ calculations during quenches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Detailed stability analysis of joints and other circuit singularities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Quench/Voltage propagation at the start of a quench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or adapt quench threshold values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7200" y="1397000"/>
          <a:ext cx="8229600" cy="317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0132"/>
                <a:gridCol w="1072468"/>
                <a:gridCol w="762000"/>
                <a:gridCol w="838200"/>
                <a:gridCol w="2156271"/>
                <a:gridCol w="1891207"/>
                <a:gridCol w="82932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Type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Circuit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# of c.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+mj-lt"/>
                        </a:rPr>
                        <a:t>I_max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Converter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Magnet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# of m.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RB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RB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8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13000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RPTE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MB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154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RQ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RQD</a:t>
                      </a:r>
                    </a:p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RQF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16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13000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RPHE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MQ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47</a:t>
                      </a:r>
                      <a:r>
                        <a:rPr lang="en-US" sz="1600" baseline="0" dirty="0" smtClean="0">
                          <a:latin typeface="+mj-lt"/>
                        </a:rPr>
                        <a:t> / 51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RQX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RQX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8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7180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RPHFC+RPHGC+RPMBC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2xMQXA+2xMQXB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4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IPD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RD1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6100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RPHF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MBX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RD2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4670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RPHGB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MBRC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RD3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6340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RPHFD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MBRS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RD4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6650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RPHFD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MBRB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43000" y="2743200"/>
            <a:ext cx="260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3429000"/>
            <a:ext cx="260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50498" y="1764268"/>
            <a:ext cx="54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E.R.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0498" y="2221468"/>
            <a:ext cx="54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E.R.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7200" y="1397000"/>
          <a:ext cx="8229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914400"/>
                <a:gridCol w="990600"/>
                <a:gridCol w="1295400"/>
                <a:gridCol w="1447800"/>
                <a:gridCol w="1990078"/>
                <a:gridCol w="82932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Type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Circuit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# of c.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+mj-lt"/>
                        </a:rPr>
                        <a:t>I_max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Converter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Magnet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# of m.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 rowSpan="8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IPQ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RQ4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3900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2xRPHH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RQ5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4650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2xRPHGB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MQML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RQ6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4650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2xRPHGB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MQML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RQ6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4650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2xRPHGB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2xMQM+2xMQML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RQ7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5820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2xRPHGA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MQM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RQ8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5820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2xRPHGA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MQML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RQ9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5820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2xRPHGA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2xMQM+2xMQMC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RQ10</a:t>
                      </a:r>
                      <a:endParaRPr lang="en-US" sz="1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5820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2xRPHGA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MQML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63992" y="2895600"/>
            <a:ext cx="260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63992" y="3962400"/>
            <a:ext cx="260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4298" y="1764268"/>
            <a:ext cx="54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E.R.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7200" y="457200"/>
          <a:ext cx="8381999" cy="593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0339"/>
                <a:gridCol w="1423261"/>
                <a:gridCol w="914400"/>
                <a:gridCol w="762000"/>
                <a:gridCol w="1143000"/>
                <a:gridCol w="1066800"/>
                <a:gridCol w="1447800"/>
                <a:gridCol w="9143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Type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Circuit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# of c.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+mj-lt"/>
                        </a:rPr>
                        <a:t>I_max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Converter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Magnet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# of m.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EE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 rowSpan="15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600 A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RCD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2+14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RPMBB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MCD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76 / 77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EE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RCS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1+15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RPMBB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MCS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153 / 154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EE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ROD &amp; ROF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16+2+14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RPMBB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 / 11 / 13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EE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RQ6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490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RPMBB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MQTLH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EE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RQS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RPMBA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MQS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No EE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RQS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RPMBA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MQS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EE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RQT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RPMBA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MQT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No EE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RQTD and RQTF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RPMBB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MQT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EE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RQTL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RPMBA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MQTLI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EE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RSD and RSF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8+24+8+24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RPMBB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 / 10 / 11 / 12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EE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RSS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RPMBB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EE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RCBXH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RPMBB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MCBXH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No EE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RCBXV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RPMBB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MCBXV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No EE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RQSX3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600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RPMBB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MQSX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No EE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RU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RPMBB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+mn-lt"/>
                        </a:rPr>
                        <a:t>MU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EE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43000" y="2667000"/>
            <a:ext cx="561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E.A.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63992" y="6031468"/>
            <a:ext cx="260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!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9800" y="4876800"/>
            <a:ext cx="340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6213042" y="4876800"/>
            <a:ext cx="340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)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57200" y="685800"/>
          <a:ext cx="8305801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0"/>
                <a:gridCol w="1371600"/>
                <a:gridCol w="1029070"/>
                <a:gridCol w="1120495"/>
                <a:gridCol w="1265646"/>
                <a:gridCol w="1403886"/>
                <a:gridCol w="10483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Type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Circuit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# of c.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+mj-lt"/>
                        </a:rPr>
                        <a:t>I_max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Converter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Magnet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# of m.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 rowSpan="10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80-120 </a:t>
                      </a:r>
                      <a:r>
                        <a:rPr lang="en-US" sz="1600" dirty="0" smtClean="0">
                          <a:latin typeface="+mn-lt"/>
                        </a:rPr>
                        <a:t>A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RCO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RPLB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MCO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RCBCH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70+14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110 / 86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RPLB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MCBCH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RCBCV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70+14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110 / 86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RPLB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MCBCV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RCOSX3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RPLB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MCOSX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RCOX3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RPLB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MCOX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RCSSX3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RPLB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MCSSX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RCSX3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RPLB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MCSX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RCTX3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RPLB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MCTX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RCBYH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+mn-lt"/>
                        </a:rPr>
                        <a:t>RPLB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MCBYH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RCBYV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RPLB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MCBYV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60 A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RCBH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376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RPLA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MCBH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n-lt"/>
                        </a:rPr>
                        <a:t>RCBV</a:t>
                      </a:r>
                      <a:endParaRPr lang="en-US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376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RPLA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MCBV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55442" y="4724400"/>
            <a:ext cx="340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7279842" y="4724400"/>
            <a:ext cx="340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514600" y="1425714"/>
            <a:ext cx="340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7356042" y="1425714"/>
            <a:ext cx="340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2555442" y="4016514"/>
            <a:ext cx="340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7279842" y="4016514"/>
            <a:ext cx="340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255720" y="4191000"/>
            <a:ext cx="649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M.D.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762000"/>
            <a:ext cx="81534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C</a:t>
            </a:r>
            <a:r>
              <a:rPr lang="en-US" sz="2000" b="1" u="sng" dirty="0" smtClean="0"/>
              <a:t>ommon </a:t>
            </a:r>
            <a:r>
              <a:rPr lang="en-US" sz="2000" b="1" u="sng" dirty="0"/>
              <a:t>approach in modeling </a:t>
            </a:r>
            <a:r>
              <a:rPr lang="en-US" sz="2000" b="1" u="sng" dirty="0" smtClean="0"/>
              <a:t>components</a:t>
            </a:r>
          </a:p>
          <a:p>
            <a:endParaRPr lang="en-US" sz="2000" dirty="0" smtClean="0"/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current leads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power supplies (incl. crowbars, </a:t>
            </a:r>
            <a:r>
              <a:rPr lang="en-US" sz="2000" dirty="0" err="1" smtClean="0"/>
              <a:t>thyristors</a:t>
            </a:r>
            <a:r>
              <a:rPr lang="en-US" sz="2000" dirty="0" smtClean="0"/>
              <a:t>, …)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magnets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ground connections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switch and dump of the Energy extraction (EE)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heater firing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…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762000"/>
            <a:ext cx="81534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 u="sng" dirty="0" smtClean="0"/>
              <a:t>Where </a:t>
            </a:r>
            <a:r>
              <a:rPr lang="en-US" sz="2000" b="1" u="sng" dirty="0"/>
              <a:t>to find useful </a:t>
            </a:r>
            <a:r>
              <a:rPr lang="en-US" sz="2000" b="1" u="sng" dirty="0" smtClean="0"/>
              <a:t>input information </a:t>
            </a:r>
            <a:r>
              <a:rPr lang="en-US" sz="2000" b="1" u="sng" dirty="0"/>
              <a:t>for our </a:t>
            </a:r>
            <a:r>
              <a:rPr lang="en-US" sz="2000" b="1" u="sng" dirty="0" smtClean="0"/>
              <a:t>models</a:t>
            </a:r>
          </a:p>
          <a:p>
            <a:endParaRPr lang="en-US" sz="2000" dirty="0" smtClean="0"/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field maps: MSC-MDA (Bernhard Auchmann)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material data: Inside program QP3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power </a:t>
            </a:r>
            <a:r>
              <a:rPr lang="en-US" sz="2000" dirty="0"/>
              <a:t>supply </a:t>
            </a:r>
            <a:r>
              <a:rPr lang="en-US" sz="2000" dirty="0" smtClean="0"/>
              <a:t>specs: Web site EPC group (see link)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magnet test data: data from SM-18 and Block 4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MCD: Davide Tommasini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MQS / MQT /MQTL: Mateusz Bednarek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MS / MO / MSS: Michele Modena</a:t>
            </a:r>
          </a:p>
          <a:p>
            <a:pPr marL="457200" indent="-457200">
              <a:spcBef>
                <a:spcPts val="1200"/>
              </a:spcBef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57200" y="762000"/>
            <a:ext cx="8153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Model validation</a:t>
            </a:r>
            <a:endParaRPr lang="en-US" sz="2000" b="1" u="sng" dirty="0" smtClean="0"/>
          </a:p>
          <a:p>
            <a:endParaRPr lang="en-US" sz="2000" dirty="0" smtClean="0"/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Fast Power Abort (FPA) test </a:t>
            </a:r>
            <a:r>
              <a:rPr lang="en-US" sz="2000" dirty="0" smtClean="0"/>
              <a:t>in the machine </a:t>
            </a:r>
          </a:p>
          <a:p>
            <a:pPr marL="914400" lvl="1" indent="-457200">
              <a:spcBef>
                <a:spcPts val="1200"/>
              </a:spcBef>
            </a:pPr>
            <a:r>
              <a:rPr lang="en-US" sz="2000" dirty="0" smtClean="0"/>
              <a:t>	</a:t>
            </a:r>
            <a:r>
              <a:rPr lang="en-US" sz="2000" dirty="0" smtClean="0"/>
              <a:t>(data in PM browser at 200-250 Hz)</a:t>
            </a:r>
            <a:endParaRPr lang="en-US" sz="2000" dirty="0" smtClean="0"/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Quench (natural or induced) in </a:t>
            </a:r>
            <a:r>
              <a:rPr lang="en-US" sz="2000" dirty="0" smtClean="0"/>
              <a:t>the machine (usually 200-250 Hz)</a:t>
            </a:r>
            <a:endParaRPr lang="en-US" sz="2000" dirty="0" smtClean="0"/>
          </a:p>
          <a:p>
            <a:pPr lvl="1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	(data in PM browser at 200-250 Hz)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Tests in the machine with dedicated measurement equipment</a:t>
            </a:r>
          </a:p>
          <a:p>
            <a:pPr marL="457200" indent="-457200">
              <a:spcBef>
                <a:spcPts val="1200"/>
              </a:spcBef>
            </a:pPr>
            <a:r>
              <a:rPr lang="en-US" sz="2000" dirty="0" smtClean="0"/>
              <a:t>		(up to 1 MHz)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Magnet &amp; diode &amp; current leads tests in SM-18 </a:t>
            </a:r>
            <a:r>
              <a:rPr lang="en-US" sz="2000" dirty="0" smtClean="0"/>
              <a:t>and </a:t>
            </a:r>
            <a:r>
              <a:rPr lang="en-US" sz="2000" dirty="0" smtClean="0"/>
              <a:t>Block 4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Data from the Power hall (B-377)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opics xmlns="70d9f1ca-673f-4054-a660-f2f9ec090122">Overview circuits</Topic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3CFB0BEF18349912A4B645A774363" ma:contentTypeVersion="1" ma:contentTypeDescription="Create a new document." ma:contentTypeScope="" ma:versionID="861aa4ba95460ecc2e2bf56ae7703b8a">
  <xsd:schema xmlns:xsd="http://www.w3.org/2001/XMLSchema" xmlns:xs="http://www.w3.org/2001/XMLSchema" xmlns:p="http://schemas.microsoft.com/office/2006/metadata/properties" xmlns:ns2="70d9f1ca-673f-4054-a660-f2f9ec090122" targetNamespace="http://schemas.microsoft.com/office/2006/metadata/properties" ma:root="true" ma:fieldsID="c7e62d37cfa01cdb4693443cc606957a" ns2:_="">
    <xsd:import namespace="70d9f1ca-673f-4054-a660-f2f9ec090122"/>
    <xsd:element name="properties">
      <xsd:complexType>
        <xsd:sequence>
          <xsd:element name="documentManagement">
            <xsd:complexType>
              <xsd:all>
                <xsd:element ref="ns2:Topic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d9f1ca-673f-4054-a660-f2f9ec090122" elementFormDefault="qualified">
    <xsd:import namespace="http://schemas.microsoft.com/office/2006/documentManagement/types"/>
    <xsd:import namespace="http://schemas.microsoft.com/office/infopath/2007/PartnerControls"/>
    <xsd:element name="Topics" ma:index="8" nillable="true" ma:displayName="Topics" ma:internalName="Topic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C83B457-0D31-4A19-8317-6D2BDF8DC27D}"/>
</file>

<file path=customXml/itemProps2.xml><?xml version="1.0" encoding="utf-8"?>
<ds:datastoreItem xmlns:ds="http://schemas.openxmlformats.org/officeDocument/2006/customXml" ds:itemID="{8F4D050A-6838-45C6-A530-44033ACF360F}"/>
</file>

<file path=customXml/itemProps3.xml><?xml version="1.0" encoding="utf-8"?>
<ds:datastoreItem xmlns:ds="http://schemas.openxmlformats.org/officeDocument/2006/customXml" ds:itemID="{54830302-DB9D-4479-8497-CB5C364EB799}"/>
</file>

<file path=docProps/app.xml><?xml version="1.0" encoding="utf-8"?>
<Properties xmlns="http://schemas.openxmlformats.org/officeDocument/2006/extended-properties" xmlns:vt="http://schemas.openxmlformats.org/officeDocument/2006/docPropsVTypes">
  <TotalTime>3314</TotalTime>
  <Words>726</Words>
  <Application>Microsoft Office PowerPoint</Application>
  <PresentationFormat>On-screen Show (4:3)</PresentationFormat>
  <Paragraphs>397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LHC circuit modeling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circuit modeling</dc:title>
  <dc:creator>verweij</dc:creator>
  <cp:lastModifiedBy>verweij</cp:lastModifiedBy>
  <cp:revision>68</cp:revision>
  <dcterms:created xsi:type="dcterms:W3CDTF">2011-02-25T09:31:46Z</dcterms:created>
  <dcterms:modified xsi:type="dcterms:W3CDTF">2011-03-02T07:47:16Z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0x010100D4F3CFB0BEF18349912A4B645A774363</vt:lpwstr>
  </property>
</Properties>
</file>