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Module (dB)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'Example TFM'!$A$2</c:f>
              <c:strCache>
                <c:ptCount val="1"/>
                <c:pt idx="0">
                  <c:v>RCBYHS5.R8B1</c:v>
                </c:pt>
              </c:strCache>
            </c:strRef>
          </c:tx>
          <c:xVal>
            <c:numRef>
              <c:f>'Example TFM'!$A$6:$A$105</c:f>
              <c:numCache>
                <c:formatCode>General</c:formatCode>
                <c:ptCount val="100"/>
                <c:pt idx="0">
                  <c:v>0.1</c:v>
                </c:pt>
                <c:pt idx="1">
                  <c:v>0.11310000000000005</c:v>
                </c:pt>
                <c:pt idx="2">
                  <c:v>0.128</c:v>
                </c:pt>
                <c:pt idx="3">
                  <c:v>0.14480000000000001</c:v>
                </c:pt>
                <c:pt idx="4">
                  <c:v>0.16380000000000006</c:v>
                </c:pt>
                <c:pt idx="5">
                  <c:v>0.18520000000000006</c:v>
                </c:pt>
                <c:pt idx="6">
                  <c:v>0.20950000000000005</c:v>
                </c:pt>
                <c:pt idx="7">
                  <c:v>0.23700000000000004</c:v>
                </c:pt>
                <c:pt idx="8">
                  <c:v>0.2681</c:v>
                </c:pt>
                <c:pt idx="9">
                  <c:v>0.30330000000000013</c:v>
                </c:pt>
                <c:pt idx="10">
                  <c:v>0.34310000000000013</c:v>
                </c:pt>
                <c:pt idx="11">
                  <c:v>0.38820000000000016</c:v>
                </c:pt>
                <c:pt idx="12">
                  <c:v>0.43900000000000011</c:v>
                </c:pt>
                <c:pt idx="13">
                  <c:v>0.49700000000000011</c:v>
                </c:pt>
                <c:pt idx="14">
                  <c:v>0.56200000000000028</c:v>
                </c:pt>
                <c:pt idx="15">
                  <c:v>0.63600000000000023</c:v>
                </c:pt>
                <c:pt idx="16">
                  <c:v>0.71900000000000019</c:v>
                </c:pt>
                <c:pt idx="17">
                  <c:v>0.81299999999999994</c:v>
                </c:pt>
                <c:pt idx="18">
                  <c:v>0.92</c:v>
                </c:pt>
                <c:pt idx="19">
                  <c:v>1.0409999999999995</c:v>
                </c:pt>
                <c:pt idx="20">
                  <c:v>1.177</c:v>
                </c:pt>
                <c:pt idx="21">
                  <c:v>1.3320000000000001</c:v>
                </c:pt>
                <c:pt idx="22">
                  <c:v>1.5069999999999995</c:v>
                </c:pt>
                <c:pt idx="23">
                  <c:v>1.7040000000000004</c:v>
                </c:pt>
                <c:pt idx="24">
                  <c:v>1.927999999999999</c:v>
                </c:pt>
                <c:pt idx="25">
                  <c:v>2.181</c:v>
                </c:pt>
                <c:pt idx="26">
                  <c:v>2.4670000000000001</c:v>
                </c:pt>
                <c:pt idx="27">
                  <c:v>2.7909999999999999</c:v>
                </c:pt>
                <c:pt idx="28">
                  <c:v>3.157</c:v>
                </c:pt>
                <c:pt idx="29">
                  <c:v>3.5709999999999997</c:v>
                </c:pt>
                <c:pt idx="30">
                  <c:v>4.04</c:v>
                </c:pt>
                <c:pt idx="31">
                  <c:v>4.57</c:v>
                </c:pt>
                <c:pt idx="32">
                  <c:v>5.17</c:v>
                </c:pt>
                <c:pt idx="33">
                  <c:v>5.85</c:v>
                </c:pt>
                <c:pt idx="34">
                  <c:v>6.6199999999999983</c:v>
                </c:pt>
                <c:pt idx="35">
                  <c:v>7.48</c:v>
                </c:pt>
                <c:pt idx="36">
                  <c:v>8.4700000000000006</c:v>
                </c:pt>
                <c:pt idx="37">
                  <c:v>9.58</c:v>
                </c:pt>
                <c:pt idx="38">
                  <c:v>10.83</c:v>
                </c:pt>
                <c:pt idx="39">
                  <c:v>12.25</c:v>
                </c:pt>
                <c:pt idx="40">
                  <c:v>13.860000000000003</c:v>
                </c:pt>
                <c:pt idx="41">
                  <c:v>15.68</c:v>
                </c:pt>
                <c:pt idx="42">
                  <c:v>17.739999999999991</c:v>
                </c:pt>
                <c:pt idx="43">
                  <c:v>20.07</c:v>
                </c:pt>
                <c:pt idx="44">
                  <c:v>22.7</c:v>
                </c:pt>
                <c:pt idx="45">
                  <c:v>25.68</c:v>
                </c:pt>
                <c:pt idx="46">
                  <c:v>29.05</c:v>
                </c:pt>
                <c:pt idx="47">
                  <c:v>32.86</c:v>
                </c:pt>
                <c:pt idx="48">
                  <c:v>37.17</c:v>
                </c:pt>
                <c:pt idx="49">
                  <c:v>42</c:v>
                </c:pt>
                <c:pt idx="50">
                  <c:v>47.6</c:v>
                </c:pt>
                <c:pt idx="51">
                  <c:v>53.8</c:v>
                </c:pt>
                <c:pt idx="52">
                  <c:v>60.9</c:v>
                </c:pt>
                <c:pt idx="53">
                  <c:v>68.900000000000006</c:v>
                </c:pt>
                <c:pt idx="54">
                  <c:v>77.900000000000006</c:v>
                </c:pt>
                <c:pt idx="55">
                  <c:v>88.1</c:v>
                </c:pt>
                <c:pt idx="56">
                  <c:v>99.7</c:v>
                </c:pt>
                <c:pt idx="57">
                  <c:v>112.8</c:v>
                </c:pt>
                <c:pt idx="58">
                  <c:v>127.5</c:v>
                </c:pt>
                <c:pt idx="59">
                  <c:v>144.30000000000001</c:v>
                </c:pt>
                <c:pt idx="60">
                  <c:v>163.19999999999999</c:v>
                </c:pt>
                <c:pt idx="61">
                  <c:v>184.6</c:v>
                </c:pt>
                <c:pt idx="62">
                  <c:v>208.9</c:v>
                </c:pt>
                <c:pt idx="63">
                  <c:v>236.3</c:v>
                </c:pt>
                <c:pt idx="64">
                  <c:v>267.3</c:v>
                </c:pt>
                <c:pt idx="65">
                  <c:v>302.3</c:v>
                </c:pt>
                <c:pt idx="66">
                  <c:v>342</c:v>
                </c:pt>
                <c:pt idx="67">
                  <c:v>386.9</c:v>
                </c:pt>
                <c:pt idx="68">
                  <c:v>438</c:v>
                </c:pt>
                <c:pt idx="69">
                  <c:v>495</c:v>
                </c:pt>
                <c:pt idx="70">
                  <c:v>560</c:v>
                </c:pt>
                <c:pt idx="71">
                  <c:v>634</c:v>
                </c:pt>
                <c:pt idx="72">
                  <c:v>717</c:v>
                </c:pt>
                <c:pt idx="73">
                  <c:v>811</c:v>
                </c:pt>
                <c:pt idx="74">
                  <c:v>917</c:v>
                </c:pt>
                <c:pt idx="75">
                  <c:v>1037</c:v>
                </c:pt>
                <c:pt idx="76">
                  <c:v>1174</c:v>
                </c:pt>
                <c:pt idx="77">
                  <c:v>1328</c:v>
                </c:pt>
                <c:pt idx="78">
                  <c:v>1502</c:v>
                </c:pt>
                <c:pt idx="79">
                  <c:v>1699</c:v>
                </c:pt>
                <c:pt idx="80">
                  <c:v>1922</c:v>
                </c:pt>
                <c:pt idx="81">
                  <c:v>2174</c:v>
                </c:pt>
                <c:pt idx="82">
                  <c:v>2459</c:v>
                </c:pt>
                <c:pt idx="83">
                  <c:v>2782</c:v>
                </c:pt>
                <c:pt idx="84">
                  <c:v>3147</c:v>
                </c:pt>
                <c:pt idx="85">
                  <c:v>3560</c:v>
                </c:pt>
                <c:pt idx="86">
                  <c:v>4027</c:v>
                </c:pt>
                <c:pt idx="87">
                  <c:v>4555</c:v>
                </c:pt>
                <c:pt idx="88">
                  <c:v>5153</c:v>
                </c:pt>
                <c:pt idx="89">
                  <c:v>5829</c:v>
                </c:pt>
                <c:pt idx="90">
                  <c:v>6594</c:v>
                </c:pt>
                <c:pt idx="91">
                  <c:v>7459</c:v>
                </c:pt>
                <c:pt idx="92">
                  <c:v>8438</c:v>
                </c:pt>
                <c:pt idx="93">
                  <c:v>9545</c:v>
                </c:pt>
                <c:pt idx="94">
                  <c:v>10798</c:v>
                </c:pt>
                <c:pt idx="95">
                  <c:v>12214</c:v>
                </c:pt>
                <c:pt idx="96">
                  <c:v>13817</c:v>
                </c:pt>
                <c:pt idx="97">
                  <c:v>15630</c:v>
                </c:pt>
                <c:pt idx="98">
                  <c:v>17681</c:v>
                </c:pt>
                <c:pt idx="99">
                  <c:v>20000</c:v>
                </c:pt>
              </c:numCache>
            </c:numRef>
          </c:xVal>
          <c:yVal>
            <c:numRef>
              <c:f>'Example TFM'!$D$6:$D$105</c:f>
              <c:numCache>
                <c:formatCode>General</c:formatCode>
                <c:ptCount val="100"/>
                <c:pt idx="0">
                  <c:v>9.5525527256674838</c:v>
                </c:pt>
                <c:pt idx="1">
                  <c:v>10.394460313106753</c:v>
                </c:pt>
                <c:pt idx="2">
                  <c:v>11.441392473942669</c:v>
                </c:pt>
                <c:pt idx="3">
                  <c:v>12.488323606385784</c:v>
                </c:pt>
                <c:pt idx="4">
                  <c:v>13.536249058105184</c:v>
                </c:pt>
                <c:pt idx="5">
                  <c:v>14.584916144506133</c:v>
                </c:pt>
                <c:pt idx="6">
                  <c:v>15.643430472737705</c:v>
                </c:pt>
                <c:pt idx="7">
                  <c:v>16.700233082079901</c:v>
                </c:pt>
                <c:pt idx="8">
                  <c:v>17.760218244900567</c:v>
                </c:pt>
                <c:pt idx="9">
                  <c:v>18.840061792568868</c:v>
                </c:pt>
                <c:pt idx="10">
                  <c:v>19.852130624335281</c:v>
                </c:pt>
                <c:pt idx="11">
                  <c:v>20.817582490315736</c:v>
                </c:pt>
                <c:pt idx="12">
                  <c:v>21.718648911012721</c:v>
                </c:pt>
                <c:pt idx="13">
                  <c:v>22.573154008628293</c:v>
                </c:pt>
                <c:pt idx="14">
                  <c:v>23.444466828555058</c:v>
                </c:pt>
                <c:pt idx="15">
                  <c:v>24.394833220926046</c:v>
                </c:pt>
                <c:pt idx="16">
                  <c:v>25.294940167070539</c:v>
                </c:pt>
                <c:pt idx="17">
                  <c:v>26.059598734964982</c:v>
                </c:pt>
                <c:pt idx="18">
                  <c:v>26.775502498671472</c:v>
                </c:pt>
                <c:pt idx="19">
                  <c:v>27.589011211559622</c:v>
                </c:pt>
                <c:pt idx="20">
                  <c:v>28.300135079076551</c:v>
                </c:pt>
                <c:pt idx="21">
                  <c:v>29.013909874540108</c:v>
                </c:pt>
                <c:pt idx="22">
                  <c:v>29.714144672390827</c:v>
                </c:pt>
                <c:pt idx="23">
                  <c:v>30.446797719218214</c:v>
                </c:pt>
                <c:pt idx="24">
                  <c:v>31.172011666851368</c:v>
                </c:pt>
                <c:pt idx="25">
                  <c:v>31.917416642057436</c:v>
                </c:pt>
                <c:pt idx="26">
                  <c:v>32.663913467891078</c:v>
                </c:pt>
                <c:pt idx="27">
                  <c:v>33.448238296612622</c:v>
                </c:pt>
                <c:pt idx="28">
                  <c:v>34.244404896292018</c:v>
                </c:pt>
                <c:pt idx="29">
                  <c:v>35.049420134448674</c:v>
                </c:pt>
                <c:pt idx="30">
                  <c:v>35.891851987152805</c:v>
                </c:pt>
                <c:pt idx="31">
                  <c:v>36.732051652789835</c:v>
                </c:pt>
                <c:pt idx="32">
                  <c:v>37.607352802273873</c:v>
                </c:pt>
                <c:pt idx="33">
                  <c:v>38.449941900216508</c:v>
                </c:pt>
                <c:pt idx="34">
                  <c:v>39.307421139291733</c:v>
                </c:pt>
                <c:pt idx="35">
                  <c:v>40.156661854026353</c:v>
                </c:pt>
                <c:pt idx="36">
                  <c:v>41.001405287348753</c:v>
                </c:pt>
                <c:pt idx="37">
                  <c:v>41.851606013826192</c:v>
                </c:pt>
                <c:pt idx="38">
                  <c:v>42.685455132412578</c:v>
                </c:pt>
                <c:pt idx="39">
                  <c:v>43.510236267268944</c:v>
                </c:pt>
                <c:pt idx="40">
                  <c:v>44.316451103087424</c:v>
                </c:pt>
                <c:pt idx="41">
                  <c:v>45.111720980371153</c:v>
                </c:pt>
                <c:pt idx="42">
                  <c:v>45.889324523231842</c:v>
                </c:pt>
                <c:pt idx="43">
                  <c:v>46.65482700837147</c:v>
                </c:pt>
                <c:pt idx="44">
                  <c:v>47.400263751082441</c:v>
                </c:pt>
                <c:pt idx="45">
                  <c:v>48.142717243831193</c:v>
                </c:pt>
                <c:pt idx="46">
                  <c:v>48.862755347905797</c:v>
                </c:pt>
                <c:pt idx="47">
                  <c:v>49.577099350573256</c:v>
                </c:pt>
                <c:pt idx="48">
                  <c:v>50.286172513135512</c:v>
                </c:pt>
                <c:pt idx="49">
                  <c:v>51.002609456938075</c:v>
                </c:pt>
                <c:pt idx="50">
                  <c:v>51.744338252100391</c:v>
                </c:pt>
                <c:pt idx="51">
                  <c:v>52.481514622913636</c:v>
                </c:pt>
                <c:pt idx="52">
                  <c:v>53.251757142090071</c:v>
                </c:pt>
                <c:pt idx="53">
                  <c:v>54.047059538686163</c:v>
                </c:pt>
                <c:pt idx="54">
                  <c:v>54.863607826714613</c:v>
                </c:pt>
                <c:pt idx="55">
                  <c:v>55.710298093918425</c:v>
                </c:pt>
                <c:pt idx="56">
                  <c:v>56.583244038556359</c:v>
                </c:pt>
                <c:pt idx="57">
                  <c:v>57.506203750864344</c:v>
                </c:pt>
                <c:pt idx="58">
                  <c:v>58.448799709958791</c:v>
                </c:pt>
                <c:pt idx="59">
                  <c:v>59.427836614150458</c:v>
                </c:pt>
                <c:pt idx="60">
                  <c:v>60.430401282280634</c:v>
                </c:pt>
                <c:pt idx="61">
                  <c:v>61.485354851067143</c:v>
                </c:pt>
                <c:pt idx="62">
                  <c:v>62.58606215432102</c:v>
                </c:pt>
                <c:pt idx="63">
                  <c:v>63.722733433835614</c:v>
                </c:pt>
                <c:pt idx="64">
                  <c:v>64.920611023811702</c:v>
                </c:pt>
                <c:pt idx="65">
                  <c:v>66.201540106485169</c:v>
                </c:pt>
                <c:pt idx="66">
                  <c:v>67.555592725759567</c:v>
                </c:pt>
                <c:pt idx="67">
                  <c:v>69.033886983870843</c:v>
                </c:pt>
                <c:pt idx="68">
                  <c:v>70.616795572330389</c:v>
                </c:pt>
                <c:pt idx="69">
                  <c:v>72.268378900691417</c:v>
                </c:pt>
                <c:pt idx="70">
                  <c:v>73.872077041442424</c:v>
                </c:pt>
                <c:pt idx="71">
                  <c:v>74.960657882602874</c:v>
                </c:pt>
                <c:pt idx="72">
                  <c:v>75.059550705967368</c:v>
                </c:pt>
                <c:pt idx="73">
                  <c:v>74.019263563191018</c:v>
                </c:pt>
                <c:pt idx="74">
                  <c:v>72.38165781460124</c:v>
                </c:pt>
                <c:pt idx="75">
                  <c:v>70.609372937778545</c:v>
                </c:pt>
                <c:pt idx="76">
                  <c:v>68.852103579296028</c:v>
                </c:pt>
                <c:pt idx="77">
                  <c:v>67.213761240613564</c:v>
                </c:pt>
                <c:pt idx="78">
                  <c:v>65.777052283994948</c:v>
                </c:pt>
                <c:pt idx="79">
                  <c:v>64.384353140458103</c:v>
                </c:pt>
                <c:pt idx="80">
                  <c:v>63.024331577129118</c:v>
                </c:pt>
                <c:pt idx="81">
                  <c:v>61.73715831319695</c:v>
                </c:pt>
                <c:pt idx="82">
                  <c:v>60.503658686708981</c:v>
                </c:pt>
                <c:pt idx="83">
                  <c:v>59.300645580400584</c:v>
                </c:pt>
                <c:pt idx="84">
                  <c:v>58.116564978732995</c:v>
                </c:pt>
                <c:pt idx="85">
                  <c:v>56.942935849304504</c:v>
                </c:pt>
                <c:pt idx="86">
                  <c:v>55.744674073705973</c:v>
                </c:pt>
                <c:pt idx="87">
                  <c:v>54.69087632657051</c:v>
                </c:pt>
                <c:pt idx="88">
                  <c:v>53.818975906612046</c:v>
                </c:pt>
                <c:pt idx="89">
                  <c:v>52.744188982028511</c:v>
                </c:pt>
                <c:pt idx="90">
                  <c:v>51.664882574526324</c:v>
                </c:pt>
                <c:pt idx="91">
                  <c:v>50.59989346138282</c:v>
                </c:pt>
                <c:pt idx="92">
                  <c:v>49.548792412396466</c:v>
                </c:pt>
                <c:pt idx="93">
                  <c:v>48.511336479305157</c:v>
                </c:pt>
                <c:pt idx="94">
                  <c:v>47.48323121209949</c:v>
                </c:pt>
                <c:pt idx="95">
                  <c:v>46.474527343107034</c:v>
                </c:pt>
                <c:pt idx="96">
                  <c:v>45.473449238852105</c:v>
                </c:pt>
                <c:pt idx="97">
                  <c:v>44.490143294541561</c:v>
                </c:pt>
                <c:pt idx="98">
                  <c:v>43.526456420699787</c:v>
                </c:pt>
                <c:pt idx="99">
                  <c:v>42.584127154950572</c:v>
                </c:pt>
              </c:numCache>
            </c:numRef>
          </c:yVal>
          <c:smooth val="1"/>
        </c:ser>
        <c:axId val="73281920"/>
        <c:axId val="73428992"/>
      </c:scatterChart>
      <c:valAx>
        <c:axId val="73281920"/>
        <c:scaling>
          <c:logBase val="10"/>
          <c:orientation val="minMax"/>
          <c:max val="20000"/>
        </c:scaling>
        <c:axPos val="b"/>
        <c:numFmt formatCode="General" sourceLinked="1"/>
        <c:tickLblPos val="nextTo"/>
        <c:crossAx val="73428992"/>
        <c:crosses val="autoZero"/>
        <c:crossBetween val="midCat"/>
      </c:valAx>
      <c:valAx>
        <c:axId val="73428992"/>
        <c:scaling>
          <c:orientation val="minMax"/>
        </c:scaling>
        <c:axPos val="l"/>
        <c:majorGridlines/>
        <c:numFmt formatCode="General" sourceLinked="1"/>
        <c:tickLblPos val="nextTo"/>
        <c:crossAx val="73281920"/>
        <c:crossesAt val="0.1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Phase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'Example TFM'!$A$2</c:f>
              <c:strCache>
                <c:ptCount val="1"/>
                <c:pt idx="0">
                  <c:v>RCBYHS5.R8B1</c:v>
                </c:pt>
              </c:strCache>
            </c:strRef>
          </c:tx>
          <c:xVal>
            <c:numRef>
              <c:f>'Example TFM'!$A$6:$A$105</c:f>
              <c:numCache>
                <c:formatCode>General</c:formatCode>
                <c:ptCount val="100"/>
                <c:pt idx="0">
                  <c:v>0.1</c:v>
                </c:pt>
                <c:pt idx="1">
                  <c:v>0.11310000000000002</c:v>
                </c:pt>
                <c:pt idx="2">
                  <c:v>0.128</c:v>
                </c:pt>
                <c:pt idx="3">
                  <c:v>0.14480000000000001</c:v>
                </c:pt>
                <c:pt idx="4">
                  <c:v>0.1638</c:v>
                </c:pt>
                <c:pt idx="5">
                  <c:v>0.18520000000000006</c:v>
                </c:pt>
                <c:pt idx="6">
                  <c:v>0.20950000000000005</c:v>
                </c:pt>
                <c:pt idx="7">
                  <c:v>0.23700000000000004</c:v>
                </c:pt>
                <c:pt idx="8">
                  <c:v>0.2681</c:v>
                </c:pt>
                <c:pt idx="9">
                  <c:v>0.30330000000000013</c:v>
                </c:pt>
                <c:pt idx="10">
                  <c:v>0.34310000000000002</c:v>
                </c:pt>
                <c:pt idx="11">
                  <c:v>0.38820000000000016</c:v>
                </c:pt>
                <c:pt idx="12">
                  <c:v>0.43900000000000011</c:v>
                </c:pt>
                <c:pt idx="13">
                  <c:v>0.49700000000000011</c:v>
                </c:pt>
                <c:pt idx="14">
                  <c:v>0.56200000000000028</c:v>
                </c:pt>
                <c:pt idx="15">
                  <c:v>0.63600000000000023</c:v>
                </c:pt>
                <c:pt idx="16">
                  <c:v>0.71900000000000019</c:v>
                </c:pt>
                <c:pt idx="17">
                  <c:v>0.81299999999999994</c:v>
                </c:pt>
                <c:pt idx="18">
                  <c:v>0.92</c:v>
                </c:pt>
                <c:pt idx="19">
                  <c:v>1.0409999999999995</c:v>
                </c:pt>
                <c:pt idx="20">
                  <c:v>1.177</c:v>
                </c:pt>
                <c:pt idx="21">
                  <c:v>1.3320000000000001</c:v>
                </c:pt>
                <c:pt idx="22">
                  <c:v>1.5069999999999995</c:v>
                </c:pt>
                <c:pt idx="23">
                  <c:v>1.704</c:v>
                </c:pt>
                <c:pt idx="24">
                  <c:v>1.9279999999999995</c:v>
                </c:pt>
                <c:pt idx="25">
                  <c:v>2.181</c:v>
                </c:pt>
                <c:pt idx="26">
                  <c:v>2.4670000000000001</c:v>
                </c:pt>
                <c:pt idx="27">
                  <c:v>2.7909999999999999</c:v>
                </c:pt>
                <c:pt idx="28">
                  <c:v>3.157</c:v>
                </c:pt>
                <c:pt idx="29">
                  <c:v>3.5709999999999997</c:v>
                </c:pt>
                <c:pt idx="30">
                  <c:v>4.04</c:v>
                </c:pt>
                <c:pt idx="31">
                  <c:v>4.57</c:v>
                </c:pt>
                <c:pt idx="32">
                  <c:v>5.17</c:v>
                </c:pt>
                <c:pt idx="33">
                  <c:v>5.85</c:v>
                </c:pt>
                <c:pt idx="34">
                  <c:v>6.6199999999999983</c:v>
                </c:pt>
                <c:pt idx="35">
                  <c:v>7.48</c:v>
                </c:pt>
                <c:pt idx="36">
                  <c:v>8.4700000000000006</c:v>
                </c:pt>
                <c:pt idx="37">
                  <c:v>9.58</c:v>
                </c:pt>
                <c:pt idx="38">
                  <c:v>10.83</c:v>
                </c:pt>
                <c:pt idx="39">
                  <c:v>12.25</c:v>
                </c:pt>
                <c:pt idx="40">
                  <c:v>13.860000000000003</c:v>
                </c:pt>
                <c:pt idx="41">
                  <c:v>15.68</c:v>
                </c:pt>
                <c:pt idx="42">
                  <c:v>17.739999999999991</c:v>
                </c:pt>
                <c:pt idx="43">
                  <c:v>20.07</c:v>
                </c:pt>
                <c:pt idx="44">
                  <c:v>22.7</c:v>
                </c:pt>
                <c:pt idx="45">
                  <c:v>25.68</c:v>
                </c:pt>
                <c:pt idx="46">
                  <c:v>29.05</c:v>
                </c:pt>
                <c:pt idx="47">
                  <c:v>32.86</c:v>
                </c:pt>
                <c:pt idx="48">
                  <c:v>37.17</c:v>
                </c:pt>
                <c:pt idx="49">
                  <c:v>42</c:v>
                </c:pt>
                <c:pt idx="50">
                  <c:v>47.6</c:v>
                </c:pt>
                <c:pt idx="51">
                  <c:v>53.8</c:v>
                </c:pt>
                <c:pt idx="52">
                  <c:v>60.9</c:v>
                </c:pt>
                <c:pt idx="53">
                  <c:v>68.900000000000006</c:v>
                </c:pt>
                <c:pt idx="54">
                  <c:v>77.900000000000006</c:v>
                </c:pt>
                <c:pt idx="55">
                  <c:v>88.1</c:v>
                </c:pt>
                <c:pt idx="56">
                  <c:v>99.7</c:v>
                </c:pt>
                <c:pt idx="57">
                  <c:v>112.8</c:v>
                </c:pt>
                <c:pt idx="58">
                  <c:v>127.5</c:v>
                </c:pt>
                <c:pt idx="59">
                  <c:v>144.30000000000001</c:v>
                </c:pt>
                <c:pt idx="60">
                  <c:v>163.19999999999999</c:v>
                </c:pt>
                <c:pt idx="61">
                  <c:v>184.6</c:v>
                </c:pt>
                <c:pt idx="62">
                  <c:v>208.9</c:v>
                </c:pt>
                <c:pt idx="63">
                  <c:v>236.3</c:v>
                </c:pt>
                <c:pt idx="64">
                  <c:v>267.3</c:v>
                </c:pt>
                <c:pt idx="65">
                  <c:v>302.3</c:v>
                </c:pt>
                <c:pt idx="66">
                  <c:v>342</c:v>
                </c:pt>
                <c:pt idx="67">
                  <c:v>386.9</c:v>
                </c:pt>
                <c:pt idx="68">
                  <c:v>438</c:v>
                </c:pt>
                <c:pt idx="69">
                  <c:v>495</c:v>
                </c:pt>
                <c:pt idx="70">
                  <c:v>560</c:v>
                </c:pt>
                <c:pt idx="71">
                  <c:v>634</c:v>
                </c:pt>
                <c:pt idx="72">
                  <c:v>717</c:v>
                </c:pt>
                <c:pt idx="73">
                  <c:v>811</c:v>
                </c:pt>
                <c:pt idx="74">
                  <c:v>917</c:v>
                </c:pt>
                <c:pt idx="75">
                  <c:v>1037</c:v>
                </c:pt>
                <c:pt idx="76">
                  <c:v>1174</c:v>
                </c:pt>
                <c:pt idx="77">
                  <c:v>1328</c:v>
                </c:pt>
                <c:pt idx="78">
                  <c:v>1502</c:v>
                </c:pt>
                <c:pt idx="79">
                  <c:v>1699</c:v>
                </c:pt>
                <c:pt idx="80">
                  <c:v>1922</c:v>
                </c:pt>
                <c:pt idx="81">
                  <c:v>2174</c:v>
                </c:pt>
                <c:pt idx="82">
                  <c:v>2459</c:v>
                </c:pt>
                <c:pt idx="83">
                  <c:v>2782</c:v>
                </c:pt>
                <c:pt idx="84">
                  <c:v>3147</c:v>
                </c:pt>
                <c:pt idx="85">
                  <c:v>3560</c:v>
                </c:pt>
                <c:pt idx="86">
                  <c:v>4027</c:v>
                </c:pt>
                <c:pt idx="87">
                  <c:v>4555</c:v>
                </c:pt>
                <c:pt idx="88">
                  <c:v>5153</c:v>
                </c:pt>
                <c:pt idx="89">
                  <c:v>5829</c:v>
                </c:pt>
                <c:pt idx="90">
                  <c:v>6594</c:v>
                </c:pt>
                <c:pt idx="91">
                  <c:v>7459</c:v>
                </c:pt>
                <c:pt idx="92">
                  <c:v>8438</c:v>
                </c:pt>
                <c:pt idx="93">
                  <c:v>9545</c:v>
                </c:pt>
                <c:pt idx="94">
                  <c:v>10798</c:v>
                </c:pt>
                <c:pt idx="95">
                  <c:v>12214</c:v>
                </c:pt>
                <c:pt idx="96">
                  <c:v>13817</c:v>
                </c:pt>
                <c:pt idx="97">
                  <c:v>15630</c:v>
                </c:pt>
                <c:pt idx="98">
                  <c:v>17681</c:v>
                </c:pt>
                <c:pt idx="99">
                  <c:v>20000</c:v>
                </c:pt>
              </c:numCache>
            </c:numRef>
          </c:xVal>
          <c:yVal>
            <c:numRef>
              <c:f>'Example TFM'!$C$6:$C$105</c:f>
              <c:numCache>
                <c:formatCode>General</c:formatCode>
                <c:ptCount val="100"/>
                <c:pt idx="0">
                  <c:v>86.274999999999991</c:v>
                </c:pt>
                <c:pt idx="1">
                  <c:v>86.367000000000004</c:v>
                </c:pt>
                <c:pt idx="2">
                  <c:v>86.131999999999991</c:v>
                </c:pt>
                <c:pt idx="3">
                  <c:v>85.856999999999999</c:v>
                </c:pt>
                <c:pt idx="4">
                  <c:v>85.537000000000006</c:v>
                </c:pt>
                <c:pt idx="5">
                  <c:v>85.155999999999977</c:v>
                </c:pt>
                <c:pt idx="6">
                  <c:v>84.680999999999983</c:v>
                </c:pt>
                <c:pt idx="7">
                  <c:v>84.125999999999976</c:v>
                </c:pt>
                <c:pt idx="8">
                  <c:v>83.338999999999999</c:v>
                </c:pt>
                <c:pt idx="9">
                  <c:v>82.218999999999994</c:v>
                </c:pt>
                <c:pt idx="10">
                  <c:v>80.897999999999996</c:v>
                </c:pt>
                <c:pt idx="11">
                  <c:v>79.415999999999997</c:v>
                </c:pt>
                <c:pt idx="12">
                  <c:v>77.945000000000007</c:v>
                </c:pt>
                <c:pt idx="13">
                  <c:v>76.644000000000005</c:v>
                </c:pt>
                <c:pt idx="14">
                  <c:v>76.228999999999999</c:v>
                </c:pt>
                <c:pt idx="15">
                  <c:v>75.221999999999994</c:v>
                </c:pt>
                <c:pt idx="16">
                  <c:v>73.593999999999994</c:v>
                </c:pt>
                <c:pt idx="17">
                  <c:v>71.650999999999982</c:v>
                </c:pt>
                <c:pt idx="18">
                  <c:v>71.004999999999995</c:v>
                </c:pt>
                <c:pt idx="19">
                  <c:v>70.138999999999982</c:v>
                </c:pt>
                <c:pt idx="20">
                  <c:v>68.977999999999994</c:v>
                </c:pt>
                <c:pt idx="21">
                  <c:v>68.717000000000027</c:v>
                </c:pt>
                <c:pt idx="22">
                  <c:v>67.908000000000001</c:v>
                </c:pt>
                <c:pt idx="23">
                  <c:v>67.937000000000026</c:v>
                </c:pt>
                <c:pt idx="24">
                  <c:v>67.85499999999999</c:v>
                </c:pt>
                <c:pt idx="25">
                  <c:v>67.796000000000006</c:v>
                </c:pt>
                <c:pt idx="26">
                  <c:v>68.126999999999981</c:v>
                </c:pt>
                <c:pt idx="27">
                  <c:v>68.322000000000003</c:v>
                </c:pt>
                <c:pt idx="28">
                  <c:v>68.676999999999978</c:v>
                </c:pt>
                <c:pt idx="29">
                  <c:v>68.964000000000027</c:v>
                </c:pt>
                <c:pt idx="30">
                  <c:v>69.325000000000003</c:v>
                </c:pt>
                <c:pt idx="31">
                  <c:v>69.394999999999996</c:v>
                </c:pt>
                <c:pt idx="32">
                  <c:v>69.41700000000003</c:v>
                </c:pt>
                <c:pt idx="33">
                  <c:v>69.501999999999995</c:v>
                </c:pt>
                <c:pt idx="34">
                  <c:v>69.399000000000001</c:v>
                </c:pt>
                <c:pt idx="35">
                  <c:v>69.096000000000004</c:v>
                </c:pt>
                <c:pt idx="36">
                  <c:v>68.909000000000006</c:v>
                </c:pt>
                <c:pt idx="37">
                  <c:v>68.635999999999981</c:v>
                </c:pt>
                <c:pt idx="38">
                  <c:v>68.217000000000027</c:v>
                </c:pt>
                <c:pt idx="39">
                  <c:v>67.757000000000005</c:v>
                </c:pt>
                <c:pt idx="40">
                  <c:v>67.260000000000005</c:v>
                </c:pt>
                <c:pt idx="41">
                  <c:v>66.742999999999995</c:v>
                </c:pt>
                <c:pt idx="42">
                  <c:v>66.227999999999994</c:v>
                </c:pt>
                <c:pt idx="43">
                  <c:v>65.694000000000003</c:v>
                </c:pt>
                <c:pt idx="44">
                  <c:v>65.257000000000005</c:v>
                </c:pt>
                <c:pt idx="45">
                  <c:v>64.927999999999997</c:v>
                </c:pt>
                <c:pt idx="46">
                  <c:v>64.671999999999983</c:v>
                </c:pt>
                <c:pt idx="47">
                  <c:v>64.458000000000013</c:v>
                </c:pt>
                <c:pt idx="48">
                  <c:v>64.486999999999995</c:v>
                </c:pt>
                <c:pt idx="49">
                  <c:v>64.593999999999994</c:v>
                </c:pt>
                <c:pt idx="50">
                  <c:v>64.849000000000004</c:v>
                </c:pt>
                <c:pt idx="51">
                  <c:v>65.217000000000027</c:v>
                </c:pt>
                <c:pt idx="52">
                  <c:v>65.66</c:v>
                </c:pt>
                <c:pt idx="53">
                  <c:v>66.161000000000001</c:v>
                </c:pt>
                <c:pt idx="54">
                  <c:v>66.691000000000003</c:v>
                </c:pt>
                <c:pt idx="55">
                  <c:v>67.141000000000005</c:v>
                </c:pt>
                <c:pt idx="56">
                  <c:v>67.157999999999987</c:v>
                </c:pt>
                <c:pt idx="57">
                  <c:v>67.924000000000007</c:v>
                </c:pt>
                <c:pt idx="58">
                  <c:v>68.073999999999998</c:v>
                </c:pt>
                <c:pt idx="59">
                  <c:v>68.096000000000004</c:v>
                </c:pt>
                <c:pt idx="60">
                  <c:v>67.891999999999996</c:v>
                </c:pt>
                <c:pt idx="61">
                  <c:v>67.448000000000022</c:v>
                </c:pt>
                <c:pt idx="62">
                  <c:v>66.741000000000028</c:v>
                </c:pt>
                <c:pt idx="63">
                  <c:v>65.647000000000006</c:v>
                </c:pt>
                <c:pt idx="64">
                  <c:v>64.058999999999983</c:v>
                </c:pt>
                <c:pt idx="65">
                  <c:v>61.822000000000003</c:v>
                </c:pt>
                <c:pt idx="66">
                  <c:v>58.78</c:v>
                </c:pt>
                <c:pt idx="67">
                  <c:v>54.555</c:v>
                </c:pt>
                <c:pt idx="68">
                  <c:v>48.504000000000005</c:v>
                </c:pt>
                <c:pt idx="69">
                  <c:v>39.733000000000011</c:v>
                </c:pt>
                <c:pt idx="70">
                  <c:v>27.120999999999999</c:v>
                </c:pt>
                <c:pt idx="71">
                  <c:v>9.3483999999999998</c:v>
                </c:pt>
                <c:pt idx="72">
                  <c:v>-11.511000000000001</c:v>
                </c:pt>
                <c:pt idx="73">
                  <c:v>-30.21</c:v>
                </c:pt>
                <c:pt idx="74">
                  <c:v>-44.059000000000005</c:v>
                </c:pt>
                <c:pt idx="75">
                  <c:v>-53.757000000000005</c:v>
                </c:pt>
                <c:pt idx="76">
                  <c:v>-60.088000000000001</c:v>
                </c:pt>
                <c:pt idx="77">
                  <c:v>-64.400000000000006</c:v>
                </c:pt>
                <c:pt idx="78">
                  <c:v>-66.771999999999991</c:v>
                </c:pt>
                <c:pt idx="79">
                  <c:v>-69.298000000000002</c:v>
                </c:pt>
                <c:pt idx="80">
                  <c:v>-70.711000000000027</c:v>
                </c:pt>
                <c:pt idx="81">
                  <c:v>-71.669999999999987</c:v>
                </c:pt>
                <c:pt idx="82">
                  <c:v>-72.072999999999979</c:v>
                </c:pt>
                <c:pt idx="83">
                  <c:v>-72.137999999999991</c:v>
                </c:pt>
                <c:pt idx="84">
                  <c:v>-71.801999999999992</c:v>
                </c:pt>
                <c:pt idx="85">
                  <c:v>-71.155999999999977</c:v>
                </c:pt>
                <c:pt idx="86">
                  <c:v>-69.882999999999981</c:v>
                </c:pt>
                <c:pt idx="87">
                  <c:v>-67.070999999999998</c:v>
                </c:pt>
                <c:pt idx="88">
                  <c:v>-66.092000000000013</c:v>
                </c:pt>
                <c:pt idx="89">
                  <c:v>-64.766999999999996</c:v>
                </c:pt>
                <c:pt idx="90">
                  <c:v>-62.717000000000006</c:v>
                </c:pt>
                <c:pt idx="91">
                  <c:v>-60.215000000000003</c:v>
                </c:pt>
                <c:pt idx="92">
                  <c:v>-57.264000000000003</c:v>
                </c:pt>
                <c:pt idx="93">
                  <c:v>-53.877000000000002</c:v>
                </c:pt>
                <c:pt idx="94">
                  <c:v>-50.017000000000003</c:v>
                </c:pt>
                <c:pt idx="95">
                  <c:v>-45.693000000000012</c:v>
                </c:pt>
                <c:pt idx="96">
                  <c:v>-40.871000000000002</c:v>
                </c:pt>
                <c:pt idx="97">
                  <c:v>-35.529000000000003</c:v>
                </c:pt>
                <c:pt idx="98">
                  <c:v>-29.686</c:v>
                </c:pt>
                <c:pt idx="99">
                  <c:v>-23.341000000000001</c:v>
                </c:pt>
              </c:numCache>
            </c:numRef>
          </c:yVal>
          <c:smooth val="1"/>
        </c:ser>
        <c:axId val="73440640"/>
        <c:axId val="73450624"/>
      </c:scatterChart>
      <c:valAx>
        <c:axId val="73440640"/>
        <c:scaling>
          <c:logBase val="10"/>
          <c:orientation val="minMax"/>
          <c:max val="20000"/>
        </c:scaling>
        <c:axPos val="b"/>
        <c:numFmt formatCode="General" sourceLinked="1"/>
        <c:tickLblPos val="nextTo"/>
        <c:crossAx val="73450624"/>
        <c:crossesAt val="-100"/>
        <c:crossBetween val="midCat"/>
      </c:valAx>
      <c:valAx>
        <c:axId val="73450624"/>
        <c:scaling>
          <c:orientation val="minMax"/>
        </c:scaling>
        <c:axPos val="l"/>
        <c:majorGridlines/>
        <c:numFmt formatCode="General" sourceLinked="1"/>
        <c:tickLblPos val="nextTo"/>
        <c:crossAx val="73440640"/>
        <c:crossesAt val="0.1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0EC83-B076-4E99-B1F0-ABD6F860A5C1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971F7-D82E-402D-B57A-EF1BDADF49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4F670-893B-4563-A87E-1AFC92549270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F971F7-D82E-402D-B57A-EF1BDADF495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05740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0"/>
            <a:ext cx="601980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8229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3786188"/>
            <a:ext cx="8229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8229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786188"/>
            <a:ext cx="8229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4038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3400" y="3786188"/>
            <a:ext cx="4038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24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4038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143000"/>
            <a:ext cx="4038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3400" y="3786188"/>
            <a:ext cx="8229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143000"/>
            <a:ext cx="4038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24400" y="3786188"/>
            <a:ext cx="4038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4038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143000"/>
            <a:ext cx="4038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3400" y="3786188"/>
            <a:ext cx="4038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3786188"/>
            <a:ext cx="4038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 sz="1200">
              <a:solidFill>
                <a:srgbClr val="808080"/>
              </a:solidFill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6400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0" name="Picture 6" descr="Logo CERN width=144,      height=14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 rot="-5400000">
            <a:off x="-2870994" y="3593306"/>
            <a:ext cx="59436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0" hangingPunct="0">
              <a:defRPr/>
            </a:pPr>
            <a:r>
              <a:rPr lang="en-US" sz="1100" dirty="0" smtClean="0">
                <a:solidFill>
                  <a:srgbClr val="808080"/>
                </a:solidFill>
              </a:rPr>
              <a:t>Circuit</a:t>
            </a:r>
            <a:r>
              <a:rPr lang="en-US" sz="1100" baseline="0" dirty="0" smtClean="0">
                <a:solidFill>
                  <a:srgbClr val="808080"/>
                </a:solidFill>
              </a:rPr>
              <a:t> modeling &amp; synthesis</a:t>
            </a:r>
            <a:r>
              <a:rPr lang="en-US" sz="1100" dirty="0" smtClean="0">
                <a:solidFill>
                  <a:srgbClr val="808080"/>
                </a:solidFill>
              </a:rPr>
              <a:t>, Manuel Dominguez</a:t>
            </a:r>
            <a:endParaRPr lang="en-US" sz="1100" dirty="0">
              <a:solidFill>
                <a:srgbClr val="808080"/>
              </a:solidFill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8077200" y="6477000"/>
            <a:ext cx="10207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223" tIns="48111" rIns="96223" bIns="48111"/>
          <a:lstStyle/>
          <a:p>
            <a:pPr algn="r" defTabSz="962025" eaLnBrk="0" hangingPunct="0">
              <a:defRPr/>
            </a:pPr>
            <a:fld id="{B2F6CE3B-F1A9-41C3-9562-82F933AD9207}" type="slidenum">
              <a:rPr lang="de-DE" altLang="de-DE" sz="1200">
                <a:solidFill>
                  <a:srgbClr val="808080"/>
                </a:solidFill>
              </a:rPr>
              <a:pPr algn="r" defTabSz="962025" eaLnBrk="0" hangingPunct="0">
                <a:defRPr/>
              </a:pPr>
              <a:t>‹#›</a:t>
            </a:fld>
            <a:endParaRPr lang="de-DE" altLang="de-DE" sz="1200">
              <a:solidFill>
                <a:srgbClr val="808080"/>
              </a:solidFill>
            </a:endParaRPr>
          </a:p>
        </p:txBody>
      </p:sp>
      <p:pic>
        <p:nvPicPr>
          <p:cNvPr id="1033" name="Picture 10" descr="at_logo_full_white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429000" y="7696200"/>
            <a:ext cx="1371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727075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727075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l" defTabSz="727075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l" defTabSz="727075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l" defTabSz="727075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l" defTabSz="727075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l" defTabSz="727075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l" defTabSz="727075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l" defTabSz="727075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SzPct val="95000"/>
        <a:buFont typeface="Wingdings" pitchFamily="2" charset="2"/>
        <a:buChar char="è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Circuit modeling &amp; synthesis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parallel with this, it was suggested to see if it’s possible to model the magnet from a step response, due to the difficulties of doing a TFM with high current in a 13kA circuit.</a:t>
            </a:r>
          </a:p>
          <a:p>
            <a:endParaRPr lang="en-US" dirty="0" smtClean="0"/>
          </a:p>
          <a:p>
            <a:r>
              <a:rPr lang="en-US" dirty="0" smtClean="0"/>
              <a:t>With a step response, we should get a second order model as maximum. This could lead us to miss part of the behavior, specially at high frequency. </a:t>
            </a:r>
            <a:br>
              <a:rPr lang="en-US" dirty="0" smtClean="0"/>
            </a:br>
            <a:r>
              <a:rPr lang="en-US" dirty="0" smtClean="0"/>
              <a:t>In the other hand, it could be perfectly enough (depending on the precision needed) and the setup for the measurement with current is much easier.</a:t>
            </a:r>
          </a:p>
          <a:p>
            <a:endParaRPr lang="en-US" dirty="0" smtClean="0"/>
          </a:p>
          <a:p>
            <a:r>
              <a:rPr lang="en-US" dirty="0" smtClean="0"/>
              <a:t>A little mock-up is already done to compare the model coming from the step response and the model coming from the frequency response of a commercial inductance.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missing </a:t>
            </a:r>
            <a:r>
              <a:rPr lang="en-US" dirty="0" smtClean="0"/>
              <a:t>points:</a:t>
            </a:r>
            <a:endParaRPr lang="en-US" dirty="0" smtClean="0"/>
          </a:p>
          <a:p>
            <a:pPr lvl="1"/>
            <a:r>
              <a:rPr lang="en-US" dirty="0" smtClean="0"/>
              <a:t>Do the schematics with these components in </a:t>
            </a:r>
            <a:r>
              <a:rPr lang="en-US" dirty="0" err="1" smtClean="0"/>
              <a:t>Pspice</a:t>
            </a:r>
            <a:r>
              <a:rPr lang="en-US" dirty="0" smtClean="0"/>
              <a:t>, and check that the response in frequency is acceptable.</a:t>
            </a:r>
          </a:p>
          <a:p>
            <a:pPr lvl="1"/>
            <a:r>
              <a:rPr lang="en-US" dirty="0" smtClean="0"/>
              <a:t>Test the scripts to know if we are going to get any negative value that we couldn’t avoid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Compare the results of step response and frequency response models.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Hopefully, they should </a:t>
            </a:r>
            <a:r>
              <a:rPr lang="en-US" dirty="0" smtClean="0"/>
              <a:t>be </a:t>
            </a:r>
            <a:r>
              <a:rPr lang="en-US" dirty="0" smtClean="0"/>
              <a:t>ready for </a:t>
            </a:r>
            <a:r>
              <a:rPr lang="en-US" dirty="0" smtClean="0"/>
              <a:t>the next </a:t>
            </a:r>
            <a:r>
              <a:rPr lang="en-US" dirty="0" smtClean="0"/>
              <a:t>meeting.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Starting from a measured transfer function, the idea is, in the first step, to do a curve fit in </a:t>
            </a:r>
            <a:r>
              <a:rPr lang="en-US" dirty="0" err="1" smtClean="0"/>
              <a:t>Matlab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Examples of TFM at cold, in the tunnel: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251520" y="28529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572000" y="28529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Curve fit in </a:t>
            </a:r>
            <a:r>
              <a:rPr lang="en-US" dirty="0" err="1" smtClean="0"/>
              <a:t>Matlab</a:t>
            </a:r>
            <a:r>
              <a:rPr lang="en-US" dirty="0" smtClean="0"/>
              <a:t>, using the system identification toolbox.</a:t>
            </a:r>
          </a:p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022" y="1628800"/>
            <a:ext cx="882097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Transformation of the estimated </a:t>
            </a:r>
          </a:p>
          <a:p>
            <a:pPr>
              <a:buNone/>
            </a:pPr>
            <a:r>
              <a:rPr lang="en-US" dirty="0" smtClean="0"/>
              <a:t>	model to the state space model. </a:t>
            </a:r>
          </a:p>
          <a:p>
            <a:pPr>
              <a:buNone/>
            </a:pPr>
            <a:r>
              <a:rPr lang="en-US" dirty="0" smtClean="0"/>
              <a:t>	It’s done using the “</a:t>
            </a:r>
            <a:r>
              <a:rPr lang="en-US" dirty="0" err="1" smtClean="0"/>
              <a:t>pem</a:t>
            </a:r>
            <a:r>
              <a:rPr lang="en-US" dirty="0" smtClean="0"/>
              <a:t>” command </a:t>
            </a:r>
          </a:p>
          <a:p>
            <a:pPr>
              <a:buNone/>
            </a:pPr>
            <a:r>
              <a:rPr lang="en-US" dirty="0" smtClean="0"/>
              <a:t>	in </a:t>
            </a:r>
            <a:r>
              <a:rPr lang="en-US" dirty="0" err="1" smtClean="0"/>
              <a:t>Matlab</a:t>
            </a:r>
            <a:r>
              <a:rPr lang="en-US" dirty="0" smtClean="0"/>
              <a:t>, and specifying the </a:t>
            </a:r>
          </a:p>
          <a:p>
            <a:pPr>
              <a:buNone/>
            </a:pPr>
            <a:r>
              <a:rPr lang="en-US" dirty="0" smtClean="0"/>
              <a:t>	maximum order of the polynomials.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Transformation from the state space model to the Laplace transform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11295" t="8471" r="61596" b="6816"/>
          <a:stretch>
            <a:fillRect/>
          </a:stretch>
        </p:blipFill>
        <p:spPr bwMode="auto">
          <a:xfrm>
            <a:off x="5004048" y="692696"/>
            <a:ext cx="38884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11663" t="36633" r="62500" b="39004"/>
          <a:stretch>
            <a:fillRect/>
          </a:stretch>
        </p:blipFill>
        <p:spPr bwMode="auto">
          <a:xfrm>
            <a:off x="1979712" y="4509120"/>
            <a:ext cx="515470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Synthesis: Continued fractions decomposition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we get to the Laplace transform, we start the synthesis of the circuit.</a:t>
            </a:r>
          </a:p>
          <a:p>
            <a:endParaRPr lang="en-US" dirty="0" smtClean="0"/>
          </a:p>
          <a:p>
            <a:r>
              <a:rPr lang="en-US" dirty="0" smtClean="0"/>
              <a:t>The method used is the continued fractions decomposition:  through polynomial divisions, a Laplace transform could be expressed as: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corresponds to ((1Ohm in series with 4 H) in parallel with 0.5 Ohm and 1 F) in series with 3 Ohm and 2 H</a:t>
            </a:r>
          </a:p>
          <a:p>
            <a:pPr>
              <a:buNone/>
            </a:pPr>
            <a:r>
              <a:rPr lang="en-US" dirty="0" smtClean="0"/>
              <a:t>			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24944"/>
            <a:ext cx="17907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755702"/>
            <a:ext cx="16668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789040"/>
            <a:ext cx="16383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789040"/>
            <a:ext cx="1495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4365104"/>
            <a:ext cx="16383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5373216"/>
            <a:ext cx="3203848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Synthesis: Continued fractions decomposition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Practical example with the real Laplace transform of the measured MCBY: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First division: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Z0=0, Y1=5.15^-7-0.0167</a:t>
            </a:r>
          </a:p>
          <a:p>
            <a:r>
              <a:rPr lang="en-US" dirty="0" smtClean="0"/>
              <a:t>We have found a negative value for a component (R=-0.0167!!!!). This is the main disadvantage of this method. </a:t>
            </a:r>
          </a:p>
          <a:p>
            <a:endParaRPr lang="en-US" dirty="0" smtClean="0"/>
          </a:p>
          <a:p>
            <a:r>
              <a:rPr lang="en-US" dirty="0" smtClean="0"/>
              <a:t>Even if it’s mathematically correct, and could be simulated in </a:t>
            </a:r>
            <a:r>
              <a:rPr lang="en-US" dirty="0" err="1" smtClean="0"/>
              <a:t>Pspice</a:t>
            </a:r>
            <a:r>
              <a:rPr lang="en-US" dirty="0" smtClean="0"/>
              <a:t> giving good results, some people couldn’t accept it, because it doesn’t have a physical meaning.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71247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068960"/>
            <a:ext cx="66675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Synthesis: Foster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Alternative way to find the final circuit is Foster’s method.</a:t>
            </a:r>
          </a:p>
          <a:p>
            <a:endParaRPr lang="en-US" dirty="0" smtClean="0"/>
          </a:p>
          <a:p>
            <a:r>
              <a:rPr lang="en-US" dirty="0" smtClean="0"/>
              <a:t>There are two different methods that will result in both LC circuits:</a:t>
            </a:r>
          </a:p>
          <a:p>
            <a:pPr lvl="1"/>
            <a:r>
              <a:rPr lang="en-US" dirty="0" smtClean="0"/>
              <a:t>Foster 1: Impedance </a:t>
            </a:r>
          </a:p>
          <a:p>
            <a:pPr lvl="1"/>
            <a:r>
              <a:rPr lang="en-US" dirty="0" smtClean="0"/>
              <a:t>Foster 2: </a:t>
            </a:r>
            <a:r>
              <a:rPr lang="en-US" dirty="0" err="1" smtClean="0"/>
              <a:t>Admitance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I</a:t>
            </a:r>
            <a:r>
              <a:rPr lang="en-US" dirty="0" smtClean="0"/>
              <a:t>t seems that is possible to get positive values for all the components, but is NOT guaranteed in all the cases. </a:t>
            </a:r>
          </a:p>
          <a:p>
            <a:endParaRPr lang="en-US" dirty="0" smtClean="0"/>
          </a:p>
          <a:p>
            <a:r>
              <a:rPr lang="en-US" dirty="0" smtClean="0"/>
              <a:t>Two </a:t>
            </a:r>
            <a:r>
              <a:rPr lang="en-US" dirty="0" err="1" smtClean="0"/>
              <a:t>matlab</a:t>
            </a:r>
            <a:r>
              <a:rPr lang="en-US" dirty="0" smtClean="0"/>
              <a:t> scripts </a:t>
            </a:r>
            <a:r>
              <a:rPr lang="en-US" dirty="0" smtClean="0"/>
              <a:t>(one for each method) are giving automatically the values of the components.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Synthesis: Foster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Practical example with a third order TF from a MCBY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apply the first script to the TF: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11159" t="11362" r="78050" b="78248"/>
          <a:stretch>
            <a:fillRect/>
          </a:stretch>
        </p:blipFill>
        <p:spPr bwMode="auto">
          <a:xfrm>
            <a:off x="683568" y="1628800"/>
            <a:ext cx="3096344" cy="119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12776"/>
            <a:ext cx="4536504" cy="340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11958" t="72069" r="65008" b="17595"/>
          <a:stretch>
            <a:fillRect/>
          </a:stretch>
        </p:blipFill>
        <p:spPr bwMode="auto">
          <a:xfrm>
            <a:off x="539552" y="5517232"/>
            <a:ext cx="56166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Synthesis: Foster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find a negative value for a component, we apply the second method: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 now, this method has been tested with several TF, and always one of the solutions is giving all positive values. Anyway, as I said, taking in account the theory behind Foster’s method, the positive values are not guaranteed.</a:t>
            </a:r>
            <a:endParaRPr lang="en-US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1870" t="81862" r="63162" b="6882"/>
          <a:stretch>
            <a:fillRect/>
          </a:stretch>
        </p:blipFill>
        <p:spPr bwMode="auto">
          <a:xfrm>
            <a:off x="755576" y="1772816"/>
            <a:ext cx="59897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T-MEL_theme">
  <a:themeElements>
    <a:clrScheme name="AT-MEL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opics xmlns="70d9f1ca-673f-4054-a660-f2f9ec090122">Alternative way to avoid negative components
Step response first aproach</Topic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1F2A72-C13B-44E3-B634-22D1624634A9}"/>
</file>

<file path=customXml/itemProps2.xml><?xml version="1.0" encoding="utf-8"?>
<ds:datastoreItem xmlns:ds="http://schemas.openxmlformats.org/officeDocument/2006/customXml" ds:itemID="{F30F6DE2-63E1-4691-911D-318E8757DDB9}"/>
</file>

<file path=customXml/itemProps3.xml><?xml version="1.0" encoding="utf-8"?>
<ds:datastoreItem xmlns:ds="http://schemas.openxmlformats.org/officeDocument/2006/customXml" ds:itemID="{5919E840-503F-4722-A7BF-DBF9110BF540}"/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516</Words>
  <Application>Microsoft Office PowerPoint</Application>
  <PresentationFormat>On-screen Show (4:3)</PresentationFormat>
  <Paragraphs>83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AT-MEL_theme</vt:lpstr>
      <vt:lpstr>Circuit modeling &amp; synthesis</vt:lpstr>
      <vt:lpstr>Modeling</vt:lpstr>
      <vt:lpstr>Modeling</vt:lpstr>
      <vt:lpstr>Modeling</vt:lpstr>
      <vt:lpstr>Synthesis: Continued fractions decomposition</vt:lpstr>
      <vt:lpstr>Synthesis: Continued fractions decomposition</vt:lpstr>
      <vt:lpstr>Synthesis: Foster cells</vt:lpstr>
      <vt:lpstr>Synthesis: Foster cells</vt:lpstr>
      <vt:lpstr>Synthesis: Foster cells</vt:lpstr>
      <vt:lpstr>Step response</vt:lpstr>
      <vt:lpstr>Missing points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Circuit modeling &amp; synthesis</dc:title>
  <dc:creator>Manuel Dominguez</dc:creator>
  <cp:lastModifiedBy>Manuel Dominguez</cp:lastModifiedBy>
  <cp:revision>32</cp:revision>
  <dcterms:created xsi:type="dcterms:W3CDTF">2010-11-19T08:04:56Z</dcterms:created>
  <dcterms:modified xsi:type="dcterms:W3CDTF">2011-03-16T11:28:01Z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