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27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17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8.xml" ContentType="application/vnd.openxmlformats-officedocument.presentationml.slide+xml"/>
  <Override PartName="/ppt/slides/slide18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6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9"/>
  </p:notesMasterIdLst>
  <p:handoutMasterIdLst>
    <p:handoutMasterId r:id="rId40"/>
  </p:handoutMasterIdLst>
  <p:sldIdLst>
    <p:sldId id="256" r:id="rId2"/>
    <p:sldId id="290" r:id="rId3"/>
    <p:sldId id="291" r:id="rId4"/>
    <p:sldId id="314" r:id="rId5"/>
    <p:sldId id="307" r:id="rId6"/>
    <p:sldId id="309" r:id="rId7"/>
    <p:sldId id="311" r:id="rId8"/>
    <p:sldId id="262" r:id="rId9"/>
    <p:sldId id="258" r:id="rId10"/>
    <p:sldId id="261" r:id="rId11"/>
    <p:sldId id="288" r:id="rId12"/>
    <p:sldId id="259" r:id="rId13"/>
    <p:sldId id="275" r:id="rId14"/>
    <p:sldId id="287" r:id="rId15"/>
    <p:sldId id="276" r:id="rId16"/>
    <p:sldId id="264" r:id="rId17"/>
    <p:sldId id="270" r:id="rId18"/>
    <p:sldId id="271" r:id="rId19"/>
    <p:sldId id="303" r:id="rId20"/>
    <p:sldId id="316" r:id="rId21"/>
    <p:sldId id="301" r:id="rId22"/>
    <p:sldId id="289" r:id="rId23"/>
    <p:sldId id="294" r:id="rId24"/>
    <p:sldId id="296" r:id="rId25"/>
    <p:sldId id="302" r:id="rId26"/>
    <p:sldId id="299" r:id="rId27"/>
    <p:sldId id="298" r:id="rId28"/>
    <p:sldId id="300" r:id="rId29"/>
    <p:sldId id="317" r:id="rId30"/>
    <p:sldId id="282" r:id="rId31"/>
    <p:sldId id="285" r:id="rId32"/>
    <p:sldId id="283" r:id="rId33"/>
    <p:sldId id="284" r:id="rId34"/>
    <p:sldId id="277" r:id="rId35"/>
    <p:sldId id="278" r:id="rId36"/>
    <p:sldId id="272" r:id="rId37"/>
    <p:sldId id="304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000000"/>
    <a:srgbClr val="FFFFF3"/>
    <a:srgbClr val="FFFFE1"/>
    <a:srgbClr val="FEF4EC"/>
    <a:srgbClr val="FFFFF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795" autoAdjust="0"/>
  </p:normalViewPr>
  <p:slideViewPr>
    <p:cSldViewPr>
      <p:cViewPr>
        <p:scale>
          <a:sx n="125" d="100"/>
          <a:sy n="125" d="100"/>
        </p:scale>
        <p:origin x="-48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3576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47" Type="http://schemas.openxmlformats.org/officeDocument/2006/relationships/customXml" Target="../customXml/item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45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customXml" Target="../customXml/item2.xml"/><Relationship Id="rId20" Type="http://schemas.openxmlformats.org/officeDocument/2006/relationships/slide" Target="slides/slide19.xml"/><Relationship Id="rId4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24EBA8-0544-4C95-B945-EC7E98668BB3}" type="datetimeFigureOut">
              <a:rPr lang="en-US" smtClean="0"/>
              <a:pPr/>
              <a:t>10/4/2011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F2231B-D702-4C62-AF66-3D214B9EBE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219F92-4B10-4C6B-ABD9-EC7C4FECE8EB}" type="datetimeFigureOut">
              <a:rPr lang="en-US" smtClean="0"/>
              <a:pPr/>
              <a:t>10/4/2011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F22576-93E2-464A-9F98-556D66A78A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8" descr="Logo CERN width=144,      height=1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609600" y="0"/>
            <a:ext cx="8534400" cy="685800"/>
          </a:xfrm>
          <a:prstGeom prst="rect">
            <a:avLst/>
          </a:prstGeom>
          <a:gradFill rotWithShape="1">
            <a:gsLst>
              <a:gs pos="0">
                <a:srgbClr val="003368">
                  <a:alpha val="67999"/>
                </a:srgbClr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eaLnBrk="1" hangingPunct="1">
              <a:defRPr/>
            </a:pPr>
            <a:endParaRPr lang="en-US" sz="24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9" name="Picture 2" descr="\\cern.ch\dfs\Divisions\AT\Groups\MEL\EM\ELQA\ELQA_logo\ELQA_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5280" y="0"/>
            <a:ext cx="1490832" cy="680400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13366-F03F-4274-8B93-EA2DB49A134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Logo CERN width=144,      height=14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683568" y="0"/>
            <a:ext cx="8460432" cy="685800"/>
          </a:xfrm>
          <a:prstGeom prst="rect">
            <a:avLst/>
          </a:prstGeom>
          <a:gradFill rotWithShape="1">
            <a:gsLst>
              <a:gs pos="0">
                <a:srgbClr val="003368">
                  <a:alpha val="67999"/>
                </a:srgbClr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eaLnBrk="1" hangingPunct="1">
              <a:defRPr/>
            </a:pPr>
            <a:endParaRPr lang="en-US" sz="24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0" y="685800"/>
            <a:ext cx="228600" cy="6172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 rot="-5400000">
            <a:off x="-2857500" y="3695700"/>
            <a:ext cx="594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r>
              <a:rPr lang="en-US" sz="1100" b="1" dirty="0" smtClean="0">
                <a:solidFill>
                  <a:schemeClr val="tx1"/>
                </a:solidFill>
              </a:rPr>
              <a:t>TE-MPE -EI</a:t>
            </a:r>
            <a:r>
              <a:rPr lang="en-US" sz="1100" b="1" baseline="0" dirty="0" smtClean="0">
                <a:solidFill>
                  <a:schemeClr val="tx1"/>
                </a:solidFill>
              </a:rPr>
              <a:t> </a:t>
            </a:r>
            <a:r>
              <a:rPr lang="en-US" sz="1100" b="1" dirty="0" smtClean="0">
                <a:solidFill>
                  <a:schemeClr val="tx1"/>
                </a:solidFill>
              </a:rPr>
              <a:t> </a:t>
            </a:r>
            <a:r>
              <a:rPr lang="en-US" sz="1100" b="0" dirty="0" smtClean="0">
                <a:solidFill>
                  <a:schemeClr val="tx1"/>
                </a:solidFill>
              </a:rPr>
              <a:t>23/6/2011</a:t>
            </a:r>
            <a:r>
              <a:rPr lang="en-US" sz="1100" dirty="0" smtClean="0">
                <a:solidFill>
                  <a:schemeClr val="tx1"/>
                </a:solidFill>
              </a:rPr>
              <a:t>,Antonopoulou</a:t>
            </a:r>
            <a:r>
              <a:rPr lang="en-US" sz="1100" baseline="0" dirty="0" smtClean="0">
                <a:solidFill>
                  <a:schemeClr val="tx1"/>
                </a:solidFill>
              </a:rPr>
              <a:t> </a:t>
            </a:r>
            <a:r>
              <a:rPr lang="en-US" sz="1100" baseline="0" dirty="0" smtClean="0">
                <a:solidFill>
                  <a:schemeClr val="tx1"/>
                </a:solidFill>
              </a:rPr>
              <a:t>Evangelia</a:t>
            </a:r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1026" name="Picture 2" descr="\\cern.ch\dfs\Divisions\AT\Groups\MEL\EM\ELQA\ELQA_logo\ELQA_logo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68000" y="0"/>
            <a:ext cx="1472116" cy="680400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971550" indent="-5143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e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emf"/><Relationship Id="rId3" Type="http://schemas.openxmlformats.org/officeDocument/2006/relationships/image" Target="../media/image45.emf"/><Relationship Id="rId7" Type="http://schemas.openxmlformats.org/officeDocument/2006/relationships/image" Target="../media/image49.png"/><Relationship Id="rId12" Type="http://schemas.openxmlformats.org/officeDocument/2006/relationships/image" Target="../media/image54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emf"/><Relationship Id="rId11" Type="http://schemas.openxmlformats.org/officeDocument/2006/relationships/image" Target="../media/image53.emf"/><Relationship Id="rId5" Type="http://schemas.openxmlformats.org/officeDocument/2006/relationships/image" Target="../media/image47.emf"/><Relationship Id="rId10" Type="http://schemas.openxmlformats.org/officeDocument/2006/relationships/image" Target="../media/image52.emf"/><Relationship Id="rId4" Type="http://schemas.openxmlformats.org/officeDocument/2006/relationships/image" Target="../media/image46.emf"/><Relationship Id="rId9" Type="http://schemas.openxmlformats.org/officeDocument/2006/relationships/image" Target="../media/image51.emf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emf"/><Relationship Id="rId3" Type="http://schemas.openxmlformats.org/officeDocument/2006/relationships/image" Target="../media/image56.emf"/><Relationship Id="rId7" Type="http://schemas.openxmlformats.org/officeDocument/2006/relationships/image" Target="../media/image49.png"/><Relationship Id="rId12" Type="http://schemas.openxmlformats.org/officeDocument/2006/relationships/image" Target="../media/image64.emf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emf"/><Relationship Id="rId11" Type="http://schemas.openxmlformats.org/officeDocument/2006/relationships/image" Target="../media/image63.emf"/><Relationship Id="rId5" Type="http://schemas.openxmlformats.org/officeDocument/2006/relationships/image" Target="../media/image58.emf"/><Relationship Id="rId10" Type="http://schemas.openxmlformats.org/officeDocument/2006/relationships/image" Target="../media/image62.emf"/><Relationship Id="rId4" Type="http://schemas.openxmlformats.org/officeDocument/2006/relationships/image" Target="../media/image57.emf"/><Relationship Id="rId9" Type="http://schemas.openxmlformats.org/officeDocument/2006/relationships/image" Target="../media/image61.e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RQS circuit</a:t>
            </a:r>
            <a:br>
              <a:rPr lang="en-US" dirty="0" smtClean="0"/>
            </a:br>
            <a:r>
              <a:rPr lang="en-US" dirty="0" smtClean="0"/>
              <a:t>Simulation results of Quench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2590800" y="4876800"/>
            <a:ext cx="6400800" cy="1752600"/>
          </a:xfrm>
        </p:spPr>
        <p:txBody>
          <a:bodyPr/>
          <a:lstStyle/>
          <a:p>
            <a:pPr algn="r"/>
            <a:r>
              <a:rPr lang="en-US" dirty="0" smtClean="0"/>
              <a:t>Antonopoulou Evangelia</a:t>
            </a:r>
          </a:p>
          <a:p>
            <a:pPr algn="r"/>
            <a:r>
              <a:rPr lang="en-US" dirty="0" smtClean="0"/>
              <a:t>June 2011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6000" y="3429000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en-US" dirty="0" smtClean="0"/>
          </a:p>
          <a:p>
            <a:pPr algn="ctr">
              <a:defRPr/>
            </a:pPr>
            <a:r>
              <a:rPr lang="en-US" dirty="0" smtClean="0"/>
              <a:t>Thanks to E. Ravaioli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of the Energy Extraction System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1" y="1524000"/>
            <a:ext cx="8811912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The resistance of the switches in the EE system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981200"/>
            <a:ext cx="694055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162800" y="1981200"/>
            <a:ext cx="1981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Resistance of the switches:</a:t>
            </a:r>
          </a:p>
          <a:p>
            <a:r>
              <a:rPr lang="en-US" dirty="0" smtClean="0"/>
              <a:t>Parabolic=2ms</a:t>
            </a:r>
          </a:p>
          <a:p>
            <a:r>
              <a:rPr lang="en-US" dirty="0" smtClean="0"/>
              <a:t>exponential=11ms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Snubber Capacitor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581400" y="1752600"/>
            <a:ext cx="46482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/>
              </a:rPr>
              <a:t>The electrical arc, between the breaker’s contacts, causes significant erosion of the contact surfaces. In the LHC 600 A EE systems the arcing time attains typically 7 ms at ultimate current leading to sufficient damage and required maintenance after just a few commutations. To minimize the arc influence and reduce the opening time, a capacitor bank is introduced across the breakers with the following characteristics: </a:t>
            </a:r>
          </a:p>
          <a:p>
            <a:r>
              <a:rPr lang="en-US" dirty="0">
                <a:solidFill>
                  <a:srgbClr val="000000"/>
                </a:solidFill>
                <a:latin typeface="Times New Roman"/>
              </a:rPr>
              <a:t>- The capacitor voltage rating shall exceed the peak extraction voltage of 420 V. </a:t>
            </a:r>
          </a:p>
          <a:p>
            <a:r>
              <a:rPr lang="en-US" dirty="0">
                <a:solidFill>
                  <a:srgbClr val="000000"/>
                </a:solidFill>
                <a:latin typeface="Times New Roman"/>
              </a:rPr>
              <a:t>- Internal inductance (Lesr &lt; 80 </a:t>
            </a:r>
            <a:r>
              <a:rPr lang="en-US" dirty="0" err="1">
                <a:solidFill>
                  <a:srgbClr val="000000"/>
                </a:solidFill>
                <a:latin typeface="Times New Roman"/>
              </a:rPr>
              <a:t>nH</a:t>
            </a:r>
            <a:r>
              <a:rPr lang="en-US" dirty="0">
                <a:solidFill>
                  <a:srgbClr val="000000"/>
                </a:solidFill>
                <a:latin typeface="Times New Roman"/>
              </a:rPr>
              <a:t>) and resistance (Rs &lt; 6 m</a:t>
            </a:r>
            <a:r>
              <a:rPr lang="el-GR" dirty="0">
                <a:solidFill>
                  <a:srgbClr val="000000"/>
                </a:solidFill>
                <a:latin typeface="Times New Roman"/>
              </a:rPr>
              <a:t>Ω</a:t>
            </a:r>
            <a:r>
              <a:rPr lang="en-US" dirty="0">
                <a:solidFill>
                  <a:srgbClr val="000000"/>
                </a:solidFill>
                <a:latin typeface="Times New Roman"/>
              </a:rPr>
              <a:t> shall be low. </a:t>
            </a:r>
          </a:p>
          <a:p>
            <a:r>
              <a:rPr lang="el-GR" dirty="0" smtClean="0">
                <a:solidFill>
                  <a:srgbClr val="000000"/>
                </a:solidFill>
                <a:latin typeface="Times New Roman"/>
              </a:rPr>
              <a:t>- </a:t>
            </a:r>
            <a:r>
              <a:rPr lang="en-US" dirty="0" smtClean="0">
                <a:solidFill>
                  <a:srgbClr val="000000"/>
                </a:solidFill>
                <a:latin typeface="Times New Roman"/>
              </a:rPr>
              <a:t>Gives </a:t>
            </a:r>
            <a:r>
              <a:rPr lang="en-US" dirty="0">
                <a:solidFill>
                  <a:srgbClr val="000000"/>
                </a:solidFill>
                <a:latin typeface="Times New Roman"/>
              </a:rPr>
              <a:t>a capacitor value between 0.14 and 1.4 mF. Experiments have shown that the optimized capacitor value is 0.8mF.</a:t>
            </a:r>
            <a:endParaRPr lang="en-US" dirty="0"/>
          </a:p>
        </p:txBody>
      </p:sp>
      <p:pic>
        <p:nvPicPr>
          <p:cNvPr id="3078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00200"/>
            <a:ext cx="257175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886200"/>
            <a:ext cx="287655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 of the influence of the </a:t>
            </a:r>
            <a:r>
              <a:rPr lang="en-US" dirty="0" err="1" smtClean="0"/>
              <a:t>snubber</a:t>
            </a:r>
            <a:r>
              <a:rPr lang="en-US" dirty="0" smtClean="0"/>
              <a:t> capacitor (1/3)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133600"/>
            <a:ext cx="67818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7543800" y="3581400"/>
            <a:ext cx="1600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Without the </a:t>
            </a:r>
            <a:r>
              <a:rPr lang="en-US" dirty="0" err="1" smtClean="0"/>
              <a:t>snubber</a:t>
            </a:r>
            <a:r>
              <a:rPr lang="en-US" dirty="0" smtClean="0"/>
              <a:t> capacitor the arcing time attains 8ms</a:t>
            </a:r>
          </a:p>
          <a:p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1447800"/>
            <a:ext cx="1257300" cy="2081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 of the influence of the </a:t>
            </a:r>
            <a:r>
              <a:rPr lang="en-US" dirty="0" err="1" smtClean="0"/>
              <a:t>snubber</a:t>
            </a:r>
            <a:r>
              <a:rPr lang="en-US" dirty="0" smtClean="0"/>
              <a:t> capacitor (2/3)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18" y="1905000"/>
            <a:ext cx="6781782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7391400" y="3352800"/>
            <a:ext cx="1752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 the </a:t>
            </a:r>
            <a:r>
              <a:rPr lang="en-US" dirty="0" err="1" smtClean="0"/>
              <a:t>snubber</a:t>
            </a:r>
            <a:r>
              <a:rPr lang="en-US" dirty="0" smtClean="0"/>
              <a:t> capacitor the opening time is reduced in 3ms</a:t>
            </a:r>
          </a:p>
          <a:p>
            <a:endParaRPr lang="en-US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1447800"/>
            <a:ext cx="1371600" cy="167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 of the influence of the </a:t>
            </a:r>
            <a:r>
              <a:rPr lang="en-US" dirty="0" err="1" smtClean="0"/>
              <a:t>snubber</a:t>
            </a:r>
            <a:r>
              <a:rPr lang="en-US" dirty="0" smtClean="0"/>
              <a:t> capacitor (3/3)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057399"/>
            <a:ext cx="8077200" cy="4800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1447800"/>
            <a:ext cx="1371600" cy="167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of the switches’ opening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00200"/>
            <a:ext cx="7848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381000" y="762000"/>
            <a:ext cx="8229600" cy="53488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latin typeface="+mj-lt"/>
                <a:ea typeface="+mj-ea"/>
                <a:cs typeface="+mj-cs"/>
              </a:rPr>
              <a:t>Data of PM_Browser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371600"/>
            <a:ext cx="8582025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0988" y="1138238"/>
            <a:ext cx="8582025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in the RQS circuit </a:t>
            </a:r>
            <a:br>
              <a:rPr lang="en-US" dirty="0" smtClean="0"/>
            </a:br>
            <a:r>
              <a:rPr lang="en-US" dirty="0" smtClean="0"/>
              <a:t>comparison with </a:t>
            </a:r>
            <a:r>
              <a:rPr lang="en-US" dirty="0" err="1" smtClean="0"/>
              <a:t>PR_Browser</a:t>
            </a:r>
            <a:r>
              <a:rPr lang="en-US" dirty="0" smtClean="0"/>
              <a:t>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096278"/>
            <a:ext cx="7315200" cy="4761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5867400" y="2743200"/>
            <a:ext cx="2743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Simulation: RQS.A34B2</a:t>
            </a:r>
          </a:p>
          <a:p>
            <a:r>
              <a:rPr lang="en-US" sz="1000" dirty="0" err="1" smtClean="0"/>
              <a:t>PM_Browser</a:t>
            </a:r>
            <a:r>
              <a:rPr lang="en-US" sz="1000" dirty="0" smtClean="0"/>
              <a:t> event:</a:t>
            </a:r>
          </a:p>
          <a:p>
            <a:r>
              <a:rPr lang="en-US" sz="1000" dirty="0" smtClean="0"/>
              <a:t>091115-060853.220_RPMBA.UJ33.RQS.A34B2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prstClr val="black"/>
                </a:solidFill>
                <a:latin typeface="Franklin Gothic Book"/>
              </a:rPr>
              <a:t>General Information – RQS circuit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2276475"/>
          <a:ext cx="8229600" cy="22250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Type</a:t>
                      </a:r>
                      <a:endParaRPr lang="el-G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600A</a:t>
                      </a:r>
                      <a:endParaRPr lang="el-GR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Imax</a:t>
                      </a:r>
                      <a:endParaRPr lang="el-G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600A</a:t>
                      </a:r>
                      <a:endParaRPr lang="el-GR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Converter</a:t>
                      </a:r>
                      <a:endParaRPr lang="el-G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RPMBA</a:t>
                      </a:r>
                      <a:endParaRPr lang="el-GR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Magnet</a:t>
                      </a:r>
                      <a:endParaRPr lang="el-G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MQS</a:t>
                      </a:r>
                      <a:endParaRPr lang="el-GR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# of m.</a:t>
                      </a:r>
                      <a:endParaRPr lang="el-G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EE</a:t>
                      </a:r>
                      <a:endParaRPr lang="el-G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Yes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1" y="2362200"/>
            <a:ext cx="80010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1"/>
            <a:ext cx="7772400" cy="1066799"/>
          </a:xfrm>
        </p:spPr>
        <p:txBody>
          <a:bodyPr/>
          <a:lstStyle/>
          <a:p>
            <a:r>
              <a:rPr lang="en-US" dirty="0" smtClean="0"/>
              <a:t>Current in the Power Converter </a:t>
            </a:r>
            <a:br>
              <a:rPr lang="en-US" dirty="0" smtClean="0"/>
            </a:br>
            <a:r>
              <a:rPr lang="en-US" dirty="0" smtClean="0"/>
              <a:t>and the Crowbar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228600" y="1981200"/>
            <a:ext cx="8610600" cy="457200"/>
          </a:xfrm>
        </p:spPr>
        <p:txBody>
          <a:bodyPr/>
          <a:lstStyle/>
          <a:p>
            <a:pPr>
              <a:buFont typeface="Calibri" pitchFamily="34" charset="0"/>
              <a:buChar char="→"/>
            </a:pPr>
            <a:r>
              <a:rPr lang="en-US" sz="1200" dirty="0" smtClean="0"/>
              <a:t>When the Power Converter is </a:t>
            </a:r>
            <a:r>
              <a:rPr lang="en-US" sz="1200" dirty="0" err="1" smtClean="0"/>
              <a:t>shutted</a:t>
            </a:r>
            <a:r>
              <a:rPr lang="en-US" sz="1200" dirty="0" smtClean="0"/>
              <a:t> down all the current pass by the crowbar until the discharge of the circuit</a:t>
            </a:r>
            <a:r>
              <a:rPr lang="en-US" sz="1400" dirty="0" smtClean="0"/>
              <a:t>.</a:t>
            </a: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Voltage across the Crowbar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981200"/>
            <a:ext cx="8001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in the circuit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447800"/>
            <a:ext cx="7620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in the RQS circuit </a:t>
            </a:r>
            <a:br>
              <a:rPr lang="en-US" dirty="0" smtClean="0"/>
            </a:br>
            <a:r>
              <a:rPr lang="en-US" dirty="0" smtClean="0"/>
              <a:t>comparison with </a:t>
            </a:r>
            <a:r>
              <a:rPr lang="en-US" dirty="0" err="1" smtClean="0"/>
              <a:t>PR_Browser</a:t>
            </a:r>
            <a:r>
              <a:rPr lang="en-US" dirty="0" smtClean="0"/>
              <a:t>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985428"/>
            <a:ext cx="6934200" cy="4872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6400800" y="2133600"/>
            <a:ext cx="2743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Simulation: RQS.A23B1</a:t>
            </a:r>
          </a:p>
          <a:p>
            <a:r>
              <a:rPr lang="en-US" sz="1000" dirty="0" err="1" smtClean="0"/>
              <a:t>PM_Browser</a:t>
            </a:r>
            <a:r>
              <a:rPr lang="en-US" sz="1000" dirty="0" smtClean="0"/>
              <a:t> event:</a:t>
            </a:r>
          </a:p>
          <a:p>
            <a:r>
              <a:rPr lang="en-US" sz="1000" dirty="0" smtClean="0"/>
              <a:t>091004-121213.580_RPMBA.UJ33.RQS.A23B1</a:t>
            </a:r>
            <a:endParaRPr lang="en-US" sz="1000" dirty="0"/>
          </a:p>
        </p:txBody>
      </p:sp>
      <p:sp>
        <p:nvSpPr>
          <p:cNvPr id="6" name="TextBox 5"/>
          <p:cNvSpPr txBox="1"/>
          <p:nvPr/>
        </p:nvSpPr>
        <p:spPr>
          <a:xfrm>
            <a:off x="2590800" y="24384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Opening of the switch in the EE system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2438400" y="19812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Shut down of the power converter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09800"/>
            <a:ext cx="8001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5801"/>
            <a:ext cx="7772400" cy="914400"/>
          </a:xfrm>
        </p:spPr>
        <p:txBody>
          <a:bodyPr/>
          <a:lstStyle/>
          <a:p>
            <a:r>
              <a:rPr lang="en-US" dirty="0" smtClean="0"/>
              <a:t>Current of the magnets and </a:t>
            </a:r>
            <a:br>
              <a:rPr lang="en-US" dirty="0" smtClean="0"/>
            </a:br>
            <a:r>
              <a:rPr lang="en-US" dirty="0" smtClean="0"/>
              <a:t>their parallel resistance</a:t>
            </a:r>
            <a:endParaRPr lang="en-US" dirty="0"/>
          </a:p>
        </p:txBody>
      </p:sp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>
          <a:xfrm>
            <a:off x="228600" y="1752600"/>
            <a:ext cx="8915400" cy="533400"/>
          </a:xfrm>
        </p:spPr>
        <p:txBody>
          <a:bodyPr/>
          <a:lstStyle/>
          <a:p>
            <a:pPr>
              <a:buFont typeface="Calibri" pitchFamily="34" charset="0"/>
              <a:buChar char="→"/>
            </a:pPr>
            <a:r>
              <a:rPr lang="en-US" sz="1200" dirty="0" smtClean="0"/>
              <a:t>After the shut down of the power converter, current pass by the parallel resistances of the magnets in order to protect them.</a:t>
            </a:r>
          </a:p>
          <a:p>
            <a:pPr marL="457200" algn="l">
              <a:buFont typeface="Calibri" pitchFamily="34" charset="0"/>
              <a:buChar char="→"/>
            </a:pPr>
            <a:r>
              <a:rPr lang="en-US" sz="1200" dirty="0" smtClean="0"/>
              <a:t>This current has the opposite direction of the current of the circuit.</a:t>
            </a: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3352800"/>
            <a:ext cx="1459753" cy="28307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0" y="5562600"/>
            <a:ext cx="1546225" cy="5016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</p:pic>
      <p:cxnSp>
        <p:nvCxnSpPr>
          <p:cNvPr id="12" name="Straight Arrow Connector 11"/>
          <p:cNvCxnSpPr/>
          <p:nvPr/>
        </p:nvCxnSpPr>
        <p:spPr>
          <a:xfrm rot="5400000">
            <a:off x="4115197" y="4343003"/>
            <a:ext cx="1219200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>
            <a:off x="4495403" y="6324997"/>
            <a:ext cx="45799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 flipH="1" flipV="1">
            <a:off x="4266803" y="2819003"/>
            <a:ext cx="914400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 flipH="1" flipV="1">
            <a:off x="4572794" y="5333206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981200"/>
            <a:ext cx="8001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143000"/>
          </a:xfrm>
        </p:spPr>
        <p:txBody>
          <a:bodyPr/>
          <a:lstStyle/>
          <a:p>
            <a:r>
              <a:rPr lang="en-US" dirty="0" smtClean="0"/>
              <a:t>Voltage drop across the magnets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905000"/>
            <a:ext cx="8001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in the EE system(1/2)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5905" y="914400"/>
            <a:ext cx="1838095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905000"/>
            <a:ext cx="8001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in the EE system(2/2)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5905" y="990600"/>
            <a:ext cx="1838095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981200"/>
            <a:ext cx="8001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Voltage in the Dump resistance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867400" y="2057400"/>
            <a:ext cx="2590800" cy="55399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Simulation: RQS.A23B1</a:t>
            </a:r>
          </a:p>
          <a:p>
            <a:r>
              <a:rPr lang="en-US" sz="1000" dirty="0" err="1" smtClean="0"/>
              <a:t>PM_Browser</a:t>
            </a:r>
            <a:r>
              <a:rPr lang="en-US" sz="1000" dirty="0" smtClean="0"/>
              <a:t> event:</a:t>
            </a:r>
          </a:p>
          <a:p>
            <a:r>
              <a:rPr lang="en-US" sz="1000" dirty="0" smtClean="0"/>
              <a:t>091004-121213.580_RPMBA.UJ33.RQS.A23B1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905000"/>
            <a:ext cx="8001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Resistance on the magnets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/>
              <a:pPr/>
              <a:t>29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prstClr val="black"/>
                </a:solidFill>
                <a:latin typeface="Franklin Gothic Book"/>
              </a:rPr>
              <a:t>Powering  subsector A12</a:t>
            </a:r>
            <a:r>
              <a:rPr lang="el-GR" b="1" dirty="0" smtClean="0">
                <a:solidFill>
                  <a:prstClr val="black"/>
                </a:solidFill>
                <a:latin typeface="Franklin Gothic Book"/>
              </a:rPr>
              <a:t/>
            </a:r>
            <a:br>
              <a:rPr lang="el-GR" b="1" dirty="0" smtClean="0">
                <a:solidFill>
                  <a:prstClr val="black"/>
                </a:solidFill>
                <a:latin typeface="Franklin Gothic Book"/>
              </a:rPr>
            </a:br>
            <a:r>
              <a:rPr lang="en-US" b="1" dirty="0" smtClean="0"/>
              <a:t>Circuit RQS.A12B2</a:t>
            </a:r>
            <a:br>
              <a:rPr lang="en-US" b="1" dirty="0" smtClean="0"/>
            </a:b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2276475"/>
          <a:ext cx="8229600" cy="40030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Power Converter Attributes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</a:t>
                      </a:r>
                      <a:r>
                        <a:rPr kumimoji="0" lang="en-US" sz="1800" b="0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crowbar</a:t>
                      </a:r>
                      <a:endParaRPr lang="en-US" sz="20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0.05</a:t>
                      </a:r>
                      <a:r>
                        <a:rPr kumimoji="0" lang="el-GR" sz="18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Ω</a:t>
                      </a:r>
                      <a:endParaRPr lang="en-US" sz="1800" dirty="0" smtClean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Main parameters</a:t>
                      </a:r>
                      <a:r>
                        <a:rPr lang="en-US" sz="1800" b="1" baseline="0" dirty="0" smtClean="0"/>
                        <a:t> </a:t>
                      </a:r>
                      <a:endParaRPr lang="en-US" sz="1800" b="1" dirty="0" smtClean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 </a:t>
                      </a:r>
                      <a:r>
                        <a:rPr lang="en-US" sz="1800" dirty="0" smtClean="0"/>
                        <a:t>tot measured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0.004010</a:t>
                      </a:r>
                      <a:r>
                        <a:rPr kumimoji="0" lang="el-GR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Ω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 </a:t>
                      </a:r>
                      <a:r>
                        <a:rPr lang="en-US" sz="1800" dirty="0" smtClean="0"/>
                        <a:t>tot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0.124 H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Inductance per aperture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0.031 H</a:t>
                      </a:r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Quench Protection System </a:t>
                      </a:r>
                      <a:endParaRPr lang="en-US" sz="1800" dirty="0" smtClean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Energy Extraction</a:t>
                      </a:r>
                      <a:endParaRPr lang="en-US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DQEMC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Extraction Resistance</a:t>
                      </a:r>
                      <a:endParaRPr lang="en-US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700  m</a:t>
                      </a:r>
                      <a:r>
                        <a:rPr kumimoji="0" lang="el-GR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Ω</a:t>
                      </a:r>
                      <a:endParaRPr kumimoji="0" lang="en-US" b="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Parallel Protection Resistor per Magnet</a:t>
                      </a:r>
                      <a:endParaRPr lang="en-US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0.25 </a:t>
                      </a:r>
                      <a:r>
                        <a:rPr kumimoji="0" lang="el-GR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Ω</a:t>
                      </a:r>
                      <a:endParaRPr kumimoji="0" lang="en-US" b="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981200"/>
            <a:ext cx="8001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Resistance on the magnets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0" y="6762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Temperature of the cable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999372"/>
            <a:ext cx="8001000" cy="485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81200"/>
            <a:ext cx="7924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Power dissipated in the magnet due to quench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0" y="6762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2133600"/>
            <a:ext cx="2057400" cy="41000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981200"/>
            <a:ext cx="8001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dissipated in the magnet due to quench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4191000"/>
            <a:ext cx="1143000" cy="685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 of </a:t>
            </a:r>
            <a:r>
              <a:rPr lang="el-GR" dirty="0" smtClean="0"/>
              <a:t> τ</a:t>
            </a:r>
            <a:br>
              <a:rPr lang="el-GR" dirty="0" smtClean="0"/>
            </a:br>
            <a:r>
              <a:rPr lang="en-US" dirty="0" smtClean="0"/>
              <a:t>circuit with 2 magnets (RQS.A34B2)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093" name="Rectangle 21"/>
          <p:cNvSpPr>
            <a:spLocks noChangeArrowheads="1"/>
          </p:cNvSpPr>
          <p:nvPr/>
        </p:nvSpPr>
        <p:spPr bwMode="auto">
          <a:xfrm>
            <a:off x="0" y="7905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auto">
          <a:xfrm>
            <a:off x="0" y="9715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099" name="Rectangle 27"/>
          <p:cNvSpPr>
            <a:spLocks noChangeArrowheads="1"/>
          </p:cNvSpPr>
          <p:nvPr/>
        </p:nvSpPr>
        <p:spPr bwMode="auto">
          <a:xfrm>
            <a:off x="0" y="666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01" name="Rectangle 2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102" name="Rectangle 30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04" name="Rectangle 3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105" name="Rectangle 33"/>
          <p:cNvSpPr>
            <a:spLocks noChangeArrowheads="1"/>
          </p:cNvSpPr>
          <p:nvPr/>
        </p:nvSpPr>
        <p:spPr bwMode="auto">
          <a:xfrm>
            <a:off x="0" y="7905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07" name="Rectangle 3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108" name="Rectangle 36"/>
          <p:cNvSpPr>
            <a:spLocks noChangeArrowheads="1"/>
          </p:cNvSpPr>
          <p:nvPr/>
        </p:nvSpPr>
        <p:spPr bwMode="auto">
          <a:xfrm>
            <a:off x="0" y="9715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10" name="Rectangle 3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111" name="Rectangle 39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13" name="Rectangle 4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114" name="Rectangle 42"/>
          <p:cNvSpPr>
            <a:spLocks noChangeArrowheads="1"/>
          </p:cNvSpPr>
          <p:nvPr/>
        </p:nvSpPr>
        <p:spPr bwMode="auto">
          <a:xfrm>
            <a:off x="0" y="7905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16" name="Rectangle 4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117" name="Rectangle 45"/>
          <p:cNvSpPr>
            <a:spLocks noChangeArrowheads="1"/>
          </p:cNvSpPr>
          <p:nvPr/>
        </p:nvSpPr>
        <p:spPr bwMode="auto">
          <a:xfrm>
            <a:off x="0" y="9715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19" name="Rectangle 4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120" name="Rectangle 48"/>
          <p:cNvSpPr>
            <a:spLocks noChangeArrowheads="1"/>
          </p:cNvSpPr>
          <p:nvPr/>
        </p:nvSpPr>
        <p:spPr bwMode="auto">
          <a:xfrm>
            <a:off x="0" y="6572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22" name="Rectangle 5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123" name="Rectangle 51"/>
          <p:cNvSpPr>
            <a:spLocks noChangeArrowheads="1"/>
          </p:cNvSpPr>
          <p:nvPr/>
        </p:nvSpPr>
        <p:spPr bwMode="auto">
          <a:xfrm>
            <a:off x="0" y="666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2819400"/>
            <a:ext cx="1490663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962400"/>
            <a:ext cx="46037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4724400"/>
            <a:ext cx="47942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91400" y="4876800"/>
            <a:ext cx="717550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" y="5562600"/>
            <a:ext cx="44132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86400" y="1981199"/>
            <a:ext cx="2590800" cy="1943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00200" y="3886200"/>
            <a:ext cx="42672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24000" y="4648200"/>
            <a:ext cx="5192713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239000" y="4114800"/>
            <a:ext cx="698500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524000" y="5486400"/>
            <a:ext cx="42767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391400" y="5638800"/>
            <a:ext cx="679450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 of </a:t>
            </a:r>
            <a:r>
              <a:rPr lang="el-GR" dirty="0" smtClean="0"/>
              <a:t> τ</a:t>
            </a:r>
            <a:br>
              <a:rPr lang="el-GR" dirty="0" smtClean="0"/>
            </a:br>
            <a:r>
              <a:rPr lang="en-US" dirty="0" smtClean="0"/>
              <a:t>circuit with 4 magnets (RQS.A34B2)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0" y="9715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8684" name="Rectangle 12"/>
          <p:cNvSpPr>
            <a:spLocks noChangeArrowheads="1"/>
          </p:cNvSpPr>
          <p:nvPr/>
        </p:nvSpPr>
        <p:spPr bwMode="auto">
          <a:xfrm>
            <a:off x="0" y="666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686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8687" name="Rectangle 15"/>
          <p:cNvSpPr>
            <a:spLocks noChangeArrowheads="1"/>
          </p:cNvSpPr>
          <p:nvPr/>
        </p:nvSpPr>
        <p:spPr bwMode="auto">
          <a:xfrm>
            <a:off x="0" y="8286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689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8690" name="Rectangle 18"/>
          <p:cNvSpPr>
            <a:spLocks noChangeArrowheads="1"/>
          </p:cNvSpPr>
          <p:nvPr/>
        </p:nvSpPr>
        <p:spPr bwMode="auto">
          <a:xfrm>
            <a:off x="0" y="7905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692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8693" name="Rectangle 21"/>
          <p:cNvSpPr>
            <a:spLocks noChangeArrowheads="1"/>
          </p:cNvSpPr>
          <p:nvPr/>
        </p:nvSpPr>
        <p:spPr bwMode="auto">
          <a:xfrm>
            <a:off x="0" y="7905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695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8696" name="Rectangle 24"/>
          <p:cNvSpPr>
            <a:spLocks noChangeArrowheads="1"/>
          </p:cNvSpPr>
          <p:nvPr/>
        </p:nvSpPr>
        <p:spPr bwMode="auto">
          <a:xfrm>
            <a:off x="0" y="9715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698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8699" name="Rectangle 27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701" name="Rectangle 2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8702" name="Rectangle 30"/>
          <p:cNvSpPr>
            <a:spLocks noChangeArrowheads="1"/>
          </p:cNvSpPr>
          <p:nvPr/>
        </p:nvSpPr>
        <p:spPr bwMode="auto">
          <a:xfrm>
            <a:off x="0" y="7905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704" name="Rectangle 3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8705" name="Rectangle 33"/>
          <p:cNvSpPr>
            <a:spLocks noChangeArrowheads="1"/>
          </p:cNvSpPr>
          <p:nvPr/>
        </p:nvSpPr>
        <p:spPr bwMode="auto">
          <a:xfrm>
            <a:off x="0" y="666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707" name="Rectangle 3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8708" name="Rectangle 36"/>
          <p:cNvSpPr>
            <a:spLocks noChangeArrowheads="1"/>
          </p:cNvSpPr>
          <p:nvPr/>
        </p:nvSpPr>
        <p:spPr bwMode="auto">
          <a:xfrm>
            <a:off x="0" y="666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038600"/>
            <a:ext cx="46037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953000"/>
            <a:ext cx="47942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4953000"/>
            <a:ext cx="717550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0" y="2819400"/>
            <a:ext cx="1490663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" y="6019800"/>
            <a:ext cx="44132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38800" y="1981200"/>
            <a:ext cx="2819466" cy="2114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95400" y="3962400"/>
            <a:ext cx="42672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295400" y="4876800"/>
            <a:ext cx="5192713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371600" y="5943600"/>
            <a:ext cx="42767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858000" y="4114800"/>
            <a:ext cx="698500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934200" y="5943600"/>
            <a:ext cx="679450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steps in due course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 Investigation of the missing resistance in order to be more accurate in the simulation of the quenches</a:t>
            </a:r>
          </a:p>
          <a:p>
            <a:r>
              <a:rPr lang="en-US" dirty="0" smtClean="0">
                <a:latin typeface="Calibri" pitchFamily="34" charset="0"/>
              </a:rPr>
              <a:t>Clarification of the misunderstanding test and comparison of the data of PM_Browser with my simulation</a:t>
            </a:r>
          </a:p>
          <a:p>
            <a:endParaRPr lang="en-US" dirty="0" smtClean="0">
              <a:latin typeface="Calibri" pitchFamily="34" charset="0"/>
            </a:endParaRPr>
          </a:p>
          <a:p>
            <a:endParaRPr lang="en-US" dirty="0" smtClean="0">
              <a:latin typeface="Calibri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/>
              <a:pPr/>
              <a:t>36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 algn="r">
              <a:buNone/>
            </a:pPr>
            <a:r>
              <a:rPr lang="en-US" dirty="0" smtClean="0"/>
              <a:t>Thank you for your attention</a:t>
            </a:r>
          </a:p>
          <a:p>
            <a:pPr algn="r">
              <a:buNone/>
            </a:pPr>
            <a:r>
              <a:rPr lang="fr-FR" dirty="0" smtClean="0"/>
              <a:t>Merci beaucoup pour votre </a:t>
            </a:r>
            <a:r>
              <a:rPr lang="fr-FR" dirty="0" err="1" smtClean="0"/>
              <a:t>attantion</a:t>
            </a:r>
            <a:endParaRPr lang="fr-FR" dirty="0" smtClean="0"/>
          </a:p>
          <a:p>
            <a:pPr algn="r">
              <a:buNone/>
            </a:pPr>
            <a:r>
              <a:rPr lang="el-GR" dirty="0" smtClean="0"/>
              <a:t>Ευχαριστώ για την προσοχή σας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/>
              <a:pPr/>
              <a:t>37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447800"/>
            <a:ext cx="8675370" cy="5154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/>
              <a:pPr/>
              <a:t>4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H="1" flipV="1">
            <a:off x="495300" y="3009900"/>
            <a:ext cx="129540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 flipH="1" flipV="1">
            <a:off x="7391400" y="3886200"/>
            <a:ext cx="304800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 flipH="1" flipV="1">
            <a:off x="419100" y="4686300"/>
            <a:ext cx="144780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143000" y="2362200"/>
            <a:ext cx="213360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8001000" y="5410200"/>
            <a:ext cx="91440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8382000" y="2362200"/>
            <a:ext cx="53340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>
            <a:off x="5829300" y="2781300"/>
            <a:ext cx="83820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 flipH="1" flipV="1">
            <a:off x="7962900" y="2781300"/>
            <a:ext cx="83820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 flipH="1" flipV="1">
            <a:off x="1752600" y="3886200"/>
            <a:ext cx="30480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 flipH="1" flipV="1">
            <a:off x="7391400" y="3886200"/>
            <a:ext cx="30480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276600" y="5410200"/>
            <a:ext cx="29718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3276600" y="2362200"/>
            <a:ext cx="29718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8382000" y="2362200"/>
            <a:ext cx="5334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5400000" flipH="1" flipV="1">
            <a:off x="5829300" y="2781300"/>
            <a:ext cx="8382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 flipH="1" flipV="1">
            <a:off x="7962900" y="2781300"/>
            <a:ext cx="8382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5400000" flipH="1" flipV="1">
            <a:off x="8039100" y="2019300"/>
            <a:ext cx="6858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5400000" flipH="1" flipV="1">
            <a:off x="5905500" y="2019300"/>
            <a:ext cx="6858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6248400" y="1676400"/>
            <a:ext cx="21336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8001000" y="5410200"/>
            <a:ext cx="9144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6248400" y="5943600"/>
            <a:ext cx="17526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rot="5400000" flipH="1" flipV="1">
            <a:off x="5943600" y="5715000"/>
            <a:ext cx="6096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rot="5400000" flipH="1" flipV="1">
            <a:off x="7734300" y="5676900"/>
            <a:ext cx="5334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rot="5400000" flipH="1" flipV="1">
            <a:off x="7734300" y="6210300"/>
            <a:ext cx="5334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rot="5400000" flipH="1" flipV="1">
            <a:off x="6019800" y="6248400"/>
            <a:ext cx="4572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6248400" y="6477000"/>
            <a:ext cx="17526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1143000" y="5410200"/>
            <a:ext cx="213360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3276600" y="2362200"/>
            <a:ext cx="297180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5715000" y="5410200"/>
            <a:ext cx="228600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3276600" y="5410200"/>
            <a:ext cx="243840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6248400" y="3200400"/>
            <a:ext cx="2133600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6248400" y="3200400"/>
            <a:ext cx="213360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3" name="Group 112"/>
          <p:cNvGrpSpPr/>
          <p:nvPr/>
        </p:nvGrpSpPr>
        <p:grpSpPr>
          <a:xfrm>
            <a:off x="7620000" y="2882993"/>
            <a:ext cx="533400" cy="312645"/>
            <a:chOff x="7620000" y="2882993"/>
            <a:chExt cx="533400" cy="312645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772400" y="3048000"/>
              <a:ext cx="242889" cy="147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20000" y="2882993"/>
              <a:ext cx="533400" cy="141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1" name="Content Placeholder 4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6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6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8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8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500"/>
                            </p:stCondLst>
                            <p:childTnLst>
                              <p:par>
                                <p:cTn id="8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8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000"/>
                            </p:stCondLst>
                            <p:childTnLst>
                              <p:par>
                                <p:cTn id="9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9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9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500"/>
                            </p:stCondLst>
                            <p:childTnLst>
                              <p:par>
                                <p:cTn id="9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3000"/>
                            </p:stCondLst>
                            <p:childTnLst>
                              <p:par>
                                <p:cTn id="10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1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3500"/>
                            </p:stCondLst>
                            <p:childTnLst>
                              <p:par>
                                <p:cTn id="11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4000"/>
                            </p:stCondLst>
                            <p:childTnLst>
                              <p:par>
                                <p:cTn id="12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3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4500"/>
                            </p:stCondLst>
                            <p:childTnLst>
                              <p:par>
                                <p:cTn id="13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3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5000"/>
                            </p:stCondLst>
                            <p:childTnLst>
                              <p:par>
                                <p:cTn id="14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4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5500"/>
                            </p:stCondLst>
                            <p:childTnLst>
                              <p:par>
                                <p:cTn id="14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4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6000"/>
                            </p:stCondLst>
                            <p:childTnLst>
                              <p:par>
                                <p:cTn id="15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6500"/>
                            </p:stCondLst>
                            <p:childTnLst>
                              <p:par>
                                <p:cTn id="15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7000"/>
                            </p:stCondLst>
                            <p:childTnLst>
                              <p:par>
                                <p:cTn id="162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7500"/>
                            </p:stCondLst>
                            <p:childTnLst>
                              <p:par>
                                <p:cTn id="16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97" y="1600200"/>
            <a:ext cx="8789003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Improved Schematic-RQS circuit </a:t>
            </a:r>
            <a:r>
              <a:rPr lang="en-US" sz="2400" b="1" dirty="0" smtClean="0"/>
              <a:t>(Main Circuit)</a:t>
            </a:r>
            <a:endParaRPr lang="en-US" sz="2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39" name="Group 38"/>
          <p:cNvGrpSpPr/>
          <p:nvPr/>
        </p:nvGrpSpPr>
        <p:grpSpPr>
          <a:xfrm>
            <a:off x="228600" y="1447800"/>
            <a:ext cx="762000" cy="3886200"/>
            <a:chOff x="228600" y="1447800"/>
            <a:chExt cx="762000" cy="3886200"/>
          </a:xfrm>
        </p:grpSpPr>
        <p:sp>
          <p:nvSpPr>
            <p:cNvPr id="6" name="Rectangle 5"/>
            <p:cNvSpPr/>
            <p:nvPr/>
          </p:nvSpPr>
          <p:spPr>
            <a:xfrm>
              <a:off x="304800" y="2819400"/>
              <a:ext cx="304800" cy="2514600"/>
            </a:xfrm>
            <a:prstGeom prst="rect">
              <a:avLst/>
            </a:prstGeom>
            <a:noFill/>
            <a:ln w="19050">
              <a:solidFill>
                <a:schemeClr val="accent2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28600" y="1447800"/>
              <a:ext cx="762000" cy="43088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prstDash val="solid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/>
                <a:t>Power Converter</a:t>
              </a:r>
              <a:endParaRPr lang="en-US" sz="1100" dirty="0"/>
            </a:p>
          </p:txBody>
        </p:sp>
        <p:cxnSp>
          <p:nvCxnSpPr>
            <p:cNvPr id="51" name="Straight Arrow Connector 50"/>
            <p:cNvCxnSpPr/>
            <p:nvPr/>
          </p:nvCxnSpPr>
          <p:spPr>
            <a:xfrm rot="5400000">
              <a:off x="113506" y="2324100"/>
              <a:ext cx="686594" cy="794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/>
          <p:cNvGrpSpPr/>
          <p:nvPr/>
        </p:nvGrpSpPr>
        <p:grpSpPr>
          <a:xfrm>
            <a:off x="914400" y="1981200"/>
            <a:ext cx="1752600" cy="3429000"/>
            <a:chOff x="914400" y="1981200"/>
            <a:chExt cx="1752600" cy="3429000"/>
          </a:xfrm>
        </p:grpSpPr>
        <p:cxnSp>
          <p:nvCxnSpPr>
            <p:cNvPr id="12" name="Straight Connector 11"/>
            <p:cNvCxnSpPr/>
            <p:nvPr/>
          </p:nvCxnSpPr>
          <p:spPr>
            <a:xfrm rot="5400000">
              <a:off x="-304800" y="4191000"/>
              <a:ext cx="2438400" cy="0"/>
            </a:xfrm>
            <a:prstGeom prst="line">
              <a:avLst/>
            </a:prstGeom>
            <a:ln w="19050"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914400" y="5410200"/>
              <a:ext cx="838200" cy="0"/>
            </a:xfrm>
            <a:prstGeom prst="line">
              <a:avLst/>
            </a:prstGeom>
            <a:ln w="19050"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5400000" flipH="1" flipV="1">
              <a:off x="1447800" y="5105400"/>
              <a:ext cx="609600" cy="0"/>
            </a:xfrm>
            <a:prstGeom prst="line">
              <a:avLst/>
            </a:prstGeom>
            <a:ln w="19050"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5400000" flipH="1" flipV="1">
              <a:off x="1104900" y="3467100"/>
              <a:ext cx="990600" cy="0"/>
            </a:xfrm>
            <a:prstGeom prst="line">
              <a:avLst/>
            </a:prstGeom>
            <a:ln w="19050">
              <a:solidFill>
                <a:schemeClr val="accent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0800000">
              <a:off x="914400" y="2971800"/>
              <a:ext cx="685800" cy="0"/>
            </a:xfrm>
            <a:prstGeom prst="line">
              <a:avLst/>
            </a:prstGeom>
            <a:ln w="19050">
              <a:solidFill>
                <a:schemeClr val="accent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1600200" y="3962400"/>
              <a:ext cx="1066800" cy="0"/>
            </a:xfrm>
            <a:prstGeom prst="line">
              <a:avLst/>
            </a:prstGeom>
            <a:ln w="19050"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1752600" y="4800600"/>
              <a:ext cx="914400" cy="0"/>
            </a:xfrm>
            <a:prstGeom prst="line">
              <a:avLst/>
            </a:prstGeom>
            <a:ln w="19050"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5400000" flipH="1" flipV="1">
              <a:off x="2247900" y="4381500"/>
              <a:ext cx="838200" cy="0"/>
            </a:xfrm>
            <a:prstGeom prst="line">
              <a:avLst/>
            </a:prstGeom>
            <a:ln w="19050"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914400" y="1981200"/>
              <a:ext cx="838200" cy="27699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prstDash val="solid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Crowbar</a:t>
              </a:r>
              <a:endParaRPr lang="en-US" sz="1200" dirty="0"/>
            </a:p>
          </p:txBody>
        </p:sp>
        <p:cxnSp>
          <p:nvCxnSpPr>
            <p:cNvPr id="53" name="Straight Arrow Connector 52"/>
            <p:cNvCxnSpPr/>
            <p:nvPr/>
          </p:nvCxnSpPr>
          <p:spPr>
            <a:xfrm rot="5400000">
              <a:off x="1104106" y="2552700"/>
              <a:ext cx="381794" cy="794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oup 54"/>
          <p:cNvGrpSpPr/>
          <p:nvPr/>
        </p:nvGrpSpPr>
        <p:grpSpPr>
          <a:xfrm>
            <a:off x="2438400" y="1600200"/>
            <a:ext cx="1676400" cy="1752600"/>
            <a:chOff x="2438400" y="1600200"/>
            <a:chExt cx="1676400" cy="1752600"/>
          </a:xfrm>
        </p:grpSpPr>
        <p:sp>
          <p:nvSpPr>
            <p:cNvPr id="32" name="Rectangle 31"/>
            <p:cNvSpPr/>
            <p:nvPr/>
          </p:nvSpPr>
          <p:spPr>
            <a:xfrm>
              <a:off x="2438400" y="2590800"/>
              <a:ext cx="1676400" cy="762000"/>
            </a:xfrm>
            <a:prstGeom prst="rect">
              <a:avLst/>
            </a:prstGeom>
            <a:noFill/>
            <a:ln w="19050"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2667000" y="1600200"/>
              <a:ext cx="1447800" cy="46166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prstDash val="solid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Magnets and Parallel Resistances</a:t>
              </a:r>
              <a:endParaRPr lang="en-US" sz="1200" dirty="0"/>
            </a:p>
          </p:txBody>
        </p:sp>
        <p:cxnSp>
          <p:nvCxnSpPr>
            <p:cNvPr id="54" name="Straight Arrow Connector 53"/>
            <p:cNvCxnSpPr/>
            <p:nvPr/>
          </p:nvCxnSpPr>
          <p:spPr>
            <a:xfrm rot="5400000">
              <a:off x="3162300" y="2324100"/>
              <a:ext cx="381000" cy="1588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60"/>
          <p:cNvGrpSpPr/>
          <p:nvPr/>
        </p:nvGrpSpPr>
        <p:grpSpPr>
          <a:xfrm>
            <a:off x="4953000" y="1371600"/>
            <a:ext cx="4114800" cy="3276600"/>
            <a:chOff x="4953000" y="1371600"/>
            <a:chExt cx="4114800" cy="3276600"/>
          </a:xfrm>
        </p:grpSpPr>
        <p:sp>
          <p:nvSpPr>
            <p:cNvPr id="31" name="Rectangle 30"/>
            <p:cNvSpPr/>
            <p:nvPr/>
          </p:nvSpPr>
          <p:spPr>
            <a:xfrm>
              <a:off x="4953000" y="1524000"/>
              <a:ext cx="3200400" cy="3124200"/>
            </a:xfrm>
            <a:prstGeom prst="rect">
              <a:avLst/>
            </a:prstGeom>
            <a:noFill/>
            <a:ln w="19050">
              <a:solidFill>
                <a:schemeClr val="accent2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229600" y="1371600"/>
              <a:ext cx="838200" cy="27699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prstDash val="solid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EE System</a:t>
              </a:r>
              <a:endParaRPr lang="en-US" sz="1200" dirty="0"/>
            </a:p>
          </p:txBody>
        </p:sp>
        <p:cxnSp>
          <p:nvCxnSpPr>
            <p:cNvPr id="56" name="Straight Arrow Connector 55"/>
            <p:cNvCxnSpPr/>
            <p:nvPr/>
          </p:nvCxnSpPr>
          <p:spPr>
            <a:xfrm rot="10800000">
              <a:off x="8229600" y="2362200"/>
              <a:ext cx="533400" cy="1588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5400000" flipH="1" flipV="1">
              <a:off x="8458200" y="2057400"/>
              <a:ext cx="609600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/>
          <p:cNvGrpSpPr/>
          <p:nvPr/>
        </p:nvGrpSpPr>
        <p:grpSpPr>
          <a:xfrm>
            <a:off x="1905000" y="2895600"/>
            <a:ext cx="2590800" cy="995065"/>
            <a:chOff x="1905000" y="2895600"/>
            <a:chExt cx="2590800" cy="995065"/>
          </a:xfrm>
        </p:grpSpPr>
        <p:sp>
          <p:nvSpPr>
            <p:cNvPr id="64" name="Oval 63"/>
            <p:cNvSpPr/>
            <p:nvPr/>
          </p:nvSpPr>
          <p:spPr>
            <a:xfrm>
              <a:off x="1905000" y="2895600"/>
              <a:ext cx="304800" cy="228600"/>
            </a:xfrm>
            <a:prstGeom prst="ellipse">
              <a:avLst/>
            </a:prstGeom>
            <a:noFill/>
            <a:ln w="19050"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/>
            <p:nvPr/>
          </p:nvSpPr>
          <p:spPr>
            <a:xfrm>
              <a:off x="4191000" y="2895600"/>
              <a:ext cx="304800" cy="228600"/>
            </a:xfrm>
            <a:prstGeom prst="ellipse">
              <a:avLst/>
            </a:prstGeom>
            <a:noFill/>
            <a:ln w="19050"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2743200" y="3429000"/>
              <a:ext cx="1066800" cy="461665"/>
            </a:xfrm>
            <a:prstGeom prst="rect">
              <a:avLst/>
            </a:prstGeom>
            <a:noFill/>
            <a:ln w="19050"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Resistance of the </a:t>
              </a:r>
              <a:r>
                <a:rPr lang="en-US" sz="1200" dirty="0" err="1" smtClean="0"/>
                <a:t>Busbar</a:t>
              </a:r>
              <a:endParaRPr lang="en-US" sz="1200" dirty="0"/>
            </a:p>
          </p:txBody>
        </p:sp>
        <p:cxnSp>
          <p:nvCxnSpPr>
            <p:cNvPr id="70" name="Straight Arrow Connector 69"/>
            <p:cNvCxnSpPr/>
            <p:nvPr/>
          </p:nvCxnSpPr>
          <p:spPr>
            <a:xfrm>
              <a:off x="2057400" y="3657600"/>
              <a:ext cx="609600" cy="1588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5400000" flipH="1" flipV="1">
              <a:off x="1828800" y="3429000"/>
              <a:ext cx="457200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5400000">
              <a:off x="4114800" y="3429000"/>
              <a:ext cx="457200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/>
            <p:cNvCxnSpPr/>
            <p:nvPr/>
          </p:nvCxnSpPr>
          <p:spPr>
            <a:xfrm rot="10800000">
              <a:off x="3886200" y="3657600"/>
              <a:ext cx="457200" cy="1588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oup 57"/>
          <p:cNvGrpSpPr/>
          <p:nvPr/>
        </p:nvGrpSpPr>
        <p:grpSpPr>
          <a:xfrm>
            <a:off x="2133600" y="3962400"/>
            <a:ext cx="6705600" cy="2438400"/>
            <a:chOff x="2133600" y="3962400"/>
            <a:chExt cx="6705600" cy="2438400"/>
          </a:xfrm>
        </p:grpSpPr>
        <p:sp>
          <p:nvSpPr>
            <p:cNvPr id="81" name="Rectangle 80"/>
            <p:cNvSpPr/>
            <p:nvPr/>
          </p:nvSpPr>
          <p:spPr>
            <a:xfrm>
              <a:off x="2133600" y="5181600"/>
              <a:ext cx="6705600" cy="1219200"/>
            </a:xfrm>
            <a:prstGeom prst="rect">
              <a:avLst/>
            </a:prstGeom>
            <a:noFill/>
            <a:ln w="19050"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2895600" y="3962400"/>
              <a:ext cx="1066800" cy="461665"/>
            </a:xfrm>
            <a:prstGeom prst="rect">
              <a:avLst/>
            </a:prstGeom>
            <a:noFill/>
            <a:ln w="19050"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Simulation of the Switches</a:t>
              </a:r>
              <a:endParaRPr lang="en-US" sz="1200" dirty="0"/>
            </a:p>
          </p:txBody>
        </p:sp>
        <p:cxnSp>
          <p:nvCxnSpPr>
            <p:cNvPr id="84" name="Straight Arrow Connector 83"/>
            <p:cNvCxnSpPr/>
            <p:nvPr/>
          </p:nvCxnSpPr>
          <p:spPr>
            <a:xfrm rot="5400000">
              <a:off x="3048397" y="4800203"/>
              <a:ext cx="609600" cy="794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/>
          <p:cNvGrpSpPr/>
          <p:nvPr/>
        </p:nvGrpSpPr>
        <p:grpSpPr>
          <a:xfrm>
            <a:off x="304800" y="5486400"/>
            <a:ext cx="1524000" cy="1223665"/>
            <a:chOff x="304800" y="5486400"/>
            <a:chExt cx="1524000" cy="1223665"/>
          </a:xfrm>
        </p:grpSpPr>
        <p:sp>
          <p:nvSpPr>
            <p:cNvPr id="80" name="Rectangle 79"/>
            <p:cNvSpPr/>
            <p:nvPr/>
          </p:nvSpPr>
          <p:spPr>
            <a:xfrm>
              <a:off x="304800" y="5486400"/>
              <a:ext cx="685800" cy="838200"/>
            </a:xfrm>
            <a:prstGeom prst="rect">
              <a:avLst/>
            </a:prstGeom>
            <a:noFill/>
            <a:ln w="19050"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1066800" y="6248400"/>
              <a:ext cx="762000" cy="461665"/>
            </a:xfrm>
            <a:prstGeom prst="rect">
              <a:avLst/>
            </a:prstGeom>
            <a:noFill/>
            <a:ln w="19050"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err="1" smtClean="0"/>
                <a:t>Earthing</a:t>
              </a:r>
              <a:r>
                <a:rPr lang="en-US" sz="1200" dirty="0" smtClean="0"/>
                <a:t> point</a:t>
              </a:r>
              <a:endParaRPr lang="en-US" sz="1200" dirty="0"/>
            </a:p>
          </p:txBody>
        </p:sp>
        <p:cxnSp>
          <p:nvCxnSpPr>
            <p:cNvPr id="89" name="Straight Connector 88"/>
            <p:cNvCxnSpPr/>
            <p:nvPr/>
          </p:nvCxnSpPr>
          <p:spPr>
            <a:xfrm rot="5400000" flipH="1" flipV="1">
              <a:off x="1409700" y="6057900"/>
              <a:ext cx="228600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90"/>
            <p:cNvCxnSpPr/>
            <p:nvPr/>
          </p:nvCxnSpPr>
          <p:spPr>
            <a:xfrm rot="10800000">
              <a:off x="1066800" y="5943600"/>
              <a:ext cx="457200" cy="1588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429000"/>
            <a:ext cx="869662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600200"/>
            <a:ext cx="89154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Latest Schematic-RQS circuit(1/2)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228600" y="3124200"/>
            <a:ext cx="8839200" cy="3733800"/>
            <a:chOff x="228600" y="3124200"/>
            <a:chExt cx="8839200" cy="3733800"/>
          </a:xfrm>
        </p:grpSpPr>
        <p:sp>
          <p:nvSpPr>
            <p:cNvPr id="15" name="Rectangle 14"/>
            <p:cNvSpPr/>
            <p:nvPr/>
          </p:nvSpPr>
          <p:spPr>
            <a:xfrm>
              <a:off x="228600" y="3429000"/>
              <a:ext cx="8839200" cy="3429000"/>
            </a:xfrm>
            <a:prstGeom prst="rect">
              <a:avLst/>
            </a:prstGeom>
            <a:noFill/>
            <a:ln w="19050"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28600" y="3124200"/>
              <a:ext cx="1676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dirty="0" smtClean="0"/>
                <a:t>Thermal Model</a:t>
              </a:r>
              <a:endParaRPr lang="en-US" b="1" i="1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28600" y="1219200"/>
            <a:ext cx="8839200" cy="1981200"/>
            <a:chOff x="228600" y="1219200"/>
            <a:chExt cx="8839200" cy="1981200"/>
          </a:xfrm>
        </p:grpSpPr>
        <p:sp>
          <p:nvSpPr>
            <p:cNvPr id="11" name="TextBox 10"/>
            <p:cNvSpPr txBox="1"/>
            <p:nvPr/>
          </p:nvSpPr>
          <p:spPr>
            <a:xfrm>
              <a:off x="228600" y="1219200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dirty="0" smtClean="0"/>
                <a:t>Main Circuit</a:t>
              </a:r>
              <a:endParaRPr lang="en-US" b="1" i="1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28600" y="1524000"/>
              <a:ext cx="8839200" cy="1676400"/>
            </a:xfrm>
            <a:prstGeom prst="rect">
              <a:avLst/>
            </a:prstGeom>
            <a:noFill/>
            <a:ln w="19050"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Latest Schematic-RQS circuit(2/2)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00201"/>
            <a:ext cx="6705600" cy="4724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28600" y="12954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Thermal Model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7010400" y="2743200"/>
            <a:ext cx="2057400" cy="276999"/>
            <a:chOff x="7010400" y="2743200"/>
            <a:chExt cx="2057400" cy="276999"/>
          </a:xfrm>
        </p:grpSpPr>
        <p:sp>
          <p:nvSpPr>
            <p:cNvPr id="8" name="TextBox 7"/>
            <p:cNvSpPr txBox="1"/>
            <p:nvPr/>
          </p:nvSpPr>
          <p:spPr>
            <a:xfrm>
              <a:off x="7620000" y="2743200"/>
              <a:ext cx="1447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Electrical resistance</a:t>
              </a: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V="1">
              <a:off x="7010400" y="2895600"/>
              <a:ext cx="609600" cy="139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/>
          <p:cNvGrpSpPr/>
          <p:nvPr/>
        </p:nvGrpSpPr>
        <p:grpSpPr>
          <a:xfrm>
            <a:off x="7010400" y="3048000"/>
            <a:ext cx="1981200" cy="276999"/>
            <a:chOff x="7010400" y="3048000"/>
            <a:chExt cx="1981200" cy="276999"/>
          </a:xfrm>
        </p:grpSpPr>
        <p:sp>
          <p:nvSpPr>
            <p:cNvPr id="9" name="TextBox 8"/>
            <p:cNvSpPr txBox="1"/>
            <p:nvPr/>
          </p:nvSpPr>
          <p:spPr>
            <a:xfrm>
              <a:off x="7620000" y="3048000"/>
              <a:ext cx="1371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Thermal resistance</a:t>
              </a: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 flipV="1">
              <a:off x="7010400" y="3200400"/>
              <a:ext cx="609600" cy="139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7010400" y="3352800"/>
            <a:ext cx="2133600" cy="276999"/>
            <a:chOff x="7010400" y="3352800"/>
            <a:chExt cx="2133600" cy="276999"/>
          </a:xfrm>
        </p:grpSpPr>
        <p:sp>
          <p:nvSpPr>
            <p:cNvPr id="10" name="TextBox 9"/>
            <p:cNvSpPr txBox="1"/>
            <p:nvPr/>
          </p:nvSpPr>
          <p:spPr>
            <a:xfrm>
              <a:off x="7620000" y="3352800"/>
              <a:ext cx="1524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Thermal capacitance</a:t>
              </a:r>
              <a:endParaRPr lang="en-US" sz="1200" dirty="0"/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flipV="1">
              <a:off x="7010400" y="3505200"/>
              <a:ext cx="609600" cy="139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/>
          <p:cNvGrpSpPr/>
          <p:nvPr/>
        </p:nvGrpSpPr>
        <p:grpSpPr>
          <a:xfrm>
            <a:off x="7010400" y="4953000"/>
            <a:ext cx="2209800" cy="461665"/>
            <a:chOff x="7010400" y="4953000"/>
            <a:chExt cx="2209800" cy="461665"/>
          </a:xfrm>
        </p:grpSpPr>
        <p:sp>
          <p:nvSpPr>
            <p:cNvPr id="11" name="TextBox 10"/>
            <p:cNvSpPr txBox="1"/>
            <p:nvPr/>
          </p:nvSpPr>
          <p:spPr>
            <a:xfrm>
              <a:off x="7620000" y="4953000"/>
              <a:ext cx="1600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Thermal resistance </a:t>
              </a:r>
            </a:p>
            <a:p>
              <a:r>
                <a:rPr lang="en-US" sz="1200" dirty="0" smtClean="0"/>
                <a:t>of the insulation layer</a:t>
              </a:r>
              <a:endParaRPr lang="en-US" sz="1200" dirty="0"/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flipV="1">
              <a:off x="7010400" y="5257800"/>
              <a:ext cx="609600" cy="139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/>
          <p:cNvGrpSpPr/>
          <p:nvPr/>
        </p:nvGrpSpPr>
        <p:grpSpPr>
          <a:xfrm>
            <a:off x="7010400" y="5715000"/>
            <a:ext cx="1752600" cy="276999"/>
            <a:chOff x="7010400" y="5715000"/>
            <a:chExt cx="1752600" cy="276999"/>
          </a:xfrm>
        </p:grpSpPr>
        <p:sp>
          <p:nvSpPr>
            <p:cNvPr id="13" name="TextBox 12"/>
            <p:cNvSpPr txBox="1"/>
            <p:nvPr/>
          </p:nvSpPr>
          <p:spPr>
            <a:xfrm>
              <a:off x="7620000" y="5715000"/>
              <a:ext cx="1143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Magnetic field</a:t>
              </a:r>
              <a:endParaRPr lang="en-US" sz="1200" dirty="0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V="1">
              <a:off x="7010400" y="5867400"/>
              <a:ext cx="609600" cy="139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/>
          <p:nvPr/>
        </p:nvGrpSpPr>
        <p:grpSpPr>
          <a:xfrm>
            <a:off x="7010400" y="5943600"/>
            <a:ext cx="1524000" cy="276999"/>
            <a:chOff x="7010400" y="5943600"/>
            <a:chExt cx="1524000" cy="276999"/>
          </a:xfrm>
        </p:grpSpPr>
        <p:sp>
          <p:nvSpPr>
            <p:cNvPr id="14" name="TextBox 13"/>
            <p:cNvSpPr txBox="1"/>
            <p:nvPr/>
          </p:nvSpPr>
          <p:spPr>
            <a:xfrm>
              <a:off x="7620000" y="5943600"/>
              <a:ext cx="914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Inductance</a:t>
              </a:r>
              <a:endParaRPr lang="en-US" sz="1200" dirty="0"/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flipV="1">
              <a:off x="7010400" y="6096000"/>
              <a:ext cx="609600" cy="139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>
            <a:off x="7010400" y="5334000"/>
            <a:ext cx="1828800" cy="461665"/>
            <a:chOff x="7010400" y="5334000"/>
            <a:chExt cx="1828800" cy="461665"/>
          </a:xfrm>
        </p:grpSpPr>
        <p:sp>
          <p:nvSpPr>
            <p:cNvPr id="12" name="TextBox 11"/>
            <p:cNvSpPr txBox="1"/>
            <p:nvPr/>
          </p:nvSpPr>
          <p:spPr>
            <a:xfrm>
              <a:off x="7620000" y="5334000"/>
              <a:ext cx="1219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Magnetic transfer function</a:t>
              </a:r>
              <a:endParaRPr lang="en-US" sz="1200" dirty="0"/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 flipV="1">
              <a:off x="7010400" y="5562600"/>
              <a:ext cx="609600" cy="139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Rectangle 29"/>
          <p:cNvSpPr/>
          <p:nvPr/>
        </p:nvSpPr>
        <p:spPr>
          <a:xfrm>
            <a:off x="228600" y="1600200"/>
            <a:ext cx="6781800" cy="4724400"/>
          </a:xfrm>
          <a:prstGeom prst="rect">
            <a:avLst/>
          </a:prstGeom>
          <a:noFill/>
          <a:ln w="1905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8" name="Group 47"/>
          <p:cNvGrpSpPr/>
          <p:nvPr/>
        </p:nvGrpSpPr>
        <p:grpSpPr>
          <a:xfrm>
            <a:off x="304800" y="6325394"/>
            <a:ext cx="838200" cy="504805"/>
            <a:chOff x="304800" y="6325394"/>
            <a:chExt cx="838200" cy="504805"/>
          </a:xfrm>
        </p:grpSpPr>
        <p:sp>
          <p:nvSpPr>
            <p:cNvPr id="35" name="TextBox 34"/>
            <p:cNvSpPr txBox="1"/>
            <p:nvPr/>
          </p:nvSpPr>
          <p:spPr>
            <a:xfrm>
              <a:off x="304800" y="6553200"/>
              <a:ext cx="838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Magnet 1</a:t>
              </a:r>
              <a:endParaRPr lang="en-US" sz="1200" dirty="0"/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rot="5400000">
              <a:off x="457200" y="6477000"/>
              <a:ext cx="3048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1981200" y="6324600"/>
            <a:ext cx="838200" cy="533400"/>
            <a:chOff x="1981200" y="6324600"/>
            <a:chExt cx="838200" cy="533400"/>
          </a:xfrm>
        </p:grpSpPr>
        <p:sp>
          <p:nvSpPr>
            <p:cNvPr id="36" name="TextBox 35"/>
            <p:cNvSpPr txBox="1"/>
            <p:nvPr/>
          </p:nvSpPr>
          <p:spPr>
            <a:xfrm>
              <a:off x="1981200" y="6581001"/>
              <a:ext cx="838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Magnet 2</a:t>
              </a:r>
              <a:endParaRPr lang="en-US" sz="1200" dirty="0"/>
            </a:p>
          </p:txBody>
        </p:sp>
        <p:cxnSp>
          <p:nvCxnSpPr>
            <p:cNvPr id="41" name="Straight Arrow Connector 40"/>
            <p:cNvCxnSpPr/>
            <p:nvPr/>
          </p:nvCxnSpPr>
          <p:spPr>
            <a:xfrm rot="5400000">
              <a:off x="2134394" y="6476206"/>
              <a:ext cx="3048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3657600" y="6324600"/>
            <a:ext cx="838200" cy="533400"/>
            <a:chOff x="3657600" y="6324600"/>
            <a:chExt cx="838200" cy="533400"/>
          </a:xfrm>
        </p:grpSpPr>
        <p:sp>
          <p:nvSpPr>
            <p:cNvPr id="37" name="TextBox 36"/>
            <p:cNvSpPr txBox="1"/>
            <p:nvPr/>
          </p:nvSpPr>
          <p:spPr>
            <a:xfrm>
              <a:off x="3657600" y="6581001"/>
              <a:ext cx="838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Magnet 3</a:t>
              </a:r>
              <a:endParaRPr lang="en-US" sz="1200" dirty="0"/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 rot="5400000">
              <a:off x="3810794" y="6476206"/>
              <a:ext cx="3048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/>
          <p:cNvGrpSpPr/>
          <p:nvPr/>
        </p:nvGrpSpPr>
        <p:grpSpPr>
          <a:xfrm>
            <a:off x="5334000" y="6324600"/>
            <a:ext cx="838200" cy="533400"/>
            <a:chOff x="5334000" y="6324600"/>
            <a:chExt cx="838200" cy="533400"/>
          </a:xfrm>
        </p:grpSpPr>
        <p:sp>
          <p:nvSpPr>
            <p:cNvPr id="38" name="TextBox 37"/>
            <p:cNvSpPr txBox="1"/>
            <p:nvPr/>
          </p:nvSpPr>
          <p:spPr>
            <a:xfrm>
              <a:off x="5334000" y="6581001"/>
              <a:ext cx="838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Magnet 4</a:t>
              </a:r>
              <a:endParaRPr lang="en-US" sz="1200" dirty="0"/>
            </a:p>
          </p:txBody>
        </p:sp>
        <p:cxnSp>
          <p:nvCxnSpPr>
            <p:cNvPr id="43" name="Straight Arrow Connector 42"/>
            <p:cNvCxnSpPr/>
            <p:nvPr/>
          </p:nvCxnSpPr>
          <p:spPr>
            <a:xfrm rot="5400000">
              <a:off x="5487194" y="6476206"/>
              <a:ext cx="3048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Crowbar</a:t>
            </a: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1" y="1676400"/>
            <a:ext cx="35052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81000" y="5638800"/>
            <a:ext cx="8229600" cy="838200"/>
          </a:xfrm>
        </p:spPr>
        <p:txBody>
          <a:bodyPr/>
          <a:lstStyle/>
          <a:p>
            <a:r>
              <a:rPr lang="en-US" sz="1600" dirty="0" smtClean="0"/>
              <a:t>The system is based on a 50 m</a:t>
            </a:r>
            <a:r>
              <a:rPr lang="el-GR" sz="1600" dirty="0" smtClean="0"/>
              <a:t>Ω</a:t>
            </a:r>
            <a:r>
              <a:rPr lang="en-US" sz="1600" dirty="0" smtClean="0"/>
              <a:t> Power Resistance series back-to-back thyristors being fired at a given output voltage, and then providing a safe path for magnet current</a:t>
            </a:r>
            <a:endParaRPr lang="en-US" sz="1600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752600"/>
            <a:ext cx="2203704" cy="293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Extraction System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438400"/>
            <a:ext cx="2676525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343400" y="2133600"/>
            <a:ext cx="4267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Times New Roman"/>
              </a:rPr>
              <a:t>In all 600 A DC-current corrector circuits, the extraction facilities are inserted in series with the magnet chain. During normal operation the ex-traction breaker remains closed, herewith by-passing the dump resistor. In case of a fast power aboard or a quench of a magnet, the extraction breaker will be forced open, herewith switching the current to the dump -resistor. The extraction equipment is based on three individual, series-connected, high-speed, electro-mechanical </a:t>
            </a:r>
            <a:r>
              <a:rPr lang="en-US" b="1" dirty="0" smtClean="0">
                <a:solidFill>
                  <a:srgbClr val="000000"/>
                </a:solidFill>
                <a:latin typeface="Times New Roman"/>
              </a:rPr>
              <a:t>AC circuit breakers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3366-F03F-4274-8B93-EA2DB49A1345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QA section PP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F3CFB0BEF18349912A4B645A774363" ma:contentTypeVersion="1" ma:contentTypeDescription="Create a new document." ma:contentTypeScope="" ma:versionID="861aa4ba95460ecc2e2bf56ae7703b8a">
  <xsd:schema xmlns:xsd="http://www.w3.org/2001/XMLSchema" xmlns:xs="http://www.w3.org/2001/XMLSchema" xmlns:p="http://schemas.microsoft.com/office/2006/metadata/properties" xmlns:ns2="70d9f1ca-673f-4054-a660-f2f9ec090122" targetNamespace="http://schemas.microsoft.com/office/2006/metadata/properties" ma:root="true" ma:fieldsID="c7e62d37cfa01cdb4693443cc606957a" ns2:_="">
    <xsd:import namespace="70d9f1ca-673f-4054-a660-f2f9ec090122"/>
    <xsd:element name="properties">
      <xsd:complexType>
        <xsd:sequence>
          <xsd:element name="documentManagement">
            <xsd:complexType>
              <xsd:all>
                <xsd:element ref="ns2:Topic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d9f1ca-673f-4054-a660-f2f9ec090122" elementFormDefault="qualified">
    <xsd:import namespace="http://schemas.microsoft.com/office/2006/documentManagement/types"/>
    <xsd:import namespace="http://schemas.microsoft.com/office/infopath/2007/PartnerControls"/>
    <xsd:element name="Topics" ma:index="8" nillable="true" ma:displayName="Topics" ma:internalName="Topics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opics xmlns="70d9f1ca-673f-4054-a660-f2f9ec090122">RQS: First Simulation results of a Quench</Topics>
  </documentManagement>
</p:properties>
</file>

<file path=customXml/itemProps1.xml><?xml version="1.0" encoding="utf-8"?>
<ds:datastoreItem xmlns:ds="http://schemas.openxmlformats.org/officeDocument/2006/customXml" ds:itemID="{F889C72E-FABB-48AB-ABD3-3D7A6B92C8AC}"/>
</file>

<file path=customXml/itemProps2.xml><?xml version="1.0" encoding="utf-8"?>
<ds:datastoreItem xmlns:ds="http://schemas.openxmlformats.org/officeDocument/2006/customXml" ds:itemID="{C7D1BEE5-6D5F-4A58-BC8D-DB2036EBFB1A}"/>
</file>

<file path=customXml/itemProps3.xml><?xml version="1.0" encoding="utf-8"?>
<ds:datastoreItem xmlns:ds="http://schemas.openxmlformats.org/officeDocument/2006/customXml" ds:itemID="{D9EE3378-B862-46A1-B85E-8DA4303C6B33}"/>
</file>

<file path=docProps/app.xml><?xml version="1.0" encoding="utf-8"?>
<Properties xmlns="http://schemas.openxmlformats.org/officeDocument/2006/extended-properties" xmlns:vt="http://schemas.openxmlformats.org/officeDocument/2006/docPropsVTypes">
  <Template>ELQA section PPT Template</Template>
  <TotalTime>3520</TotalTime>
  <Words>743</Words>
  <Application>Microsoft Office PowerPoint</Application>
  <PresentationFormat>On-screen Show (4:3)</PresentationFormat>
  <Paragraphs>155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ELQA section PPT Template</vt:lpstr>
      <vt:lpstr>RQS circuit Simulation results of Quench  </vt:lpstr>
      <vt:lpstr>General Information – RQS circuit</vt:lpstr>
      <vt:lpstr>Powering  subsector A12 Circuit RQS.A12B2 </vt:lpstr>
      <vt:lpstr>Slide 4</vt:lpstr>
      <vt:lpstr>Improved Schematic-RQS circuit (Main Circuit)</vt:lpstr>
      <vt:lpstr>Latest Schematic-RQS circuit(1/2)</vt:lpstr>
      <vt:lpstr>Latest Schematic-RQS circuit(2/2)</vt:lpstr>
      <vt:lpstr>Crowbar</vt:lpstr>
      <vt:lpstr>Energy Extraction System</vt:lpstr>
      <vt:lpstr>Simulation of the Energy Extraction System</vt:lpstr>
      <vt:lpstr>The resistance of the switches in the EE system</vt:lpstr>
      <vt:lpstr>Snubber Capacitor</vt:lpstr>
      <vt:lpstr>Simulation results of the influence of the snubber capacitor (1/3)</vt:lpstr>
      <vt:lpstr>Simulation results of the influence of the snubber capacitor (2/3)</vt:lpstr>
      <vt:lpstr>Simulation results of the influence of the snubber capacitor (3/3)</vt:lpstr>
      <vt:lpstr>Simulation of the switches’ opening</vt:lpstr>
      <vt:lpstr>Slide 17</vt:lpstr>
      <vt:lpstr>Slide 18</vt:lpstr>
      <vt:lpstr>Current in the RQS circuit  comparison with PR_Browser data</vt:lpstr>
      <vt:lpstr>Current in the Power Converter  and the Crowbar</vt:lpstr>
      <vt:lpstr>Voltage across the Crowbar</vt:lpstr>
      <vt:lpstr>Current in the circuit </vt:lpstr>
      <vt:lpstr>Current in the RQS circuit  comparison with PR_Browser data</vt:lpstr>
      <vt:lpstr>Current of the magnets and  their parallel resistance</vt:lpstr>
      <vt:lpstr>Voltage drop across the magnets</vt:lpstr>
      <vt:lpstr>Current in the EE system(1/2)</vt:lpstr>
      <vt:lpstr>Current in the EE system(2/2)</vt:lpstr>
      <vt:lpstr>Voltage in the Dump resistance </vt:lpstr>
      <vt:lpstr>Electrical Resistance on the magnets</vt:lpstr>
      <vt:lpstr>Electrical Resistance on the magnets</vt:lpstr>
      <vt:lpstr>Temperature of the cable </vt:lpstr>
      <vt:lpstr>Thermal Power dissipated in the magnet due to quench</vt:lpstr>
      <vt:lpstr>Energy dissipated in the magnet due to quench</vt:lpstr>
      <vt:lpstr>Calculation of  τ circuit with 2 magnets (RQS.A34B2)</vt:lpstr>
      <vt:lpstr>Calculation of  τ circuit with 4 magnets (RQS.A34B2)</vt:lpstr>
      <vt:lpstr>Further steps in due course</vt:lpstr>
      <vt:lpstr>Slide 37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RQS: First Simulation results of a Quench</dc:title>
  <dc:creator>eantonop</dc:creator>
  <cp:lastModifiedBy>eantonop</cp:lastModifiedBy>
  <cp:revision>329</cp:revision>
  <dcterms:created xsi:type="dcterms:W3CDTF">2011-05-16T13:07:33Z</dcterms:created>
  <dcterms:modified xsi:type="dcterms:W3CDTF">2011-10-04T14:48:40Z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0x010100D4F3CFB0BEF18349912A4B645A774363</vt:lpwstr>
  </property>
</Properties>
</file>