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notesSlides/notesSlide2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68" r:id="rId3"/>
    <p:sldId id="260" r:id="rId4"/>
    <p:sldId id="263" r:id="rId5"/>
    <p:sldId id="265" r:id="rId6"/>
    <p:sldId id="269" r:id="rId7"/>
    <p:sldId id="266" r:id="rId8"/>
    <p:sldId id="267" r:id="rId9"/>
    <p:sldId id="261" r:id="rId10"/>
    <p:sldId id="270" r:id="rId11"/>
    <p:sldId id="262" r:id="rId12"/>
    <p:sldId id="264" r:id="rId13"/>
    <p:sldId id="282" r:id="rId14"/>
    <p:sldId id="271" r:id="rId15"/>
    <p:sldId id="272" r:id="rId16"/>
    <p:sldId id="273" r:id="rId17"/>
    <p:sldId id="275" r:id="rId18"/>
    <p:sldId id="276" r:id="rId19"/>
    <p:sldId id="279" r:id="rId20"/>
    <p:sldId id="277" r:id="rId21"/>
    <p:sldId id="280" r:id="rId22"/>
    <p:sldId id="278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480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printerSettings" Target="printerSettings/printerSettings1.bin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1" Type="http://schemas.openxmlformats.org/officeDocument/2006/relationships/slide" Target="slides/slide20.xml"/><Relationship Id="rId3" Type="http://schemas.openxmlformats.org/officeDocument/2006/relationships/slide" Target="slides/slide2.xml"/><Relationship Id="rId2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33" Type="http://schemas.openxmlformats.org/officeDocument/2006/relationships/customXml" Target="../customXml/item3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4" Type="http://schemas.openxmlformats.org/officeDocument/2006/relationships/slide" Target="slides/slide23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32" Type="http://schemas.openxmlformats.org/officeDocument/2006/relationships/customXml" Target="../customXml/item2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9" Type="http://schemas.openxmlformats.org/officeDocument/2006/relationships/slide" Target="slides/slide8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9AECB-4535-462D-9CCF-08E4DF7879A3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913F5-28F2-48E0-9C34-A20C49D759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964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UFO </a:t>
            </a:r>
            <a:r>
              <a:rPr lang="en-GB" dirty="0" err="1" smtClean="0"/>
              <a:t>bu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626C-21FB-4C71-A334-9F718513105A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62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3E3AE-8AC6-4F24-BF48-C975C0B487E2}" type="datetimeFigureOut">
              <a:rPr lang="en-US" smtClean="0"/>
              <a:pPr/>
              <a:t>11/12/14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B8CC6-9C42-4D05-B5B9-51E1635D4F8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14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4230" y="5718742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Subtitle 2"/>
          <p:cNvSpPr txBox="1">
            <a:spLocks/>
          </p:cNvSpPr>
          <p:nvPr/>
        </p:nvSpPr>
        <p:spPr>
          <a:xfrm>
            <a:off x="0" y="2571744"/>
            <a:ext cx="9144000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Bernhard </a:t>
            </a:r>
            <a:r>
              <a:rPr lang="en-GB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Auchmann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Scott Rowan</a:t>
            </a:r>
          </a:p>
          <a:p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11/12/2014</a:t>
            </a:r>
          </a:p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42" y="1428736"/>
            <a:ext cx="9088770" cy="147002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UFO Interactions at 6.5 </a:t>
            </a:r>
            <a:r>
              <a:rPr lang="en-GB" sz="4000" dirty="0" err="1" smtClean="0"/>
              <a:t>TeV</a:t>
            </a:r>
            <a:endParaRPr lang="en-GB" sz="40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330" y="4286256"/>
            <a:ext cx="4933950" cy="131445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54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14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34" y="1958975"/>
            <a:ext cx="9088770" cy="1470025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Charge Rate Equation</a:t>
            </a:r>
            <a:endParaRPr lang="en-GB" sz="4000" dirty="0"/>
          </a:p>
        </p:txBody>
      </p:sp>
      <p:pic>
        <p:nvPicPr>
          <p:cNvPr id="13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11/06/2014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60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38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Rectangle 39"/>
            <p:cNvSpPr/>
            <p:nvPr/>
          </p:nvSpPr>
          <p:spPr>
            <a:xfrm>
              <a:off x="14230" y="5718742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07504" y="1087140"/>
            <a:ext cx="8250710" cy="555910"/>
          </a:xfrm>
        </p:spPr>
        <p:txBody>
          <a:bodyPr>
            <a:no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sz="2200" b="1" dirty="0" smtClean="0">
                <a:solidFill>
                  <a:schemeClr val="tx1"/>
                </a:solidFill>
              </a:rPr>
              <a:t>Evaluating </a:t>
            </a:r>
            <a:r>
              <a:rPr lang="en-GB" sz="2200" b="1" dirty="0" smtClean="0">
                <a:solidFill>
                  <a:schemeClr val="tx1"/>
                </a:solidFill>
              </a:rPr>
              <a:t>spin </a:t>
            </a:r>
            <a:r>
              <a:rPr lang="en-GB" sz="2200" b="1" dirty="0" smtClean="0">
                <a:solidFill>
                  <a:schemeClr val="tx1"/>
                </a:solidFill>
              </a:rPr>
              <a:t>dependent factor and maximum energy transfer:</a:t>
            </a:r>
            <a:endParaRPr lang="en-GB" sz="22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Spin dependant factor as a function of energy, T</a:t>
            </a:r>
            <a:endParaRPr lang="en-GB" sz="1800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/>
          <a:srcRect l="32032" t="54475" r="40354" b="31906"/>
          <a:stretch>
            <a:fillRect/>
          </a:stretch>
        </p:blipFill>
        <p:spPr bwMode="auto">
          <a:xfrm>
            <a:off x="5715008" y="1916660"/>
            <a:ext cx="3143272" cy="88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/>
          <a:srcRect l="30927" t="37938" r="33726" b="50389"/>
          <a:stretch>
            <a:fillRect/>
          </a:stretch>
        </p:blipFill>
        <p:spPr bwMode="auto">
          <a:xfrm>
            <a:off x="214282" y="1845222"/>
            <a:ext cx="457203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/>
          <a:srcRect l="30927" t="75876" r="32070" b="11478"/>
          <a:stretch>
            <a:fillRect/>
          </a:stretch>
        </p:blipFill>
        <p:spPr bwMode="auto">
          <a:xfrm>
            <a:off x="2000232" y="4714884"/>
            <a:ext cx="47863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Rectangle 32"/>
          <p:cNvSpPr/>
          <p:nvPr/>
        </p:nvSpPr>
        <p:spPr>
          <a:xfrm>
            <a:off x="5500694" y="2428868"/>
            <a:ext cx="500066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886780" y="2086192"/>
            <a:ext cx="882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Where:</a:t>
            </a:r>
            <a:endParaRPr lang="en-GB" dirty="0"/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107504" y="3801784"/>
            <a:ext cx="8607900" cy="841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the proton</a:t>
            </a:r>
            <a:r>
              <a:rPr kumimoji="0" lang="en-GB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beam approaches the speed of light, i.e. 	       </a:t>
            </a:r>
            <a:r>
              <a:rPr lang="en-GB" sz="2200" b="1" dirty="0" smtClean="0"/>
              <a:t>, </a:t>
            </a:r>
            <a:r>
              <a:rPr kumimoji="0" lang="en-GB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lang="en-GB" sz="2200" b="1" baseline="0" dirty="0" smtClean="0"/>
              <a:t>he resultant rate of interactions</a:t>
            </a:r>
            <a:r>
              <a:rPr lang="en-GB" sz="2200" b="1" dirty="0" smtClean="0"/>
              <a:t> approximates as: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2200" b="1" dirty="0" smtClean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2200" b="1" dirty="0" smtClean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2200" b="1" dirty="0" smtClean="0"/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GB" sz="1600" dirty="0" smtClean="0"/>
              <a:t>Secondary electrons as a function as the interacting particles tend towards the speed of </a:t>
            </a:r>
            <a:r>
              <a:rPr lang="en-GB" sz="1600" dirty="0" smtClean="0"/>
              <a:t>light.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GB" sz="1600" dirty="0" smtClean="0"/>
              <a:t>Expression in bracket vanishes in the integration (see next slide).</a:t>
            </a:r>
            <a:endParaRPr lang="en-GB" sz="1600" dirty="0" smtClean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5"/>
          <a:srcRect l="27061" t="68094" r="65759" b="27042"/>
          <a:stretch>
            <a:fillRect/>
          </a:stretch>
        </p:blipFill>
        <p:spPr bwMode="auto">
          <a:xfrm>
            <a:off x="6872530" y="3844246"/>
            <a:ext cx="92869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" name="Subtitle 2"/>
          <p:cNvSpPr txBox="1">
            <a:spLocks/>
          </p:cNvSpPr>
          <p:nvPr/>
        </p:nvSpPr>
        <p:spPr>
          <a:xfrm>
            <a:off x="214282" y="4643446"/>
            <a:ext cx="8250710" cy="841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Numerical Model</a:t>
            </a:r>
            <a:endParaRPr lang="en-GB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38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Rectangle 39"/>
            <p:cNvSpPr/>
            <p:nvPr/>
          </p:nvSpPr>
          <p:spPr>
            <a:xfrm>
              <a:off x="14230" y="5741892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07504" y="1087140"/>
            <a:ext cx="8250710" cy="555910"/>
          </a:xfrm>
        </p:spPr>
        <p:txBody>
          <a:bodyPr>
            <a:no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sz="2200" b="1" dirty="0" smtClean="0">
                <a:solidFill>
                  <a:schemeClr val="tx1"/>
                </a:solidFill>
              </a:rPr>
              <a:t>The UFO charging-rate </a:t>
            </a:r>
            <a:r>
              <a:rPr lang="en-GB" sz="2200" dirty="0" smtClean="0">
                <a:solidFill>
                  <a:schemeClr val="tx1"/>
                </a:solidFill>
              </a:rPr>
              <a:t>can be described as the integral of the number of interactions over a given UFO cross-section ‘A’, the path of the incident </a:t>
            </a:r>
            <a:r>
              <a:rPr lang="en-GB" sz="2200" dirty="0" smtClean="0">
                <a:solidFill>
                  <a:schemeClr val="tx1"/>
                </a:solidFill>
              </a:rPr>
              <a:t>proton current density </a:t>
            </a:r>
            <a:r>
              <a:rPr lang="en-GB" sz="2200" dirty="0" smtClean="0">
                <a:solidFill>
                  <a:schemeClr val="tx1"/>
                </a:solidFill>
              </a:rPr>
              <a:t>‘J’ and the energy </a:t>
            </a:r>
            <a:r>
              <a:rPr lang="en-GB" sz="2200" dirty="0" smtClean="0">
                <a:solidFill>
                  <a:schemeClr val="tx1"/>
                </a:solidFill>
              </a:rPr>
              <a:t>transferred </a:t>
            </a:r>
            <a:r>
              <a:rPr lang="en-GB" sz="2200" dirty="0" smtClean="0">
                <a:solidFill>
                  <a:schemeClr val="tx1"/>
                </a:solidFill>
              </a:rPr>
              <a:t>during a collision: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500694" y="2428868"/>
            <a:ext cx="500066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199734" y="4555630"/>
            <a:ext cx="8250710" cy="841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Another major factor is the </a:t>
            </a:r>
            <a:r>
              <a:rPr lang="en-GB" sz="2200" b="1" dirty="0" smtClean="0"/>
              <a:t>‘practical range’ </a:t>
            </a:r>
            <a:r>
              <a:rPr lang="en-GB" sz="2200" dirty="0" smtClean="0"/>
              <a:t>of an electron, with given energy ‘T’, within a material, and can be given by the empirical relation:</a:t>
            </a:r>
            <a:endParaRPr kumimoji="0" lang="en-GB" sz="2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 l="49217" t="49451" r="28746" b="42307"/>
          <a:stretch>
            <a:fillRect/>
          </a:stretch>
        </p:blipFill>
        <p:spPr bwMode="auto">
          <a:xfrm>
            <a:off x="2939756" y="5403299"/>
            <a:ext cx="2857520" cy="76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Numerical Model</a:t>
            </a:r>
            <a:endParaRPr lang="en-GB" sz="2800" b="1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 l="47254" t="43269" r="24878" b="47459"/>
          <a:stretch>
            <a:fillRect/>
          </a:stretch>
        </p:blipFill>
        <p:spPr bwMode="auto">
          <a:xfrm>
            <a:off x="2645402" y="2132856"/>
            <a:ext cx="4214842" cy="82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22"/>
          <p:cNvSpPr/>
          <p:nvPr/>
        </p:nvSpPr>
        <p:spPr>
          <a:xfrm>
            <a:off x="5940152" y="5676909"/>
            <a:ext cx="3104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Where:   A, B &amp; C are constants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/>
          <a:srcRect l="38971" t="52402" r="23529" b="32593"/>
          <a:stretch>
            <a:fillRect/>
          </a:stretch>
        </p:blipFill>
        <p:spPr bwMode="auto">
          <a:xfrm>
            <a:off x="1928794" y="3426150"/>
            <a:ext cx="516139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Subtitle 2"/>
          <p:cNvSpPr txBox="1">
            <a:spLocks/>
          </p:cNvSpPr>
          <p:nvPr/>
        </p:nvSpPr>
        <p:spPr>
          <a:xfrm>
            <a:off x="285720" y="4714884"/>
            <a:ext cx="8250710" cy="841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107504" y="3068960"/>
            <a:ext cx="8250710" cy="841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The resulting charge-rate equation then becomes as follows: </a:t>
            </a:r>
            <a:endParaRPr kumimoji="0" lang="en-GB" sz="2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072330" y="3926216"/>
            <a:ext cx="190597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For derivation, see Doc.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35" grpId="0" build="p"/>
      <p:bldP spid="26" grpId="0" build="p"/>
      <p:bldP spid="2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500694" y="2428868"/>
            <a:ext cx="500066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199734" y="980728"/>
            <a:ext cx="8250710" cy="841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Another major factor is the </a:t>
            </a:r>
            <a:r>
              <a:rPr lang="en-GB" sz="2200" b="1" dirty="0" smtClean="0"/>
              <a:t>‘practical range’ </a:t>
            </a:r>
            <a:r>
              <a:rPr lang="en-GB" sz="2200" dirty="0" smtClean="0"/>
              <a:t>of an electron, with given energy ‘T’, within a material, and can be given by the empirical relation:</a:t>
            </a:r>
            <a:endParaRPr kumimoji="0" lang="en-GB" sz="2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49217" t="49451" r="28746" b="42307"/>
          <a:stretch>
            <a:fillRect/>
          </a:stretch>
        </p:blipFill>
        <p:spPr bwMode="auto">
          <a:xfrm>
            <a:off x="2939756" y="1828397"/>
            <a:ext cx="2857520" cy="76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Numerical Model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40152" y="2102007"/>
            <a:ext cx="3104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Where:   A, B &amp; C are constants</a:t>
            </a:r>
            <a:endParaRPr lang="en-GB" dirty="0"/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285720" y="4714884"/>
            <a:ext cx="8250710" cy="841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09722" y="2708920"/>
            <a:ext cx="8250710" cy="841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</a:t>
            </a:r>
            <a:r>
              <a:rPr kumimoji="0" lang="en-GB" sz="2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allows to determine whether the knock-on electron has enough energy to leave the macro-particle along an average path out of the sphere.</a:t>
            </a:r>
            <a:endParaRPr kumimoji="0" lang="en-GB" sz="2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219710" y="3933056"/>
            <a:ext cx="8250710" cy="841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Eventually, the ‘</a:t>
            </a:r>
            <a:r>
              <a:rPr kumimoji="0" lang="en-GB" sz="22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Tmin</a:t>
            </a:r>
            <a:r>
              <a:rPr kumimoji="0" lang="en-GB" sz="2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 minimum energy for ionization is given by:</a:t>
            </a:r>
            <a:endParaRPr kumimoji="0" lang="en-GB" sz="2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Screen Shot 2014-12-11 at 10.09.5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137424"/>
            <a:ext cx="1510108" cy="288055"/>
          </a:xfrm>
          <a:prstGeom prst="rect">
            <a:avLst/>
          </a:prstGeom>
        </p:spPr>
      </p:pic>
      <p:pic>
        <p:nvPicPr>
          <p:cNvPr id="5" name="Picture 4" descr="Screen Shot 2014-12-11 at 10.10.0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869160"/>
            <a:ext cx="6284841" cy="678033"/>
          </a:xfrm>
          <a:prstGeom prst="rect">
            <a:avLst/>
          </a:prstGeom>
        </p:spPr>
      </p:pic>
      <p:pic>
        <p:nvPicPr>
          <p:cNvPr id="6" name="Picture 5" descr="Screen Shot 2014-12-11 at 10.10.0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327965"/>
            <a:ext cx="2531394" cy="541195"/>
          </a:xfrm>
          <a:prstGeom prst="rect">
            <a:avLst/>
          </a:prstGeom>
        </p:spPr>
      </p:pic>
      <p:pic>
        <p:nvPicPr>
          <p:cNvPr id="7" name="Picture 6" descr="Screen Shot 2014-12-11 at 10.10.15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805264"/>
            <a:ext cx="1457734" cy="74196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716016" y="6093296"/>
            <a:ext cx="178909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Electrostatic potential</a:t>
            </a:r>
            <a:endParaRPr lang="en-GB" sz="1400" dirty="0"/>
          </a:p>
        </p:txBody>
      </p:sp>
      <p:sp>
        <p:nvSpPr>
          <p:cNvPr id="29" name="Rectangle 28"/>
          <p:cNvSpPr/>
          <p:nvPr/>
        </p:nvSpPr>
        <p:spPr>
          <a:xfrm>
            <a:off x="539552" y="5497487"/>
            <a:ext cx="166119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Average path length</a:t>
            </a:r>
            <a:endParaRPr lang="en-GB" sz="1400" dirty="0"/>
          </a:p>
        </p:txBody>
      </p:sp>
      <p:sp>
        <p:nvSpPr>
          <p:cNvPr id="31" name="Rectangle 30"/>
          <p:cNvSpPr/>
          <p:nvPr/>
        </p:nvSpPr>
        <p:spPr>
          <a:xfrm>
            <a:off x="4026091" y="5517232"/>
            <a:ext cx="306618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Energy to traverse average path length.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0901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build="p"/>
      <p:bldP spid="21" grpId="0" build="p"/>
      <p:bldP spid="2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14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34" y="1958975"/>
            <a:ext cx="9088770" cy="1470025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Acceleration</a:t>
            </a:r>
            <a:endParaRPr lang="en-GB" sz="4000" dirty="0"/>
          </a:p>
        </p:txBody>
      </p:sp>
      <p:pic>
        <p:nvPicPr>
          <p:cNvPr id="13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11/06/2014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60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29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Numerical Model Revisions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1" t="45650" r="26085" b="41330"/>
          <a:stretch/>
        </p:blipFill>
        <p:spPr bwMode="auto">
          <a:xfrm>
            <a:off x="2410019" y="1643050"/>
            <a:ext cx="3933372" cy="67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"/>
          <p:cNvSpPr txBox="1"/>
          <p:nvPr/>
        </p:nvSpPr>
        <p:spPr>
          <a:xfrm>
            <a:off x="2428860" y="2238838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(beam field)</a:t>
            </a:r>
          </a:p>
        </p:txBody>
      </p:sp>
      <p:sp>
        <p:nvSpPr>
          <p:cNvPr id="36" name="TextBox 3"/>
          <p:cNvSpPr txBox="1"/>
          <p:nvPr/>
        </p:nvSpPr>
        <p:spPr>
          <a:xfrm>
            <a:off x="3929058" y="2226696"/>
            <a:ext cx="175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(mirror currents)</a:t>
            </a:r>
            <a:endParaRPr lang="en-GB" dirty="0"/>
          </a:p>
        </p:txBody>
      </p:sp>
      <p:sp>
        <p:nvSpPr>
          <p:cNvPr id="37" name="TextBox 3"/>
          <p:cNvSpPr txBox="1"/>
          <p:nvPr/>
        </p:nvSpPr>
        <p:spPr>
          <a:xfrm>
            <a:off x="5839043" y="2214554"/>
            <a:ext cx="95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(gravity)</a:t>
            </a:r>
            <a:endParaRPr lang="en-GB" dirty="0"/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214282" y="1214422"/>
            <a:ext cx="875077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reason to alter the acceleration equation as defined by Zimmerman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Subtitle 2"/>
          <p:cNvSpPr txBox="1">
            <a:spLocks/>
          </p:cNvSpPr>
          <p:nvPr/>
        </p:nvSpPr>
        <p:spPr>
          <a:xfrm>
            <a:off x="214282" y="2786058"/>
            <a:ext cx="8750776" cy="1143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accurately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model the beam fields, however, functions for vertical and </a:t>
            </a:r>
            <a:r>
              <a:rPr kumimoji="0" lang="en-GB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horizontal beam sizes as a function of longitudinal location 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 to be implemented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 l="39735" t="83056" r="45916" b="5199"/>
          <a:stretch>
            <a:fillRect/>
          </a:stretch>
        </p:blipFill>
        <p:spPr bwMode="auto">
          <a:xfrm>
            <a:off x="3000364" y="5357826"/>
            <a:ext cx="185738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6"/>
          <a:srcRect l="31457" t="33557" r="38190" b="47986"/>
          <a:stretch>
            <a:fillRect/>
          </a:stretch>
        </p:blipFill>
        <p:spPr bwMode="auto">
          <a:xfrm>
            <a:off x="571472" y="3857628"/>
            <a:ext cx="3429024" cy="137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/>
          <a:srcRect l="37859" t="22315" r="24613" b="29866"/>
          <a:stretch>
            <a:fillRect/>
          </a:stretch>
        </p:blipFill>
        <p:spPr bwMode="auto">
          <a:xfrm>
            <a:off x="5429256" y="3643314"/>
            <a:ext cx="3071834" cy="2574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Abgerundetes Rechteck 27"/>
          <p:cNvSpPr/>
          <p:nvPr/>
        </p:nvSpPr>
        <p:spPr bwMode="auto">
          <a:xfrm>
            <a:off x="2857488" y="3714752"/>
            <a:ext cx="1857420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Parabolic Fit for beta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Abgerundetes Rechteck 27"/>
          <p:cNvSpPr/>
          <p:nvPr/>
        </p:nvSpPr>
        <p:spPr bwMode="auto">
          <a:xfrm>
            <a:off x="1643042" y="5286388"/>
            <a:ext cx="1428760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Relation to beam size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4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29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Numerical Model Revisions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214282" y="1214422"/>
            <a:ext cx="875077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Pretty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field</a:t>
            </a:r>
            <a:r>
              <a:rPr lang="en-GB" sz="2200" dirty="0" smtClean="0"/>
              <a:t> plots along a standard arc cell as implemented in </a:t>
            </a:r>
            <a:r>
              <a:rPr lang="en-GB" sz="2200" dirty="0" err="1" smtClean="0"/>
              <a:t>Mathematica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 l="19868" t="25168" r="6732" b="24778"/>
          <a:stretch>
            <a:fillRect/>
          </a:stretch>
        </p:blipFill>
        <p:spPr bwMode="auto">
          <a:xfrm>
            <a:off x="642910" y="2285992"/>
            <a:ext cx="764386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14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34" y="1958975"/>
            <a:ext cx="9088770" cy="1470025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Numerical Model Results</a:t>
            </a:r>
            <a:br>
              <a:rPr lang="en-GB" sz="4000" b="1" dirty="0" smtClean="0"/>
            </a:br>
            <a:r>
              <a:rPr lang="en-GB" sz="4000" b="1" dirty="0" smtClean="0"/>
              <a:t>(preliminary)</a:t>
            </a:r>
            <a:endParaRPr lang="en-GB" sz="4000" dirty="0"/>
          </a:p>
        </p:txBody>
      </p:sp>
      <p:pic>
        <p:nvPicPr>
          <p:cNvPr id="13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11/06/2014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60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-9319"/>
            <a:ext cx="9144000" cy="6867319"/>
            <a:chOff x="0" y="0"/>
            <a:chExt cx="9144000" cy="6867319"/>
          </a:xfrm>
        </p:grpSpPr>
        <p:pic>
          <p:nvPicPr>
            <p:cNvPr id="29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Numerical Model Results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214282" y="1214422"/>
            <a:ext cx="871543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err="1" smtClean="0"/>
              <a:t>Mathematica</a:t>
            </a:r>
            <a:r>
              <a:rPr lang="en-GB" sz="2200" dirty="0" smtClean="0"/>
              <a:t>  &amp; MATLAB simulations of UFO interaction and corresponding loss rate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 l="6175" t="33680" r="58829" b="26889"/>
          <a:stretch>
            <a:fillRect/>
          </a:stretch>
        </p:blipFill>
        <p:spPr bwMode="auto">
          <a:xfrm>
            <a:off x="2685205" y="2071678"/>
            <a:ext cx="204937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/>
          <a:srcRect l="5489" t="72290" r="59515" b="3887"/>
          <a:stretch>
            <a:fillRect/>
          </a:stretch>
        </p:blipFill>
        <p:spPr bwMode="auto">
          <a:xfrm>
            <a:off x="4948897" y="2143116"/>
            <a:ext cx="326644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214282" y="5143512"/>
            <a:ext cx="875077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MATLAB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14282" y="2857496"/>
            <a:ext cx="875077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err="1" smtClean="0"/>
              <a:t>Mathematica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/>
          <a:srcRect l="31250" t="19444" r="8984" b="33333"/>
          <a:stretch>
            <a:fillRect/>
          </a:stretch>
        </p:blipFill>
        <p:spPr bwMode="auto">
          <a:xfrm>
            <a:off x="2714612" y="4143380"/>
            <a:ext cx="4929222" cy="219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Abgerundetes Rechteck 27"/>
          <p:cNvSpPr/>
          <p:nvPr/>
        </p:nvSpPr>
        <p:spPr bwMode="auto">
          <a:xfrm>
            <a:off x="6786578" y="2357430"/>
            <a:ext cx="2143140" cy="108966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Loss rates within expected orders of magnitude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(maybe a little low)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Abgerundetes Rechteck 27"/>
          <p:cNvSpPr/>
          <p:nvPr/>
        </p:nvSpPr>
        <p:spPr bwMode="auto">
          <a:xfrm>
            <a:off x="6858016" y="4741558"/>
            <a:ext cx="2143140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Matching results for similar input parameters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Abgerundetes Rechteck 27"/>
          <p:cNvSpPr/>
          <p:nvPr/>
        </p:nvSpPr>
        <p:spPr bwMode="auto">
          <a:xfrm>
            <a:off x="4643438" y="2428868"/>
            <a:ext cx="785818" cy="18728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8x10^10 p/s</a:t>
            </a:r>
            <a:endParaRPr lang="en-GB"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Abgerundetes Rechteck 27"/>
          <p:cNvSpPr/>
          <p:nvPr/>
        </p:nvSpPr>
        <p:spPr bwMode="auto">
          <a:xfrm>
            <a:off x="5143504" y="4500570"/>
            <a:ext cx="785818" cy="18728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8x10^10 p/s</a:t>
            </a:r>
            <a:endParaRPr lang="en-GB"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 bwMode="auto">
          <a:xfrm>
            <a:off x="5286380" y="1928802"/>
            <a:ext cx="2143140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Loss Rate (p/s)</a:t>
            </a:r>
          </a:p>
        </p:txBody>
      </p:sp>
      <p:sp>
        <p:nvSpPr>
          <p:cNvPr id="30" name="Abgerundetes Rechteck 27"/>
          <p:cNvSpPr/>
          <p:nvPr/>
        </p:nvSpPr>
        <p:spPr bwMode="auto">
          <a:xfrm>
            <a:off x="2857488" y="1928802"/>
            <a:ext cx="2143140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Flight Path</a:t>
            </a:r>
          </a:p>
        </p:txBody>
      </p:sp>
      <p:sp>
        <p:nvSpPr>
          <p:cNvPr id="31" name="Abgerundetes Rechteck 27"/>
          <p:cNvSpPr/>
          <p:nvPr/>
        </p:nvSpPr>
        <p:spPr bwMode="auto">
          <a:xfrm>
            <a:off x="5357818" y="4214818"/>
            <a:ext cx="2143140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Loss Rate (p/s)</a:t>
            </a:r>
          </a:p>
        </p:txBody>
      </p:sp>
      <p:sp>
        <p:nvSpPr>
          <p:cNvPr id="32" name="Abgerundetes Rechteck 27"/>
          <p:cNvSpPr/>
          <p:nvPr/>
        </p:nvSpPr>
        <p:spPr bwMode="auto">
          <a:xfrm>
            <a:off x="2928926" y="4214818"/>
            <a:ext cx="2143140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Flight Path</a:t>
            </a: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15" grpId="0" build="p"/>
      <p:bldP spid="1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14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34" y="1958975"/>
            <a:ext cx="9088770" cy="1470025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MATLAB Monte Carlo</a:t>
            </a:r>
            <a:endParaRPr lang="en-GB" sz="4000" dirty="0"/>
          </a:p>
        </p:txBody>
      </p:sp>
      <p:pic>
        <p:nvPicPr>
          <p:cNvPr id="13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11/06/2014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60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13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9525" y="572471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3" y="1087140"/>
            <a:ext cx="8501591" cy="4574108"/>
          </a:xfrm>
        </p:spPr>
        <p:txBody>
          <a:bodyPr>
            <a:no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Introduction</a:t>
            </a:r>
            <a:endParaRPr lang="en-GB" sz="24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1600" b="1" dirty="0" smtClean="0">
                <a:solidFill>
                  <a:schemeClr val="tx1"/>
                </a:solidFill>
              </a:rPr>
              <a:t>What is a UFO and why do we care?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1600" b="1" dirty="0" smtClean="0">
                <a:solidFill>
                  <a:schemeClr val="tx1"/>
                </a:solidFill>
              </a:rPr>
              <a:t>What are the typical stages of a UFO interaction?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6.5 </a:t>
            </a:r>
            <a:r>
              <a:rPr lang="en-GB" sz="2000" b="1" dirty="0" err="1" smtClean="0">
                <a:solidFill>
                  <a:schemeClr val="tx1"/>
                </a:solidFill>
              </a:rPr>
              <a:t>TeV</a:t>
            </a:r>
            <a:r>
              <a:rPr lang="en-GB" sz="2000" b="1" dirty="0" smtClean="0">
                <a:solidFill>
                  <a:schemeClr val="tx1"/>
                </a:solidFill>
              </a:rPr>
              <a:t> Operation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1600" b="1" dirty="0" smtClean="0">
                <a:solidFill>
                  <a:schemeClr val="tx1"/>
                </a:solidFill>
              </a:rPr>
              <a:t>Numerical Modelling of UFO interactions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1600" b="1" dirty="0" smtClean="0">
                <a:solidFill>
                  <a:schemeClr val="tx1"/>
                </a:solidFill>
              </a:rPr>
              <a:t>Monte Carlo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Validation (Work in Progress)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1"/>
                </a:solidFill>
              </a:rPr>
              <a:t>Conclusions/Further Work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20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800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2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Outline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11/06/2014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64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-9319"/>
            <a:ext cx="9144000" cy="6867319"/>
            <a:chOff x="0" y="0"/>
            <a:chExt cx="9144000" cy="6867319"/>
          </a:xfrm>
        </p:grpSpPr>
        <p:pic>
          <p:nvPicPr>
            <p:cNvPr id="29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Input distributions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214282" y="1214422"/>
            <a:ext cx="871543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To properly simulate a variety of UFO events a Monte Carlo simulation was constructed with input distributions for: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14282" y="3143248"/>
            <a:ext cx="875077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Transverse distribution across beam screen (uniform)</a:t>
            </a:r>
            <a:endParaRPr lang="en-GB" sz="2000" dirty="0"/>
          </a:p>
          <a:p>
            <a:pPr marL="1657350" lvl="3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200" dirty="0" smtClean="0"/>
              <a:t>Chosen to be between +/-3mm for just now</a:t>
            </a:r>
          </a:p>
          <a:p>
            <a:pPr marL="1657350" lvl="3" indent="-285750">
              <a:spcBef>
                <a:spcPct val="20000"/>
              </a:spcBef>
            </a:pPr>
            <a:endParaRPr lang="en-GB" sz="2200" dirty="0" smtClean="0"/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14282" y="2071678"/>
            <a:ext cx="875077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b="1" dirty="0" smtClean="0"/>
              <a:t>Longitudinal Location along a full arc cell (uniform)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/>
          <a:srcRect l="37859" t="22315" r="24613" b="73136"/>
          <a:stretch>
            <a:fillRect/>
          </a:stretch>
        </p:blipFill>
        <p:spPr bwMode="auto">
          <a:xfrm>
            <a:off x="1857356" y="2571744"/>
            <a:ext cx="537571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Subtitle 2"/>
          <p:cNvSpPr txBox="1">
            <a:spLocks/>
          </p:cNvSpPr>
          <p:nvPr/>
        </p:nvSpPr>
        <p:spPr>
          <a:xfrm>
            <a:off x="214282" y="4071942"/>
            <a:ext cx="875077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err="1" smtClean="0"/>
              <a:t>Macroparticle</a:t>
            </a:r>
            <a:r>
              <a:rPr lang="en-GB" sz="2200" dirty="0" smtClean="0"/>
              <a:t> Radius based on dust study in SM12 (lognormal)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15" grpId="0" build="p"/>
      <p:bldP spid="18" grpId="0" build="p"/>
      <p:bldP spid="2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-9319"/>
            <a:ext cx="9144000" cy="6867319"/>
            <a:chOff x="0" y="0"/>
            <a:chExt cx="9144000" cy="6867319"/>
          </a:xfrm>
        </p:grpSpPr>
        <p:pic>
          <p:nvPicPr>
            <p:cNvPr id="29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Results (very preliminary)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214282" y="1214422"/>
            <a:ext cx="871543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Monte Carlo ran with time step of 50us, 150 iterations...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/>
          <a:srcRect l="35156" t="35417" r="40008" b="30208"/>
          <a:stretch>
            <a:fillRect/>
          </a:stretch>
        </p:blipFill>
        <p:spPr bwMode="auto">
          <a:xfrm>
            <a:off x="4572000" y="1857364"/>
            <a:ext cx="3807804" cy="2964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/>
          <a:srcRect l="57613" t="16204" r="16692" b="44413"/>
          <a:stretch>
            <a:fillRect/>
          </a:stretch>
        </p:blipFill>
        <p:spPr bwMode="auto">
          <a:xfrm>
            <a:off x="500034" y="1643050"/>
            <a:ext cx="3870409" cy="333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Abgerundetes Rechteck 27"/>
          <p:cNvSpPr/>
          <p:nvPr/>
        </p:nvSpPr>
        <p:spPr bwMode="auto">
          <a:xfrm>
            <a:off x="5429256" y="1785926"/>
            <a:ext cx="2143140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Loss Rate (p/s)</a:t>
            </a:r>
          </a:p>
        </p:txBody>
      </p:sp>
      <p:sp>
        <p:nvSpPr>
          <p:cNvPr id="22" name="Abgerundetes Rechteck 27"/>
          <p:cNvSpPr/>
          <p:nvPr/>
        </p:nvSpPr>
        <p:spPr bwMode="auto">
          <a:xfrm>
            <a:off x="285720" y="4786322"/>
            <a:ext cx="2571768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Ignore crazy reflected ones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- Will implement restrictions</a:t>
            </a:r>
          </a:p>
        </p:txBody>
      </p:sp>
      <p:sp>
        <p:nvSpPr>
          <p:cNvPr id="23" name="Abgerundetes Rechteck 27"/>
          <p:cNvSpPr/>
          <p:nvPr/>
        </p:nvSpPr>
        <p:spPr bwMode="auto">
          <a:xfrm>
            <a:off x="7643834" y="4500570"/>
            <a:ext cx="714380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10ms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7"/>
          <a:srcRect l="25656" t="52852" r="31981" b="40436"/>
          <a:stretch>
            <a:fillRect/>
          </a:stretch>
        </p:blipFill>
        <p:spPr bwMode="auto">
          <a:xfrm>
            <a:off x="3000364" y="5786454"/>
            <a:ext cx="5857917" cy="66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Abgerundetes Rechteck 27"/>
          <p:cNvSpPr/>
          <p:nvPr/>
        </p:nvSpPr>
        <p:spPr bwMode="auto">
          <a:xfrm>
            <a:off x="4286248" y="2643182"/>
            <a:ext cx="1143008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10^10 (p/s)</a:t>
            </a:r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214282" y="5429264"/>
            <a:ext cx="875077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now, simply just apply the aforementioned </a:t>
            </a:r>
            <a:r>
              <a:rPr kumimoji="0" lang="en-GB" sz="2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forumla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3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-9319"/>
            <a:ext cx="9144000" cy="6867319"/>
            <a:chOff x="0" y="0"/>
            <a:chExt cx="9144000" cy="6867319"/>
          </a:xfrm>
        </p:grpSpPr>
        <p:pic>
          <p:nvPicPr>
            <p:cNvPr id="29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Validation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214282" y="1214422"/>
            <a:ext cx="871543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Goal is to have a randomized Monte Carlo simulation produce results similar to measure data (in progress)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0" t="15777" r="57875" b="35111"/>
          <a:stretch/>
        </p:blipFill>
        <p:spPr bwMode="auto">
          <a:xfrm>
            <a:off x="496189" y="2000240"/>
            <a:ext cx="3930679" cy="3048000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" t="18222" r="56250" b="32667"/>
          <a:stretch/>
        </p:blipFill>
        <p:spPr bwMode="auto">
          <a:xfrm>
            <a:off x="4576859" y="2004050"/>
            <a:ext cx="3924231" cy="305371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Abgerundetes Rechteck 27"/>
          <p:cNvSpPr/>
          <p:nvPr/>
        </p:nvSpPr>
        <p:spPr bwMode="auto">
          <a:xfrm>
            <a:off x="3741075" y="5449269"/>
            <a:ext cx="4991099" cy="40862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“PRELIMINARY” T. Bar – Sept 2012</a:t>
            </a:r>
          </a:p>
        </p:txBody>
      </p:sp>
      <p:sp>
        <p:nvSpPr>
          <p:cNvPr id="23" name="Abgerundetes Rechteck 27"/>
          <p:cNvSpPr/>
          <p:nvPr/>
        </p:nvSpPr>
        <p:spPr bwMode="auto">
          <a:xfrm>
            <a:off x="3357554" y="2571744"/>
            <a:ext cx="2571768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Measured UFO study buffer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Circa 2012</a:t>
            </a: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-9319"/>
            <a:ext cx="9144000" cy="6867319"/>
            <a:chOff x="0" y="0"/>
            <a:chExt cx="9144000" cy="6867319"/>
          </a:xfrm>
        </p:grpSpPr>
        <p:pic>
          <p:nvPicPr>
            <p:cNvPr id="29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What’s Next?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214282" y="1214422"/>
            <a:ext cx="871543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366682" y="1366822"/>
            <a:ext cx="8715436" cy="3848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alidated with Run 1 statistics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baseline="0" dirty="0" smtClean="0"/>
              <a:t>Filter</a:t>
            </a:r>
            <a:r>
              <a:rPr lang="en-GB" sz="2200" dirty="0" smtClean="0"/>
              <a:t> results by those which fall within the ‘UFO event’ criteria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/>
              <a:t>If max(RS(640 s; t; s))/640 s &gt; 0:1 </a:t>
            </a:r>
            <a:r>
              <a:rPr lang="en-GB" sz="2000" dirty="0" err="1" smtClean="0"/>
              <a:t>Gy</a:t>
            </a:r>
            <a:r>
              <a:rPr lang="en-GB" sz="2000" dirty="0" smtClean="0"/>
              <a:t>/s then UFO!</a:t>
            </a:r>
            <a:endParaRPr lang="en-GB" sz="2200" dirty="0" smtClean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Categorise filtered results as either: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200" dirty="0" smtClean="0"/>
              <a:t>‘beam-dump’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200" dirty="0" smtClean="0"/>
              <a:t>‘avoidable beam-dump’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200" dirty="0" smtClean="0"/>
              <a:t>‘quench despite beam-dump’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Analyse results to better predictions of the affect of UFO interactions at the onset of 6.5 </a:t>
            </a:r>
            <a:r>
              <a:rPr lang="en-GB" sz="2200" dirty="0" err="1" smtClean="0"/>
              <a:t>TeV</a:t>
            </a:r>
            <a:endParaRPr lang="en-GB" sz="2200" dirty="0" smtClean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200" dirty="0" smtClean="0"/>
              <a:t>Enjoy Christmas with a nice whisky!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37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Rectangle 38"/>
            <p:cNvSpPr/>
            <p:nvPr/>
          </p:nvSpPr>
          <p:spPr>
            <a:xfrm>
              <a:off x="14230" y="5718742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07504" y="1087140"/>
            <a:ext cx="6179008" cy="2913364"/>
          </a:xfrm>
        </p:spPr>
        <p:txBody>
          <a:bodyPr>
            <a:no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sz="2200" b="1" dirty="0" smtClean="0">
                <a:solidFill>
                  <a:schemeClr val="tx1"/>
                </a:solidFill>
              </a:rPr>
              <a:t>What is a UFO-to-beam interaction?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When an “</a:t>
            </a:r>
            <a:r>
              <a:rPr lang="en-GB" sz="1800" b="1" dirty="0" smtClean="0">
                <a:solidFill>
                  <a:schemeClr val="tx1"/>
                </a:solidFill>
              </a:rPr>
              <a:t>unidentified falling object</a:t>
            </a:r>
            <a:r>
              <a:rPr lang="en-GB" sz="1800" dirty="0" smtClean="0">
                <a:solidFill>
                  <a:schemeClr val="tx1"/>
                </a:solidFill>
              </a:rPr>
              <a:t>”, likely a dust </a:t>
            </a:r>
            <a:r>
              <a:rPr lang="en-GB" sz="1800" dirty="0" err="1" smtClean="0">
                <a:solidFill>
                  <a:schemeClr val="tx1"/>
                </a:solidFill>
              </a:rPr>
              <a:t>macroparticle</a:t>
            </a:r>
            <a:r>
              <a:rPr lang="en-GB" sz="1800" dirty="0" smtClean="0">
                <a:solidFill>
                  <a:schemeClr val="tx1"/>
                </a:solidFill>
              </a:rPr>
              <a:t>, falls into the beam and results in disruptive losses, a beam dump and or magnet quench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2200" b="1" dirty="0" smtClean="0">
                <a:solidFill>
                  <a:schemeClr val="tx1"/>
                </a:solidFill>
              </a:rPr>
              <a:t>Why do we care?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It is predicted that such event will be </a:t>
            </a:r>
            <a:r>
              <a:rPr lang="en-GB" sz="1800" b="1" dirty="0" smtClean="0">
                <a:solidFill>
                  <a:schemeClr val="tx1"/>
                </a:solidFill>
              </a:rPr>
              <a:t>more likely to cause a beam dump at 6.5 </a:t>
            </a:r>
            <a:r>
              <a:rPr lang="en-GB" sz="1800" b="1" dirty="0" err="1" smtClean="0">
                <a:solidFill>
                  <a:schemeClr val="tx1"/>
                </a:solidFill>
              </a:rPr>
              <a:t>TeV</a:t>
            </a:r>
            <a:r>
              <a:rPr lang="en-GB" sz="1800" b="1" dirty="0">
                <a:solidFill>
                  <a:schemeClr val="tx1"/>
                </a:solidFill>
              </a:rPr>
              <a:t> </a:t>
            </a:r>
            <a:r>
              <a:rPr lang="en-GB" sz="1800" dirty="0" smtClean="0">
                <a:solidFill>
                  <a:schemeClr val="tx1"/>
                </a:solidFill>
              </a:rPr>
              <a:t>due to the increased energy and reduced quench margins. The resultant loss to availability could be an issue for physics production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GB" sz="2200" dirty="0">
              <a:solidFill>
                <a:schemeClr val="tx1"/>
              </a:solidFill>
            </a:endParaRPr>
          </a:p>
          <a:p>
            <a:pPr lvl="1" algn="l"/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Introduction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/>
          <a:srcRect l="14171" t="14287" r="10940" b="7142"/>
          <a:stretch/>
        </p:blipFill>
        <p:spPr>
          <a:xfrm>
            <a:off x="6357950" y="1592327"/>
            <a:ext cx="2517003" cy="1900090"/>
          </a:xfrm>
          <a:prstGeom prst="rect">
            <a:avLst/>
          </a:prstGeom>
        </p:spPr>
      </p:pic>
      <p:sp>
        <p:nvSpPr>
          <p:cNvPr id="15" name="Abgerundetes Rechteck 27"/>
          <p:cNvSpPr/>
          <p:nvPr/>
        </p:nvSpPr>
        <p:spPr bwMode="auto">
          <a:xfrm>
            <a:off x="6120486" y="1571612"/>
            <a:ext cx="928694" cy="306467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R~10 </a:t>
            </a:r>
            <a:r>
              <a:rPr lang="en-US" b="1" dirty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µ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406" y="3929066"/>
            <a:ext cx="71438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200" b="1" dirty="0" smtClean="0">
                <a:solidFill>
                  <a:schemeClr val="tx1"/>
                </a:solidFill>
              </a:rPr>
              <a:t>What can be done?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b="1" dirty="0"/>
              <a:t>Accurate simulations </a:t>
            </a:r>
            <a:r>
              <a:rPr lang="en-GB" dirty="0"/>
              <a:t>of </a:t>
            </a:r>
            <a:r>
              <a:rPr lang="en-GB" dirty="0" smtClean="0"/>
              <a:t>the BLM signals can help determine the </a:t>
            </a:r>
            <a:r>
              <a:rPr lang="en-GB" dirty="0"/>
              <a:t>likelihood of such events </a:t>
            </a:r>
            <a:r>
              <a:rPr lang="en-GB" dirty="0" smtClean="0"/>
              <a:t>causing </a:t>
            </a:r>
            <a:r>
              <a:rPr lang="en-GB" dirty="0"/>
              <a:t>a beam dump and </a:t>
            </a:r>
            <a:r>
              <a:rPr lang="en-GB" dirty="0" smtClean="0"/>
              <a:t>could </a:t>
            </a:r>
            <a:r>
              <a:rPr lang="en-GB" dirty="0"/>
              <a:t>allow </a:t>
            </a:r>
            <a:r>
              <a:rPr lang="en-GB" b="1" dirty="0"/>
              <a:t>BLM thresholds to be </a:t>
            </a:r>
            <a:r>
              <a:rPr lang="en-GB" b="1" dirty="0" smtClean="0"/>
              <a:t>optimised</a:t>
            </a:r>
            <a:r>
              <a:rPr lang="en-GB" dirty="0" smtClean="0"/>
              <a:t> to improve system availability</a:t>
            </a:r>
            <a:endParaRPr lang="en-GB" dirty="0"/>
          </a:p>
          <a:p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6500826" y="3521153"/>
            <a:ext cx="2351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T. Bar CERN-THESIS-2013-233</a:t>
            </a:r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6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14230" y="5718742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07504" y="1087140"/>
            <a:ext cx="8250710" cy="913100"/>
          </a:xfrm>
        </p:spPr>
        <p:txBody>
          <a:bodyPr>
            <a:no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sz="2200" b="1" dirty="0" smtClean="0">
                <a:solidFill>
                  <a:schemeClr val="tx1"/>
                </a:solidFill>
              </a:rPr>
              <a:t>UFO events per hour across Run 1 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– a ‘conditioning’ has been witnessed. Notable increase after long shutdown periods and with an increase in bunch frequency to 25ns spacing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Are such events common?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12223" r="40938" b="2037"/>
          <a:stretch/>
        </p:blipFill>
        <p:spPr bwMode="auto">
          <a:xfrm rot="5400000">
            <a:off x="2568270" y="501185"/>
            <a:ext cx="3803694" cy="73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Oval 25"/>
          <p:cNvSpPr/>
          <p:nvPr/>
        </p:nvSpPr>
        <p:spPr>
          <a:xfrm>
            <a:off x="1474248" y="3121870"/>
            <a:ext cx="1485900" cy="218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727167" y="3858470"/>
            <a:ext cx="1485900" cy="1549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7087648" y="2527605"/>
            <a:ext cx="1104902" cy="29818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9" name="Abgerundetes Rechteck 27"/>
          <p:cNvSpPr/>
          <p:nvPr/>
        </p:nvSpPr>
        <p:spPr bwMode="auto">
          <a:xfrm>
            <a:off x="1120474" y="5616276"/>
            <a:ext cx="1839674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BLM Dose in Arc, May 2011-Dec 2012.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Abgerundetes Rechteck 27"/>
          <p:cNvSpPr/>
          <p:nvPr/>
        </p:nvSpPr>
        <p:spPr bwMode="auto">
          <a:xfrm rot="16200000">
            <a:off x="-182228" y="3790977"/>
            <a:ext cx="1858137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No. Arc UFOs/hour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 ( yes, per hour!)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Abgerundetes Rechteck 27"/>
          <p:cNvSpPr/>
          <p:nvPr/>
        </p:nvSpPr>
        <p:spPr bwMode="auto">
          <a:xfrm>
            <a:off x="428596" y="2212231"/>
            <a:ext cx="842604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16/hr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38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Rectangle 39"/>
            <p:cNvSpPr/>
            <p:nvPr/>
          </p:nvSpPr>
          <p:spPr>
            <a:xfrm>
              <a:off x="14230" y="5741892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07504" y="1087140"/>
            <a:ext cx="8536462" cy="2484736"/>
          </a:xfrm>
        </p:spPr>
        <p:txBody>
          <a:bodyPr>
            <a:no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sz="2200" b="1" dirty="0" smtClean="0">
                <a:solidFill>
                  <a:schemeClr val="tx1"/>
                </a:solidFill>
              </a:rPr>
              <a:t>A typical UFO interaction can be described as follows: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A </a:t>
            </a:r>
            <a:r>
              <a:rPr lang="en-GB" sz="1800" dirty="0" err="1" smtClean="0">
                <a:solidFill>
                  <a:schemeClr val="tx1"/>
                </a:solidFill>
              </a:rPr>
              <a:t>macroparticle</a:t>
            </a:r>
            <a:r>
              <a:rPr lang="en-GB" sz="1800" dirty="0" smtClean="0">
                <a:solidFill>
                  <a:schemeClr val="tx1"/>
                </a:solidFill>
              </a:rPr>
              <a:t> (dust) falls from the top of the beam screen towards the beam with gravity, eventually colliding and causing significant losses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The </a:t>
            </a:r>
            <a:r>
              <a:rPr lang="en-GB" sz="1800" dirty="0" err="1" smtClean="0">
                <a:solidFill>
                  <a:schemeClr val="tx1"/>
                </a:solidFill>
              </a:rPr>
              <a:t>macroparticle</a:t>
            </a:r>
            <a:r>
              <a:rPr lang="en-GB" sz="1800" dirty="0" smtClean="0">
                <a:solidFill>
                  <a:schemeClr val="tx1"/>
                </a:solidFill>
              </a:rPr>
              <a:t> then becomes ionized through inelastic collisions with the beam and the scattering of high-energy secondary electrons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The now positively charged </a:t>
            </a:r>
            <a:r>
              <a:rPr lang="en-GB" sz="1800" dirty="0" err="1" smtClean="0">
                <a:solidFill>
                  <a:schemeClr val="tx1"/>
                </a:solidFill>
              </a:rPr>
              <a:t>macroparticle</a:t>
            </a:r>
            <a:r>
              <a:rPr lang="en-GB" sz="1800" dirty="0" smtClean="0">
                <a:solidFill>
                  <a:schemeClr val="tx1"/>
                </a:solidFill>
              </a:rPr>
              <a:t> is subsequently repelled away from the beam due to its electric field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2200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UFO-to-beam interactions</a:t>
            </a:r>
            <a:endParaRPr lang="en-GB" sz="2800" b="1" dirty="0">
              <a:solidFill>
                <a:prstClr val="black"/>
              </a:solidFill>
            </a:endParaRP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2" t="26010" r="23581" b="13713"/>
          <a:stretch/>
        </p:blipFill>
        <p:spPr bwMode="auto">
          <a:xfrm>
            <a:off x="214282" y="3529825"/>
            <a:ext cx="2864688" cy="204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7" t="11610" r="24209" b="33005"/>
          <a:stretch/>
        </p:blipFill>
        <p:spPr bwMode="auto">
          <a:xfrm>
            <a:off x="3929058" y="3286124"/>
            <a:ext cx="4865409" cy="2747746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Abgerundetes Rechteck 31"/>
          <p:cNvSpPr/>
          <p:nvPr/>
        </p:nvSpPr>
        <p:spPr bwMode="auto">
          <a:xfrm>
            <a:off x="5143504" y="3857628"/>
            <a:ext cx="1203587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err="1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Aysmmetric</a:t>
            </a:r>
            <a:r>
              <a:rPr lang="en-US" sz="1600" b="1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 Gaussian</a:t>
            </a:r>
            <a:endParaRPr lang="en-US" sz="1600" b="1" dirty="0">
              <a:solidFill>
                <a:schemeClr val="tx2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6" name="Abgerundetes Rechteck 27"/>
          <p:cNvSpPr/>
          <p:nvPr/>
        </p:nvSpPr>
        <p:spPr bwMode="auto">
          <a:xfrm>
            <a:off x="3643306" y="3214686"/>
            <a:ext cx="1203587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0.2 </a:t>
            </a:r>
            <a:r>
              <a:rPr lang="en-US" sz="1600" b="1" dirty="0" err="1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Gy</a:t>
            </a:r>
            <a:r>
              <a:rPr lang="en-US" sz="1600" b="1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/s</a:t>
            </a:r>
            <a:endParaRPr lang="en-US" sz="1600" b="1" dirty="0">
              <a:solidFill>
                <a:schemeClr val="tx2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7" name="Abgerundetes Rechteck 27"/>
          <p:cNvSpPr/>
          <p:nvPr/>
        </p:nvSpPr>
        <p:spPr bwMode="auto">
          <a:xfrm rot="16200000">
            <a:off x="3320596" y="4466090"/>
            <a:ext cx="1203587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BLM Signal</a:t>
            </a:r>
            <a:endParaRPr lang="en-US" sz="1600" b="1" dirty="0">
              <a:solidFill>
                <a:schemeClr val="tx2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8" name="Abgerundetes Rechteck 27"/>
          <p:cNvSpPr/>
          <p:nvPr/>
        </p:nvSpPr>
        <p:spPr bwMode="auto">
          <a:xfrm>
            <a:off x="5840531" y="5860450"/>
            <a:ext cx="1663878" cy="27241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Time [500us/div]</a:t>
            </a:r>
            <a:endParaRPr lang="en-US" sz="1600" b="1" dirty="0">
              <a:solidFill>
                <a:schemeClr val="tx2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9" name="Abgerundetes Rechteck 27"/>
          <p:cNvSpPr/>
          <p:nvPr/>
        </p:nvSpPr>
        <p:spPr bwMode="auto">
          <a:xfrm>
            <a:off x="6858016" y="3071810"/>
            <a:ext cx="1839674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Measured UFO event rise/fall time</a:t>
            </a:r>
            <a:endParaRPr lang="en-US" sz="1600" b="1" dirty="0">
              <a:solidFill>
                <a:schemeClr val="tx2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" name="Abgerundetes Rechteck 27"/>
          <p:cNvSpPr/>
          <p:nvPr/>
        </p:nvSpPr>
        <p:spPr bwMode="auto">
          <a:xfrm>
            <a:off x="1000100" y="5786454"/>
            <a:ext cx="1857356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UFO simulation for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a given mass, 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A.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TextBox 9"/>
          <p:cNvSpPr txBox="1"/>
          <p:nvPr/>
        </p:nvSpPr>
        <p:spPr>
          <a:xfrm>
            <a:off x="1428728" y="5172899"/>
            <a:ext cx="236462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F. Zimmermann et al. IPAC’10</a:t>
            </a:r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14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4230" y="5733256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34" y="1958975"/>
            <a:ext cx="9088770" cy="1470025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BLM Signal Predictions</a:t>
            </a:r>
            <a:endParaRPr lang="en-GB" sz="4000" dirty="0"/>
          </a:p>
        </p:txBody>
      </p:sp>
      <p:pic>
        <p:nvPicPr>
          <p:cNvPr id="13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11/06/2014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60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6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14230" y="5718742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07504" y="1087140"/>
            <a:ext cx="8250710" cy="913100"/>
          </a:xfrm>
        </p:spPr>
        <p:txBody>
          <a:bodyPr>
            <a:no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sz="2200" b="1" dirty="0" smtClean="0">
                <a:solidFill>
                  <a:schemeClr val="tx1"/>
                </a:solidFill>
              </a:rPr>
              <a:t>BLM ‘response’ at 6.5 </a:t>
            </a:r>
            <a:r>
              <a:rPr lang="en-GB" sz="2200" b="1" dirty="0" err="1" smtClean="0">
                <a:solidFill>
                  <a:schemeClr val="tx1"/>
                </a:solidFill>
              </a:rPr>
              <a:t>TeV</a:t>
            </a:r>
            <a:r>
              <a:rPr lang="en-GB" sz="2200" b="1" dirty="0" smtClean="0">
                <a:solidFill>
                  <a:schemeClr val="tx1"/>
                </a:solidFill>
              </a:rPr>
              <a:t> </a:t>
            </a:r>
            <a:r>
              <a:rPr lang="en-GB" sz="2200" dirty="0" smtClean="0">
                <a:solidFill>
                  <a:schemeClr val="tx1"/>
                </a:solidFill>
              </a:rPr>
              <a:t>along a typical arc cell, according to FLUKA.</a:t>
            </a:r>
            <a:endParaRPr lang="en-GB" sz="1400" dirty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FLUKA Results 6.5 </a:t>
            </a:r>
            <a:r>
              <a:rPr lang="en-GB" sz="2800" b="1" dirty="0" err="1" smtClean="0">
                <a:solidFill>
                  <a:prstClr val="black"/>
                </a:solidFill>
              </a:rPr>
              <a:t>TeV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" t="7408" r="6042" b="31852"/>
          <a:stretch/>
        </p:blipFill>
        <p:spPr bwMode="auto">
          <a:xfrm>
            <a:off x="500034" y="1928802"/>
            <a:ext cx="6643734" cy="255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6429388" y="4357694"/>
            <a:ext cx="2322431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A. </a:t>
            </a:r>
            <a:r>
              <a:rPr lang="en-GB" b="1" dirty="0" err="1" smtClean="0">
                <a:solidFill>
                  <a:schemeClr val="accent1">
                    <a:lumMod val="50000"/>
                  </a:schemeClr>
                </a:solidFill>
                <a:effectLst/>
              </a:rPr>
              <a:t>Letcher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 - Sept 2014 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Abgerundetes Rechteck 27"/>
          <p:cNvSpPr/>
          <p:nvPr/>
        </p:nvSpPr>
        <p:spPr bwMode="auto">
          <a:xfrm>
            <a:off x="7143736" y="2571744"/>
            <a:ext cx="1857420" cy="81724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FLUKA expected doses for new BLM locations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 l="25656" t="52852" r="31981" b="40436"/>
          <a:stretch>
            <a:fillRect/>
          </a:stretch>
        </p:blipFill>
        <p:spPr bwMode="auto">
          <a:xfrm>
            <a:off x="2071669" y="5572140"/>
            <a:ext cx="5857917" cy="66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Subtitle 2"/>
          <p:cNvSpPr txBox="1">
            <a:spLocks/>
          </p:cNvSpPr>
          <p:nvPr/>
        </p:nvSpPr>
        <p:spPr>
          <a:xfrm>
            <a:off x="178942" y="4786322"/>
            <a:ext cx="8250710" cy="913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expected</a:t>
            </a:r>
            <a:r>
              <a:rPr kumimoji="0" lang="en-GB" sz="2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BLM ‘signal’</a:t>
            </a:r>
            <a:r>
              <a:rPr kumimoji="0" lang="en-GB" sz="2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therefore simply the product of the BLM ‘response’ and the no. o</a:t>
            </a:r>
            <a:r>
              <a:rPr lang="en-GB" sz="2200" dirty="0" smtClean="0"/>
              <a:t>f proton losses</a:t>
            </a:r>
            <a:r>
              <a:rPr kumimoji="0" lang="en-GB" sz="2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2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67319"/>
            <a:chOff x="0" y="0"/>
            <a:chExt cx="9144000" cy="6867319"/>
          </a:xfrm>
        </p:grpSpPr>
        <p:pic>
          <p:nvPicPr>
            <p:cNvPr id="38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Rectangle 39"/>
            <p:cNvSpPr/>
            <p:nvPr/>
          </p:nvSpPr>
          <p:spPr>
            <a:xfrm>
              <a:off x="14230" y="5741892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Numerical Model</a:t>
            </a:r>
            <a:endParaRPr lang="en-GB" sz="2800" b="1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 l="41195" t="71085" r="18215" b="18613"/>
          <a:stretch>
            <a:fillRect/>
          </a:stretch>
        </p:blipFill>
        <p:spPr bwMode="auto">
          <a:xfrm>
            <a:off x="1428728" y="2285992"/>
            <a:ext cx="622225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214282" y="1158578"/>
            <a:ext cx="8643998" cy="913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proton loss rate </a:t>
            </a:r>
            <a:r>
              <a:rPr kumimoji="0" lang="en-GB" sz="2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</a:t>
            </a:r>
            <a:r>
              <a:rPr kumimoji="0" lang="en-GB" sz="2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 defined as the integrated number of interactions across the </a:t>
            </a:r>
            <a:r>
              <a:rPr kumimoji="0" lang="en-GB" sz="22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macroparticles</a:t>
            </a:r>
            <a:r>
              <a:rPr kumimoji="0" lang="en-GB" sz="2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‘flight path’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as a function of </a:t>
            </a:r>
            <a:r>
              <a:rPr lang="en-GB" sz="2000" dirty="0" smtClean="0"/>
              <a:t>no. of </a:t>
            </a:r>
            <a:r>
              <a:rPr kumimoji="0" lang="en-GB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protons, beam dynamics and UFO size &amp; material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8483" y="3286124"/>
            <a:ext cx="88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Where: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8" y="3131106"/>
            <a:ext cx="28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c</a:t>
            </a:r>
            <a:r>
              <a:rPr lang="en-GB" b="1" dirty="0" smtClean="0">
                <a:solidFill>
                  <a:srgbClr val="C00000"/>
                </a:solidFill>
              </a:rPr>
              <a:t>omplete with watermarks!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 l="53103" t="60403" r="29594" b="29530"/>
          <a:stretch>
            <a:fillRect/>
          </a:stretch>
        </p:blipFill>
        <p:spPr bwMode="auto">
          <a:xfrm>
            <a:off x="6215074" y="3571876"/>
            <a:ext cx="207170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/>
          <a:srcRect l="53103" t="51063" r="29594" b="42225"/>
          <a:stretch>
            <a:fillRect/>
          </a:stretch>
        </p:blipFill>
        <p:spPr bwMode="auto">
          <a:xfrm>
            <a:off x="3714744" y="3786190"/>
            <a:ext cx="207170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/>
          <a:srcRect l="53103" t="27685" r="29594" b="63926"/>
          <a:stretch>
            <a:fillRect/>
          </a:stretch>
        </p:blipFill>
        <p:spPr bwMode="auto">
          <a:xfrm>
            <a:off x="989921" y="3643314"/>
            <a:ext cx="207170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418417" y="4572008"/>
            <a:ext cx="3510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(nucleus interaction cross-section)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286248" y="4572008"/>
            <a:ext cx="377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(sum = cross-section * atomic density)</a:t>
            </a:r>
            <a:endParaRPr lang="en-GB" dirty="0"/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214282" y="5143512"/>
            <a:ext cx="8643998" cy="913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Now,</a:t>
            </a:r>
            <a:r>
              <a:rPr kumimoji="0" lang="en-GB" sz="2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how do we predict the ‘flight path’ of the </a:t>
            </a:r>
            <a:r>
              <a:rPr kumimoji="0" lang="en-GB" sz="22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macroparticle</a:t>
            </a:r>
            <a:r>
              <a:rPr kumimoji="0" lang="en-GB" sz="2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itself?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/>
              <a:t>By the </a:t>
            </a:r>
            <a:r>
              <a:rPr lang="en-GB" sz="2000" b="1" dirty="0" smtClean="0"/>
              <a:t>acceleration</a:t>
            </a:r>
            <a:r>
              <a:rPr lang="en-GB" sz="2000" dirty="0" smtClean="0"/>
              <a:t> and </a:t>
            </a:r>
            <a:r>
              <a:rPr lang="en-GB" sz="2000" b="1" dirty="0" smtClean="0"/>
              <a:t>charge</a:t>
            </a:r>
            <a:r>
              <a:rPr lang="en-GB" sz="2000" dirty="0" smtClean="0"/>
              <a:t> </a:t>
            </a:r>
            <a:r>
              <a:rPr lang="en-GB" sz="2000" b="1" dirty="0" smtClean="0"/>
              <a:t>rate</a:t>
            </a:r>
            <a:r>
              <a:rPr lang="en-GB" sz="2000" dirty="0" smtClean="0"/>
              <a:t> of the UFO of course!!!</a:t>
            </a:r>
            <a:endParaRPr kumimoji="0" lang="en-GB" sz="22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2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>
          <a:xfrm>
            <a:off x="0" y="-9319"/>
            <a:ext cx="9144000" cy="6867319"/>
            <a:chOff x="0" y="0"/>
            <a:chExt cx="9144000" cy="68673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6" name="Picture 3" descr="\\cern.ch\dfs\Users\s\scrowan\Documents\Presentation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\\cern.ch\dfs\Users\s\scrowan\Documents\Presentation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5" t="94943"/>
            <a:stretch/>
          </p:blipFill>
          <p:spPr bwMode="auto">
            <a:xfrm>
              <a:off x="0" y="6520478"/>
              <a:ext cx="9144000" cy="346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14230" y="5718742"/>
              <a:ext cx="1224136" cy="776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07504" y="1087140"/>
            <a:ext cx="8250710" cy="1413166"/>
          </a:xfrm>
        </p:spPr>
        <p:txBody>
          <a:bodyPr>
            <a:no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sz="2200" b="1" dirty="0" smtClean="0">
                <a:solidFill>
                  <a:schemeClr val="tx1"/>
                </a:solidFill>
              </a:rPr>
              <a:t>Previous studies have attempted to simulate the loss-rates due to a UFO interaction. See below Zimmerman’s UFO interaction equations circa 1993-2011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22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b="1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alice-online.web.cern.ch/alice-online/Images/Logos/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420" y="71447"/>
            <a:ext cx="959350" cy="9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1052736"/>
            <a:ext cx="9126134" cy="5805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9852" y="0"/>
            <a:ext cx="71428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Numerical Model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8184" y="6520259"/>
            <a:ext cx="2895600" cy="365125"/>
          </a:xfrm>
        </p:spPr>
        <p:txBody>
          <a:bodyPr/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S. Rowan - LHC-CM -  11/12/2014</a:t>
            </a:r>
            <a:endParaRPr lang="en-GB" sz="1400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1" t="45650" r="26085" b="41330"/>
          <a:stretch/>
        </p:blipFill>
        <p:spPr bwMode="auto">
          <a:xfrm>
            <a:off x="1285852" y="3254059"/>
            <a:ext cx="3933372" cy="67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0" t="23629" r="7013" b="57384"/>
          <a:stretch/>
        </p:blipFill>
        <p:spPr bwMode="auto">
          <a:xfrm>
            <a:off x="1176343" y="2500306"/>
            <a:ext cx="4181475" cy="67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3"/>
          <p:cNvSpPr txBox="1"/>
          <p:nvPr/>
        </p:nvSpPr>
        <p:spPr>
          <a:xfrm>
            <a:off x="428596" y="2143116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(charge rate)</a:t>
            </a:r>
            <a:endParaRPr lang="en-GB" dirty="0"/>
          </a:p>
        </p:txBody>
      </p:sp>
      <p:sp>
        <p:nvSpPr>
          <p:cNvPr id="21" name="TextBox 8"/>
          <p:cNvSpPr txBox="1"/>
          <p:nvPr/>
        </p:nvSpPr>
        <p:spPr>
          <a:xfrm>
            <a:off x="428596" y="3071810"/>
            <a:ext cx="147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(acceleration)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/>
          <a:srcRect l="11161" t="57353" r="44196"/>
          <a:stretch>
            <a:fillRect/>
          </a:stretch>
        </p:blipFill>
        <p:spPr bwMode="auto">
          <a:xfrm>
            <a:off x="5786446" y="5202808"/>
            <a:ext cx="1428760" cy="690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Subtitle 2"/>
          <p:cNvSpPr txBox="1">
            <a:spLocks/>
          </p:cNvSpPr>
          <p:nvPr/>
        </p:nvSpPr>
        <p:spPr>
          <a:xfrm>
            <a:off x="132642" y="4016098"/>
            <a:ext cx="8511324" cy="1270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lvl="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200" dirty="0" smtClean="0"/>
              <a:t>Investigation found the </a:t>
            </a:r>
            <a:r>
              <a:rPr lang="en-GB" sz="2200" b="1" dirty="0" smtClean="0"/>
              <a:t>Charge-rate equation </a:t>
            </a:r>
            <a:r>
              <a:rPr lang="en-GB" sz="2200" dirty="0" smtClean="0"/>
              <a:t>to be derived from the Bethe-Bloch formula for stopping power due to </a:t>
            </a:r>
            <a:r>
              <a:rPr lang="en-GB" sz="2200" b="1" dirty="0" err="1" smtClean="0"/>
              <a:t>Bremsstrahlung</a:t>
            </a:r>
            <a:endParaRPr kumimoji="0" lang="en-GB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 b="60294"/>
          <a:stretch>
            <a:fillRect/>
          </a:stretch>
        </p:blipFill>
        <p:spPr bwMode="auto">
          <a:xfrm>
            <a:off x="1289164" y="5286388"/>
            <a:ext cx="3139960" cy="6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4857752" y="5345684"/>
            <a:ext cx="88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Where: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244360" y="4845618"/>
            <a:ext cx="2899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(electron density of particle)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5929290" y="2500306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Presented previously 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– origins and simplicity met with immediate scrutiny!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070802" y="5572140"/>
            <a:ext cx="500066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357158" y="4929198"/>
            <a:ext cx="280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(no. of secondary electrons)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82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2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Physics of UFO-to-beam interactions
Preliminary Monte Carlo Results</Topics>
  </documentManagement>
</p:properties>
</file>

<file path=customXml/itemProps1.xml><?xml version="1.0" encoding="utf-8"?>
<ds:datastoreItem xmlns:ds="http://schemas.openxmlformats.org/officeDocument/2006/customXml" ds:itemID="{991CCA21-97BD-488E-8C16-0EE4ADED79F3}"/>
</file>

<file path=customXml/itemProps2.xml><?xml version="1.0" encoding="utf-8"?>
<ds:datastoreItem xmlns:ds="http://schemas.openxmlformats.org/officeDocument/2006/customXml" ds:itemID="{DEED90B8-B744-4D8E-85C6-3B6C4272C66E}"/>
</file>

<file path=customXml/itemProps3.xml><?xml version="1.0" encoding="utf-8"?>
<ds:datastoreItem xmlns:ds="http://schemas.openxmlformats.org/officeDocument/2006/customXml" ds:itemID="{6119EF1B-7177-4F9B-BAFE-3E9B9C9C01BA}"/>
</file>

<file path=docProps/app.xml><?xml version="1.0" encoding="utf-8"?>
<Properties xmlns="http://schemas.openxmlformats.org/officeDocument/2006/extended-properties" xmlns:vt="http://schemas.openxmlformats.org/officeDocument/2006/docPropsVTypes">
  <TotalTime>1759</TotalTime>
  <Words>1558</Words>
  <Application>Microsoft Macintosh PowerPoint</Application>
  <PresentationFormat>On-screen Show (4:3)</PresentationFormat>
  <Paragraphs>228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UFO Interactions at 6.5 TeV</vt:lpstr>
      <vt:lpstr>PowerPoint Presentation</vt:lpstr>
      <vt:lpstr>PowerPoint Presentation</vt:lpstr>
      <vt:lpstr>PowerPoint Presentation</vt:lpstr>
      <vt:lpstr>PowerPoint Presentation</vt:lpstr>
      <vt:lpstr>BLM Signal Predictions</vt:lpstr>
      <vt:lpstr>PowerPoint Presentation</vt:lpstr>
      <vt:lpstr>PowerPoint Presentation</vt:lpstr>
      <vt:lpstr>PowerPoint Presentation</vt:lpstr>
      <vt:lpstr>Charge Rate Equation</vt:lpstr>
      <vt:lpstr>PowerPoint Presentation</vt:lpstr>
      <vt:lpstr>PowerPoint Presentation</vt:lpstr>
      <vt:lpstr>PowerPoint Presentation</vt:lpstr>
      <vt:lpstr>Acceleration</vt:lpstr>
      <vt:lpstr>PowerPoint Presentation</vt:lpstr>
      <vt:lpstr>PowerPoint Presentation</vt:lpstr>
      <vt:lpstr>Numerical Model Results (preliminary)</vt:lpstr>
      <vt:lpstr>PowerPoint Presentation</vt:lpstr>
      <vt:lpstr>MATLAB Monte Carlo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UFO-to-Beam Interactions at 6.5 TeV</dc:title>
  <dc:creator>severelol</dc:creator>
  <cp:lastModifiedBy>Bernhard Auchmann</cp:lastModifiedBy>
  <cp:revision>178</cp:revision>
  <dcterms:created xsi:type="dcterms:W3CDTF">2014-12-10T00:21:25Z</dcterms:created>
  <dcterms:modified xsi:type="dcterms:W3CDTF">2014-12-11T09:13:18Z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