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62" r:id="rId2"/>
    <p:sldId id="282" r:id="rId3"/>
    <p:sldId id="291" r:id="rId4"/>
    <p:sldId id="293" r:id="rId5"/>
    <p:sldId id="298" r:id="rId6"/>
    <p:sldId id="302" r:id="rId7"/>
    <p:sldId id="301" r:id="rId8"/>
    <p:sldId id="294" r:id="rId9"/>
    <p:sldId id="308" r:id="rId10"/>
    <p:sldId id="299" r:id="rId11"/>
    <p:sldId id="303" r:id="rId12"/>
    <p:sldId id="311" r:id="rId13"/>
    <p:sldId id="309" r:id="rId14"/>
    <p:sldId id="310" r:id="rId15"/>
    <p:sldId id="295" r:id="rId16"/>
    <p:sldId id="306" r:id="rId17"/>
    <p:sldId id="296" r:id="rId18"/>
    <p:sldId id="304" r:id="rId19"/>
    <p:sldId id="297" r:id="rId20"/>
    <p:sldId id="307" r:id="rId21"/>
    <p:sldId id="305" r:id="rId22"/>
    <p:sldId id="290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FF"/>
    <a:srgbClr val="1200FE"/>
    <a:srgbClr val="1F3A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73" autoAdjust="0"/>
  </p:normalViewPr>
  <p:slideViewPr>
    <p:cSldViewPr snapToGrid="0">
      <p:cViewPr>
        <p:scale>
          <a:sx n="80" d="100"/>
          <a:sy n="80" d="100"/>
        </p:scale>
        <p:origin x="-4440" y="-17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05430-50FE-45D4-BD77-900D79A4E736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2AA7A-7516-45AD-AEA1-96C3122F9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903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Hello </a:t>
            </a:r>
            <a:r>
              <a:rPr lang="pl-PL" dirty="0" err="1" smtClean="0"/>
              <a:t>everyone</a:t>
            </a:r>
            <a:r>
              <a:rPr lang="pl-PL" baseline="0" dirty="0" smtClean="0"/>
              <a:t> and </a:t>
            </a:r>
            <a:r>
              <a:rPr lang="pl-PL" baseline="0" dirty="0" err="1" smtClean="0"/>
              <a:t>thanks</a:t>
            </a:r>
            <a:r>
              <a:rPr lang="pl-PL" baseline="0" dirty="0" smtClean="0"/>
              <a:t> for </a:t>
            </a:r>
            <a:r>
              <a:rPr lang="pl-PL" baseline="0" dirty="0" err="1" smtClean="0"/>
              <a:t>coming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I </a:t>
            </a:r>
            <a:r>
              <a:rPr lang="pl-PL" baseline="0" dirty="0" err="1" smtClean="0"/>
              <a:t>have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pleasure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present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today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summary</a:t>
            </a:r>
            <a:r>
              <a:rPr lang="pl-PL" baseline="0" dirty="0" smtClean="0"/>
              <a:t> of my </a:t>
            </a:r>
            <a:r>
              <a:rPr lang="pl-PL" baseline="0" dirty="0" err="1" smtClean="0"/>
              <a:t>first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quarter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here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at</a:t>
            </a:r>
            <a:r>
              <a:rPr lang="pl-PL" baseline="0" dirty="0" smtClean="0"/>
              <a:t> CERN.</a:t>
            </a:r>
          </a:p>
          <a:p>
            <a:r>
              <a:rPr lang="pl-PL" baseline="0" dirty="0" smtClean="0"/>
              <a:t>I </a:t>
            </a:r>
            <a:r>
              <a:rPr lang="pl-PL" baseline="0" dirty="0" err="1" smtClean="0"/>
              <a:t>will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describe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automated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object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oriented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simulation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framework</a:t>
            </a:r>
            <a:r>
              <a:rPr lang="pl-PL" baseline="0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628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634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299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299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653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809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56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3152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095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092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317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5204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2083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8467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712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43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(changing parameters, changing model structure)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(semi-automatic measurement/simulation comparison)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(15 minutes from choice of parameters to final plots generation)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– no need to have Matlab installed!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410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(simply a LUT)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(only for the turn where the quench starts and its neighbours; only for a limited time window where quench occurs)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410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(only for the turn where the quench starts and its neighbours; only for a limited time window where quench occurs)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410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(only for the turn where the quench starts and its neighbours; only for a limited time window where quench occurs)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410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681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453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876A-3854-44C0-9059-B9E13D7D58DF}" type="datetime1">
              <a:rPr lang="en-GB" smtClean="0">
                <a:solidFill>
                  <a:srgbClr val="ACCBF9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ACCB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ACCB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ACCBF9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ACCB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94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B013-ED14-46C8-BE8A-3AD284241893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01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DB2D3-3A6E-4856-9927-D78D56088F8B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945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6AB0-9002-431F-8972-C1ADC5321EFD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86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13BB-BA99-4090-8E52-DC9BAECB4CED}" type="datetime1">
              <a:rPr lang="en-GB" smtClean="0">
                <a:solidFill>
                  <a:srgbClr val="ACCBF9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ACCB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ACCB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ACCBF9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ACCB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240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9E6-88FB-40A8-AA02-8A0A96F9C769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40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709A-C698-4CCD-9B45-5255169EA2D5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2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80DB-D318-4BB9-A6B1-4C6C6434E385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82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EC73-51F9-4194-8437-E20623898D6A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6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032A-DABE-4D2D-AA91-33D17828AC05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0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5248850" y="2111214"/>
            <a:ext cx="3113348" cy="3239069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32E1-D40A-4A72-87D8-A69EE37558BF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5543297" y="2274778"/>
            <a:ext cx="2524455" cy="2911938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0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01280A-7100-4469-8ADA-68E35DEF2773}" type="datetime1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28/03/2014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154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8485" y="1052736"/>
            <a:ext cx="8964488" cy="1828800"/>
          </a:xfrm>
        </p:spPr>
        <p:txBody>
          <a:bodyPr>
            <a:normAutofit/>
          </a:bodyPr>
          <a:lstStyle/>
          <a:p>
            <a:pPr algn="ctr"/>
            <a:r>
              <a:rPr lang="en-GB" sz="4800" dirty="0" smtClean="0"/>
              <a:t>Validation of automated simulation framework</a:t>
            </a:r>
            <a:endParaRPr lang="en-GB" sz="4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33381" y="5458172"/>
            <a:ext cx="7854696" cy="98072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GB" dirty="0" smtClean="0"/>
              <a:t>Michal Maciejewski</a:t>
            </a:r>
          </a:p>
          <a:p>
            <a:pPr algn="ctr"/>
            <a:r>
              <a:rPr lang="en-GB" dirty="0" smtClean="0"/>
              <a:t>TE-MPE-PE</a:t>
            </a:r>
          </a:p>
          <a:p>
            <a:pPr algn="ctr"/>
            <a:r>
              <a:rPr lang="en-GB" dirty="0" smtClean="0"/>
              <a:t>19.03.2014</a:t>
            </a:r>
            <a:endParaRPr lang="en-GB" dirty="0"/>
          </a:p>
          <a:p>
            <a:pPr algn="ctr"/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204"/>
          <a:stretch/>
        </p:blipFill>
        <p:spPr>
          <a:xfrm>
            <a:off x="3635896" y="3356992"/>
            <a:ext cx="1849666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12.8 kA, QH 6x62 A – 8x18 model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10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2051" name="Picture 3" descr="G:\Projects\lhccm\Simulink Framework\Ver 7_9\Output\Simulation Results\Currents\CLIQ_Currents25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365504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31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12.8 kA, QH 6x62 A - </a:t>
            </a:r>
            <a:r>
              <a:rPr lang="en-GB" sz="3200" dirty="0"/>
              <a:t>8x18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11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3075" name="Picture 3" descr="G:\Projects\lhccm\Simulink Framework\Ver 7_9\Output\Simulation Results\Resistance\CLIQ_QuenchResistance25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270504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65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12.8 kA, QH 6x62 </a:t>
            </a:r>
            <a:r>
              <a:rPr lang="en-GB" sz="3200" dirty="0"/>
              <a:t>A - 8x18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12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11266" name="Picture 2" descr="G:\Projects\lhccm\Simulink Framework\Ver 7_9\Output\Simulation Results\Resistance\CLIQ_QuenchResistance_zoom25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282377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29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12.8 kA, QH 6x62 </a:t>
            </a:r>
            <a:r>
              <a:rPr lang="en-GB" sz="3200" dirty="0"/>
              <a:t>A </a:t>
            </a:r>
            <a:r>
              <a:rPr lang="en-GB" sz="3200" dirty="0" smtClean="0"/>
              <a:t>8x9 </a:t>
            </a:r>
            <a:r>
              <a:rPr lang="en-GB" sz="3200" dirty="0"/>
              <a:t>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13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9218" name="Picture 2" descr="G:\Projects\lhccm\Simulink Framework\Ver 7_9\Output\Simulation Results\Currents\CLIQ_Currents27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365504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13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12.8 kA, QH 6x62 </a:t>
            </a:r>
            <a:r>
              <a:rPr lang="en-GB" sz="3200" dirty="0"/>
              <a:t>A - </a:t>
            </a:r>
            <a:r>
              <a:rPr lang="en-GB" sz="3200" dirty="0" smtClean="0"/>
              <a:t>8x9 </a:t>
            </a:r>
            <a:r>
              <a:rPr lang="en-GB" sz="3200" dirty="0"/>
              <a:t>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10242" name="Picture 2" descr="G:\Projects\lhccm\Simulink Framework\Ver 7_9\Output\Simulation Results\Resistance\CLIQ_QuenchResistance27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240892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92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9 kA, QH 6x62 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15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4099" name="Picture 3" descr="G:\Projects\lhccm\Simulink Framework\Ver 7_9\Output\Simulation Results\Currents\CLIQ_Currents8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282377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Callout 2 6"/>
          <p:cNvSpPr/>
          <p:nvPr/>
        </p:nvSpPr>
        <p:spPr>
          <a:xfrm>
            <a:off x="3443845" y="2618507"/>
            <a:ext cx="1353787" cy="605642"/>
          </a:xfrm>
          <a:prstGeom prst="borderCallout2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EE Trigger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3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9 kA, QH 6x62 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16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6146" name="Picture 2" descr="G:\Projects\lhccm\Simulink Framework\Ver 7_9\Output\Simulation Results\Resistance\CLIQ_QuenchResistance8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240892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32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6 kA, QH 6x62 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17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5" name="Picture 2" descr="G:\Projects\lhccm\Simulink Framework\Ver 7_9\Output17Mar\Simulation Results\Currents\CLIQ_Currents43.ti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880" y="1258268"/>
            <a:ext cx="7198001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Line Callout 2 5"/>
          <p:cNvSpPr/>
          <p:nvPr/>
        </p:nvSpPr>
        <p:spPr>
          <a:xfrm>
            <a:off x="5569528" y="4043546"/>
            <a:ext cx="1353787" cy="605642"/>
          </a:xfrm>
          <a:prstGeom prst="borderCallout2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EE Trigger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3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6 kA, QH 6x62 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18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5" name="Picture 2" descr="G:\Projects\lhccm\Simulink Framework\Ver 7_9\Output17Mar\Simulation Results\Currents\CLIQ_Currents43.ti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271" y="1626404"/>
            <a:ext cx="5850958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G:\Projects\lhccm\Simulink Framework\Ver 7_9\Output17Mar\Simulation Results\Resistance\CLIQ_QuenchResistance43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276518"/>
            <a:ext cx="719800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18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3 kA, QH 6x62 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19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7170" name="Picture 2" descr="G:\Projects\lhccm\Simulink Framework\Ver 7_9\Output\Simulation Results\Currents\CLIQ_Currents16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282377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Callout 2 6"/>
          <p:cNvSpPr/>
          <p:nvPr/>
        </p:nvSpPr>
        <p:spPr>
          <a:xfrm>
            <a:off x="5343897" y="2927266"/>
            <a:ext cx="1353787" cy="605642"/>
          </a:xfrm>
          <a:prstGeom prst="borderCallout2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EE Trigger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3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99338"/>
            <a:ext cx="8229600" cy="677037"/>
          </a:xfrm>
        </p:spPr>
        <p:txBody>
          <a:bodyPr>
            <a:noAutofit/>
          </a:bodyPr>
          <a:lstStyle/>
          <a:p>
            <a:r>
              <a:rPr lang="en-GB" sz="3200" dirty="0" smtClean="0"/>
              <a:t>Acknowledgements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/>
        </p:nvSpPr>
        <p:spPr>
          <a:xfrm>
            <a:off x="457200" y="2256015"/>
            <a:ext cx="8229600" cy="20431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i="1" dirty="0" smtClean="0">
              <a:latin typeface="+mj-lt"/>
            </a:endParaRPr>
          </a:p>
          <a:p>
            <a:pPr marL="0" indent="0" algn="just">
              <a:buNone/>
            </a:pPr>
            <a:r>
              <a:rPr lang="en-GB" i="1" dirty="0" smtClean="0">
                <a:latin typeface="+mj-lt"/>
              </a:rPr>
              <a:t>Many </a:t>
            </a:r>
            <a:r>
              <a:rPr lang="en-GB" i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thanks</a:t>
            </a:r>
            <a:r>
              <a:rPr lang="en-GB" i="1" dirty="0" smtClean="0">
                <a:latin typeface="+mj-lt"/>
              </a:rPr>
              <a:t> to Emmanuele for his </a:t>
            </a:r>
            <a:r>
              <a:rPr lang="en-GB" i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support</a:t>
            </a:r>
            <a:r>
              <a:rPr lang="pl-PL" i="1" dirty="0" smtClean="0">
                <a:latin typeface="+mj-lt"/>
              </a:rPr>
              <a:t>,</a:t>
            </a:r>
            <a:r>
              <a:rPr lang="en-GB" i="1" dirty="0" smtClean="0">
                <a:latin typeface="+mj-lt"/>
              </a:rPr>
              <a:t> guidance</a:t>
            </a:r>
            <a:r>
              <a:rPr lang="pl-PL" i="1" dirty="0" smtClean="0">
                <a:latin typeface="+mj-lt"/>
              </a:rPr>
              <a:t> and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patience</a:t>
            </a:r>
            <a:r>
              <a:rPr lang="pl-PL" i="1" dirty="0" smtClean="0">
                <a:latin typeface="+mj-lt"/>
              </a:rPr>
              <a:t> </a:t>
            </a:r>
            <a:r>
              <a:rPr lang="en-US" i="1" dirty="0" smtClean="0">
                <a:latin typeface="+mj-lt"/>
              </a:rPr>
              <a:t>during</a:t>
            </a:r>
            <a:r>
              <a:rPr lang="pl-PL" i="1" dirty="0" smtClean="0">
                <a:latin typeface="+mj-lt"/>
              </a:rPr>
              <a:t> design and </a:t>
            </a:r>
            <a:r>
              <a:rPr lang="en-US" i="1" dirty="0" smtClean="0">
                <a:latin typeface="+mj-lt"/>
              </a:rPr>
              <a:t>validation</a:t>
            </a:r>
            <a:r>
              <a:rPr lang="pl-PL" i="1" dirty="0" smtClean="0">
                <a:latin typeface="+mj-lt"/>
              </a:rPr>
              <a:t> of </a:t>
            </a:r>
            <a:r>
              <a:rPr lang="en-US" i="1" dirty="0" smtClean="0">
                <a:latin typeface="+mj-lt"/>
              </a:rPr>
              <a:t>Simulink</a:t>
            </a:r>
            <a:r>
              <a:rPr lang="pl-PL" i="1" dirty="0" smtClean="0">
                <a:latin typeface="+mj-lt"/>
              </a:rPr>
              <a:t> </a:t>
            </a:r>
            <a:r>
              <a:rPr lang="en-US" i="1" dirty="0" smtClean="0">
                <a:latin typeface="+mj-lt"/>
              </a:rPr>
              <a:t>Framework</a:t>
            </a:r>
            <a:r>
              <a:rPr lang="pl-PL" i="1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63992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3 kA, QH 6x62 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20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8194" name="Picture 2" descr="G:\Projects\lhccm\Simulink Framework\Ver 7_9\Output\Simulation Results\Resistance\CLIQ_QuenchResistance16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1282377"/>
            <a:ext cx="7321296" cy="54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7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Summary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Most important features are already implemented.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Framework is currently a subject of validation against measurements from last test campaign.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Good estimation of quench start due to quench heaters.</a:t>
            </a:r>
          </a:p>
          <a:p>
            <a:pPr>
              <a:lnSpc>
                <a:spcPct val="150000"/>
              </a:lnSpc>
            </a:pPr>
            <a:r>
              <a:rPr lang="en-US" dirty="0"/>
              <a:t>QH simulation underestimates the quench resistance because of the 8th </a:t>
            </a:r>
            <a:r>
              <a:rPr lang="en-US" dirty="0" smtClean="0"/>
              <a:t>half-pole </a:t>
            </a:r>
            <a:endParaRPr lang="en-GB" dirty="0" smtClean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21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5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539697" y="5301214"/>
            <a:ext cx="6068855" cy="720023"/>
          </a:xfrm>
        </p:spPr>
        <p:txBody>
          <a:bodyPr>
            <a:normAutofit lnSpcReduction="10000"/>
          </a:bodyPr>
          <a:lstStyle/>
          <a:p>
            <a:r>
              <a:rPr lang="en-GB" sz="4400" i="1" dirty="0" smtClean="0"/>
              <a:t>Thank you for attention!</a:t>
            </a:r>
            <a:endParaRPr lang="en-GB" sz="4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22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3074" name="Picture 2" descr="\\cern.ch\dfs\Users\m\mmacieje\Desktop\Prezentacja\Last slid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494" y="1382293"/>
            <a:ext cx="658926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88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608266"/>
            <a:ext cx="8229600" cy="677037"/>
          </a:xfrm>
        </p:spPr>
        <p:txBody>
          <a:bodyPr>
            <a:normAutofit/>
          </a:bodyPr>
          <a:lstStyle/>
          <a:p>
            <a:r>
              <a:rPr lang="en-GB" sz="3600" dirty="0" smtClean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3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26" name="Title 5"/>
          <p:cNvSpPr txBox="1">
            <a:spLocks/>
          </p:cNvSpPr>
          <p:nvPr/>
        </p:nvSpPr>
        <p:spPr>
          <a:xfrm>
            <a:off x="312717" y="1353787"/>
            <a:ext cx="8229600" cy="323008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742950" indent="-742950">
              <a:lnSpc>
                <a:spcPct val="150000"/>
              </a:lnSpc>
              <a:buAutoNum type="arabicPeriod"/>
            </a:pPr>
            <a:r>
              <a:rPr lang="en-GB" sz="2800" dirty="0" smtClean="0">
                <a:latin typeface="+mn-lt"/>
              </a:rPr>
              <a:t>Simulink Framework Status</a:t>
            </a:r>
          </a:p>
          <a:p>
            <a:pPr marL="742950" indent="-742950">
              <a:lnSpc>
                <a:spcPct val="150000"/>
              </a:lnSpc>
              <a:buAutoNum type="arabicPeriod"/>
            </a:pPr>
            <a:r>
              <a:rPr lang="en-GB" sz="2800" dirty="0" smtClean="0">
                <a:latin typeface="+mn-lt"/>
              </a:rPr>
              <a:t>Model validation against QH measurements</a:t>
            </a:r>
          </a:p>
          <a:p>
            <a:pPr marL="742950" indent="-742950">
              <a:lnSpc>
                <a:spcPct val="150000"/>
              </a:lnSpc>
              <a:buAutoNum type="arabicPeriod"/>
            </a:pPr>
            <a:r>
              <a:rPr lang="en-GB" sz="2800" dirty="0" smtClean="0">
                <a:latin typeface="+mn-lt"/>
              </a:rPr>
              <a:t>Summary</a:t>
            </a:r>
          </a:p>
          <a:p>
            <a:pPr marL="914400" indent="-9144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0088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22513"/>
            <a:ext cx="8229600" cy="64768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Simulink Framework Status</a:t>
            </a:r>
            <a:endParaRPr lang="en-GB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973292"/>
              </p:ext>
            </p:extLst>
          </p:nvPr>
        </p:nvGraphicFramePr>
        <p:xfrm>
          <a:off x="59376" y="1935678"/>
          <a:ext cx="9013370" cy="3837252"/>
        </p:xfrm>
        <a:graphic>
          <a:graphicData uri="http://schemas.openxmlformats.org/drawingml/2006/table">
            <a:tbl>
              <a:tblPr firstRow="1" bandRow="1"/>
              <a:tblGrid>
                <a:gridCol w="961902"/>
                <a:gridCol w="2075070"/>
                <a:gridCol w="3581735"/>
                <a:gridCol w="2394663"/>
              </a:tblGrid>
              <a:tr h="4082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Features on 12.2013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Additional features on 03.2014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Missing features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</a:tr>
              <a:tr h="58927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Simulink </a:t>
                      </a: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Features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2D electro-thermal model</a:t>
                      </a: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Automatic Run of Simulation 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Sets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GUI</a:t>
                      </a: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051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One Excel File</a:t>
                      </a: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Proper structure for input/output files, libraries, scripts, </a:t>
                      </a:r>
                      <a:r>
                        <a:rPr lang="en-GB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etc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Executable 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Models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0503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Simscape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Link between simulations, post-processing, and data 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analysis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Automatic estimation of model parameters</a:t>
                      </a: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0989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OOP</a:t>
                      </a: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Semi-automatic generation of plots showing simulation 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results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Automatic/Semi-Analytical calculation of Frequency Transfer Function</a:t>
                      </a:r>
                    </a:p>
                  </a:txBody>
                  <a:tcPr marL="79036" marR="79036" marT="39518" marB="39518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82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22513"/>
            <a:ext cx="8229600" cy="64768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Simulink Framework Status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185015" y="6309320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*By Kevin Sperin</a:t>
            </a:r>
            <a:endParaRPr lang="en-GB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370752"/>
              </p:ext>
            </p:extLst>
          </p:nvPr>
        </p:nvGraphicFramePr>
        <p:xfrm>
          <a:off x="87554" y="1122521"/>
          <a:ext cx="9013370" cy="5269371"/>
        </p:xfrm>
        <a:graphic>
          <a:graphicData uri="http://schemas.openxmlformats.org/drawingml/2006/table">
            <a:tbl>
              <a:tblPr firstRow="1" bandRow="1"/>
              <a:tblGrid>
                <a:gridCol w="961902"/>
                <a:gridCol w="2075070"/>
                <a:gridCol w="3581735"/>
                <a:gridCol w="2394663"/>
              </a:tblGrid>
              <a:tr h="4082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Features on 12.2013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Additional features on 03.2014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Missing features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</a:tr>
              <a:tr h="589273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Physics /</a:t>
                      </a:r>
                      <a:b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New “Hardware”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IFCL, ISCL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IFCL due to magnetic field changes in the X,Y direction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semi 3D model: 3rd dimension for 1-5 </a:t>
                      </a:r>
                      <a:r>
                        <a:rPr lang="en-GB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blocks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51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Dynamic inductance effects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L(I) due to iron yoke saturation and SC filament </a:t>
                      </a:r>
                      <a:r>
                        <a:rPr lang="en-GB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magnetization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2D heat exchange improvement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96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Simplified Magnetic field calculation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Extended Magnetic field calculation (field in the X,Y direction depending on the current in each half pole)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40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470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Heat Exchange Calculation</a:t>
                      </a:r>
                      <a:endParaRPr lang="en-GB" sz="1400" dirty="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 Heaters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400" dirty="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2251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40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Automatic connection of poles in different electrical order, automatic connection of CLIQ in different positions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400" dirty="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1941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400" dirty="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Power Supply model: Current Source/Voltage Source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400" dirty="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4246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400" dirty="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Automatic Calculation of the contact area between blocks (for Heat Exchange calculation)*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400" dirty="0">
                        <a:effectLst/>
                        <a:latin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849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22513"/>
            <a:ext cx="8229600" cy="64768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Simulink Framework Status</a:t>
            </a:r>
            <a:endParaRPr lang="en-GB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816482"/>
              </p:ext>
            </p:extLst>
          </p:nvPr>
        </p:nvGraphicFramePr>
        <p:xfrm>
          <a:off x="87554" y="1223157"/>
          <a:ext cx="9013370" cy="2245231"/>
        </p:xfrm>
        <a:graphic>
          <a:graphicData uri="http://schemas.openxmlformats.org/drawingml/2006/table">
            <a:tbl>
              <a:tblPr firstRow="1" bandRow="1"/>
              <a:tblGrid>
                <a:gridCol w="961902"/>
                <a:gridCol w="2075070"/>
                <a:gridCol w="3581735"/>
                <a:gridCol w="2394663"/>
              </a:tblGrid>
              <a:tr h="3681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Features on 12.2013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Additional features on 03.2014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Missing features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</a:tr>
              <a:tr h="93854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Properties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Properties for Cu, NbTi, kapton, Helium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Properties for Nb3Sn, G10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Material library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385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Wire/Cable library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729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22513"/>
            <a:ext cx="8229600" cy="64768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Simulink Framework Status</a:t>
            </a:r>
            <a:endParaRPr lang="en-GB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93858"/>
              </p:ext>
            </p:extLst>
          </p:nvPr>
        </p:nvGraphicFramePr>
        <p:xfrm>
          <a:off x="87554" y="1223157"/>
          <a:ext cx="9013370" cy="4524501"/>
        </p:xfrm>
        <a:graphic>
          <a:graphicData uri="http://schemas.openxmlformats.org/drawingml/2006/table">
            <a:tbl>
              <a:tblPr firstRow="1" bandRow="1"/>
              <a:tblGrid>
                <a:gridCol w="826846"/>
                <a:gridCol w="2210126"/>
                <a:gridCol w="3581735"/>
                <a:gridCol w="2394663"/>
              </a:tblGrid>
              <a:tr h="3681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Features on 12.2013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Additional features on 03.2014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Missing features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036" marR="79036" marT="39518" marB="395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DD1"/>
                    </a:solidFill>
                  </a:tcPr>
                </a:tc>
              </a:tr>
              <a:tr h="985651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Performance</a:t>
                      </a:r>
                      <a:r>
                        <a:rPr kumimoji="0" lang="en-GB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Optimization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Dynamic Part Stability Check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Report Generation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LUT for material properties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46265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Cases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Composite Components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93767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Performance improvement 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Performance improvement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1838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Parameters Range Check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7689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Vector signals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7689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Extended documentation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91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Quench Heater Connection – 6x62 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8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245" y="1316643"/>
            <a:ext cx="5731510" cy="52222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/>
          <p:cNvCxnSpPr/>
          <p:nvPr/>
        </p:nvCxnSpPr>
        <p:spPr>
          <a:xfrm>
            <a:off x="4655127" y="1710047"/>
            <a:ext cx="0" cy="41444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470068" y="3829791"/>
            <a:ext cx="4334493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90579" y="33369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P1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33369" y="330576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933369" y="412985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P3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990579" y="412985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586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5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Quench Heater Connection – 6x62 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9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245" y="1316643"/>
            <a:ext cx="5731510" cy="522224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cxnSp>
        <p:nvCxnSpPr>
          <p:cNvPr id="7" name="Straight Connector 6"/>
          <p:cNvCxnSpPr/>
          <p:nvPr/>
        </p:nvCxnSpPr>
        <p:spPr>
          <a:xfrm>
            <a:off x="4655127" y="1710047"/>
            <a:ext cx="0" cy="41444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470068" y="3829791"/>
            <a:ext cx="4334493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c 11"/>
          <p:cNvSpPr/>
          <p:nvPr/>
        </p:nvSpPr>
        <p:spPr>
          <a:xfrm rot="710741">
            <a:off x="4438377" y="2246332"/>
            <a:ext cx="1104405" cy="486888"/>
          </a:xfrm>
          <a:prstGeom prst="arc">
            <a:avLst>
              <a:gd name="adj1" fmla="val 12393902"/>
              <a:gd name="adj2" fmla="val 200886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/>
          <p:cNvSpPr/>
          <p:nvPr/>
        </p:nvSpPr>
        <p:spPr>
          <a:xfrm rot="4479119">
            <a:off x="5543189" y="3289465"/>
            <a:ext cx="1104405" cy="486888"/>
          </a:xfrm>
          <a:prstGeom prst="arc">
            <a:avLst>
              <a:gd name="adj1" fmla="val 12393902"/>
              <a:gd name="adj2" fmla="val 200886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7046598">
            <a:off x="2728738" y="3291517"/>
            <a:ext cx="1104405" cy="486888"/>
          </a:xfrm>
          <a:prstGeom prst="arc">
            <a:avLst>
              <a:gd name="adj1" fmla="val 12393902"/>
              <a:gd name="adj2" fmla="val 200886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20773171">
            <a:off x="3701826" y="2262691"/>
            <a:ext cx="1104405" cy="486888"/>
          </a:xfrm>
          <a:prstGeom prst="arc">
            <a:avLst>
              <a:gd name="adj1" fmla="val 12393902"/>
              <a:gd name="adj2" fmla="val 200886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15263989">
            <a:off x="2713073" y="4004038"/>
            <a:ext cx="1104405" cy="486888"/>
          </a:xfrm>
          <a:prstGeom prst="arc">
            <a:avLst>
              <a:gd name="adj1" fmla="val 12393902"/>
              <a:gd name="adj2" fmla="val 200886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 rot="11861135">
            <a:off x="3750435" y="4926832"/>
            <a:ext cx="1104405" cy="486888"/>
          </a:xfrm>
          <a:prstGeom prst="arc">
            <a:avLst>
              <a:gd name="adj1" fmla="val 12393902"/>
              <a:gd name="adj2" fmla="val 200886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990579" y="33369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P1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33369" y="330576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933369" y="412985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P3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990579" y="412985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P4</a:t>
            </a:r>
            <a:endParaRPr lang="en-GB" dirty="0"/>
          </a:p>
        </p:txBody>
      </p:sp>
      <p:sp>
        <p:nvSpPr>
          <p:cNvPr id="18" name="Arc 17"/>
          <p:cNvSpPr/>
          <p:nvPr/>
        </p:nvSpPr>
        <p:spPr>
          <a:xfrm rot="9728662">
            <a:off x="4437435" y="4926832"/>
            <a:ext cx="1104405" cy="486888"/>
          </a:xfrm>
          <a:prstGeom prst="arc">
            <a:avLst>
              <a:gd name="adj1" fmla="val 12393902"/>
              <a:gd name="adj2" fmla="val 20088676"/>
            </a:avLst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5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Simulink Framework Status
Model validation against QH measurements
</Topics>
  </documentManagement>
</p:properties>
</file>

<file path=customXml/itemProps1.xml><?xml version="1.0" encoding="utf-8"?>
<ds:datastoreItem xmlns:ds="http://schemas.openxmlformats.org/officeDocument/2006/customXml" ds:itemID="{9011863F-198C-4D3A-938F-EEDEA551C1D8}"/>
</file>

<file path=customXml/itemProps2.xml><?xml version="1.0" encoding="utf-8"?>
<ds:datastoreItem xmlns:ds="http://schemas.openxmlformats.org/officeDocument/2006/customXml" ds:itemID="{B5C36AA5-0868-4B1C-9E8D-694E9EFE712A}"/>
</file>

<file path=customXml/itemProps3.xml><?xml version="1.0" encoding="utf-8"?>
<ds:datastoreItem xmlns:ds="http://schemas.openxmlformats.org/officeDocument/2006/customXml" ds:itemID="{F7353166-B627-41EE-A376-A666111C0A17}"/>
</file>

<file path=docProps/app.xml><?xml version="1.0" encoding="utf-8"?>
<Properties xmlns="http://schemas.openxmlformats.org/officeDocument/2006/extended-properties" xmlns:vt="http://schemas.openxmlformats.org/officeDocument/2006/docPropsVTypes">
  <TotalTime>2590</TotalTime>
  <Words>632</Words>
  <Application>Microsoft Office PowerPoint</Application>
  <PresentationFormat>On-screen Show (4:3)</PresentationFormat>
  <Paragraphs>161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Validation of automated simulation framework</vt:lpstr>
      <vt:lpstr>Acknowledgements</vt:lpstr>
      <vt:lpstr>Outline</vt:lpstr>
      <vt:lpstr>Simulink Framework Status</vt:lpstr>
      <vt:lpstr>Simulink Framework Status</vt:lpstr>
      <vt:lpstr>Simulink Framework Status</vt:lpstr>
      <vt:lpstr>Simulink Framework Status</vt:lpstr>
      <vt:lpstr>Quench Heater Connection – 6x62 A</vt:lpstr>
      <vt:lpstr>Quench Heater Connection – 6x62 A</vt:lpstr>
      <vt:lpstr>12.8 kA, QH 6x62 A – 8x18 model</vt:lpstr>
      <vt:lpstr>12.8 kA, QH 6x62 A - 8x18 model</vt:lpstr>
      <vt:lpstr>12.8 kA, QH 6x62 A - 8x18 model</vt:lpstr>
      <vt:lpstr>12.8 kA, QH 6x62 A 8x9 model</vt:lpstr>
      <vt:lpstr>12.8 kA, QH 6x62 A - 8x9 model</vt:lpstr>
      <vt:lpstr>9 kA, QH 6x62 A</vt:lpstr>
      <vt:lpstr>9 kA, QH 6x62 A</vt:lpstr>
      <vt:lpstr>6 kA, QH 6x62 A</vt:lpstr>
      <vt:lpstr>6 kA, QH 6x62 A</vt:lpstr>
      <vt:lpstr>3 kA, QH 6x62 A</vt:lpstr>
      <vt:lpstr>3 kA, QH 6x62 A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Validation of automated simulation framework</dc:title>
  <dc:creator>Kevin Ashley Sperin</dc:creator>
  <cp:lastModifiedBy>Michal Maciejewski</cp:lastModifiedBy>
  <cp:revision>169</cp:revision>
  <dcterms:created xsi:type="dcterms:W3CDTF">2013-09-03T07:28:17Z</dcterms:created>
  <dcterms:modified xsi:type="dcterms:W3CDTF">2014-03-28T11:50:37Z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