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  <p:sldMasterId id="2147483683" r:id="rId5"/>
  </p:sldMasterIdLst>
  <p:notesMasterIdLst>
    <p:notesMasterId r:id="rId16"/>
  </p:notesMasterIdLst>
  <p:sldIdLst>
    <p:sldId id="258" r:id="rId6"/>
    <p:sldId id="262" r:id="rId7"/>
    <p:sldId id="265" r:id="rId8"/>
    <p:sldId id="266" r:id="rId9"/>
    <p:sldId id="271" r:id="rId10"/>
    <p:sldId id="267" r:id="rId11"/>
    <p:sldId id="268" r:id="rId12"/>
    <p:sldId id="269" r:id="rId13"/>
    <p:sldId id="272" r:id="rId14"/>
    <p:sldId id="259" r:id="rId15"/>
  </p:sldIdLst>
  <p:sldSz cx="9144000" cy="6858000" type="screen4x3"/>
  <p:notesSz cx="6775450" cy="9906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5466" autoAdjust="0"/>
    <p:restoredTop sz="94679" autoAdjust="0"/>
  </p:normalViewPr>
  <p:slideViewPr>
    <p:cSldViewPr>
      <p:cViewPr>
        <p:scale>
          <a:sx n="94" d="100"/>
          <a:sy n="94" d="100"/>
        </p:scale>
        <p:origin x="352" y="2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notesMaster" Target="notesMasters/notesMaster1.xml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38575" y="0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714-06A7-4C3E-B282-1CB27244E958}" type="datetimeFigureOut">
              <a:rPr lang="en-US" smtClean="0"/>
              <a:pPr/>
              <a:t>2/1/16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1225" y="742950"/>
            <a:ext cx="4953000" cy="3714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7863" y="4705350"/>
            <a:ext cx="5419725" cy="4457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38575" y="9409113"/>
            <a:ext cx="2935288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08315-CB39-4237-8C9E-1377361ADB1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3410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608315-CB39-4237-8C9E-1377361ADB1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1689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tiff"/><Relationship Id="rId6" Type="http://schemas.openxmlformats.org/officeDocument/2006/relationships/image" Target="../media/image5.tiff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png"/><Relationship Id="rId10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e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Relationship Id="rId3" Type="http://schemas.openxmlformats.org/officeDocument/2006/relationships/image" Target="../media/image8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stacks_banner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>
          <a:xfrm>
            <a:off x="7467600" y="4343400"/>
            <a:ext cx="1676400" cy="914400"/>
          </a:xfrm>
          <a:prstGeom prst="rect">
            <a:avLst/>
          </a:prstGeom>
        </p:spPr>
      </p:pic>
      <p:pic>
        <p:nvPicPr>
          <p:cNvPr id="9" name="Picture 8" descr="accelerator.jpg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>
          <a:xfrm>
            <a:off x="1447800" y="4343400"/>
            <a:ext cx="1524000" cy="914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76630" y="1066800"/>
            <a:ext cx="5928970" cy="1470025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Principle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745285" y="2590800"/>
            <a:ext cx="2895600" cy="609600"/>
          </a:xfrm>
        </p:spPr>
        <p:txBody>
          <a:bodyPr>
            <a:normAutofit/>
          </a:bodyPr>
          <a:lstStyle>
            <a:lvl1pPr marL="0" indent="0" algn="l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Author</a:t>
            </a:r>
            <a:endParaRPr lang="en-US" dirty="0"/>
          </a:p>
        </p:txBody>
      </p:sp>
      <p:pic>
        <p:nvPicPr>
          <p:cNvPr id="8" name="Picture 7" descr="HiggsInCMS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>
          <a:xfrm>
            <a:off x="0" y="4343400"/>
            <a:ext cx="1463040" cy="924025"/>
          </a:xfrm>
          <a:prstGeom prst="rect">
            <a:avLst/>
          </a:prstGeom>
        </p:spPr>
      </p:pic>
      <p:pic>
        <p:nvPicPr>
          <p:cNvPr id="10" name="Picture 9" descr="01 nyte - globe encounters.tif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>
          <a:xfrm>
            <a:off x="2920595" y="3773425"/>
            <a:ext cx="1463040" cy="1627890"/>
          </a:xfrm>
          <a:prstGeom prst="rect">
            <a:avLst/>
          </a:prstGeom>
        </p:spPr>
      </p:pic>
      <p:pic>
        <p:nvPicPr>
          <p:cNvPr id="11" name="Picture 10" descr="0804041_30.tif"/>
          <p:cNvPicPr>
            <a:picLocks noChangeAspect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>
          <a:xfrm>
            <a:off x="4556760" y="4343400"/>
            <a:ext cx="1463040" cy="914400"/>
          </a:xfrm>
          <a:prstGeom prst="rect">
            <a:avLst/>
          </a:prstGeom>
        </p:spPr>
      </p:pic>
      <p:pic>
        <p:nvPicPr>
          <p:cNvPr id="12" name="Picture 11" descr="blueinstall.jpg"/>
          <p:cNvPicPr>
            <a:picLocks noChangeAspect="1"/>
          </p:cNvPicPr>
          <p:nvPr userDrawn="1"/>
        </p:nvPicPr>
        <p:blipFill>
          <a:blip r:embed="rId7" cstate="print"/>
          <a:srcRect/>
          <a:stretch>
            <a:fillRect/>
          </a:stretch>
        </p:blipFill>
        <p:spPr>
          <a:xfrm>
            <a:off x="6019800" y="4343400"/>
            <a:ext cx="1463040" cy="914400"/>
          </a:xfrm>
          <a:prstGeom prst="rect">
            <a:avLst/>
          </a:prstGeom>
        </p:spPr>
      </p:pic>
      <p:sp>
        <p:nvSpPr>
          <p:cNvPr id="24" name="Text Placeholder 23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6705600" y="228600"/>
            <a:ext cx="2438400" cy="457200"/>
          </a:xfrm>
        </p:spPr>
        <p:txBody>
          <a:bodyPr/>
          <a:lstStyle>
            <a:lvl1pPr algn="r">
              <a:buNone/>
              <a:defRPr baseline="0">
                <a:solidFill>
                  <a:schemeClr val="bg1">
                    <a:lumMod val="50000"/>
                  </a:schemeClr>
                </a:solidFill>
              </a:defRPr>
            </a:lvl1pPr>
            <a:lvl2pPr>
              <a:buNone/>
              <a:defRPr/>
            </a:lvl2pPr>
          </a:lstStyle>
          <a:p>
            <a:pPr lvl="0"/>
            <a:r>
              <a:rPr lang="en-US" dirty="0" smtClean="0"/>
              <a:t>WLCG Group</a:t>
            </a:r>
            <a:endParaRPr lang="en-US" dirty="0"/>
          </a:p>
        </p:txBody>
      </p:sp>
      <p:sp>
        <p:nvSpPr>
          <p:cNvPr id="28" name="Text Placeholder 27"/>
          <p:cNvSpPr>
            <a:spLocks noGrp="1"/>
          </p:cNvSpPr>
          <p:nvPr userDrawn="1">
            <p:ph type="body" sz="quarter" idx="15" hasCustomPrompt="1"/>
          </p:nvPr>
        </p:nvSpPr>
        <p:spPr>
          <a:xfrm>
            <a:off x="1752600" y="3200400"/>
            <a:ext cx="3124200" cy="533400"/>
          </a:xfrm>
        </p:spPr>
        <p:txBody>
          <a:bodyPr>
            <a:normAutofit/>
          </a:bodyPr>
          <a:lstStyle>
            <a:lvl1pPr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5pPr>
              <a:buNone/>
              <a:defRPr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Date/other info</a:t>
            </a:r>
            <a:endParaRPr lang="en-US" dirty="0"/>
          </a:p>
        </p:txBody>
      </p:sp>
      <p:sp>
        <p:nvSpPr>
          <p:cNvPr id="23" name="Date Placeholder 22"/>
          <p:cNvSpPr>
            <a:spLocks noGrp="1"/>
          </p:cNvSpPr>
          <p:nvPr userDrawn="1"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  <p:sp>
        <p:nvSpPr>
          <p:cNvPr id="25" name="Slide Number Placeholder 24"/>
          <p:cNvSpPr>
            <a:spLocks noGrp="1"/>
          </p:cNvSpPr>
          <p:nvPr userDrawn="1"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 userDrawn="1">
            <p:ph type="ftr" sz="quarter" idx="18"/>
          </p:nvPr>
        </p:nvSpPr>
        <p:spPr/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grpSp>
        <p:nvGrpSpPr>
          <p:cNvPr id="22" name="Group 21"/>
          <p:cNvGrpSpPr/>
          <p:nvPr userDrawn="1"/>
        </p:nvGrpSpPr>
        <p:grpSpPr>
          <a:xfrm>
            <a:off x="76200" y="6248400"/>
            <a:ext cx="2089150" cy="548640"/>
            <a:chOff x="76200" y="13479"/>
            <a:chExt cx="2089150" cy="548640"/>
          </a:xfrm>
        </p:grpSpPr>
        <p:pic>
          <p:nvPicPr>
            <p:cNvPr id="27" name="Picture 26" descr="WLCG-TextOnly_black.jpg"/>
            <p:cNvPicPr>
              <a:picLocks noChangeAspect="1"/>
            </p:cNvPicPr>
            <p:nvPr userDrawn="1"/>
          </p:nvPicPr>
          <p:blipFill>
            <a:blip r:embed="rId8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 userDrawn="1"/>
          </p:nvPicPr>
          <p:blipFill rotWithShape="1">
            <a:blip r:embed="rId9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  <p:pic>
        <p:nvPicPr>
          <p:cNvPr id="4" name="Picture 3" descr="CERN-logo_outline.jpg"/>
          <p:cNvPicPr>
            <a:picLocks noChangeAspect="1"/>
          </p:cNvPicPr>
          <p:nvPr userDrawn="1"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8200" y="6313801"/>
            <a:ext cx="475881" cy="46799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83820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914400"/>
            <a:ext cx="4038600" cy="5211763"/>
          </a:xfrm>
        </p:spPr>
        <p:txBody>
          <a:bodyPr/>
          <a:lstStyle>
            <a:lvl1pPr>
              <a:defRPr lang="en-US" sz="3200" kern="1200" dirty="0" smtClean="0">
                <a:solidFill>
                  <a:srgbClr val="003399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 smtClean="0">
                <a:solidFill>
                  <a:schemeClr val="accent5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marL="342900" lvl="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/>
              <a:t>Click to edit Master text styles</a:t>
            </a:r>
          </a:p>
          <a:p>
            <a:pPr marL="742950" lvl="1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</a:pPr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56350"/>
            <a:ext cx="28956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56350"/>
            <a:ext cx="2133600" cy="365125"/>
          </a:xfrm>
        </p:spPr>
        <p:txBody>
          <a:bodyPr/>
          <a:lstStyle/>
          <a:p>
            <a:fld id="{8FA168C2-9F18-4032-8801-50E4CEA0EAF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 rot="16200000">
            <a:off x="-3124200" y="3124201"/>
            <a:ext cx="6858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WLCG-TextOnly_black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2464" t="16667" r="4985" b="16667"/>
          <a:stretch>
            <a:fillRect/>
          </a:stretch>
        </p:blipFill>
        <p:spPr>
          <a:xfrm rot="16200000">
            <a:off x="-588020" y="5250180"/>
            <a:ext cx="1752600" cy="548640"/>
          </a:xfrm>
          <a:prstGeom prst="rect">
            <a:avLst/>
          </a:prstGeom>
        </p:spPr>
      </p:pic>
      <p:sp>
        <p:nvSpPr>
          <p:cNvPr id="18" name="Rectangle 17"/>
          <p:cNvSpPr/>
          <p:nvPr userDrawn="1"/>
        </p:nvSpPr>
        <p:spPr>
          <a:xfrm>
            <a:off x="609600" y="0"/>
            <a:ext cx="8534400" cy="762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762000" y="0"/>
            <a:ext cx="7924800" cy="76200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7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6248400"/>
            <a:ext cx="609600" cy="53918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990600"/>
          </a:xfrm>
          <a:prstGeom prst="rect">
            <a:avLst/>
          </a:prstGeom>
          <a:blipFill dpi="0" rotWithShape="1">
            <a:blip r:embed="rId2" cstate="print">
              <a:alphaModFix amt="26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624840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>
            <a:lvl1pPr>
              <a:defRPr b="1">
                <a:solidFill>
                  <a:schemeClr val="tx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  <a:ln>
            <a:noFill/>
          </a:ln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  <a:lvl2pPr>
              <a:defRPr>
                <a:solidFill>
                  <a:schemeClr val="accent5">
                    <a:lumMod val="75000"/>
                  </a:schemeClr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0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63242" y="626784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0"/>
            <a:ext cx="9144000" cy="6096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0"/>
            <a:ext cx="6477000" cy="609600"/>
          </a:xfrm>
        </p:spPr>
        <p:txBody>
          <a:bodyPr>
            <a:noAutofit/>
          </a:bodyPr>
          <a:lstStyle>
            <a:lvl1pPr>
              <a:defRPr sz="3600" b="1">
                <a:solidFill>
                  <a:schemeClr val="bg1"/>
                </a:solidFill>
                <a:latin typeface="Candar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22"/>
          <p:cNvSpPr>
            <a:spLocks noGrp="1"/>
          </p:cNvSpPr>
          <p:nvPr>
            <p:ph type="dt" sz="half" idx="16"/>
          </p:nvPr>
        </p:nvSpPr>
        <p:spPr>
          <a:xfrm>
            <a:off x="685800" y="6356350"/>
            <a:ext cx="1905000" cy="365125"/>
          </a:xfrm>
        </p:spPr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76200" y="13479"/>
            <a:ext cx="2089150" cy="548640"/>
            <a:chOff x="76200" y="13479"/>
            <a:chExt cx="2089150" cy="548640"/>
          </a:xfrm>
        </p:grpSpPr>
        <p:pic>
          <p:nvPicPr>
            <p:cNvPr id="15" name="Picture 14" descr="WLCG-TextOnly_black.jpg"/>
            <p:cNvPicPr>
              <a:picLocks noChangeAspect="1"/>
            </p:cNvPicPr>
            <p:nvPr userDrawn="1"/>
          </p:nvPicPr>
          <p:blipFill>
            <a:blip r:embed="rId2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0"/>
            <a:ext cx="3124200" cy="6846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19050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(EMEA)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1430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3247597" cy="6848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4343400" cy="365125"/>
          </a:xfrm>
        </p:spPr>
        <p:txBody>
          <a:bodyPr/>
          <a:lstStyle/>
          <a:p>
            <a:r>
              <a:rPr lang="en-US" smtClean="0"/>
              <a:t>Author/more info 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2133600" y="6172200"/>
            <a:ext cx="1219200" cy="685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048000" y="609600"/>
            <a:ext cx="5334000" cy="685800"/>
          </a:xfrm>
        </p:spPr>
        <p:txBody>
          <a:bodyPr/>
          <a:lstStyle>
            <a:lvl1pPr>
              <a:buNone/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 smtClean="0"/>
              <a:t>Final Slide Title (USA)</a:t>
            </a:r>
            <a:endParaRPr lang="en-US" dirty="0"/>
          </a:p>
        </p:txBody>
      </p:sp>
      <p:sp>
        <p:nvSpPr>
          <p:cNvPr id="15" name="Content Placeholder 14"/>
          <p:cNvSpPr>
            <a:spLocks noGrp="1"/>
          </p:cNvSpPr>
          <p:nvPr>
            <p:ph sz="quarter" idx="13"/>
          </p:nvPr>
        </p:nvSpPr>
        <p:spPr>
          <a:xfrm>
            <a:off x="3657600" y="1676400"/>
            <a:ext cx="4724400" cy="42672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Slide Number Placeholder 24"/>
          <p:cNvSpPr>
            <a:spLocks noGrp="1"/>
          </p:cNvSpPr>
          <p:nvPr>
            <p:ph type="sldNum" sz="quarter" idx="17"/>
          </p:nvPr>
        </p:nvSpPr>
        <p:spPr>
          <a:xfrm>
            <a:off x="7543800" y="6356350"/>
            <a:ext cx="1066800" cy="365125"/>
          </a:xfrm>
        </p:spPr>
        <p:txBody>
          <a:bodyPr/>
          <a:lstStyle/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7" name="Group 16"/>
          <p:cNvGrpSpPr/>
          <p:nvPr userDrawn="1"/>
        </p:nvGrpSpPr>
        <p:grpSpPr>
          <a:xfrm>
            <a:off x="76200" y="6172200"/>
            <a:ext cx="2089150" cy="548640"/>
            <a:chOff x="76200" y="13479"/>
            <a:chExt cx="2089150" cy="548640"/>
          </a:xfrm>
        </p:grpSpPr>
        <p:pic>
          <p:nvPicPr>
            <p:cNvPr id="18" name="Picture 17" descr="WLCG-TextOnly_black.jpg"/>
            <p:cNvPicPr>
              <a:picLocks noChangeAspect="1"/>
            </p:cNvPicPr>
            <p:nvPr userDrawn="1"/>
          </p:nvPicPr>
          <p:blipFill>
            <a:blip r:embed="rId3" cstate="print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2464" t="16667" r="4985" b="16667"/>
            <a:stretch>
              <a:fillRect/>
            </a:stretch>
          </p:blipFill>
          <p:spPr>
            <a:xfrm>
              <a:off x="412750" y="13479"/>
              <a:ext cx="1752600" cy="548640"/>
            </a:xfrm>
            <a:prstGeom prst="rect">
              <a:avLst/>
            </a:prstGeom>
          </p:spPr>
        </p:pic>
        <p:pic>
          <p:nvPicPr>
            <p:cNvPr id="19" name="Picture 18"/>
            <p:cNvPicPr>
              <a:picLocks noChangeAspect="1"/>
            </p:cNvPicPr>
            <p:nvPr userDrawn="1"/>
          </p:nvPicPr>
          <p:blipFill rotWithShape="1">
            <a:blip r:embed="rId4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</a:blip>
            <a:srcRect l="7324" t="5143" r="5141" b="5667"/>
            <a:stretch/>
          </p:blipFill>
          <p:spPr>
            <a:xfrm>
              <a:off x="76200" y="51840"/>
              <a:ext cx="500132" cy="45072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1st February 2016, Security Challenges for WLCG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A23336-5C51-4AB1-BEE6-DB5BC4505B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9" r:id="rId2"/>
    <p:sldLayoutId id="2147483678" r:id="rId3"/>
    <p:sldLayoutId id="2147483650" r:id="rId4"/>
    <p:sldLayoutId id="2147483680" r:id="rId5"/>
    <p:sldLayoutId id="2147483655" r:id="rId6"/>
    <p:sldLayoutId id="2147483681" r:id="rId7"/>
    <p:sldLayoutId id="2147483677" r:id="rId8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1st February 2016, Security Challenges for WLCG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Author/more info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3BF3F-C9BD-49B4-9F22-AB3D6D301D0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6630" y="1066800"/>
            <a:ext cx="623377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Evolving Security in WLCG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45284" y="2590800"/>
            <a:ext cx="6255715" cy="609600"/>
          </a:xfrm>
        </p:spPr>
        <p:txBody>
          <a:bodyPr/>
          <a:lstStyle/>
          <a:p>
            <a:r>
              <a:rPr lang="en-US" dirty="0" smtClean="0"/>
              <a:t>Ian Collier, STFC Rutherford Appleton Laboratory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Group info (if required)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1752600" y="3200400"/>
            <a:ext cx="5410200" cy="5334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February 2016, WLCG </a:t>
            </a:r>
            <a:r>
              <a:rPr lang="en-US" smtClean="0"/>
              <a:t>Workshop Lisbon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US" dirty="0" smtClean="0"/>
              <a:t>Over to the others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BDA23336-5C51-4AB1-BEE6-DB5BC4505B23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Current model</a:t>
            </a:r>
          </a:p>
          <a:p>
            <a:r>
              <a:rPr lang="en-US" dirty="0"/>
              <a:t>Changing </a:t>
            </a:r>
            <a:r>
              <a:rPr lang="en-US" dirty="0" smtClean="0"/>
              <a:t>technology</a:t>
            </a:r>
          </a:p>
          <a:p>
            <a:r>
              <a:rPr lang="en-US" dirty="0" smtClean="0"/>
              <a:t>Evolving trust fabric</a:t>
            </a:r>
            <a:endParaRPr lang="en-US" dirty="0" smtClean="0"/>
          </a:p>
          <a:p>
            <a:r>
              <a:rPr lang="en-US" dirty="0" smtClean="0"/>
              <a:t>Changing threat landscape</a:t>
            </a:r>
          </a:p>
          <a:p>
            <a:r>
              <a:rPr lang="en-US" dirty="0" smtClean="0"/>
              <a:t>Possible ways forward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Traceability not control</a:t>
            </a:r>
          </a:p>
          <a:p>
            <a:r>
              <a:rPr lang="en-US" dirty="0"/>
              <a:t>R</a:t>
            </a:r>
            <a:r>
              <a:rPr lang="en-US" dirty="0" smtClean="0"/>
              <a:t>elationship between sites and VOs and users is based on trust</a:t>
            </a:r>
          </a:p>
          <a:p>
            <a:pPr lvl="1"/>
            <a:r>
              <a:rPr lang="en-US" dirty="0" smtClean="0"/>
              <a:t>This works pretty well</a:t>
            </a:r>
          </a:p>
          <a:p>
            <a:r>
              <a:rPr lang="en-US" dirty="0" smtClean="0"/>
              <a:t>Incident response based on sites &amp; collaboration CSIRT teams</a:t>
            </a:r>
          </a:p>
          <a:p>
            <a:r>
              <a:rPr lang="en-US" dirty="0" smtClean="0"/>
              <a:t>All traceability information (in theory) at </a:t>
            </a:r>
            <a:r>
              <a:rPr lang="en-US" dirty="0" smtClean="0"/>
              <a:t>sites</a:t>
            </a:r>
          </a:p>
          <a:p>
            <a:pPr lvl="1"/>
            <a:r>
              <a:rPr lang="en-US" dirty="0" smtClean="0"/>
              <a:t>Central loggers </a:t>
            </a:r>
            <a:endParaRPr lang="en-US" dirty="0" smtClean="0"/>
          </a:p>
          <a:p>
            <a:pPr lvl="1"/>
            <a:r>
              <a:rPr lang="en-US" dirty="0" smtClean="0"/>
              <a:t>But i</a:t>
            </a:r>
            <a:r>
              <a:rPr lang="en-US" dirty="0" smtClean="0"/>
              <a:t>n </a:t>
            </a:r>
            <a:r>
              <a:rPr lang="en-US" dirty="0" smtClean="0"/>
              <a:t>practice, must contact VO to identify so be able to suspend credential associated with problematic </a:t>
            </a:r>
            <a:r>
              <a:rPr lang="en-US" dirty="0" smtClean="0"/>
              <a:t>activity</a:t>
            </a:r>
          </a:p>
          <a:p>
            <a:r>
              <a:rPr lang="en-US" dirty="0" smtClean="0"/>
              <a:t>Anonymous </a:t>
            </a:r>
            <a:r>
              <a:rPr lang="en-US" dirty="0" smtClean="0"/>
              <a:t>pilot jobs but separation &amp; traceability supported by </a:t>
            </a:r>
            <a:r>
              <a:rPr lang="en-US" dirty="0" err="1" smtClean="0"/>
              <a:t>glexec</a:t>
            </a:r>
            <a:r>
              <a:rPr lang="en-US" dirty="0" smtClean="0"/>
              <a:t> – again </a:t>
            </a:r>
            <a:r>
              <a:rPr lang="en-US" i="1" dirty="0" smtClean="0"/>
              <a:t>in theory</a:t>
            </a:r>
          </a:p>
          <a:p>
            <a:pPr lvl="1"/>
            <a:r>
              <a:rPr lang="en-US" dirty="0" smtClean="0"/>
              <a:t>After 10 years </a:t>
            </a:r>
            <a:r>
              <a:rPr lang="en-US" i="1" dirty="0" smtClean="0"/>
              <a:t>still</a:t>
            </a:r>
            <a:r>
              <a:rPr lang="en-US" dirty="0" smtClean="0"/>
              <a:t> not used universally</a:t>
            </a:r>
          </a:p>
          <a:p>
            <a:pPr lvl="1"/>
            <a:r>
              <a:rPr lang="en-US" dirty="0" smtClean="0"/>
              <a:t>Not really ‘loved’ by either sites or VOs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model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74892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Increasing use of </a:t>
            </a:r>
            <a:r>
              <a:rPr lang="en-US" dirty="0" err="1" smtClean="0"/>
              <a:t>virtualisation</a:t>
            </a:r>
            <a:r>
              <a:rPr lang="en-US" dirty="0" smtClean="0"/>
              <a:t> and containers</a:t>
            </a:r>
          </a:p>
          <a:p>
            <a:pPr lvl="1"/>
            <a:r>
              <a:rPr lang="en-US" dirty="0" smtClean="0"/>
              <a:t>VMs on cloud platforms</a:t>
            </a:r>
          </a:p>
          <a:p>
            <a:pPr lvl="1"/>
            <a:r>
              <a:rPr lang="en-US" dirty="0" smtClean="0"/>
              <a:t>Containers within ‘traditional’ batch systems</a:t>
            </a:r>
          </a:p>
          <a:p>
            <a:pPr lvl="1"/>
            <a:r>
              <a:rPr lang="en-US" dirty="0"/>
              <a:t>Who maintains the VMs/containers?</a:t>
            </a:r>
          </a:p>
          <a:p>
            <a:pPr lvl="2"/>
            <a:r>
              <a:rPr lang="en-US" dirty="0"/>
              <a:t>Should strive for best management </a:t>
            </a:r>
            <a:r>
              <a:rPr lang="en-US" dirty="0" smtClean="0"/>
              <a:t>– tools </a:t>
            </a:r>
            <a:r>
              <a:rPr lang="en-US" dirty="0"/>
              <a:t>to </a:t>
            </a:r>
            <a:r>
              <a:rPr lang="en-US" dirty="0" smtClean="0"/>
              <a:t>streamline</a:t>
            </a:r>
          </a:p>
          <a:p>
            <a:r>
              <a:rPr lang="en-US" dirty="0" smtClean="0"/>
              <a:t>Offers alternate route to job separation</a:t>
            </a:r>
          </a:p>
          <a:p>
            <a:r>
              <a:rPr lang="en-US" dirty="0"/>
              <a:t>R</a:t>
            </a:r>
            <a:r>
              <a:rPr lang="en-US" dirty="0" smtClean="0"/>
              <a:t>emoves </a:t>
            </a:r>
            <a:r>
              <a:rPr lang="en-US" dirty="0" smtClean="0"/>
              <a:t>direct access to &amp; trust of execution environment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May no longer be able to trust logs</a:t>
            </a:r>
            <a:endParaRPr lang="en-US" dirty="0" smtClean="0"/>
          </a:p>
          <a:p>
            <a:r>
              <a:rPr lang="en-US" dirty="0" smtClean="0"/>
              <a:t>Makes maintenance of underlying OS easier for sites</a:t>
            </a:r>
          </a:p>
          <a:p>
            <a:pPr lvl="1"/>
            <a:r>
              <a:rPr lang="en-US" dirty="0" smtClean="0"/>
              <a:t>But they pick up complexity of cloud management frameworks</a:t>
            </a:r>
          </a:p>
          <a:p>
            <a:pPr lvl="2"/>
            <a:r>
              <a:rPr lang="en-US" dirty="0" smtClean="0"/>
              <a:t>On plus side these have much larger communities behind them than grid </a:t>
            </a:r>
            <a:r>
              <a:rPr lang="en-US" dirty="0" smtClean="0"/>
              <a:t>software.</a:t>
            </a:r>
            <a:endParaRPr lang="en-US" dirty="0" smtClean="0"/>
          </a:p>
          <a:p>
            <a:r>
              <a:rPr lang="en-US" dirty="0" smtClean="0"/>
              <a:t>Technology &amp; VO workflow changes create constant pressure on incident response teams </a:t>
            </a:r>
            <a:endParaRPr lang="en-US" dirty="0" smtClean="0"/>
          </a:p>
          <a:p>
            <a:pPr lvl="1"/>
            <a:r>
              <a:rPr lang="en-US" dirty="0" smtClean="0"/>
              <a:t>Emergence of cloud technologies a particular challenge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technology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525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Federated identity management promises huge potential benefits – as well as bringing with it not a few challenges</a:t>
            </a:r>
          </a:p>
          <a:p>
            <a:r>
              <a:rPr lang="en-US" dirty="0" smtClean="0"/>
              <a:t>Will take significant changes at all levels</a:t>
            </a:r>
          </a:p>
          <a:p>
            <a:r>
              <a:rPr lang="en-US" dirty="0" smtClean="0"/>
              <a:t>But mixing assurance from different sources (not just CAs) will bring benefits</a:t>
            </a:r>
          </a:p>
          <a:p>
            <a:pPr lvl="1"/>
            <a:r>
              <a:rPr lang="en-US" dirty="0" smtClean="0"/>
              <a:t>Not least making it easier to co-exist in a world where WLCG is one among many large users of distributed </a:t>
            </a:r>
            <a:r>
              <a:rPr lang="en-US" dirty="0" smtClean="0"/>
              <a:t>infrastructure</a:t>
            </a:r>
          </a:p>
          <a:p>
            <a:r>
              <a:rPr lang="en-US" dirty="0" err="1" smtClean="0"/>
              <a:t>Eduroam</a:t>
            </a:r>
            <a:r>
              <a:rPr lang="en-US" dirty="0" smtClean="0"/>
              <a:t> </a:t>
            </a:r>
            <a:r>
              <a:rPr lang="en-US" dirty="0"/>
              <a:t>example is instructive</a:t>
            </a:r>
          </a:p>
          <a:p>
            <a:pPr lvl="1"/>
            <a:r>
              <a:rPr lang="en-US" dirty="0"/>
              <a:t>The benefits are now obvious - it is </a:t>
            </a:r>
            <a:r>
              <a:rPr lang="en-US" i="1" dirty="0"/>
              <a:t>really</a:t>
            </a:r>
            <a:r>
              <a:rPr lang="en-US" dirty="0"/>
              <a:t> convenient</a:t>
            </a:r>
          </a:p>
          <a:p>
            <a:pPr lvl="1"/>
            <a:r>
              <a:rPr lang="en-US" dirty="0"/>
              <a:t>But it has been quite a bumpy </a:t>
            </a:r>
            <a:r>
              <a:rPr lang="en-US" dirty="0" smtClean="0"/>
              <a:t>ride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Evolving trust fabric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08105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Rise of </a:t>
            </a:r>
            <a:r>
              <a:rPr lang="en-US" dirty="0" err="1" smtClean="0"/>
              <a:t>organised</a:t>
            </a:r>
            <a:r>
              <a:rPr lang="en-US" dirty="0" smtClean="0"/>
              <a:t>, very businesslike </a:t>
            </a:r>
            <a:r>
              <a:rPr lang="en-US" dirty="0" smtClean="0"/>
              <a:t>cybercriminals</a:t>
            </a:r>
          </a:p>
          <a:p>
            <a:pPr lvl="1"/>
            <a:r>
              <a:rPr lang="en-US" dirty="0" smtClean="0"/>
              <a:t>They no longer ignore us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ophisticated</a:t>
            </a:r>
            <a:r>
              <a:rPr lang="en-US" dirty="0" smtClean="0"/>
              <a:t>, targeted </a:t>
            </a:r>
            <a:r>
              <a:rPr lang="en-US" dirty="0" smtClean="0"/>
              <a:t>attacks – especially phishing</a:t>
            </a:r>
            <a:endParaRPr lang="en-US" dirty="0" smtClean="0"/>
          </a:p>
          <a:p>
            <a:r>
              <a:rPr lang="en-US" dirty="0" smtClean="0"/>
              <a:t>Identity/personal information </a:t>
            </a:r>
            <a:r>
              <a:rPr lang="en-US" dirty="0" smtClean="0"/>
              <a:t>is now the </a:t>
            </a:r>
            <a:r>
              <a:rPr lang="en-US" dirty="0" smtClean="0"/>
              <a:t>major </a:t>
            </a:r>
            <a:r>
              <a:rPr lang="en-US" dirty="0" smtClean="0"/>
              <a:t>target</a:t>
            </a:r>
          </a:p>
          <a:p>
            <a:pPr lvl="1"/>
            <a:r>
              <a:rPr lang="en-US" dirty="0" smtClean="0"/>
              <a:t>Federation just increases the cost of compromised credentials</a:t>
            </a:r>
            <a:endParaRPr lang="en-US" dirty="0" smtClean="0"/>
          </a:p>
          <a:p>
            <a:r>
              <a:rPr lang="en-US" dirty="0" smtClean="0"/>
              <a:t>Our infrastructure itself may be ‘secure enough’</a:t>
            </a:r>
          </a:p>
          <a:p>
            <a:pPr lvl="1"/>
            <a:r>
              <a:rPr lang="en-US" dirty="0" smtClean="0"/>
              <a:t>The challenge now to protect our people</a:t>
            </a:r>
            <a:endParaRPr lang="en-US" dirty="0" smtClean="0"/>
          </a:p>
          <a:p>
            <a:r>
              <a:rPr lang="en-US" dirty="0"/>
              <a:t>A</a:t>
            </a:r>
            <a:r>
              <a:rPr lang="en-US" dirty="0" smtClean="0"/>
              <a:t>s </a:t>
            </a:r>
            <a:r>
              <a:rPr lang="en-US" dirty="0" smtClean="0"/>
              <a:t>we move to more standard software &amp; interfaces attack surface is also more standard</a:t>
            </a:r>
          </a:p>
          <a:p>
            <a:pPr lvl="1"/>
            <a:r>
              <a:rPr lang="en-US" dirty="0" smtClean="0"/>
              <a:t>Much </a:t>
            </a:r>
            <a:r>
              <a:rPr lang="en-US" dirty="0" smtClean="0"/>
              <a:t>of the effort that used to go into making our bespoke software more secure will be needed protecting ‘standard’ software &amp; </a:t>
            </a:r>
            <a:r>
              <a:rPr lang="en-US" dirty="0" smtClean="0"/>
              <a:t>interfaces</a:t>
            </a:r>
          </a:p>
          <a:p>
            <a:r>
              <a:rPr lang="en-US" dirty="0"/>
              <a:t>Most incidents are discovered through external reports</a:t>
            </a:r>
          </a:p>
          <a:p>
            <a:pPr lvl="1"/>
            <a:r>
              <a:rPr lang="en-US" dirty="0"/>
              <a:t>Must </a:t>
            </a:r>
            <a:r>
              <a:rPr lang="en-US" dirty="0" smtClean="0"/>
              <a:t>improve our </a:t>
            </a:r>
            <a:r>
              <a:rPr lang="en-US" dirty="0"/>
              <a:t>ability to exchange intelligence with other communities (industry, law enforcement, etc.)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threat landscape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47362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Treat VMs/containers as processes</a:t>
            </a:r>
          </a:p>
          <a:p>
            <a:pPr lvl="1"/>
            <a:r>
              <a:rPr lang="en-US" dirty="0" smtClean="0"/>
              <a:t>Shift focus to externally </a:t>
            </a:r>
            <a:r>
              <a:rPr lang="en-US" dirty="0" smtClean="0"/>
              <a:t>observable </a:t>
            </a:r>
            <a:r>
              <a:rPr lang="en-US" dirty="0" err="1" smtClean="0"/>
              <a:t>behaviour</a:t>
            </a:r>
            <a:endParaRPr lang="en-US" dirty="0"/>
          </a:p>
          <a:p>
            <a:pPr lvl="2"/>
            <a:r>
              <a:rPr lang="en-US" dirty="0" smtClean="0"/>
              <a:t>Logs from inside VMs not as trustworthy</a:t>
            </a:r>
            <a:endParaRPr lang="en-US" dirty="0" smtClean="0"/>
          </a:p>
          <a:p>
            <a:pPr lvl="1"/>
            <a:r>
              <a:rPr lang="en-US" dirty="0" smtClean="0"/>
              <a:t>Better logging of network flows – often neglected – may have implications for network hardware choices and costs</a:t>
            </a:r>
          </a:p>
          <a:p>
            <a:r>
              <a:rPr lang="en-US" dirty="0" smtClean="0"/>
              <a:t>‘Big data’ tools for storing, aggregating, searching larger volumes of data</a:t>
            </a:r>
          </a:p>
          <a:p>
            <a:pPr lvl="1"/>
            <a:r>
              <a:rPr lang="en-US" dirty="0" smtClean="0"/>
              <a:t>Security </a:t>
            </a:r>
            <a:r>
              <a:rPr lang="en-US" dirty="0" smtClean="0"/>
              <a:t>Operations Centre</a:t>
            </a:r>
          </a:p>
          <a:p>
            <a:pPr lvl="1"/>
            <a:r>
              <a:rPr lang="en-US" dirty="0" smtClean="0"/>
              <a:t>Significant effort to deploy </a:t>
            </a:r>
          </a:p>
          <a:p>
            <a:pPr lvl="1"/>
            <a:r>
              <a:rPr lang="en-US" dirty="0" smtClean="0"/>
              <a:t>Can we develop an ‘appliance’ for this (similar to what </a:t>
            </a:r>
            <a:r>
              <a:rPr lang="en-US" dirty="0" err="1" smtClean="0"/>
              <a:t>Perfsonar</a:t>
            </a:r>
            <a:r>
              <a:rPr lang="en-US" dirty="0" smtClean="0"/>
              <a:t> does for network monitoring)</a:t>
            </a:r>
            <a:endParaRPr lang="en-US" dirty="0" smtClean="0"/>
          </a:p>
          <a:p>
            <a:r>
              <a:rPr lang="en-US" dirty="0" smtClean="0"/>
              <a:t>Can we then ‘forget’ about </a:t>
            </a:r>
            <a:r>
              <a:rPr lang="en-US" dirty="0" err="1" smtClean="0"/>
              <a:t>glexec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forward 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255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Bring VOs more fully into incident response process</a:t>
            </a:r>
          </a:p>
          <a:p>
            <a:r>
              <a:rPr lang="en-GB" dirty="0"/>
              <a:t>I</a:t>
            </a:r>
            <a:r>
              <a:rPr lang="en-GB" dirty="0" smtClean="0"/>
              <a:t>mprove </a:t>
            </a:r>
            <a:r>
              <a:rPr lang="en-GB" dirty="0"/>
              <a:t>the </a:t>
            </a:r>
            <a:r>
              <a:rPr lang="en-GB" dirty="0" smtClean="0"/>
              <a:t>capability </a:t>
            </a:r>
            <a:r>
              <a:rPr lang="en-GB" dirty="0"/>
              <a:t>for </a:t>
            </a:r>
            <a:r>
              <a:rPr lang="en-GB" dirty="0" smtClean="0"/>
              <a:t>collaboration traceability? </a:t>
            </a:r>
          </a:p>
          <a:p>
            <a:pPr lvl="1"/>
            <a:r>
              <a:rPr lang="en-GB" dirty="0"/>
              <a:t>B</a:t>
            </a:r>
            <a:r>
              <a:rPr lang="en-GB" dirty="0" smtClean="0"/>
              <a:t>etter </a:t>
            </a:r>
            <a:r>
              <a:rPr lang="en-GB" dirty="0"/>
              <a:t>intrumenting VO frameworks </a:t>
            </a:r>
            <a:r>
              <a:rPr lang="en-GB" dirty="0" smtClean="0"/>
              <a:t>to (centrally</a:t>
            </a:r>
            <a:r>
              <a:rPr lang="en-GB" dirty="0"/>
              <a:t>?) log data</a:t>
            </a:r>
            <a:endParaRPr lang="en-US" dirty="0" smtClean="0"/>
          </a:p>
          <a:p>
            <a:pPr lvl="1"/>
            <a:r>
              <a:rPr lang="en-US" dirty="0" smtClean="0"/>
              <a:t>Can we take advantage of VOs being based at CERN to ingest appropriate traceability data directly into the </a:t>
            </a:r>
            <a:r>
              <a:rPr lang="en-US" dirty="0" err="1" smtClean="0"/>
              <a:t>SoC</a:t>
            </a:r>
            <a:r>
              <a:rPr lang="en-US" dirty="0" smtClean="0"/>
              <a:t> as it develops?</a:t>
            </a:r>
          </a:p>
          <a:p>
            <a:r>
              <a:rPr lang="en-US" dirty="0" smtClean="0"/>
              <a:t>More emphasis on protecting people in order to protect our infrastructure</a:t>
            </a:r>
          </a:p>
          <a:p>
            <a:pPr lvl="1"/>
            <a:r>
              <a:rPr lang="en-US" dirty="0" smtClean="0"/>
              <a:t>Phishing, sharing threat &amp; incident intelligence</a:t>
            </a:r>
            <a:endParaRPr lang="en-US" dirty="0" smtClean="0"/>
          </a:p>
          <a:p>
            <a:r>
              <a:rPr lang="en-US" dirty="0" smtClean="0"/>
              <a:t>Put effort in to supporting &amp; exploiting federated </a:t>
            </a:r>
            <a:r>
              <a:rPr lang="en-US" dirty="0" smtClean="0"/>
              <a:t>identity </a:t>
            </a:r>
            <a:r>
              <a:rPr lang="en-US" dirty="0" smtClean="0"/>
              <a:t>management</a:t>
            </a:r>
          </a:p>
          <a:p>
            <a:pPr lvl="1"/>
            <a:r>
              <a:rPr lang="en-US" dirty="0" smtClean="0"/>
              <a:t>not forgetting impacts on traceability and incident response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Ways forward II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2284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Separation via VMs/containers – drop </a:t>
            </a:r>
            <a:r>
              <a:rPr lang="en-US" dirty="0" err="1" smtClean="0"/>
              <a:t>glexec</a:t>
            </a:r>
            <a:endParaRPr lang="en-US" dirty="0" smtClean="0"/>
          </a:p>
          <a:p>
            <a:r>
              <a:rPr lang="en-US" dirty="0" smtClean="0"/>
              <a:t>Invest in deploying ‘big data’ tools for managing traceability data</a:t>
            </a:r>
          </a:p>
          <a:p>
            <a:r>
              <a:rPr lang="en-US" dirty="0" smtClean="0"/>
              <a:t>Invest in better intelligence/trust links with other communities</a:t>
            </a:r>
          </a:p>
          <a:p>
            <a:r>
              <a:rPr lang="en-US" dirty="0" smtClean="0"/>
              <a:t>Embrace global &amp; federated identity management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A168C2-9F18-4032-8801-50E4CEA0EAF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 smtClean="0"/>
              <a:t>1st February 2016, Security Challenges for WLCG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31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AE0032810302C4BA8C6DFE6C81A99E9" ma:contentTypeVersion="0" ma:contentTypeDescription="Create a new document." ma:contentTypeScope="" ma:versionID="c3f8a219ae538c110916a381b70ebbe4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CE3D7DE2-7EE6-4486-B78A-90869BD217D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52A6956-75DD-4A46-AB10-25F5F534B2D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7911F46-D39E-45AC-9167-F15ACCD6CC5A}">
  <ds:schemaRefs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1665</TotalTime>
  <Words>724</Words>
  <Application>Microsoft Macintosh PowerPoint</Application>
  <PresentationFormat>On-screen Show (4:3)</PresentationFormat>
  <Paragraphs>98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Calibri</vt:lpstr>
      <vt:lpstr>Candara</vt:lpstr>
      <vt:lpstr>Arial</vt:lpstr>
      <vt:lpstr>Office Theme</vt:lpstr>
      <vt:lpstr>Custom Design</vt:lpstr>
      <vt:lpstr>Evolving Security in WLCG</vt:lpstr>
      <vt:lpstr>Overview</vt:lpstr>
      <vt:lpstr>Current model</vt:lpstr>
      <vt:lpstr>Changing technology</vt:lpstr>
      <vt:lpstr>Evolving trust fabric</vt:lpstr>
      <vt:lpstr>Changing threat landscape</vt:lpstr>
      <vt:lpstr>Ways forward I</vt:lpstr>
      <vt:lpstr>Ways forward II</vt:lpstr>
      <vt:lpstr>Summary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Noble</dc:creator>
  <cp:lastModifiedBy>Ian Collier</cp:lastModifiedBy>
  <cp:revision>248</cp:revision>
  <dcterms:created xsi:type="dcterms:W3CDTF">2009-11-20T09:29:17Z</dcterms:created>
  <dcterms:modified xsi:type="dcterms:W3CDTF">2016-02-01T09:55:55Z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0x0101007AE0032810302C4BA8C6DFE6C81A99E9</vt:lpwstr>
  </property>
</Properties>
</file>