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9" r:id="rId3"/>
    <p:sldMasterId id="2147483699" r:id="rId4"/>
  </p:sldMasterIdLst>
  <p:notesMasterIdLst>
    <p:notesMasterId r:id="rId20"/>
  </p:notesMasterIdLst>
  <p:sldIdLst>
    <p:sldId id="256" r:id="rId5"/>
    <p:sldId id="257" r:id="rId6"/>
    <p:sldId id="261" r:id="rId7"/>
    <p:sldId id="258" r:id="rId8"/>
    <p:sldId id="266" r:id="rId9"/>
    <p:sldId id="269" r:id="rId10"/>
    <p:sldId id="259" r:id="rId11"/>
    <p:sldId id="260" r:id="rId12"/>
    <p:sldId id="262" r:id="rId13"/>
    <p:sldId id="263" r:id="rId14"/>
    <p:sldId id="268" r:id="rId15"/>
    <p:sldId id="270" r:id="rId16"/>
    <p:sldId id="265" r:id="rId17"/>
    <p:sldId id="271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543" autoAdjust="0"/>
    <p:restoredTop sz="86356" autoAdjust="0"/>
  </p:normalViewPr>
  <p:slideViewPr>
    <p:cSldViewPr>
      <p:cViewPr varScale="1">
        <p:scale>
          <a:sx n="61" d="100"/>
          <a:sy n="61" d="100"/>
        </p:scale>
        <p:origin x="-7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04662-CF30-4A94-BE53-629692522639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DEBF4-5371-454F-AB99-EC44607FB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92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provocative opener. I don’t really want to discuss at this point.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EBF4-5371-454F-AB99-EC44607FB5F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135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of the actions in Laurence’s report have been done – Tier1 (0 sites) and T2 (5 sites) Reports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EBF4-5371-454F-AB99-EC44607FB5F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70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Last bullet is difficult and a lot of work.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EBF4-5371-454F-AB99-EC44607FB5F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606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Bound be unknown new things by Run 3.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EBF4-5371-454F-AB99-EC44607FB5F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55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EBF4-5371-454F-AB99-EC44607FB5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58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1.tif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4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1.tiff"/><Relationship Id="rId5" Type="http://schemas.openxmlformats.org/officeDocument/2006/relationships/image" Target="../media/image20.jpeg"/><Relationship Id="rId4" Type="http://schemas.openxmlformats.org/officeDocument/2006/relationships/image" Target="../media/image23.tif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jpe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print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81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2/1/2016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2/1/2016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2/1/2016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2/1/2016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2/1/2016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2/1/2016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2/1/2016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2"/>
            <a:ext cx="1439606" cy="365125"/>
          </a:xfrm>
        </p:spPr>
        <p:txBody>
          <a:bodyPr/>
          <a:lstStyle/>
          <a:p>
            <a:r>
              <a:rPr lang="en-US" smtClean="0"/>
              <a:t>17/08/2015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smtClean="0"/>
              <a:t>Bamboo to Jenkins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2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3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03802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659880" cy="1470025"/>
          </a:xfrm>
        </p:spPr>
        <p:txBody>
          <a:bodyPr>
            <a:no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122116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499872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9" name="Picture 18" descr="CERN_logo_400x400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print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4" name="Group 6"/>
          <p:cNvGrpSpPr/>
          <p:nvPr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81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3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2667" y="6561667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3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3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2/1/2016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B216D-A250-4A18-8B9E-CFE8FA7E535A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D2A20-2BDA-4DB0-9F72-7366E38573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Information System Status - GDB 9th December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Accounting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Gordon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WLC Workshop 2016, Lisbon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2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APEL Repository needs </a:t>
            </a:r>
            <a:r>
              <a:rPr lang="en-US" dirty="0"/>
              <a:t>benchmarking information to </a:t>
            </a:r>
            <a:r>
              <a:rPr lang="en-US" dirty="0" smtClean="0"/>
              <a:t>calculate </a:t>
            </a:r>
            <a:r>
              <a:rPr lang="en-US" dirty="0" err="1"/>
              <a:t>normalised</a:t>
            </a:r>
            <a:r>
              <a:rPr lang="en-US" dirty="0"/>
              <a:t> </a:t>
            </a:r>
            <a:r>
              <a:rPr lang="en-US" dirty="0" smtClean="0"/>
              <a:t> values </a:t>
            </a:r>
            <a:r>
              <a:rPr lang="en-US" dirty="0"/>
              <a:t>for the accounting reports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sites </a:t>
            </a:r>
            <a:r>
              <a:rPr lang="en-US" dirty="0"/>
              <a:t>that send job records send us raw </a:t>
            </a:r>
            <a:r>
              <a:rPr lang="en-US" dirty="0" err="1"/>
              <a:t>cpu</a:t>
            </a:r>
            <a:r>
              <a:rPr lang="en-US" dirty="0"/>
              <a:t>, wall and benchmark. We normalize. </a:t>
            </a:r>
            <a:endParaRPr lang="en-US" dirty="0" smtClean="0"/>
          </a:p>
          <a:p>
            <a:pPr lvl="1"/>
            <a:r>
              <a:rPr lang="en-US" dirty="0" smtClean="0"/>
              <a:t>sites </a:t>
            </a:r>
            <a:r>
              <a:rPr lang="en-US" dirty="0"/>
              <a:t>that send summaries normalize at their end and send us both raw and normalized </a:t>
            </a:r>
            <a:r>
              <a:rPr lang="en-US" dirty="0" err="1"/>
              <a:t>cpu&amp;wall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Non-APEL clients gather data and populate the same schema.</a:t>
            </a:r>
            <a:endParaRPr lang="en-US" dirty="0"/>
          </a:p>
          <a:p>
            <a:pPr lvl="1"/>
            <a:r>
              <a:rPr lang="en-US" dirty="0" smtClean="0"/>
              <a:t>In both cases the client obtains benchmark from TL BDII.</a:t>
            </a:r>
          </a:p>
          <a:p>
            <a:r>
              <a:rPr lang="en-US" dirty="0" smtClean="0"/>
              <a:t>Although APEL was designed to read </a:t>
            </a:r>
            <a:r>
              <a:rPr lang="en-US" dirty="0" err="1" smtClean="0"/>
              <a:t>SubCluster</a:t>
            </a:r>
            <a:r>
              <a:rPr lang="en-US" dirty="0" smtClean="0"/>
              <a:t> benchmarks these are </a:t>
            </a:r>
            <a:r>
              <a:rPr lang="en-US" dirty="0" err="1" smtClean="0"/>
              <a:t>overriden</a:t>
            </a:r>
            <a:r>
              <a:rPr lang="en-US" dirty="0" smtClean="0"/>
              <a:t> when a site’s batch system scales its reported times. In this case (almost all sites) </a:t>
            </a:r>
            <a:r>
              <a:rPr lang="en-US" dirty="0" err="1" smtClean="0"/>
              <a:t>CPUScalingReference</a:t>
            </a:r>
            <a:r>
              <a:rPr lang="en-US" dirty="0" smtClean="0"/>
              <a:t> is used to </a:t>
            </a:r>
            <a:r>
              <a:rPr lang="en-US" dirty="0" err="1" smtClean="0"/>
              <a:t>normalise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When a batch system scales </a:t>
            </a:r>
            <a:r>
              <a:rPr lang="en-US" dirty="0" err="1" smtClean="0"/>
              <a:t>cpu</a:t>
            </a:r>
            <a:r>
              <a:rPr lang="en-US" dirty="0" smtClean="0"/>
              <a:t> the results are exact for each WN. No error introduced by averaging benchmark over the cluster. </a:t>
            </a:r>
          </a:p>
          <a:p>
            <a:pPr lvl="1"/>
            <a:r>
              <a:rPr lang="en-US" dirty="0" smtClean="0"/>
              <a:t> For systems that don’t scale, (GE, LSF) the APEL parser uses the scale factor </a:t>
            </a:r>
            <a:r>
              <a:rPr lang="en-US" dirty="0" err="1" smtClean="0"/>
              <a:t>providedb</a:t>
            </a:r>
            <a:r>
              <a:rPr lang="en-US" dirty="0" smtClean="0"/>
              <a:t> to </a:t>
            </a:r>
            <a:r>
              <a:rPr lang="en-US" dirty="0" err="1" smtClean="0"/>
              <a:t>normalise</a:t>
            </a:r>
            <a:endParaRPr lang="en-US" dirty="0" smtClean="0"/>
          </a:p>
          <a:p>
            <a:r>
              <a:rPr lang="en-US" dirty="0" smtClean="0"/>
              <a:t>APEL allows reporting one of a set of benchmarks. (SI2K, HS06)</a:t>
            </a:r>
          </a:p>
          <a:p>
            <a:pPr lvl="1"/>
            <a:r>
              <a:rPr lang="en-US" dirty="0" smtClean="0"/>
              <a:t>This allows a smooth migration when changing but comparing data cross sites and time requires an agreed conversion.</a:t>
            </a:r>
          </a:p>
          <a:p>
            <a:pPr lvl="1"/>
            <a:r>
              <a:rPr lang="en-US" dirty="0" smtClean="0"/>
              <a:t>In theory the UR could be extended to allow multiple benchmarks but the algorithms for handing, converting, </a:t>
            </a:r>
            <a:r>
              <a:rPr lang="en-US" dirty="0" err="1" smtClean="0"/>
              <a:t>etc</a:t>
            </a:r>
            <a:r>
              <a:rPr lang="en-US" dirty="0" smtClean="0"/>
              <a:t> would need to be clear and agreed.</a:t>
            </a:r>
          </a:p>
          <a:p>
            <a:r>
              <a:rPr lang="en-US" dirty="0" smtClean="0"/>
              <a:t>APEL benchmark retrieval is a simple query. Could be moved to an alternative source within the timescale of a client update at all sites.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89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Wallclock</a:t>
            </a:r>
            <a:r>
              <a:rPr lang="en-US" dirty="0"/>
              <a:t> </a:t>
            </a:r>
            <a:r>
              <a:rPr lang="en-US" dirty="0" smtClean="0"/>
              <a:t>or CPU?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APEL currently collects and displays both. </a:t>
            </a:r>
          </a:p>
          <a:p>
            <a:r>
              <a:rPr lang="en-US" dirty="0" smtClean="0"/>
              <a:t>No technical work to collect</a:t>
            </a:r>
          </a:p>
          <a:p>
            <a:r>
              <a:rPr lang="en-US" dirty="0"/>
              <a:t>A political </a:t>
            </a:r>
            <a:r>
              <a:rPr lang="en-US" dirty="0" smtClean="0"/>
              <a:t>decision on what matters</a:t>
            </a:r>
            <a:endParaRPr lang="en-US" dirty="0"/>
          </a:p>
          <a:p>
            <a:r>
              <a:rPr lang="en-US" dirty="0" smtClean="0"/>
              <a:t>Reports would need reworking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2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Wallclock</a:t>
            </a:r>
            <a:r>
              <a:rPr lang="en-US" dirty="0" smtClean="0"/>
              <a:t> and </a:t>
            </a:r>
            <a:r>
              <a:rPr lang="en-US" dirty="0" err="1" smtClean="0"/>
              <a:t>Overcommitment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7343820"/>
              </p:ext>
            </p:extLst>
          </p:nvPr>
        </p:nvGraphicFramePr>
        <p:xfrm>
          <a:off x="457200" y="1219200"/>
          <a:ext cx="8229600" cy="25958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914400"/>
                <a:gridCol w="1143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Job1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Cpu</a:t>
                      </a:r>
                      <a:r>
                        <a:rPr lang="en-US" dirty="0" smtClean="0"/>
                        <a:t>=3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Wall=3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Job2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Cpu</a:t>
                      </a:r>
                      <a:r>
                        <a:rPr lang="en-US" dirty="0" smtClean="0"/>
                        <a:t>=3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Wall=3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CPU=6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Wall=6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Job3</a:t>
                      </a:r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Cpu</a:t>
                      </a:r>
                      <a:r>
                        <a:rPr lang="en-US" dirty="0" smtClean="0"/>
                        <a:t>=3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Wall=6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Job4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Cpu</a:t>
                      </a:r>
                      <a:r>
                        <a:rPr lang="en-US" dirty="0" smtClean="0"/>
                        <a:t>=3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Wall=6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CPU=6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WALL=12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962400"/>
            <a:ext cx="807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CPU is reproducible and measured by OS. Wall can change depending on conditions.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reasons for </a:t>
            </a:r>
            <a:r>
              <a:rPr lang="en-US" dirty="0" err="1" smtClean="0"/>
              <a:t>overcommitment</a:t>
            </a:r>
            <a:r>
              <a:rPr lang="en-US" dirty="0" smtClean="0"/>
              <a:t>, not all planned. I/O, expedited jobs, low </a:t>
            </a:r>
            <a:r>
              <a:rPr lang="en-US" dirty="0" err="1" smtClean="0"/>
              <a:t>pri</a:t>
            </a:r>
            <a:r>
              <a:rPr lang="en-US" dirty="0" smtClean="0"/>
              <a:t> work.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Licence</a:t>
            </a:r>
            <a:r>
              <a:rPr lang="en-US" dirty="0" smtClean="0"/>
              <a:t> to generate </a:t>
            </a:r>
            <a:r>
              <a:rPr lang="en-US" dirty="0" err="1" smtClean="0"/>
              <a:t>wallclock</a:t>
            </a:r>
            <a:r>
              <a:rPr lang="en-US" dirty="0" smtClean="0"/>
              <a:t> with the uncertainties that introduces.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managed by (</a:t>
            </a:r>
            <a:r>
              <a:rPr lang="en-US" dirty="0" err="1" smtClean="0"/>
              <a:t>eg</a:t>
            </a:r>
            <a:r>
              <a:rPr lang="en-US" dirty="0" smtClean="0"/>
              <a:t>) benchmark/</a:t>
            </a:r>
            <a:r>
              <a:rPr lang="en-US" dirty="0" err="1" smtClean="0"/>
              <a:t>jobslot</a:t>
            </a:r>
            <a:r>
              <a:rPr lang="en-US" dirty="0" smtClean="0"/>
              <a:t> but who can guarantee it will. Major variations will be spotted in efficiency, but </a:t>
            </a:r>
            <a:r>
              <a:rPr lang="en-US" smtClean="0"/>
              <a:t>will minor?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05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Tier1 Efficiency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21" y="2377223"/>
            <a:ext cx="3048157" cy="228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201" y="0"/>
            <a:ext cx="11178521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5794" y="1143000"/>
            <a:ext cx="11398594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70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MJF gathers benchmarking information from the resource and gives this to the payload. Is this consistent? Raw power/</a:t>
            </a:r>
            <a:r>
              <a:rPr lang="en-US" dirty="0" err="1" smtClean="0"/>
              <a:t>cpu</a:t>
            </a:r>
            <a:r>
              <a:rPr lang="en-US" dirty="0" smtClean="0"/>
              <a:t> or </a:t>
            </a:r>
            <a:r>
              <a:rPr lang="en-US" dirty="0" err="1" smtClean="0"/>
              <a:t>normalised</a:t>
            </a:r>
            <a:r>
              <a:rPr lang="en-US" dirty="0" smtClean="0"/>
              <a:t> by batch system?</a:t>
            </a:r>
          </a:p>
          <a:p>
            <a:r>
              <a:rPr lang="en-US" dirty="0" smtClean="0"/>
              <a:t> How? Sites supply $JOBFEATURES/hs06_job to each job so the information should be there to work it out from each host's HS06/processor rather than just working with cluster-wide averages.</a:t>
            </a:r>
          </a:p>
          <a:p>
            <a:r>
              <a:rPr lang="en-US" dirty="0" smtClean="0"/>
              <a:t>Some experiments like ATLAS use benchmarking information to calculate resource </a:t>
            </a:r>
            <a:r>
              <a:rPr lang="en-US" dirty="0" err="1" smtClean="0"/>
              <a:t>utilisation</a:t>
            </a:r>
            <a:r>
              <a:rPr lang="en-US" dirty="0" smtClean="0"/>
              <a:t>. How? </a:t>
            </a:r>
            <a:r>
              <a:rPr lang="en-US" dirty="0"/>
              <a:t>F</a:t>
            </a:r>
            <a:r>
              <a:rPr lang="en-US" dirty="0" smtClean="0"/>
              <a:t>rom REBUS?  Is it consistent? </a:t>
            </a:r>
          </a:p>
          <a:p>
            <a:r>
              <a:rPr lang="en-US" dirty="0" smtClean="0"/>
              <a:t>Who/what else uses benchmarking?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82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 technical discussion of what is happening in the next couple of months.</a:t>
            </a:r>
          </a:p>
          <a:p>
            <a:r>
              <a:rPr lang="en-US" dirty="0" smtClean="0"/>
              <a:t>What is the long-term vision?</a:t>
            </a:r>
          </a:p>
          <a:p>
            <a:endParaRPr lang="en-US" dirty="0"/>
          </a:p>
          <a:p>
            <a:r>
              <a:rPr lang="en-US" dirty="0" smtClean="0"/>
              <a:t>Cloud and Grid</a:t>
            </a:r>
          </a:p>
          <a:p>
            <a:r>
              <a:rPr lang="en-US" dirty="0" smtClean="0"/>
              <a:t>Required Future Developments</a:t>
            </a:r>
          </a:p>
          <a:p>
            <a:r>
              <a:rPr lang="en-US" dirty="0" smtClean="0"/>
              <a:t>Viewing and Downloading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3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Accounting?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Accounting should provide an independent, neutral record of resource usage from the point of view of:</a:t>
            </a:r>
          </a:p>
          <a:p>
            <a:pPr lvl="1"/>
            <a:r>
              <a:rPr lang="en-US" dirty="0" smtClean="0"/>
              <a:t>User</a:t>
            </a:r>
          </a:p>
          <a:p>
            <a:pPr lvl="1"/>
            <a:r>
              <a:rPr lang="en-US" dirty="0" smtClean="0"/>
              <a:t>VO</a:t>
            </a:r>
          </a:p>
          <a:p>
            <a:pPr lvl="1"/>
            <a:r>
              <a:rPr lang="en-US" dirty="0" smtClean="0"/>
              <a:t>Site</a:t>
            </a:r>
          </a:p>
          <a:p>
            <a:pPr lvl="1"/>
            <a:r>
              <a:rPr lang="en-US" dirty="0" smtClean="0"/>
              <a:t>e-infrastructure</a:t>
            </a:r>
          </a:p>
          <a:p>
            <a:pPr lvl="1"/>
            <a:r>
              <a:rPr lang="en-US" dirty="0" smtClean="0"/>
              <a:t>‘Management’ (Country, Project, other)</a:t>
            </a:r>
          </a:p>
          <a:p>
            <a:r>
              <a:rPr lang="en-US" dirty="0" smtClean="0"/>
              <a:t> Does your bank trust you to produce your own bank statements and balances?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040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Grid </a:t>
            </a:r>
            <a:r>
              <a:rPr lang="en-GB" dirty="0" smtClean="0"/>
              <a:t>and/or Cloud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While </a:t>
            </a:r>
            <a:r>
              <a:rPr lang="en-GB" dirty="0"/>
              <a:t>cloud accounting exists and is actively being developed, most existing use of cloud by LHC seems to be using VM-based batch workers which use traditional grid accounting. </a:t>
            </a:r>
            <a:endParaRPr lang="en-GB" dirty="0" smtClean="0"/>
          </a:p>
          <a:p>
            <a:pPr lvl="1"/>
            <a:r>
              <a:rPr lang="en-GB" dirty="0" smtClean="0"/>
              <a:t>This </a:t>
            </a:r>
            <a:r>
              <a:rPr lang="en-GB" dirty="0"/>
              <a:t>includes </a:t>
            </a:r>
            <a:r>
              <a:rPr lang="en-GB" dirty="0" smtClean="0"/>
              <a:t>VAC and Condor. </a:t>
            </a:r>
            <a:r>
              <a:rPr lang="en-GB" dirty="0"/>
              <a:t>Is this going to change? </a:t>
            </a:r>
            <a:endParaRPr lang="en-GB" dirty="0" smtClean="0"/>
          </a:p>
          <a:p>
            <a:pPr lvl="1"/>
            <a:r>
              <a:rPr lang="en-GB" dirty="0" smtClean="0"/>
              <a:t>Experiment-based </a:t>
            </a:r>
            <a:r>
              <a:rPr lang="en-GB" dirty="0"/>
              <a:t>VMs which handle workloads like a pilot job does but run for a long time (a la Dirac) will bypass grid accounting and can/should use the cloud accounting of VMs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If all work ends up running in some cloud then can we move to cloud-only accounting? </a:t>
            </a:r>
          </a:p>
          <a:p>
            <a:pPr lvl="1"/>
            <a:r>
              <a:rPr lang="en-GB" dirty="0" smtClean="0"/>
              <a:t>How to handle the </a:t>
            </a:r>
            <a:r>
              <a:rPr lang="en-GB" dirty="0" err="1" smtClean="0"/>
              <a:t>grid+cloud</a:t>
            </a:r>
            <a:r>
              <a:rPr lang="en-GB" dirty="0" smtClean="0"/>
              <a:t> mix?</a:t>
            </a:r>
          </a:p>
          <a:p>
            <a:pPr lvl="1"/>
            <a:r>
              <a:rPr lang="en-GB" dirty="0" smtClean="0"/>
              <a:t>How </a:t>
            </a:r>
            <a:r>
              <a:rPr lang="en-GB" dirty="0" smtClean="0"/>
              <a:t>do we handle the public/private cloud division? </a:t>
            </a:r>
          </a:p>
          <a:p>
            <a:pPr lvl="1"/>
            <a:r>
              <a:rPr lang="en-GB" dirty="0" smtClean="0"/>
              <a:t>Is </a:t>
            </a:r>
            <a:r>
              <a:rPr lang="en-GB" dirty="0"/>
              <a:t>this future known or does it depend on other discussions at the workshop</a:t>
            </a:r>
            <a:r>
              <a:rPr lang="en-GB" dirty="0" smtClean="0"/>
              <a:t>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328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Tier2 view but only 5 T2s are reporting cloud usage to APEL. (no Tier1s). Of these only 1 runs LHC work. There is LHC usage at non T2 sites. </a:t>
            </a:r>
          </a:p>
          <a:p>
            <a:pPr lvl="1"/>
            <a:r>
              <a:rPr lang="en-US" dirty="0"/>
              <a:t>I know there are many tests using cloud infrastructures.  Can more of them please report accounting of their VMs.</a:t>
            </a:r>
          </a:p>
          <a:p>
            <a:pPr lvl="1"/>
            <a:r>
              <a:rPr lang="en-US" dirty="0"/>
              <a:t>It is not necessary to join the EGI </a:t>
            </a:r>
            <a:r>
              <a:rPr lang="en-US" dirty="0" err="1"/>
              <a:t>FedCloud</a:t>
            </a:r>
            <a:r>
              <a:rPr lang="en-US" dirty="0"/>
              <a:t> but if you don’t meet their criteria you may not be visible in EGI accounting, only in the WLCG views.</a:t>
            </a:r>
          </a:p>
          <a:p>
            <a:r>
              <a:rPr lang="en-US" dirty="0"/>
              <a:t>The infrastructure is in place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Working on Monthly reporting (currently whole duration of VM gets accounted once)</a:t>
            </a:r>
          </a:p>
          <a:p>
            <a:r>
              <a:rPr lang="en-US" dirty="0" smtClean="0"/>
              <a:t>Biggest omission is </a:t>
            </a:r>
            <a:r>
              <a:rPr lang="en-US" dirty="0" err="1" smtClean="0"/>
              <a:t>cputime</a:t>
            </a:r>
            <a:r>
              <a:rPr lang="en-US" dirty="0" smtClean="0"/>
              <a:t>. I know one pays for wall but the user has a right to know what use they have made of the </a:t>
            </a:r>
            <a:r>
              <a:rPr lang="en-US" dirty="0"/>
              <a:t>V</a:t>
            </a:r>
            <a:r>
              <a:rPr lang="en-US" dirty="0" smtClean="0"/>
              <a:t>M  paid for. </a:t>
            </a:r>
          </a:p>
          <a:p>
            <a:r>
              <a:rPr lang="en-US" dirty="0" smtClean="0"/>
              <a:t>Issue – how to combine with commercial cloud usage.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32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409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1526381"/>
            <a:ext cx="11887200" cy="56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79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Accessing </a:t>
            </a:r>
            <a:r>
              <a:rPr lang="en-GB" dirty="0" smtClean="0"/>
              <a:t>Accounting Information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current portal allows limited data mining via 2-D views of a small number of parameters driven by an interactive web portal.</a:t>
            </a:r>
            <a:endParaRPr lang="en-GB" dirty="0"/>
          </a:p>
          <a:p>
            <a:r>
              <a:rPr lang="en-GB" dirty="0" smtClean="0"/>
              <a:t>The portal will develop a REST interface that will allow a more programmatic download of data into experiment (or other) tools. </a:t>
            </a:r>
          </a:p>
          <a:p>
            <a:r>
              <a:rPr lang="en-GB" dirty="0" smtClean="0"/>
              <a:t>Experiments should be aware and can influence this development.</a:t>
            </a:r>
          </a:p>
          <a:p>
            <a:pPr lvl="1"/>
            <a:r>
              <a:rPr lang="en-GB" dirty="0" smtClean="0"/>
              <a:t>What do you want to download? In what format(s) do you want it?</a:t>
            </a:r>
          </a:p>
          <a:p>
            <a:r>
              <a:rPr lang="en-GB" dirty="0" smtClean="0"/>
              <a:t>Dynamic access to low latency accounting for global allocations and real-time access control. </a:t>
            </a:r>
          </a:p>
        </p:txBody>
      </p:sp>
    </p:spTree>
    <p:extLst>
      <p:ext uri="{BB962C8B-B14F-4D97-AF65-F5344CB8AC3E}">
        <p14:creationId xmlns:p14="http://schemas.microsoft.com/office/powerpoint/2010/main" val="64200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 Can We Account?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Storage under development. </a:t>
            </a:r>
          </a:p>
          <a:p>
            <a:r>
              <a:rPr lang="en-GB" dirty="0" smtClean="0"/>
              <a:t>Data Usage</a:t>
            </a:r>
          </a:p>
          <a:p>
            <a:r>
              <a:rPr lang="en-GB" dirty="0" smtClean="0"/>
              <a:t>Many other fields which can be recorded but we don’t currently bother (I/o, networking, memory, ???)</a:t>
            </a:r>
          </a:p>
          <a:p>
            <a:r>
              <a:rPr lang="en-GB" dirty="0" smtClean="0"/>
              <a:t>GPU? FPGA?</a:t>
            </a:r>
          </a:p>
          <a:p>
            <a:r>
              <a:rPr lang="en-GB" dirty="0"/>
              <a:t>N</a:t>
            </a:r>
            <a:r>
              <a:rPr lang="en-GB" dirty="0" smtClean="0"/>
              <a:t>etwork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03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Benchmarking</a:t>
            </a:r>
          </a:p>
          <a:p>
            <a:r>
              <a:rPr lang="en-US" dirty="0" err="1" smtClean="0"/>
              <a:t>Wallclock</a:t>
            </a:r>
            <a:r>
              <a:rPr lang="en-US" dirty="0" smtClean="0"/>
              <a:t> vs </a:t>
            </a:r>
            <a:r>
              <a:rPr lang="en-US" dirty="0" err="1" smtClean="0"/>
              <a:t>CPUtime</a:t>
            </a:r>
            <a:endParaRPr lang="en-US" dirty="0" smtClean="0"/>
          </a:p>
          <a:p>
            <a:pPr lvl="1"/>
            <a:r>
              <a:rPr lang="en-US" dirty="0" smtClean="0"/>
              <a:t>APEL currently collects and displays both. </a:t>
            </a:r>
          </a:p>
          <a:p>
            <a:pPr lvl="1"/>
            <a:r>
              <a:rPr lang="en-US" dirty="0" smtClean="0"/>
              <a:t>A political decision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46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GDB_december_2015_infosys_draft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DPM_python_tools</Template>
  <TotalTime>4559</TotalTime>
  <Words>1011</Words>
  <Application>Microsoft Office PowerPoint</Application>
  <PresentationFormat>On-screen Show (4:3)</PresentationFormat>
  <Paragraphs>106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IT Groups</vt:lpstr>
      <vt:lpstr>CERNCorporate4-3</vt:lpstr>
      <vt:lpstr>GDB_december_2015_infosys_draft1</vt:lpstr>
      <vt:lpstr>Custom Design</vt:lpstr>
      <vt:lpstr>Accounting</vt:lpstr>
      <vt:lpstr>Outline</vt:lpstr>
      <vt:lpstr>Why Accounting?</vt:lpstr>
      <vt:lpstr>Grid and/or Cloud </vt:lpstr>
      <vt:lpstr>Cloud</vt:lpstr>
      <vt:lpstr>PowerPoint Presentation</vt:lpstr>
      <vt:lpstr>Accessing Accounting Information </vt:lpstr>
      <vt:lpstr>What Else Can We Account? </vt:lpstr>
      <vt:lpstr>Other Issues</vt:lpstr>
      <vt:lpstr>Benchmarking</vt:lpstr>
      <vt:lpstr>Wallclock or CPU?</vt:lpstr>
      <vt:lpstr>Discuss!</vt:lpstr>
      <vt:lpstr>Wallclock and Overcommitment</vt:lpstr>
      <vt:lpstr>Tier1 Efficiency</vt:lpstr>
      <vt:lpstr>Job Features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Update</dc:title>
  <dc:creator>John Gordon</dc:creator>
  <cp:lastModifiedBy>John Gordon</cp:lastModifiedBy>
  <cp:revision>53</cp:revision>
  <dcterms:created xsi:type="dcterms:W3CDTF">2015-12-06T13:26:43Z</dcterms:created>
  <dcterms:modified xsi:type="dcterms:W3CDTF">2016-02-01T15:20:33Z</dcterms:modified>
</cp:coreProperties>
</file>