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2" r:id="rId2"/>
  </p:sldMasterIdLst>
  <p:notesMasterIdLst>
    <p:notesMasterId r:id="rId43"/>
  </p:notesMasterIdLst>
  <p:handoutMasterIdLst>
    <p:handoutMasterId r:id="rId44"/>
  </p:handoutMasterIdLst>
  <p:sldIdLst>
    <p:sldId id="265" r:id="rId3"/>
    <p:sldId id="267" r:id="rId4"/>
    <p:sldId id="280" r:id="rId5"/>
    <p:sldId id="281" r:id="rId6"/>
    <p:sldId id="317" r:id="rId7"/>
    <p:sldId id="282" r:id="rId8"/>
    <p:sldId id="313" r:id="rId9"/>
    <p:sldId id="284" r:id="rId10"/>
    <p:sldId id="285" r:id="rId11"/>
    <p:sldId id="286" r:id="rId12"/>
    <p:sldId id="287" r:id="rId13"/>
    <p:sldId id="289" r:id="rId14"/>
    <p:sldId id="320" r:id="rId15"/>
    <p:sldId id="316" r:id="rId16"/>
    <p:sldId id="290" r:id="rId17"/>
    <p:sldId id="321" r:id="rId18"/>
    <p:sldId id="291" r:id="rId19"/>
    <p:sldId id="315" r:id="rId20"/>
    <p:sldId id="292" r:id="rId21"/>
    <p:sldId id="293"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09" r:id="rId37"/>
    <p:sldId id="311" r:id="rId38"/>
    <p:sldId id="312" r:id="rId39"/>
    <p:sldId id="318" r:id="rId40"/>
    <p:sldId id="269" r:id="rId41"/>
    <p:sldId id="266" r:id="rId42"/>
  </p:sldIdLst>
  <p:sldSz cx="9144000" cy="6858000" type="screen4x3"/>
  <p:notesSz cx="6858000" cy="9144000"/>
  <p:defaultTex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04040"/>
    <a:srgbClr val="505050"/>
    <a:srgbClr val="004C97"/>
    <a:srgbClr val="63666A"/>
    <a:srgbClr val="A7A8AA"/>
    <a:srgbClr val="003087"/>
    <a:srgbClr val="0F2D6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2" autoAdjust="0"/>
    <p:restoredTop sz="94660"/>
  </p:normalViewPr>
  <p:slideViewPr>
    <p:cSldViewPr snapToGrid="0" snapToObjects="1">
      <p:cViewPr>
        <p:scale>
          <a:sx n="95" d="100"/>
          <a:sy n="95" d="100"/>
        </p:scale>
        <p:origin x="676" y="72"/>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Helvetica" panose="020B0604020202020204" pitchFamily="34" charset="0"/>
              </a:defRPr>
            </a:lvl1pPr>
          </a:lstStyle>
          <a:p>
            <a:pPr>
              <a:defRPr/>
            </a:pPr>
            <a:fld id="{4FC605E8-D654-44DD-A341-21BEC6CB2BE8}" type="datetimeFigureOut">
              <a:rPr lang="en-US" altLang="en-US"/>
              <a:pPr>
                <a:defRPr/>
              </a:pPr>
              <a:t>10/7/2015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Helvetica" panose="020B0604020202020204" pitchFamily="34" charset="0"/>
              </a:defRPr>
            </a:lvl1pPr>
          </a:lstStyle>
          <a:p>
            <a:pPr>
              <a:defRPr/>
            </a:pPr>
            <a:fld id="{143D6BAC-AB45-44F6-980B-3B6707C8455D}" type="slidenum">
              <a:rPr lang="en-US" altLang="en-US"/>
              <a:pPr>
                <a:defRPr/>
              </a:pPr>
              <a:t>‹#›</a:t>
            </a:fld>
            <a:endParaRPr lang="en-US" altLang="en-US"/>
          </a:p>
        </p:txBody>
      </p:sp>
    </p:spTree>
    <p:extLst>
      <p:ext uri="{BB962C8B-B14F-4D97-AF65-F5344CB8AC3E}">
        <p14:creationId xmlns:p14="http://schemas.microsoft.com/office/powerpoint/2010/main" val="41576473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Helvetica" panose="020B0604020202020204" pitchFamily="34" charset="0"/>
              </a:defRPr>
            </a:lvl1pPr>
          </a:lstStyle>
          <a:p>
            <a:pPr>
              <a:defRPr/>
            </a:pPr>
            <a:fld id="{BB282380-A21B-4FF2-8A87-3E6EE4F41C7D}" type="datetimeFigureOut">
              <a:rPr lang="en-US" altLang="en-US"/>
              <a:pPr>
                <a:defRPr/>
              </a:pPr>
              <a:t>10/7/2015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Helvetica" panose="020B0604020202020204" pitchFamily="34" charset="0"/>
              </a:defRPr>
            </a:lvl1pPr>
          </a:lstStyle>
          <a:p>
            <a:pPr>
              <a:defRPr/>
            </a:pPr>
            <a:fld id="{542E5B0C-7D4A-47A8-A27A-AA8916F8B8C9}" type="slidenum">
              <a:rPr lang="en-US" altLang="en-US"/>
              <a:pPr>
                <a:defRPr/>
              </a:pPr>
              <a:t>‹#›</a:t>
            </a:fld>
            <a:endParaRPr lang="en-US" altLang="en-US"/>
          </a:p>
        </p:txBody>
      </p:sp>
    </p:spTree>
    <p:extLst>
      <p:ext uri="{BB962C8B-B14F-4D97-AF65-F5344CB8AC3E}">
        <p14:creationId xmlns:p14="http://schemas.microsoft.com/office/powerpoint/2010/main" val="246735175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42E5B0C-7D4A-47A8-A27A-AA8916F8B8C9}" type="slidenum">
              <a:rPr lang="en-US" altLang="en-US" smtClean="0"/>
              <a:pPr>
                <a:defRPr/>
              </a:pPr>
              <a:t>2</a:t>
            </a:fld>
            <a:endParaRPr lang="en-US" altLang="en-US"/>
          </a:p>
        </p:txBody>
      </p:sp>
    </p:spTree>
    <p:extLst>
      <p:ext uri="{BB962C8B-B14F-4D97-AF65-F5344CB8AC3E}">
        <p14:creationId xmlns:p14="http://schemas.microsoft.com/office/powerpoint/2010/main" val="12484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65D93-3B8F-4511-B78C-66E62F269A2D}" type="slidenum">
              <a:rPr lang="en-US"/>
              <a:pPr/>
              <a:t>3</a:t>
            </a:fld>
            <a:endParaRPr lang="en-US"/>
          </a:p>
        </p:txBody>
      </p:sp>
      <p:sp>
        <p:nvSpPr>
          <p:cNvPr id="12290" name="Rectangle 2"/>
          <p:cNvSpPr>
            <a:spLocks noGrp="1" noRot="1" noChangeAspect="1" noChangeArrowheads="1" noTextEdit="1"/>
          </p:cNvSpPr>
          <p:nvPr>
            <p:ph type="sldImg"/>
          </p:nvPr>
        </p:nvSpPr>
        <p:spPr bwMode="auto">
          <a:xfrm>
            <a:off x="1158875" y="673100"/>
            <a:ext cx="4567238" cy="3425825"/>
          </a:xfrm>
          <a:prstGeom prst="rect">
            <a:avLst/>
          </a:prstGeom>
          <a:noFill/>
          <a:ln w="12700">
            <a:solidFill>
              <a:srgbClr val="000000"/>
            </a:solidFill>
            <a:miter lim="800000"/>
            <a:headEnd/>
            <a:tailEnd/>
          </a:ln>
        </p:spPr>
      </p:sp>
      <p:sp>
        <p:nvSpPr>
          <p:cNvPr id="12291" name="Rectangle 3"/>
          <p:cNvSpPr>
            <a:spLocks noGrp="1" noChangeArrowheads="1"/>
          </p:cNvSpPr>
          <p:nvPr>
            <p:ph type="body" idx="1"/>
          </p:nvPr>
        </p:nvSpPr>
        <p:spPr bwMode="auto">
          <a:xfrm>
            <a:off x="908050" y="4324350"/>
            <a:ext cx="5067300" cy="4098925"/>
          </a:xfrm>
          <a:prstGeom prst="rect">
            <a:avLst/>
          </a:prstGeom>
          <a:noFill/>
          <a:ln>
            <a:miter lim="800000"/>
            <a:headEnd/>
            <a:tailEnd/>
          </a:ln>
        </p:spPr>
        <p:txBody>
          <a:bodyPr lIns="90639" tIns="45320" rIns="90639" bIns="45320"/>
          <a:lstStyle/>
          <a:p>
            <a:endParaRPr lang="en-US"/>
          </a:p>
        </p:txBody>
      </p:sp>
    </p:spTree>
    <p:extLst>
      <p:ext uri="{BB962C8B-B14F-4D97-AF65-F5344CB8AC3E}">
        <p14:creationId xmlns:p14="http://schemas.microsoft.com/office/powerpoint/2010/main" val="33609637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3750" y="1149350"/>
            <a:ext cx="32670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smtClean="0"/>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smtClean="0"/>
              <a:t>Click to edit Master text styles</a:t>
            </a:r>
          </a:p>
        </p:txBody>
      </p:sp>
    </p:spTree>
    <p:extLst>
      <p:ext uri="{BB962C8B-B14F-4D97-AF65-F5344CB8AC3E}">
        <p14:creationId xmlns:p14="http://schemas.microsoft.com/office/powerpoint/2010/main" val="144099962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450013" y="6515100"/>
            <a:ext cx="1076325" cy="241300"/>
          </a:xfrm>
        </p:spPr>
        <p:txBody>
          <a:bodyPr/>
          <a:lstStyle>
            <a:lvl1pPr>
              <a:defRPr smtClean="0"/>
            </a:lvl1p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lvl1pPr>
              <a:defRPr sz="900">
                <a:solidFill>
                  <a:srgbClr val="004C97"/>
                </a:solidFill>
              </a:defRPr>
            </a:lvl1p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lvl1pPr>
              <a:defRPr smtClean="0"/>
            </a:lvl1pPr>
          </a:lstStyle>
          <a:p>
            <a:pPr>
              <a:defRPr/>
            </a:pPr>
            <a:fld id="{1009467D-D0EA-4FB8-A014-17BF9B853342}" type="slidenum">
              <a:rPr lang="en-US" altLang="en-US"/>
              <a:pPr>
                <a:defRPr/>
              </a:pPr>
              <a:t>‹#›</a:t>
            </a:fld>
            <a:endParaRPr lang="en-US" altLang="en-US"/>
          </a:p>
        </p:txBody>
      </p:sp>
    </p:spTree>
    <p:extLst>
      <p:ext uri="{BB962C8B-B14F-4D97-AF65-F5344CB8AC3E}">
        <p14:creationId xmlns:p14="http://schemas.microsoft.com/office/powerpoint/2010/main" val="4016185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7" name="Date Placeholder 3"/>
          <p:cNvSpPr>
            <a:spLocks noGrp="1"/>
          </p:cNvSpPr>
          <p:nvPr>
            <p:ph type="dt" sz="half" idx="19"/>
          </p:nvPr>
        </p:nvSpPr>
        <p:spPr/>
        <p:txBody>
          <a:bodyPr/>
          <a:lstStyle>
            <a:lvl1pPr>
              <a:defRPr/>
            </a:lvl1pPr>
          </a:lstStyle>
          <a:p>
            <a:pPr>
              <a:defRPr/>
            </a:pPr>
            <a:r>
              <a:rPr lang="en-US" altLang="en-US" smtClean="0"/>
              <a:t>10/7/15 &amp; 10/8/15</a:t>
            </a:r>
            <a:endParaRPr lang="en-US" altLang="en-US"/>
          </a:p>
        </p:txBody>
      </p:sp>
      <p:sp>
        <p:nvSpPr>
          <p:cNvPr id="8" name="Footer Placeholder 4"/>
          <p:cNvSpPr>
            <a:spLocks noGrp="1"/>
          </p:cNvSpPr>
          <p:nvPr>
            <p:ph type="ftr" sz="quarter" idx="20"/>
          </p:nvPr>
        </p:nvSpPr>
        <p:spPr/>
        <p:txBody>
          <a:bodyPr/>
          <a:lstStyle>
            <a:lvl1pPr>
              <a:defRPr/>
            </a:lvl1pPr>
          </a:lstStyle>
          <a:p>
            <a:pPr>
              <a:defRPr/>
            </a:pPr>
            <a:r>
              <a:rPr lang="en-US" smtClean="0"/>
              <a:t>Priest &amp; Niehoff | Tunnel Fire Dynamics &amp; Evacuation Simulations</a:t>
            </a:r>
            <a:endParaRPr lang="en-US" b="1"/>
          </a:p>
        </p:txBody>
      </p:sp>
      <p:sp>
        <p:nvSpPr>
          <p:cNvPr id="9" name="Slide Number Placeholder 5"/>
          <p:cNvSpPr>
            <a:spLocks noGrp="1"/>
          </p:cNvSpPr>
          <p:nvPr>
            <p:ph type="sldNum" sz="quarter" idx="21"/>
          </p:nvPr>
        </p:nvSpPr>
        <p:spPr/>
        <p:txBody>
          <a:bodyPr/>
          <a:lstStyle>
            <a:lvl1pPr>
              <a:defRPr/>
            </a:lvl1pPr>
          </a:lstStyle>
          <a:p>
            <a:pPr>
              <a:defRPr/>
            </a:pPr>
            <a:fld id="{438DEB00-74F2-47E8-BAA8-080276DB6FB3}" type="slidenum">
              <a:rPr lang="en-US" altLang="en-US"/>
              <a:pPr>
                <a:defRPr/>
              </a:pPr>
              <a:t>‹#›</a:t>
            </a:fld>
            <a:endParaRPr lang="en-US" altLang="en-US"/>
          </a:p>
        </p:txBody>
      </p:sp>
    </p:spTree>
    <p:extLst>
      <p:ext uri="{BB962C8B-B14F-4D97-AF65-F5344CB8AC3E}">
        <p14:creationId xmlns:p14="http://schemas.microsoft.com/office/powerpoint/2010/main" val="1620628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5" name="Date Placeholder 3"/>
          <p:cNvSpPr>
            <a:spLocks noGrp="1"/>
          </p:cNvSpPr>
          <p:nvPr>
            <p:ph type="dt" sz="half" idx="16"/>
          </p:nvPr>
        </p:nvSpPr>
        <p:spPr/>
        <p:txBody>
          <a:bodyPr/>
          <a:lstStyle>
            <a:lvl1pPr>
              <a:defRPr/>
            </a:lvl1pPr>
          </a:lstStyle>
          <a:p>
            <a:pPr>
              <a:defRPr/>
            </a:pPr>
            <a:r>
              <a:rPr lang="en-US" altLang="en-US" smtClean="0"/>
              <a:t>10/7/15 &amp; 10/8/15</a:t>
            </a:r>
            <a:endParaRPr lang="en-US" altLang="en-US"/>
          </a:p>
        </p:txBody>
      </p:sp>
      <p:sp>
        <p:nvSpPr>
          <p:cNvPr id="6" name="Footer Placeholder 4"/>
          <p:cNvSpPr>
            <a:spLocks noGrp="1"/>
          </p:cNvSpPr>
          <p:nvPr>
            <p:ph type="ftr" sz="quarter" idx="17"/>
          </p:nvPr>
        </p:nvSpPr>
        <p:spPr/>
        <p:txBody>
          <a:bodyPr/>
          <a:lstStyle>
            <a:lvl1pPr>
              <a:defRPr/>
            </a:lvl1pPr>
          </a:lstStyle>
          <a:p>
            <a:pPr>
              <a:defRPr/>
            </a:pPr>
            <a:r>
              <a:rPr lang="en-US" smtClean="0"/>
              <a:t>Priest &amp; Niehoff | Tunnel Fire Dynamics &amp; Evacuation Simulations</a:t>
            </a:r>
            <a:endParaRPr lang="en-US" b="1"/>
          </a:p>
        </p:txBody>
      </p:sp>
      <p:sp>
        <p:nvSpPr>
          <p:cNvPr id="7" name="Slide Number Placeholder 5"/>
          <p:cNvSpPr>
            <a:spLocks noGrp="1"/>
          </p:cNvSpPr>
          <p:nvPr>
            <p:ph type="sldNum" sz="quarter" idx="18"/>
          </p:nvPr>
        </p:nvSpPr>
        <p:spPr/>
        <p:txBody>
          <a:bodyPr/>
          <a:lstStyle>
            <a:lvl1pPr>
              <a:defRPr/>
            </a:lvl1pPr>
          </a:lstStyle>
          <a:p>
            <a:pPr>
              <a:defRPr/>
            </a:pPr>
            <a:fld id="{E39F3CD6-3008-4256-8A3C-CAE9D90E5AE2}" type="slidenum">
              <a:rPr lang="en-US" altLang="en-US"/>
              <a:pPr>
                <a:defRPr/>
              </a:pPr>
              <a:t>‹#›</a:t>
            </a:fld>
            <a:endParaRPr lang="en-US" altLang="en-US"/>
          </a:p>
        </p:txBody>
      </p:sp>
    </p:spTree>
    <p:extLst>
      <p:ext uri="{BB962C8B-B14F-4D97-AF65-F5344CB8AC3E}">
        <p14:creationId xmlns:p14="http://schemas.microsoft.com/office/powerpoint/2010/main" val="1368294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5" name="Date Placeholder 3"/>
          <p:cNvSpPr>
            <a:spLocks noGrp="1"/>
          </p:cNvSpPr>
          <p:nvPr>
            <p:ph type="dt" sz="half" idx="10"/>
          </p:nvPr>
        </p:nvSpPr>
        <p:spPr/>
        <p:txBody>
          <a:bodyPr/>
          <a:lstStyle>
            <a:lvl1pPr>
              <a:defRPr/>
            </a:lvl1pPr>
          </a:lstStyle>
          <a:p>
            <a:pPr>
              <a:defRPr/>
            </a:pPr>
            <a:r>
              <a:rPr lang="en-US" altLang="en-US" smtClean="0"/>
              <a:t>10/7/15 &amp; 10/8/15</a:t>
            </a:r>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smtClean="0"/>
              <a:t>Priest &amp; Niehoff | Tunnel Fire Dynamics &amp; Evacuation Simulations</a:t>
            </a:r>
            <a:endParaRPr lang="en-US" b="1"/>
          </a:p>
        </p:txBody>
      </p:sp>
      <p:sp>
        <p:nvSpPr>
          <p:cNvPr id="7" name="Slide Number Placeholder 5"/>
          <p:cNvSpPr>
            <a:spLocks noGrp="1"/>
          </p:cNvSpPr>
          <p:nvPr>
            <p:ph type="sldNum" sz="quarter" idx="12"/>
          </p:nvPr>
        </p:nvSpPr>
        <p:spPr/>
        <p:txBody>
          <a:bodyPr/>
          <a:lstStyle>
            <a:lvl1pPr>
              <a:defRPr/>
            </a:lvl1pPr>
          </a:lstStyle>
          <a:p>
            <a:pPr>
              <a:defRPr/>
            </a:pPr>
            <a:fld id="{CA0716C0-F9E0-431E-92A6-C14E3BC192CD}" type="slidenum">
              <a:rPr lang="en-US" altLang="en-US"/>
              <a:pPr>
                <a:defRPr/>
              </a:pPr>
              <a:t>‹#›</a:t>
            </a:fld>
            <a:endParaRPr lang="en-US" altLang="en-US"/>
          </a:p>
        </p:txBody>
      </p:sp>
    </p:spTree>
    <p:extLst>
      <p:ext uri="{BB962C8B-B14F-4D97-AF65-F5344CB8AC3E}">
        <p14:creationId xmlns:p14="http://schemas.microsoft.com/office/powerpoint/2010/main" val="4111569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oter Only: Blank">
    <p:spTree>
      <p:nvGrpSpPr>
        <p:cNvPr id="1" name=""/>
        <p:cNvGrpSpPr/>
        <p:nvPr/>
      </p:nvGrpSpPr>
      <p:grpSpPr>
        <a:xfrm>
          <a:off x="0" y="0"/>
          <a:ext cx="0" cy="0"/>
          <a:chOff x="0" y="0"/>
          <a:chExt cx="0" cy="0"/>
        </a:xfrm>
      </p:grpSpPr>
      <p:sp>
        <p:nvSpPr>
          <p:cNvPr id="8" name="Content Placeholder 2"/>
          <p:cNvSpPr>
            <a:spLocks noGrp="1"/>
          </p:cNvSpPr>
          <p:nvPr>
            <p:ph sz="half" idx="13"/>
          </p:nvPr>
        </p:nvSpPr>
        <p:spPr>
          <a:xfrm>
            <a:off x="228601" y="361950"/>
            <a:ext cx="8675688" cy="56689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Date Placeholder 3"/>
          <p:cNvSpPr>
            <a:spLocks noGrp="1"/>
          </p:cNvSpPr>
          <p:nvPr>
            <p:ph type="dt" sz="half" idx="14"/>
          </p:nvPr>
        </p:nvSpPr>
        <p:spPr>
          <a:ln/>
        </p:spPr>
        <p:txBody>
          <a:bodyPr/>
          <a:lstStyle>
            <a:lvl1pPr>
              <a:defRPr/>
            </a:lvl1pPr>
          </a:lstStyle>
          <a:p>
            <a:pPr>
              <a:defRPr/>
            </a:pPr>
            <a:r>
              <a:rPr lang="en-US" altLang="en-US" smtClean="0"/>
              <a:t>10/7/15 &amp; 10/8/15</a:t>
            </a:r>
            <a:endParaRPr lang="en-US" altLang="en-US"/>
          </a:p>
        </p:txBody>
      </p:sp>
      <p:sp>
        <p:nvSpPr>
          <p:cNvPr id="4" name="Footer Placeholder 4"/>
          <p:cNvSpPr>
            <a:spLocks noGrp="1"/>
          </p:cNvSpPr>
          <p:nvPr>
            <p:ph type="ftr" sz="quarter" idx="15"/>
          </p:nvPr>
        </p:nvSpPr>
        <p:spPr>
          <a:ln/>
        </p:spPr>
        <p:txBody>
          <a:bodyPr/>
          <a:lstStyle>
            <a:lvl1pPr>
              <a:defRPr/>
            </a:lvl1pPr>
          </a:lstStyle>
          <a:p>
            <a:pPr>
              <a:defRPr/>
            </a:pPr>
            <a:r>
              <a:rPr lang="en-US" smtClean="0"/>
              <a:t>Priest &amp; Niehoff | Tunnel Fire Dynamics &amp; Evacuation Simulations</a:t>
            </a:r>
            <a:endParaRPr lang="en-US" b="1"/>
          </a:p>
        </p:txBody>
      </p:sp>
      <p:sp>
        <p:nvSpPr>
          <p:cNvPr id="5" name="Slide Number Placeholder 5"/>
          <p:cNvSpPr>
            <a:spLocks noGrp="1"/>
          </p:cNvSpPr>
          <p:nvPr>
            <p:ph type="sldNum" sz="quarter" idx="16"/>
          </p:nvPr>
        </p:nvSpPr>
        <p:spPr>
          <a:ln/>
        </p:spPr>
        <p:txBody>
          <a:bodyPr/>
          <a:lstStyle>
            <a:lvl1pPr>
              <a:defRPr/>
            </a:lvl1pPr>
          </a:lstStyle>
          <a:p>
            <a:pPr>
              <a:defRPr/>
            </a:pPr>
            <a:fld id="{98A436CF-F5F0-4248-9369-AC87AABA692F}" type="slidenum">
              <a:rPr lang="en-US" altLang="en-US"/>
              <a:pPr>
                <a:defRPr/>
              </a:pPr>
              <a:t>‹#›</a:t>
            </a:fld>
            <a:endParaRPr lang="en-US" altLang="en-US"/>
          </a:p>
        </p:txBody>
      </p:sp>
    </p:spTree>
    <p:extLst>
      <p:ext uri="{BB962C8B-B14F-4D97-AF65-F5344CB8AC3E}">
        <p14:creationId xmlns:p14="http://schemas.microsoft.com/office/powerpoint/2010/main" val="1443883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361950"/>
            <a:ext cx="8700851" cy="4369742"/>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10"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4" name="Date Placeholder 3"/>
          <p:cNvSpPr>
            <a:spLocks noGrp="1"/>
          </p:cNvSpPr>
          <p:nvPr>
            <p:ph type="dt" sz="half" idx="14"/>
          </p:nvPr>
        </p:nvSpPr>
        <p:spPr>
          <a:ln/>
        </p:spPr>
        <p:txBody>
          <a:bodyPr/>
          <a:lstStyle>
            <a:lvl1pPr>
              <a:defRPr/>
            </a:lvl1pPr>
          </a:lstStyle>
          <a:p>
            <a:pPr>
              <a:defRPr/>
            </a:pPr>
            <a:r>
              <a:rPr lang="en-US" altLang="en-US" smtClean="0"/>
              <a:t>10/7/15 &amp; 10/8/15</a:t>
            </a:r>
            <a:endParaRPr lang="en-US" altLang="en-US"/>
          </a:p>
        </p:txBody>
      </p:sp>
      <p:sp>
        <p:nvSpPr>
          <p:cNvPr id="5" name="Footer Placeholder 4"/>
          <p:cNvSpPr>
            <a:spLocks noGrp="1"/>
          </p:cNvSpPr>
          <p:nvPr>
            <p:ph type="ftr" sz="quarter" idx="15"/>
          </p:nvPr>
        </p:nvSpPr>
        <p:spPr>
          <a:ln/>
        </p:spPr>
        <p:txBody>
          <a:bodyPr/>
          <a:lstStyle>
            <a:lvl1pPr>
              <a:defRPr/>
            </a:lvl1pPr>
          </a:lstStyle>
          <a:p>
            <a:pPr>
              <a:defRPr/>
            </a:pPr>
            <a:r>
              <a:rPr lang="en-US" smtClean="0"/>
              <a:t>Priest &amp; Niehoff | Tunnel Fire Dynamics &amp; Evacuation Simulations</a:t>
            </a:r>
            <a:endParaRPr lang="en-US" b="1"/>
          </a:p>
        </p:txBody>
      </p:sp>
      <p:sp>
        <p:nvSpPr>
          <p:cNvPr id="6" name="Slide Number Placeholder 5"/>
          <p:cNvSpPr>
            <a:spLocks noGrp="1"/>
          </p:cNvSpPr>
          <p:nvPr>
            <p:ph type="sldNum" sz="quarter" idx="16"/>
          </p:nvPr>
        </p:nvSpPr>
        <p:spPr>
          <a:ln/>
        </p:spPr>
        <p:txBody>
          <a:bodyPr/>
          <a:lstStyle>
            <a:lvl1pPr>
              <a:defRPr/>
            </a:lvl1pPr>
          </a:lstStyle>
          <a:p>
            <a:pPr>
              <a:defRPr/>
            </a:pPr>
            <a:fld id="{1A8A5AE7-2261-4A0E-9D87-3BB453BBF07E}" type="slidenum">
              <a:rPr lang="en-US" altLang="en-US"/>
              <a:pPr>
                <a:defRPr/>
              </a:pPr>
              <a:t>‹#›</a:t>
            </a:fld>
            <a:endParaRPr lang="en-US" altLang="en-US"/>
          </a:p>
        </p:txBody>
      </p:sp>
    </p:spTree>
    <p:extLst>
      <p:ext uri="{BB962C8B-B14F-4D97-AF65-F5344CB8AC3E}">
        <p14:creationId xmlns:p14="http://schemas.microsoft.com/office/powerpoint/2010/main" val="2175578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oter Only: Title &amp; Content">
    <p:spTree>
      <p:nvGrpSpPr>
        <p:cNvPr id="1" name=""/>
        <p:cNvGrpSpPr/>
        <p:nvPr/>
      </p:nvGrpSpPr>
      <p:grpSpPr>
        <a:xfrm>
          <a:off x="0" y="0"/>
          <a:ext cx="0" cy="0"/>
          <a:chOff x="0" y="0"/>
          <a:chExt cx="0" cy="0"/>
        </a:xfrm>
      </p:grpSpPr>
      <p:sp>
        <p:nvSpPr>
          <p:cNvPr id="6"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dirty="0" smtClean="0"/>
              <a:t>Click to edit Master title style</a:t>
            </a:r>
            <a:endParaRPr lang="en-US" dirty="0"/>
          </a:p>
        </p:txBody>
      </p:sp>
      <p:sp>
        <p:nvSpPr>
          <p:cNvPr id="7"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ln/>
        </p:spPr>
        <p:txBody>
          <a:bodyPr/>
          <a:lstStyle>
            <a:lvl1pPr>
              <a:defRPr/>
            </a:lvl1p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a:ln/>
        </p:spPr>
        <p:txBody>
          <a:bodyPr/>
          <a:lstStyle>
            <a:lvl1pPr>
              <a:defRPr/>
            </a:lvl1pPr>
          </a:lstStyle>
          <a:p>
            <a:pPr>
              <a:defRPr/>
            </a:pPr>
            <a:r>
              <a:rPr lang="en-US" smtClean="0"/>
              <a:t>Priest &amp; Niehoff | Tunnel Fire Dynamics &amp; Evacuation Simulations</a:t>
            </a:r>
            <a:endParaRPr lang="en-US" b="1"/>
          </a:p>
        </p:txBody>
      </p:sp>
      <p:sp>
        <p:nvSpPr>
          <p:cNvPr id="8" name="Slide Number Placeholder 5"/>
          <p:cNvSpPr>
            <a:spLocks noGrp="1"/>
          </p:cNvSpPr>
          <p:nvPr>
            <p:ph type="sldNum" sz="quarter" idx="12"/>
          </p:nvPr>
        </p:nvSpPr>
        <p:spPr>
          <a:ln/>
        </p:spPr>
        <p:txBody>
          <a:bodyPr/>
          <a:lstStyle>
            <a:lvl1pPr>
              <a:defRPr/>
            </a:lvl1pPr>
          </a:lstStyle>
          <a:p>
            <a:pPr>
              <a:defRPr/>
            </a:pPr>
            <a:fld id="{A75A8BD9-0E25-4AD2-886E-3AA1F6E68DFF}" type="slidenum">
              <a:rPr lang="en-US" altLang="en-US"/>
              <a:pPr>
                <a:defRPr/>
              </a:pPr>
              <a:t>‹#›</a:t>
            </a:fld>
            <a:endParaRPr lang="en-US" altLang="en-US"/>
          </a:p>
        </p:txBody>
      </p:sp>
    </p:spTree>
    <p:extLst>
      <p:ext uri="{BB962C8B-B14F-4D97-AF65-F5344CB8AC3E}">
        <p14:creationId xmlns:p14="http://schemas.microsoft.com/office/powerpoint/2010/main" val="1745472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Comparison ">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5"/>
          </p:nvPr>
        </p:nvSpPr>
        <p:spPr>
          <a:xfrm>
            <a:off x="470916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0" name="Text Placeholder 3"/>
          <p:cNvSpPr>
            <a:spLocks noGrp="1"/>
          </p:cNvSpPr>
          <p:nvPr>
            <p:ph type="body" sz="half" idx="19"/>
          </p:nvPr>
        </p:nvSpPr>
        <p:spPr>
          <a:xfrm>
            <a:off x="4709160" y="4765101"/>
            <a:ext cx="4206239"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20"/>
          </p:nvPr>
        </p:nvSpPr>
        <p:spPr>
          <a:ln/>
        </p:spPr>
        <p:txBody>
          <a:bodyPr/>
          <a:lstStyle>
            <a:lvl1pPr>
              <a:defRPr/>
            </a:lvl1pPr>
          </a:lstStyle>
          <a:p>
            <a:pPr>
              <a:defRPr/>
            </a:pPr>
            <a:r>
              <a:rPr lang="en-US" altLang="en-US" smtClean="0"/>
              <a:t>10/7/15 &amp; 10/8/15</a:t>
            </a:r>
            <a:endParaRPr lang="en-US" altLang="en-US"/>
          </a:p>
        </p:txBody>
      </p:sp>
      <p:sp>
        <p:nvSpPr>
          <p:cNvPr id="11" name="Footer Placeholder 4"/>
          <p:cNvSpPr>
            <a:spLocks noGrp="1"/>
          </p:cNvSpPr>
          <p:nvPr>
            <p:ph type="ftr" sz="quarter" idx="21"/>
          </p:nvPr>
        </p:nvSpPr>
        <p:spPr>
          <a:ln/>
        </p:spPr>
        <p:txBody>
          <a:bodyPr/>
          <a:lstStyle>
            <a:lvl1pPr>
              <a:defRPr/>
            </a:lvl1pPr>
          </a:lstStyle>
          <a:p>
            <a:pPr>
              <a:defRPr/>
            </a:pPr>
            <a:r>
              <a:rPr lang="en-US" smtClean="0"/>
              <a:t>Priest &amp; Niehoff | Tunnel Fire Dynamics &amp; Evacuation Simulations</a:t>
            </a:r>
            <a:endParaRPr lang="en-US" b="1"/>
          </a:p>
        </p:txBody>
      </p:sp>
      <p:sp>
        <p:nvSpPr>
          <p:cNvPr id="12" name="Slide Number Placeholder 5"/>
          <p:cNvSpPr>
            <a:spLocks noGrp="1"/>
          </p:cNvSpPr>
          <p:nvPr>
            <p:ph type="sldNum" sz="quarter" idx="22"/>
          </p:nvPr>
        </p:nvSpPr>
        <p:spPr>
          <a:ln/>
        </p:spPr>
        <p:txBody>
          <a:bodyPr/>
          <a:lstStyle>
            <a:lvl1pPr>
              <a:defRPr/>
            </a:lvl1pPr>
          </a:lstStyle>
          <a:p>
            <a:pPr>
              <a:defRPr/>
            </a:pPr>
            <a:fld id="{99539846-4C93-4D46-B0A1-BEEC2E6C9722}" type="slidenum">
              <a:rPr lang="en-US" altLang="en-US"/>
              <a:pPr>
                <a:defRPr/>
              </a:pPr>
              <a:t>‹#›</a:t>
            </a:fld>
            <a:endParaRPr lang="en-US" altLang="en-US"/>
          </a:p>
        </p:txBody>
      </p:sp>
    </p:spTree>
    <p:extLst>
      <p:ext uri="{BB962C8B-B14F-4D97-AF65-F5344CB8AC3E}">
        <p14:creationId xmlns:p14="http://schemas.microsoft.com/office/powerpoint/2010/main" val="30974229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6459538" y="6515100"/>
            <a:ext cx="1076325" cy="241300"/>
          </a:xfrm>
          <a:prstGeom prst="rect">
            <a:avLst/>
          </a:prstGeom>
        </p:spPr>
        <p:txBody>
          <a:bodyPr vert="horz" wrap="square" lIns="0" tIns="0" rIns="0" bIns="0" numCol="1" anchor="t" anchorCtr="0" compatLnSpc="1">
            <a:prstTxWarp prst="textNoShape">
              <a:avLst/>
            </a:prstTxWarp>
          </a:bodyPr>
          <a:lstStyle>
            <a:lvl1pPr algn="r" eaLnBrk="1" hangingPunct="1">
              <a:defRPr sz="900" smtClean="0">
                <a:solidFill>
                  <a:srgbClr val="004C97"/>
                </a:solidFill>
                <a:latin typeface="Helvetica" panose="020B0604020202020204" pitchFamily="34" charset="0"/>
              </a:defRPr>
            </a:lvl1pPr>
          </a:lstStyle>
          <a:p>
            <a:pPr>
              <a:defRPr/>
            </a:pPr>
            <a:r>
              <a:rPr lang="en-US" altLang="en-US" smtClean="0"/>
              <a:t>10/7/15 &amp; 10/8/15</a:t>
            </a:r>
            <a:endParaRPr lang="en-US" altLang="en-US"/>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eaLnBrk="1" hangingPunct="1">
              <a:defRPr sz="900">
                <a:solidFill>
                  <a:srgbClr val="004C97"/>
                </a:solidFill>
                <a:latin typeface="Helvetica"/>
                <a:ea typeface="ＭＳ Ｐゴシック" charset="0"/>
                <a:cs typeface="ＭＳ Ｐゴシック" charset="0"/>
              </a:defRPr>
            </a:lvl1pPr>
          </a:lstStyle>
          <a:p>
            <a:pPr>
              <a:defRPr/>
            </a:pPr>
            <a:r>
              <a:rPr lang="en-US" smtClean="0"/>
              <a:t>Priest &amp; Niehoff | Tunnel Fire Dynamics &amp; Evacuation Simulations</a:t>
            </a:r>
            <a:endParaRPr lang="en-US" b="1"/>
          </a:p>
        </p:txBody>
      </p:sp>
      <p:sp>
        <p:nvSpPr>
          <p:cNvPr id="13" name="Slide Number Placeholder 5"/>
          <p:cNvSpPr>
            <a:spLocks noGrp="1"/>
          </p:cNvSpPr>
          <p:nvPr>
            <p:ph type="sldNum" sz="quarter" idx="4"/>
          </p:nvPr>
        </p:nvSpPr>
        <p:spPr>
          <a:xfrm>
            <a:off x="228600" y="6515100"/>
            <a:ext cx="447675" cy="241300"/>
          </a:xfrm>
          <a:prstGeom prst="rect">
            <a:avLst/>
          </a:prstGeom>
        </p:spPr>
        <p:txBody>
          <a:bodyPr vert="horz" wrap="square" lIns="0" tIns="0" rIns="0" bIns="0" numCol="1" anchor="t" anchorCtr="0" compatLnSpc="1">
            <a:prstTxWarp prst="textNoShape">
              <a:avLst/>
            </a:prstTxWarp>
          </a:bodyPr>
          <a:lstStyle>
            <a:lvl1pPr eaLnBrk="1" hangingPunct="1">
              <a:defRPr sz="900" smtClean="0">
                <a:solidFill>
                  <a:srgbClr val="004C97"/>
                </a:solidFill>
                <a:latin typeface="Helvetica" panose="020B0604020202020204" pitchFamily="34" charset="0"/>
              </a:defRPr>
            </a:lvl1pPr>
          </a:lstStyle>
          <a:p>
            <a:pPr>
              <a:defRPr/>
            </a:pPr>
            <a:fld id="{34086E70-8F6A-434F-97DA-D180F290BCBE}" type="slidenum">
              <a:rPr lang="en-US" altLang="en-US"/>
              <a:pPr>
                <a:defRPr/>
              </a:pPr>
              <a:t>‹#›</a:t>
            </a:fld>
            <a:endParaRPr lang="en-US" altLang="en-US"/>
          </a:p>
        </p:txBody>
      </p:sp>
      <p:pic>
        <p:nvPicPr>
          <p:cNvPr id="1029" name="Picture 2" descr="HeaderFooter_0060314.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7" r:id="rId1"/>
    <p:sldLayoutId id="2147484098" r:id="rId2"/>
    <p:sldLayoutId id="2147484090" r:id="rId3"/>
    <p:sldLayoutId id="2147484091" r:id="rId4"/>
    <p:sldLayoutId id="2147484092" r:id="rId5"/>
  </p:sldLayoutIdLst>
  <p:timing>
    <p:tnLst>
      <p:par>
        <p:cTn id="1" dur="indefinite" restart="never" nodeType="tmRoot"/>
      </p:par>
    </p:tnLst>
  </p:timing>
  <p:hf hdr="0"/>
  <p:txStyles>
    <p:titleStyle>
      <a:lvl1pPr algn="l" defTabSz="457200" rtl="0" eaLnBrk="1" fontAlgn="base" hangingPunct="1">
        <a:spcBef>
          <a:spcPct val="0"/>
        </a:spcBef>
        <a:spcAft>
          <a:spcPct val="0"/>
        </a:spcAft>
        <a:defRPr sz="1700" b="1" kern="1200">
          <a:solidFill>
            <a:srgbClr val="074184"/>
          </a:solidFill>
          <a:latin typeface="Helvetica"/>
          <a:ea typeface="MS PGothic" panose="020B0600070205080204" pitchFamily="34" charset="-128"/>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kern="1200">
          <a:solidFill>
            <a:srgbClr val="595959"/>
          </a:solidFill>
          <a:latin typeface="Helvetica"/>
          <a:ea typeface="MS PGothic" panose="020B0600070205080204" pitchFamily="34" charset="-128"/>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1600" kern="1200">
          <a:solidFill>
            <a:srgbClr val="595959"/>
          </a:solidFill>
          <a:latin typeface="Helvetica"/>
          <a:ea typeface="MS PGothic" panose="020B0600070205080204" pitchFamily="34" charset="-128"/>
          <a:cs typeface="ＭＳ Ｐゴシック" charset="0"/>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rgbClr val="595959"/>
          </a:solidFill>
          <a:latin typeface="Helvetica"/>
          <a:ea typeface="MS PGothic" panose="020B0600070205080204" pitchFamily="34" charset="-128"/>
          <a:cs typeface="ＭＳ Ｐゴシック" charset="0"/>
        </a:defRPr>
      </a:lvl3pPr>
      <a:lvl4pPr marL="16002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ＭＳ Ｐゴシック" charset="0"/>
        </a:defRPr>
      </a:lvl4pPr>
      <a:lvl5pPr marL="20574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9218" name="Date Placeholder 3"/>
          <p:cNvSpPr>
            <a:spLocks noGrp="1"/>
          </p:cNvSpPr>
          <p:nvPr>
            <p:ph type="dt" sz="half" idx="2"/>
          </p:nvPr>
        </p:nvSpPr>
        <p:spPr bwMode="auto">
          <a:xfrm>
            <a:off x="6450013" y="6515100"/>
            <a:ext cx="1076325" cy="241300"/>
          </a:xfrm>
          <a:prstGeom prst="rect">
            <a:avLst/>
          </a:prstGeom>
          <a:noFill/>
          <a:ln>
            <a:noFill/>
          </a:ln>
          <a:extLst>
            <a:ext uri="{909E8E84-426E-40dd-AFC4-6F175D3DCCD1}"/>
            <a:ext uri="{91240B29-F687-4f45-9708-019B960494DF}"/>
            <a:ext uri="{FAA26D3D-D897-4be2-8F04-BA451C77F1D7}"/>
          </a:extLst>
        </p:spPr>
        <p:txBody>
          <a:bodyPr vert="horz" wrap="square" lIns="0" tIns="0" rIns="0" bIns="0" numCol="1" anchor="t" anchorCtr="0" compatLnSpc="1">
            <a:prstTxWarp prst="textNoShape">
              <a:avLst/>
            </a:prstTxWarp>
          </a:bodyPr>
          <a:lstStyle>
            <a:lvl1pPr algn="r" defTabSz="914400" eaLnBrk="1" hangingPunct="1">
              <a:defRPr sz="900" smtClean="0">
                <a:solidFill>
                  <a:srgbClr val="004C97"/>
                </a:solidFill>
                <a:latin typeface="Helvetica" panose="020B0604020202020204" pitchFamily="34" charset="0"/>
              </a:defRPr>
            </a:lvl1pPr>
          </a:lstStyle>
          <a:p>
            <a:pPr>
              <a:defRPr/>
            </a:pPr>
            <a:r>
              <a:rPr lang="en-US" altLang="en-US" smtClean="0"/>
              <a:t>10/7/15 &amp; 10/8/15</a:t>
            </a:r>
            <a:endParaRPr lang="en-US" altLang="en-US"/>
          </a:p>
        </p:txBody>
      </p:sp>
      <p:sp>
        <p:nvSpPr>
          <p:cNvPr id="9219" name="Footer Placeholder 4"/>
          <p:cNvSpPr>
            <a:spLocks noGrp="1"/>
          </p:cNvSpPr>
          <p:nvPr>
            <p:ph type="ftr" sz="quarter" idx="3"/>
          </p:nvPr>
        </p:nvSpPr>
        <p:spPr bwMode="auto">
          <a:xfrm>
            <a:off x="806450" y="6515100"/>
            <a:ext cx="5373688" cy="241300"/>
          </a:xfrm>
          <a:prstGeom prst="rect">
            <a:avLst/>
          </a:prstGeom>
          <a:noFill/>
          <a:ln>
            <a:noFill/>
          </a:ln>
          <a:extLst>
            <a:ext uri="{909E8E84-426E-40dd-AFC4-6F175D3DCCD1}"/>
            <a:ext uri="{91240B29-F687-4f45-9708-019B960494DF}"/>
            <a:ext uri="{FAA26D3D-D897-4be2-8F04-BA451C77F1D7}"/>
          </a:extLst>
        </p:spPr>
        <p:txBody>
          <a:bodyPr vert="horz" wrap="square" lIns="0" tIns="0" rIns="0" bIns="0" numCol="1" anchor="t" anchorCtr="0" compatLnSpc="1">
            <a:prstTxWarp prst="textNoShape">
              <a:avLst/>
            </a:prstTxWarp>
          </a:bodyPr>
          <a:lstStyle>
            <a:lvl1pPr defTabSz="914400" eaLnBrk="1" hangingPunct="1">
              <a:defRPr sz="900">
                <a:solidFill>
                  <a:srgbClr val="004C97"/>
                </a:solidFill>
                <a:latin typeface="Helvetica" charset="0"/>
                <a:ea typeface="ＭＳ Ｐゴシック" charset="0"/>
                <a:cs typeface="ＭＳ Ｐゴシック" charset="0"/>
              </a:defRPr>
            </a:lvl1pPr>
          </a:lstStyle>
          <a:p>
            <a:pPr>
              <a:defRPr/>
            </a:pPr>
            <a:r>
              <a:rPr lang="en-US" smtClean="0"/>
              <a:t>Priest &amp; Niehoff | Tunnel Fire Dynamics &amp; Evacuation Simulations</a:t>
            </a:r>
            <a:endParaRPr lang="en-US" b="1"/>
          </a:p>
        </p:txBody>
      </p:sp>
      <p:sp>
        <p:nvSpPr>
          <p:cNvPr id="9220" name="Slide Number Placeholder 5"/>
          <p:cNvSpPr>
            <a:spLocks noGrp="1"/>
          </p:cNvSpPr>
          <p:nvPr>
            <p:ph type="sldNum" sz="quarter" idx="4"/>
          </p:nvPr>
        </p:nvSpPr>
        <p:spPr bwMode="auto">
          <a:xfrm>
            <a:off x="228600" y="6515100"/>
            <a:ext cx="447675" cy="241300"/>
          </a:xfrm>
          <a:prstGeom prst="rect">
            <a:avLst/>
          </a:prstGeom>
          <a:noFill/>
          <a:ln>
            <a:noFill/>
          </a:ln>
          <a:extLst>
            <a:ext uri="{909E8E84-426E-40dd-AFC4-6F175D3DCCD1}"/>
            <a:ext uri="{91240B29-F687-4f45-9708-019B960494DF}"/>
            <a:ext uri="{FAA26D3D-D897-4be2-8F04-BA451C77F1D7}"/>
          </a:extLst>
        </p:spPr>
        <p:txBody>
          <a:bodyPr vert="horz" wrap="square" lIns="0" tIns="0" rIns="0" bIns="0" numCol="1" anchor="t" anchorCtr="0" compatLnSpc="1">
            <a:prstTxWarp prst="textNoShape">
              <a:avLst/>
            </a:prstTxWarp>
          </a:bodyPr>
          <a:lstStyle>
            <a:lvl1pPr defTabSz="914400" eaLnBrk="1" hangingPunct="1">
              <a:defRPr sz="900" smtClean="0">
                <a:solidFill>
                  <a:srgbClr val="004C97"/>
                </a:solidFill>
                <a:latin typeface="Helvetica" panose="020B0604020202020204" pitchFamily="34" charset="0"/>
              </a:defRPr>
            </a:lvl1pPr>
          </a:lstStyle>
          <a:p>
            <a:pPr>
              <a:defRPr/>
            </a:pPr>
            <a:fld id="{94E5FBD0-4487-4D19-BEC9-DA9832017762}" type="slidenum">
              <a:rPr lang="en-US" altLang="en-US"/>
              <a:pPr>
                <a:defRPr/>
              </a:pPr>
              <a:t>‹#›</a:t>
            </a:fld>
            <a:endParaRPr lang="en-US" altLang="en-US"/>
          </a:p>
        </p:txBody>
      </p:sp>
      <p:pic>
        <p:nvPicPr>
          <p:cNvPr id="2053" name="Picture 1" descr="Footer_060314.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Lst>
  <p:timing>
    <p:tnLst>
      <p:par>
        <p:cTn id="1" dur="indefinite" restart="never" nodeType="tmRoot"/>
      </p:par>
    </p:tnLst>
  </p:timing>
  <p:hf hdr="0"/>
  <p:txStyles>
    <p:titleStyle>
      <a:lvl1pPr algn="l" defTabSz="457200" rtl="0" eaLnBrk="0" fontAlgn="base" hangingPunct="0">
        <a:spcBef>
          <a:spcPct val="0"/>
        </a:spcBef>
        <a:spcAft>
          <a:spcPct val="0"/>
        </a:spcAft>
        <a:defRPr sz="1700" b="1" kern="1200">
          <a:solidFill>
            <a:srgbClr val="2E5286"/>
          </a:solidFill>
          <a:latin typeface="Helvetica"/>
          <a:ea typeface="MS PGothic" panose="020B0600070205080204" pitchFamily="34" charset="-128"/>
          <a:cs typeface="ＭＳ Ｐゴシック" charset="0"/>
        </a:defRPr>
      </a:lvl1pPr>
      <a:lvl2pPr algn="l" defTabSz="457200" rtl="0" eaLnBrk="0" fontAlgn="base" hangingPunct="0">
        <a:spcBef>
          <a:spcPct val="0"/>
        </a:spcBef>
        <a:spcAft>
          <a:spcPct val="0"/>
        </a:spcAft>
        <a:defRPr sz="1700" b="1">
          <a:solidFill>
            <a:srgbClr val="2E5286"/>
          </a:solidFill>
          <a:latin typeface="Helvetica"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1700" b="1">
          <a:solidFill>
            <a:srgbClr val="2E5286"/>
          </a:solidFill>
          <a:latin typeface="Helvetica"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1700" b="1">
          <a:solidFill>
            <a:srgbClr val="2E5286"/>
          </a:solidFill>
          <a:latin typeface="Helvetica"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1700" b="1">
          <a:solidFill>
            <a:srgbClr val="2E5286"/>
          </a:solidFill>
          <a:latin typeface="Helvetica" charset="0"/>
          <a:ea typeface="MS PGothic" panose="020B0600070205080204" pitchFamily="34" charset="-128"/>
          <a:cs typeface="ＭＳ Ｐゴシック" charset="0"/>
        </a:defRPr>
      </a:lvl5pPr>
      <a:lvl6pPr marL="4572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kern="1200">
          <a:solidFill>
            <a:srgbClr val="7F7F7F"/>
          </a:solidFill>
          <a:latin typeface="Helvetica"/>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1600" kern="1200">
          <a:solidFill>
            <a:srgbClr val="7F7F7F"/>
          </a:solidFill>
          <a:latin typeface="Helvetica"/>
          <a:ea typeface="MS PGothic" panose="020B0600070205080204" pitchFamily="34" charset="-128"/>
          <a:cs typeface="ＭＳ Ｐゴシック"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1400" kern="1200">
          <a:solidFill>
            <a:srgbClr val="7F7F7F"/>
          </a:solidFill>
          <a:latin typeface="Helvetica"/>
          <a:ea typeface="MS PGothic" panose="020B0600070205080204" pitchFamily="34" charset="-128"/>
          <a:cs typeface="ＭＳ Ｐゴシック"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1200" kern="1200">
          <a:solidFill>
            <a:srgbClr val="7F7F7F"/>
          </a:solidFill>
          <a:latin typeface="Helvetica"/>
          <a:ea typeface="MS PGothic" panose="020B0600070205080204" pitchFamily="34" charset="-128"/>
          <a:cs typeface="ＭＳ Ｐゴシック"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1200" kern="1200">
          <a:solidFill>
            <a:srgbClr val="7F7F7F"/>
          </a:solidFill>
          <a:latin typeface="Helvetica"/>
          <a:ea typeface="MS PGothic" panose="020B0600070205080204"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xfrm>
            <a:off x="806450" y="3559175"/>
            <a:ext cx="7526338" cy="1139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Ctr="0" compatLnSpc="1">
            <a:prstTxWarp prst="textNoShape">
              <a:avLst/>
            </a:prstTxWarp>
          </a:bodyPr>
          <a:lstStyle/>
          <a:p>
            <a:pPr eaLnBrk="1" hangingPunct="1"/>
            <a:r>
              <a:rPr lang="en-US" altLang="en-US" dirty="0" smtClean="0">
                <a:latin typeface="Helvetica" panose="020B0604020202020204" pitchFamily="34" charset="0"/>
              </a:rPr>
              <a:t>Tunnel Fire Dynamics </a:t>
            </a:r>
            <a:r>
              <a:rPr lang="en-US" altLang="en-US" smtClean="0">
                <a:latin typeface="Helvetica" panose="020B0604020202020204" pitchFamily="34" charset="0"/>
              </a:rPr>
              <a:t>and Evacuation </a:t>
            </a:r>
            <a:r>
              <a:rPr lang="en-US" altLang="en-US" dirty="0" smtClean="0">
                <a:latin typeface="Helvetica" panose="020B0604020202020204" pitchFamily="34" charset="0"/>
              </a:rPr>
              <a:t>Simulations</a:t>
            </a:r>
          </a:p>
        </p:txBody>
      </p:sp>
      <p:sp>
        <p:nvSpPr>
          <p:cNvPr id="7171" name="Text Placeholder 2"/>
          <p:cNvSpPr>
            <a:spLocks noGrp="1"/>
          </p:cNvSpPr>
          <p:nvPr>
            <p:ph type="body" sz="quarter" idx="10"/>
          </p:nvPr>
        </p:nvSpPr>
        <p:spPr bwMode="auto">
          <a:xfrm>
            <a:off x="806450" y="4841875"/>
            <a:ext cx="7526338" cy="1489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en-US" smtClean="0">
                <a:latin typeface="Helvetica" panose="020B0604020202020204" pitchFamily="34" charset="0"/>
              </a:rPr>
              <a:t>James Priest, PhD &amp; James Niehoff</a:t>
            </a:r>
          </a:p>
          <a:p>
            <a:pPr eaLnBrk="1" hangingPunct="1"/>
            <a:r>
              <a:rPr lang="en-US" altLang="en-US" smtClean="0">
                <a:latin typeface="Helvetica" panose="020B0604020202020204" pitchFamily="34" charset="0"/>
              </a:rPr>
              <a:t>DGS-SEE Seminar on Fire Protection for Physics Research Facilities</a:t>
            </a:r>
          </a:p>
          <a:p>
            <a:pPr eaLnBrk="1" hangingPunct="1"/>
            <a:r>
              <a:rPr lang="en-US" altLang="en-US" smtClean="0">
                <a:latin typeface="Helvetica" panose="020B0604020202020204" pitchFamily="34" charset="0"/>
              </a:rPr>
              <a:t>7 &amp; 8 October 2015 </a:t>
            </a:r>
          </a:p>
          <a:p>
            <a:pPr eaLnBrk="1" hangingPunct="1"/>
            <a:endParaRPr lang="en-US" altLang="en-US" smtClean="0">
              <a:latin typeface="Helvetica"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016" y="-342900"/>
            <a:ext cx="7620000" cy="1143000"/>
          </a:xfrm>
        </p:spPr>
        <p:txBody>
          <a:bodyPr/>
          <a:lstStyle/>
          <a:p>
            <a:r>
              <a:rPr lang="en-US" dirty="0" smtClean="0"/>
              <a:t>Fire Model: Potential Fire Scenarios </a:t>
            </a:r>
            <a:endParaRPr lang="en-US" dirty="0"/>
          </a:p>
        </p:txBody>
      </p:sp>
      <p:sp>
        <p:nvSpPr>
          <p:cNvPr id="3" name="Content Placeholder 2"/>
          <p:cNvSpPr>
            <a:spLocks noGrp="1"/>
          </p:cNvSpPr>
          <p:nvPr>
            <p:ph idx="1"/>
          </p:nvPr>
        </p:nvSpPr>
        <p:spPr>
          <a:xfrm>
            <a:off x="290641" y="914400"/>
            <a:ext cx="8653334" cy="1524000"/>
          </a:xfrm>
        </p:spPr>
        <p:txBody>
          <a:bodyPr/>
          <a:lstStyle/>
          <a:p>
            <a:r>
              <a:rPr lang="en-US" sz="2000" dirty="0" smtClean="0"/>
              <a:t>Cable Tray Fires </a:t>
            </a:r>
          </a:p>
          <a:p>
            <a:pPr lvl="1"/>
            <a:r>
              <a:rPr lang="en-US" sz="1800" dirty="0" smtClean="0"/>
              <a:t>Low cable loadings</a:t>
            </a:r>
          </a:p>
          <a:p>
            <a:pPr lvl="1"/>
            <a:r>
              <a:rPr lang="en-US" sz="1800" dirty="0" smtClean="0"/>
              <a:t>Cables embedded under concrete floors or encased in rigid conduit</a:t>
            </a:r>
          </a:p>
          <a:p>
            <a:r>
              <a:rPr lang="en-US" sz="2000" dirty="0" smtClean="0"/>
              <a:t>Miscellaneous Combustibles</a:t>
            </a:r>
          </a:p>
          <a:p>
            <a:pPr lvl="1"/>
            <a:r>
              <a:rPr lang="en-US" sz="1800" dirty="0" smtClean="0"/>
              <a:t>Trash</a:t>
            </a:r>
          </a:p>
          <a:p>
            <a:pPr lvl="1"/>
            <a:r>
              <a:rPr lang="en-US" sz="1800" dirty="0" smtClean="0"/>
              <a:t>Other combustibles</a:t>
            </a:r>
          </a:p>
        </p:txBody>
      </p:sp>
      <p:sp>
        <p:nvSpPr>
          <p:cNvPr id="7" name="Content Placeholder 2"/>
          <p:cNvSpPr txBox="1">
            <a:spLocks/>
          </p:cNvSpPr>
          <p:nvPr/>
        </p:nvSpPr>
        <p:spPr bwMode="auto">
          <a:xfrm>
            <a:off x="243016" y="3076575"/>
            <a:ext cx="8700959"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0066"/>
              </a:buClr>
              <a:buSzTx/>
              <a:buFontTx/>
              <a:buChar char="•"/>
              <a:tabLst/>
              <a:defRPr/>
            </a:pPr>
            <a:r>
              <a:rPr kumimoji="0" lang="en-US" sz="2000" b="0" i="0" u="none" strike="noStrike" kern="0" cap="none" spc="0" normalizeH="0" baseline="0" noProof="0" dirty="0" smtClean="0">
                <a:ln>
                  <a:noFill/>
                </a:ln>
                <a:solidFill>
                  <a:srgbClr val="404040"/>
                </a:solidFill>
                <a:effectLst/>
                <a:uLnTx/>
                <a:uFillTx/>
                <a:latin typeface="+mn-lt"/>
                <a:ea typeface="+mn-ea"/>
                <a:cs typeface="+mn-cs"/>
              </a:rPr>
              <a:t>Pool / spill fires</a:t>
            </a:r>
          </a:p>
          <a:p>
            <a:pPr marL="742950" marR="0" lvl="1" indent="-285750" algn="l" defTabSz="914400" rtl="0" eaLnBrk="1" fontAlgn="base" latinLnBrk="0" hangingPunct="1">
              <a:lnSpc>
                <a:spcPct val="100000"/>
              </a:lnSpc>
              <a:spcBef>
                <a:spcPct val="20000"/>
              </a:spcBef>
              <a:spcAft>
                <a:spcPct val="0"/>
              </a:spcAft>
              <a:buClr>
                <a:srgbClr val="292929"/>
              </a:buClr>
              <a:buSzPct val="80000"/>
              <a:buFont typeface="Courier New" pitchFamily="49" charset="0"/>
              <a:buChar char="o"/>
              <a:tabLst/>
              <a:defRPr/>
            </a:pPr>
            <a:r>
              <a:rPr kumimoji="0" lang="en-US" sz="1800" b="0" i="0" u="none" strike="noStrike" kern="0" cap="none" spc="0" normalizeH="0" baseline="0" noProof="0" dirty="0" smtClean="0">
                <a:ln>
                  <a:noFill/>
                </a:ln>
                <a:solidFill>
                  <a:srgbClr val="404040"/>
                </a:solidFill>
                <a:effectLst/>
                <a:uLnTx/>
                <a:uFillTx/>
                <a:latin typeface="+mn-lt"/>
              </a:rPr>
              <a:t>Rapid growth </a:t>
            </a:r>
          </a:p>
          <a:p>
            <a:pPr marL="742950" marR="0" lvl="1" indent="-285750" algn="l" defTabSz="914400" rtl="0" eaLnBrk="1" fontAlgn="base" latinLnBrk="0" hangingPunct="1">
              <a:lnSpc>
                <a:spcPct val="100000"/>
              </a:lnSpc>
              <a:spcBef>
                <a:spcPct val="20000"/>
              </a:spcBef>
              <a:spcAft>
                <a:spcPct val="0"/>
              </a:spcAft>
              <a:buClr>
                <a:srgbClr val="292929"/>
              </a:buClr>
              <a:buSzPct val="80000"/>
              <a:buFont typeface="Courier New" pitchFamily="49" charset="0"/>
              <a:buChar char="o"/>
              <a:tabLst/>
              <a:defRPr/>
            </a:pPr>
            <a:r>
              <a:rPr kumimoji="0" lang="en-US" sz="1800" b="0" i="0" u="none" strike="noStrike" kern="0" cap="none" spc="0" normalizeH="0" baseline="0" noProof="0" dirty="0" smtClean="0">
                <a:ln>
                  <a:noFill/>
                </a:ln>
                <a:solidFill>
                  <a:srgbClr val="404040"/>
                </a:solidFill>
                <a:effectLst/>
                <a:uLnTx/>
                <a:uFillTx/>
                <a:latin typeface="+mn-lt"/>
              </a:rPr>
              <a:t>Primary fuel present is transformer oil (mineral oil) </a:t>
            </a:r>
          </a:p>
          <a:p>
            <a:pPr marL="742950" marR="0" lvl="1" indent="-285750" algn="l" defTabSz="914400" rtl="0" eaLnBrk="1" fontAlgn="base" latinLnBrk="0" hangingPunct="1">
              <a:lnSpc>
                <a:spcPct val="100000"/>
              </a:lnSpc>
              <a:spcBef>
                <a:spcPct val="20000"/>
              </a:spcBef>
              <a:spcAft>
                <a:spcPct val="0"/>
              </a:spcAft>
              <a:buClr>
                <a:srgbClr val="292929"/>
              </a:buClr>
              <a:buSzPct val="80000"/>
              <a:buFont typeface="Courier New" pitchFamily="49" charset="0"/>
              <a:buChar char="o"/>
              <a:tabLst/>
              <a:defRPr/>
            </a:pPr>
            <a:r>
              <a:rPr kumimoji="0" lang="en-US" sz="1800" b="0" i="0" u="none" strike="noStrike" kern="0" cap="none" spc="0" normalizeH="0" baseline="0" noProof="0" dirty="0" smtClean="0">
                <a:ln>
                  <a:noFill/>
                </a:ln>
                <a:solidFill>
                  <a:srgbClr val="404040"/>
                </a:solidFill>
                <a:effectLst/>
                <a:uLnTx/>
                <a:uFillTx/>
                <a:latin typeface="+mn-lt"/>
              </a:rPr>
              <a:t>Multiple components in </a:t>
            </a:r>
            <a:r>
              <a:rPr kumimoji="0" lang="en-US" sz="1800" b="0" i="0" u="none" strike="noStrike" kern="0" cap="none" spc="0" normalizeH="0" baseline="0" noProof="0" dirty="0" err="1" smtClean="0">
                <a:ln>
                  <a:noFill/>
                </a:ln>
                <a:solidFill>
                  <a:srgbClr val="404040"/>
                </a:solidFill>
                <a:effectLst/>
                <a:uLnTx/>
                <a:uFillTx/>
                <a:latin typeface="+mn-lt"/>
              </a:rPr>
              <a:t>ILC</a:t>
            </a:r>
            <a:r>
              <a:rPr kumimoji="0" lang="en-US" sz="1800" b="0" i="0" u="none" strike="noStrike" kern="0" cap="none" spc="0" normalizeH="0" baseline="0" noProof="0" dirty="0" smtClean="0">
                <a:ln>
                  <a:noFill/>
                </a:ln>
                <a:solidFill>
                  <a:srgbClr val="404040"/>
                </a:solidFill>
                <a:effectLst/>
                <a:uLnTx/>
                <a:uFillTx/>
                <a:latin typeface="+mn-lt"/>
              </a:rPr>
              <a:t> tunnel and base cavern contain oil</a:t>
            </a:r>
          </a:p>
          <a:p>
            <a:pPr marL="742950" marR="0" lvl="1" indent="-285750" algn="l" defTabSz="914400" rtl="0" eaLnBrk="1" fontAlgn="base" latinLnBrk="0" hangingPunct="1">
              <a:lnSpc>
                <a:spcPct val="100000"/>
              </a:lnSpc>
              <a:spcBef>
                <a:spcPct val="20000"/>
              </a:spcBef>
              <a:spcAft>
                <a:spcPct val="0"/>
              </a:spcAft>
              <a:buClr>
                <a:srgbClr val="292929"/>
              </a:buClr>
              <a:buSzPct val="80000"/>
              <a:buFont typeface="Courier New" pitchFamily="49" charset="0"/>
              <a:buChar char="o"/>
              <a:tabLst/>
              <a:defRPr/>
            </a:pPr>
            <a:r>
              <a:rPr kumimoji="0" lang="en-US" sz="1800" b="0" i="0" u="none" strike="noStrike" kern="0" cap="none" spc="0" normalizeH="0" baseline="0" noProof="0" dirty="0" smtClean="0">
                <a:ln>
                  <a:noFill/>
                </a:ln>
                <a:solidFill>
                  <a:srgbClr val="404040"/>
                </a:solidFill>
                <a:effectLst/>
                <a:uLnTx/>
                <a:uFillTx/>
                <a:latin typeface="+mn-lt"/>
              </a:rPr>
              <a:t>One 76 meter section of tunnel may contain up to 470 gallons of oil</a:t>
            </a:r>
          </a:p>
          <a:p>
            <a:pPr marL="742950" marR="0" lvl="1" indent="-285750" algn="l" defTabSz="914400" rtl="0" eaLnBrk="1" fontAlgn="base" latinLnBrk="0" hangingPunct="1">
              <a:lnSpc>
                <a:spcPct val="100000"/>
              </a:lnSpc>
              <a:spcBef>
                <a:spcPct val="20000"/>
              </a:spcBef>
              <a:spcAft>
                <a:spcPct val="0"/>
              </a:spcAft>
              <a:buClr>
                <a:srgbClr val="292929"/>
              </a:buClr>
              <a:buSzPct val="80000"/>
              <a:buFont typeface="Courier New" pitchFamily="49" charset="0"/>
              <a:buChar char="o"/>
              <a:tabLst/>
              <a:defRPr/>
            </a:pPr>
            <a:r>
              <a:rPr kumimoji="0" lang="en-US" sz="1800" b="0" i="0" u="none" strike="noStrike" kern="0" cap="none" spc="0" normalizeH="0" baseline="0" noProof="0" dirty="0" smtClean="0">
                <a:ln>
                  <a:noFill/>
                </a:ln>
                <a:solidFill>
                  <a:srgbClr val="404040"/>
                </a:solidFill>
                <a:effectLst/>
                <a:uLnTx/>
                <a:uFillTx/>
                <a:latin typeface="+mn-lt"/>
              </a:rPr>
              <a:t>Largest quantity of oil in single component is a 100 gallon tank housed in a step down transformer</a:t>
            </a:r>
          </a:p>
          <a:p>
            <a:pPr marL="342900" marR="0" lvl="0" indent="-342900" algn="l" defTabSz="914400" rtl="0" eaLnBrk="1" fontAlgn="base" latinLnBrk="0" hangingPunct="1">
              <a:lnSpc>
                <a:spcPct val="100000"/>
              </a:lnSpc>
              <a:spcBef>
                <a:spcPct val="20000"/>
              </a:spcBef>
              <a:spcAft>
                <a:spcPct val="0"/>
              </a:spcAft>
              <a:buClr>
                <a:srgbClr val="000066"/>
              </a:buClr>
              <a:buSzTx/>
              <a:buFontTx/>
              <a:buChar char="•"/>
              <a:tabLst/>
              <a:defRPr/>
            </a:pPr>
            <a:r>
              <a:rPr kumimoji="0" lang="en-US" sz="2000" b="1" i="0" u="none" strike="noStrike" kern="0" cap="none" spc="0" normalizeH="0" baseline="0" noProof="0" dirty="0" smtClean="0">
                <a:ln>
                  <a:noFill/>
                </a:ln>
                <a:solidFill>
                  <a:srgbClr val="FF0000"/>
                </a:solidFill>
                <a:effectLst/>
                <a:uLnTx/>
                <a:uFillTx/>
                <a:latin typeface="+mn-lt"/>
                <a:ea typeface="+mn-ea"/>
                <a:cs typeface="+mn-cs"/>
              </a:rPr>
              <a:t>Pool / spill fires represent the most demanding fire scenarios </a:t>
            </a:r>
            <a:endParaRPr kumimoji="0" lang="en-US" sz="2000" b="1" i="0" u="none" strike="noStrike" kern="0" cap="none" spc="0" normalizeH="0" baseline="0" noProof="0" dirty="0">
              <a:ln>
                <a:noFill/>
              </a:ln>
              <a:solidFill>
                <a:srgbClr val="FF0000"/>
              </a:solidFill>
              <a:effectLst/>
              <a:uLnTx/>
              <a:uFillTx/>
              <a:latin typeface="+mn-lt"/>
              <a:ea typeface="+mn-ea"/>
              <a:cs typeface="+mn-cs"/>
            </a:endParaRPr>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10</a:t>
            </a:fld>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02" y="-342900"/>
            <a:ext cx="7620000" cy="1143000"/>
          </a:xfrm>
        </p:spPr>
        <p:txBody>
          <a:bodyPr/>
          <a:lstStyle/>
          <a:p>
            <a:r>
              <a:rPr lang="en-US" dirty="0" smtClean="0"/>
              <a:t>Pool/Spill Fires</a:t>
            </a:r>
            <a:endParaRPr lang="en-US" dirty="0"/>
          </a:p>
        </p:txBody>
      </p:sp>
      <p:sp>
        <p:nvSpPr>
          <p:cNvPr id="3" name="Content Placeholder 2"/>
          <p:cNvSpPr>
            <a:spLocks noGrp="1"/>
          </p:cNvSpPr>
          <p:nvPr>
            <p:ph idx="1"/>
          </p:nvPr>
        </p:nvSpPr>
        <p:spPr>
          <a:xfrm>
            <a:off x="218302" y="908221"/>
            <a:ext cx="8765060" cy="5121876"/>
          </a:xfrm>
        </p:spPr>
        <p:txBody>
          <a:bodyPr/>
          <a:lstStyle/>
          <a:p>
            <a:r>
              <a:rPr lang="en-US" dirty="0" smtClean="0"/>
              <a:t>Pool fires are defined as the burning of liquids in a contained area (i.e. dike) </a:t>
            </a:r>
            <a:r>
              <a:rPr lang="en-US" dirty="0" smtClean="0">
                <a:sym typeface="Wingdings" pitchFamily="2" charset="2"/>
              </a:rPr>
              <a:t> burning area is constant</a:t>
            </a:r>
          </a:p>
          <a:p>
            <a:r>
              <a:rPr lang="en-US" dirty="0" smtClean="0">
                <a:sym typeface="Wingdings" pitchFamily="2" charset="2"/>
              </a:rPr>
              <a:t>Spill fires refer to the burning of an unconfined area of liquid fuel</a:t>
            </a:r>
          </a:p>
          <a:p>
            <a:pPr lvl="1"/>
            <a:r>
              <a:rPr lang="en-US" sz="1800" dirty="0" smtClean="0">
                <a:sym typeface="Wingdings" pitchFamily="2" charset="2"/>
              </a:rPr>
              <a:t>Continuous spill  burning is fed by a flow of spilling fuel</a:t>
            </a:r>
          </a:p>
          <a:p>
            <a:pPr lvl="1"/>
            <a:r>
              <a:rPr lang="en-US" sz="1800" dirty="0" smtClean="0">
                <a:sym typeface="Wingdings" pitchFamily="2" charset="2"/>
              </a:rPr>
              <a:t>Unconfined spill  fixed volume of fuel is spilled on a surface and burns until fuel is consumed</a:t>
            </a:r>
          </a:p>
          <a:p>
            <a:r>
              <a:rPr lang="en-US" dirty="0" smtClean="0">
                <a:sym typeface="Wingdings" pitchFamily="2" charset="2"/>
              </a:rPr>
              <a:t>Pool/spill fires grow to peak size at rapid rate</a:t>
            </a:r>
          </a:p>
          <a:p>
            <a:pPr lvl="1"/>
            <a:r>
              <a:rPr lang="en-US" sz="1800" dirty="0" smtClean="0">
                <a:sym typeface="Wingdings" pitchFamily="2" charset="2"/>
              </a:rPr>
              <a:t>Model fires as instant growth, steady burning</a:t>
            </a:r>
          </a:p>
          <a:p>
            <a:r>
              <a:rPr lang="en-US" dirty="0" smtClean="0">
                <a:sym typeface="Wingdings" pitchFamily="2" charset="2"/>
              </a:rPr>
              <a:t>Incremental fire sizes simulated for each scenario in FDS model </a:t>
            </a:r>
          </a:p>
          <a:p>
            <a:pPr lvl="1"/>
            <a:r>
              <a:rPr lang="en-US" sz="1800" b="1" dirty="0" smtClean="0">
                <a:sym typeface="Wingdings" pitchFamily="2" charset="2"/>
              </a:rPr>
              <a:t>Determine maximum fire size which allows for safe egress of tunnel occupants</a:t>
            </a:r>
          </a:p>
          <a:p>
            <a:pPr lvl="1"/>
            <a:r>
              <a:rPr lang="en-US" sz="1800" b="1" dirty="0" smtClean="0">
                <a:sym typeface="Wingdings" pitchFamily="2" charset="2"/>
              </a:rPr>
              <a:t>Determine maximum pool fire area </a:t>
            </a:r>
          </a:p>
          <a:p>
            <a:pPr lvl="1"/>
            <a:r>
              <a:rPr lang="en-US" sz="1800" b="1" dirty="0" smtClean="0">
                <a:sym typeface="Wingdings" pitchFamily="2" charset="2"/>
              </a:rPr>
              <a:t>Determine maximum spill rate </a:t>
            </a:r>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11</a:t>
            </a:fld>
            <a:endParaRPr lang="en-U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589" y="-342900"/>
            <a:ext cx="7620000" cy="1143000"/>
          </a:xfrm>
        </p:spPr>
        <p:txBody>
          <a:bodyPr/>
          <a:lstStyle/>
          <a:p>
            <a:r>
              <a:rPr lang="en-US" dirty="0" smtClean="0"/>
              <a:t>Fire Modeling Approach</a:t>
            </a:r>
            <a:endParaRPr lang="en-US" dirty="0"/>
          </a:p>
        </p:txBody>
      </p:sp>
      <p:sp>
        <p:nvSpPr>
          <p:cNvPr id="3" name="Content Placeholder 2"/>
          <p:cNvSpPr>
            <a:spLocks noGrp="1"/>
          </p:cNvSpPr>
          <p:nvPr>
            <p:ph idx="1"/>
          </p:nvPr>
        </p:nvSpPr>
        <p:spPr>
          <a:xfrm>
            <a:off x="193588" y="959708"/>
            <a:ext cx="8752703" cy="5218670"/>
          </a:xfrm>
        </p:spPr>
        <p:txBody>
          <a:bodyPr/>
          <a:lstStyle/>
          <a:p>
            <a:r>
              <a:rPr lang="en-US" sz="2000" dirty="0" smtClean="0"/>
              <a:t>Create tunnel geometry in FDS</a:t>
            </a:r>
          </a:p>
          <a:p>
            <a:pPr lvl="1"/>
            <a:r>
              <a:rPr lang="en-US" sz="1800" dirty="0" smtClean="0"/>
              <a:t>Tunnel </a:t>
            </a:r>
            <a:r>
              <a:rPr lang="en-US" sz="1800" dirty="0" smtClean="0"/>
              <a:t>geometry remote from fire incorporating  12.7cm (5 inches) x 12.7cm (5 inches) x 30cm (12 inch) cells</a:t>
            </a:r>
          </a:p>
          <a:p>
            <a:r>
              <a:rPr lang="en-US" sz="2000" dirty="0" smtClean="0"/>
              <a:t>Model Main LINAC, base caverns, and Damping </a:t>
            </a:r>
            <a:r>
              <a:rPr lang="en-US" sz="2000" dirty="0"/>
              <a:t>R</a:t>
            </a:r>
            <a:r>
              <a:rPr lang="en-US" sz="2000" dirty="0" smtClean="0"/>
              <a:t>ing for a range of tunnel diameters</a:t>
            </a:r>
          </a:p>
          <a:p>
            <a:pPr lvl="1"/>
            <a:r>
              <a:rPr lang="en-US" sz="1800" dirty="0"/>
              <a:t>4.5m (14.75ft), 5.0m (16.4ft) 5.5m (18ft), and 6.5m (21.3ft) tunnel </a:t>
            </a:r>
            <a:r>
              <a:rPr lang="en-US" sz="1800" dirty="0" smtClean="0"/>
              <a:t>diameters</a:t>
            </a:r>
          </a:p>
          <a:p>
            <a:r>
              <a:rPr lang="en-US" sz="2000" dirty="0" smtClean="0"/>
              <a:t>Model tunnel length of 500m (1,600ft.) to determine maximum smoke filling rates.</a:t>
            </a:r>
          </a:p>
          <a:p>
            <a:r>
              <a:rPr lang="en-US" sz="2000" dirty="0" smtClean="0"/>
              <a:t>Determine expected occupant travel speeds and use FDS models to determine maximum fire size that can be tolerated such that the smoke travel rate is less than the occupant travel speed.</a:t>
            </a:r>
          </a:p>
          <a:p>
            <a:pPr lvl="1">
              <a:buNone/>
            </a:pPr>
            <a:endParaRPr lang="en-US" sz="1800" dirty="0" smtClean="0"/>
          </a:p>
          <a:p>
            <a:pPr lvl="1"/>
            <a:endParaRPr lang="en-US" sz="1800" dirty="0" smtClean="0"/>
          </a:p>
          <a:p>
            <a:pPr lvl="1">
              <a:buNone/>
            </a:pPr>
            <a:endParaRPr lang="en-US" sz="1800" dirty="0" smtClean="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12</a:t>
            </a:fld>
            <a:endParaRPr lang="en-US"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and Limitations</a:t>
            </a:r>
            <a:endParaRPr lang="en-US" dirty="0"/>
          </a:p>
        </p:txBody>
      </p:sp>
      <p:sp>
        <p:nvSpPr>
          <p:cNvPr id="3" name="Content Placeholder 2"/>
          <p:cNvSpPr>
            <a:spLocks noGrp="1"/>
          </p:cNvSpPr>
          <p:nvPr>
            <p:ph idx="1"/>
          </p:nvPr>
        </p:nvSpPr>
        <p:spPr/>
        <p:txBody>
          <a:bodyPr/>
          <a:lstStyle/>
          <a:p>
            <a:r>
              <a:rPr lang="en-US" dirty="0" smtClean="0"/>
              <a:t>Hughes recommends sprinkler protection throughout; however, 5m diameter tunnel was also modeled without sprinklers </a:t>
            </a:r>
          </a:p>
          <a:p>
            <a:r>
              <a:rPr lang="en-US" dirty="0" smtClean="0"/>
              <a:t>Excludes any construction scenario</a:t>
            </a:r>
          </a:p>
          <a:p>
            <a:r>
              <a:rPr lang="en-US" dirty="0" smtClean="0"/>
              <a:t>Tunnel Ventilation</a:t>
            </a:r>
          </a:p>
          <a:p>
            <a:pPr lvl="1"/>
            <a:r>
              <a:rPr lang="en-US" dirty="0" smtClean="0"/>
              <a:t>Airflow velocities were assumed to be less than 1 m/s </a:t>
            </a:r>
            <a:endParaRPr lang="en-US" dirty="0"/>
          </a:p>
          <a:p>
            <a:pPr lvl="1"/>
            <a:r>
              <a:rPr lang="en-US" dirty="0" smtClean="0"/>
              <a:t>Smoke exhaust is not modeled, nor assumed to be provided</a:t>
            </a:r>
          </a:p>
          <a:p>
            <a:pPr lvl="1"/>
            <a:r>
              <a:rPr lang="en-US" dirty="0" smtClean="0"/>
              <a:t>Airflow effects in tunnel caused by temperature-driven flow in vertical shafts and/or wind effects above ground were not considered – vertical shafts were considered sealed</a:t>
            </a:r>
          </a:p>
          <a:p>
            <a:pPr lvl="1"/>
            <a:r>
              <a:rPr lang="en-US" dirty="0" smtClean="0"/>
              <a:t>No considered for smoke may vent from the base cavern fire into vertical access shafts – again access shafts were considered sealed</a:t>
            </a:r>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13</a:t>
            </a:fld>
            <a:endParaRPr lang="en-US" altLang="en-US"/>
          </a:p>
        </p:txBody>
      </p:sp>
    </p:spTree>
    <p:extLst>
      <p:ext uri="{BB962C8B-B14F-4D97-AF65-F5344CB8AC3E}">
        <p14:creationId xmlns:p14="http://schemas.microsoft.com/office/powerpoint/2010/main" val="32181119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LINAC Section Drawing</a:t>
            </a:r>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14</a:t>
            </a:fld>
            <a:endParaRPr lang="en-US" altLang="en-US"/>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2044" y="945838"/>
            <a:ext cx="7183614" cy="5300456"/>
          </a:xfrm>
        </p:spPr>
      </p:pic>
    </p:spTree>
    <p:extLst>
      <p:ext uri="{BB962C8B-B14F-4D97-AF65-F5344CB8AC3E}">
        <p14:creationId xmlns:p14="http://schemas.microsoft.com/office/powerpoint/2010/main" val="22443124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2900"/>
            <a:ext cx="7620000" cy="1143000"/>
          </a:xfrm>
        </p:spPr>
        <p:txBody>
          <a:bodyPr/>
          <a:lstStyle/>
          <a:p>
            <a:r>
              <a:rPr lang="en-US" dirty="0" smtClean="0"/>
              <a:t>Main LINAC Tunnel FDS Geometry </a:t>
            </a:r>
            <a:endParaRPr lang="en-US" dirty="0"/>
          </a:p>
        </p:txBody>
      </p:sp>
      <p:pic>
        <p:nvPicPr>
          <p:cNvPr id="4" name="Picture 3"/>
          <p:cNvPicPr>
            <a:picLocks noChangeAspect="1" noChangeArrowheads="1"/>
          </p:cNvPicPr>
          <p:nvPr/>
        </p:nvPicPr>
        <p:blipFill>
          <a:blip r:embed="rId2" cstate="screen"/>
          <a:srcRect/>
          <a:stretch>
            <a:fillRect/>
          </a:stretch>
        </p:blipFill>
        <p:spPr bwMode="auto">
          <a:xfrm>
            <a:off x="3899644" y="1907236"/>
            <a:ext cx="5029200" cy="3817345"/>
          </a:xfrm>
          <a:prstGeom prst="rect">
            <a:avLst/>
          </a:prstGeom>
          <a:noFill/>
          <a:ln w="9525">
            <a:noFill/>
            <a:miter lim="800000"/>
            <a:headEnd/>
            <a:tailEnd/>
          </a:ln>
        </p:spPr>
      </p:pic>
      <p:pic>
        <p:nvPicPr>
          <p:cNvPr id="5" name="Picture 2"/>
          <p:cNvPicPr>
            <a:picLocks noChangeAspect="1" noChangeArrowheads="1"/>
          </p:cNvPicPr>
          <p:nvPr/>
        </p:nvPicPr>
        <p:blipFill>
          <a:blip r:embed="rId3" cstate="screen"/>
          <a:srcRect/>
          <a:stretch>
            <a:fillRect/>
          </a:stretch>
        </p:blipFill>
        <p:spPr bwMode="auto">
          <a:xfrm>
            <a:off x="1461244" y="840436"/>
            <a:ext cx="4495800" cy="2743200"/>
          </a:xfrm>
          <a:prstGeom prst="rect">
            <a:avLst/>
          </a:prstGeom>
          <a:noFill/>
          <a:ln w="9525">
            <a:noFill/>
            <a:miter lim="800000"/>
            <a:headEnd/>
            <a:tailEnd/>
          </a:ln>
        </p:spPr>
      </p:pic>
      <p:pic>
        <p:nvPicPr>
          <p:cNvPr id="6" name="Picture 2"/>
          <p:cNvPicPr>
            <a:picLocks noChangeAspect="1" noChangeArrowheads="1"/>
          </p:cNvPicPr>
          <p:nvPr/>
        </p:nvPicPr>
        <p:blipFill>
          <a:blip r:embed="rId4" cstate="screen"/>
          <a:srcRect/>
          <a:stretch>
            <a:fillRect/>
          </a:stretch>
        </p:blipFill>
        <p:spPr bwMode="auto">
          <a:xfrm>
            <a:off x="1004474" y="3751720"/>
            <a:ext cx="2514170" cy="1980187"/>
          </a:xfrm>
          <a:prstGeom prst="rect">
            <a:avLst/>
          </a:prstGeom>
          <a:noFill/>
          <a:ln w="9525">
            <a:noFill/>
            <a:miter lim="800000"/>
            <a:headEnd/>
            <a:tailEnd/>
          </a:ln>
        </p:spPr>
      </p:pic>
      <p:sp>
        <p:nvSpPr>
          <p:cNvPr id="7" name="TextBox 6"/>
          <p:cNvSpPr txBox="1"/>
          <p:nvPr/>
        </p:nvSpPr>
        <p:spPr>
          <a:xfrm>
            <a:off x="1232644" y="840436"/>
            <a:ext cx="2286000" cy="646331"/>
          </a:xfrm>
          <a:prstGeom prst="rect">
            <a:avLst/>
          </a:prstGeom>
          <a:noFill/>
        </p:spPr>
        <p:txBody>
          <a:bodyPr wrap="square" rtlCol="0">
            <a:spAutoFit/>
          </a:bodyPr>
          <a:lstStyle/>
          <a:p>
            <a:r>
              <a:rPr lang="en-US" dirty="0" smtClean="0"/>
              <a:t>22 m long near-field tunnel section</a:t>
            </a:r>
            <a:endParaRPr lang="en-US" dirty="0"/>
          </a:p>
        </p:txBody>
      </p:sp>
      <p:sp>
        <p:nvSpPr>
          <p:cNvPr id="9" name="Rectangle 8"/>
          <p:cNvSpPr/>
          <p:nvPr/>
        </p:nvSpPr>
        <p:spPr bwMode="auto">
          <a:xfrm>
            <a:off x="1232644" y="874056"/>
            <a:ext cx="4724400" cy="2743200"/>
          </a:xfrm>
          <a:prstGeom prst="rect">
            <a:avLst/>
          </a:prstGeom>
          <a:noFill/>
          <a:ln w="25400" cap="flat" cmpd="sng" algn="ctr">
            <a:solidFill>
              <a:schemeClr val="tx1"/>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 name="Oval 9"/>
          <p:cNvSpPr/>
          <p:nvPr/>
        </p:nvSpPr>
        <p:spPr bwMode="auto">
          <a:xfrm>
            <a:off x="8014444" y="2288236"/>
            <a:ext cx="304800" cy="457200"/>
          </a:xfrm>
          <a:prstGeom prst="ellipse">
            <a:avLst/>
          </a:prstGeom>
          <a:noFill/>
          <a:ln w="22225" cap="flat" cmpd="sng" algn="ctr">
            <a:solidFill>
              <a:schemeClr val="tx1"/>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cxnSp>
        <p:nvCxnSpPr>
          <p:cNvPr id="12" name="Straight Connector 11"/>
          <p:cNvCxnSpPr>
            <a:stCxn id="9" idx="3"/>
            <a:endCxn id="10" idx="1"/>
          </p:cNvCxnSpPr>
          <p:nvPr/>
        </p:nvCxnSpPr>
        <p:spPr bwMode="auto">
          <a:xfrm>
            <a:off x="5957044" y="2245656"/>
            <a:ext cx="2102037" cy="109535"/>
          </a:xfrm>
          <a:prstGeom prst="line">
            <a:avLst/>
          </a:prstGeom>
          <a:solidFill>
            <a:schemeClr val="accent1"/>
          </a:solidFill>
          <a:ln w="25400" cap="flat" cmpd="sng" algn="ctr">
            <a:solidFill>
              <a:schemeClr val="tx1"/>
            </a:solidFill>
            <a:prstDash val="sysDash"/>
            <a:round/>
            <a:headEnd type="none" w="sm" len="sm"/>
            <a:tailEnd type="none" w="sm" len="sm"/>
          </a:ln>
          <a:effectLst/>
        </p:spPr>
      </p:cxnSp>
      <p:sp>
        <p:nvSpPr>
          <p:cNvPr id="13" name="TextBox 12"/>
          <p:cNvSpPr txBox="1"/>
          <p:nvPr/>
        </p:nvSpPr>
        <p:spPr>
          <a:xfrm>
            <a:off x="334299" y="5605524"/>
            <a:ext cx="3758456" cy="830997"/>
          </a:xfrm>
          <a:prstGeom prst="rect">
            <a:avLst/>
          </a:prstGeom>
          <a:noFill/>
        </p:spPr>
        <p:txBody>
          <a:bodyPr wrap="square" rtlCol="0">
            <a:spAutoFit/>
          </a:bodyPr>
          <a:lstStyle/>
          <a:p>
            <a:r>
              <a:rPr lang="en-US" dirty="0" smtClean="0"/>
              <a:t>12.7cm cells </a:t>
            </a:r>
            <a:r>
              <a:rPr lang="en-US" dirty="0" smtClean="0"/>
              <a:t>– isometric view showing grid</a:t>
            </a:r>
            <a:endParaRPr lang="en-US" dirty="0"/>
          </a:p>
        </p:txBody>
      </p:sp>
      <p:sp>
        <p:nvSpPr>
          <p:cNvPr id="14" name="TextBox 13"/>
          <p:cNvSpPr txBox="1"/>
          <p:nvPr/>
        </p:nvSpPr>
        <p:spPr>
          <a:xfrm>
            <a:off x="4580962" y="5739643"/>
            <a:ext cx="4421844" cy="461665"/>
          </a:xfrm>
          <a:prstGeom prst="rect">
            <a:avLst/>
          </a:prstGeom>
          <a:noFill/>
        </p:spPr>
        <p:txBody>
          <a:bodyPr wrap="square" rtlCol="0">
            <a:spAutoFit/>
          </a:bodyPr>
          <a:lstStyle/>
          <a:p>
            <a:r>
              <a:rPr lang="en-US" dirty="0" smtClean="0"/>
              <a:t>400 m long tunnel section.  </a:t>
            </a:r>
            <a:endParaRPr lang="en-US" dirty="0"/>
          </a:p>
        </p:txBody>
      </p:sp>
      <p:sp>
        <p:nvSpPr>
          <p:cNvPr id="15" name="TextBox 14"/>
          <p:cNvSpPr txBox="1"/>
          <p:nvPr/>
        </p:nvSpPr>
        <p:spPr>
          <a:xfrm>
            <a:off x="6719044" y="3955706"/>
            <a:ext cx="2362200" cy="923330"/>
          </a:xfrm>
          <a:prstGeom prst="rect">
            <a:avLst/>
          </a:prstGeom>
          <a:noFill/>
        </p:spPr>
        <p:txBody>
          <a:bodyPr wrap="square" rtlCol="0">
            <a:spAutoFit/>
          </a:bodyPr>
          <a:lstStyle/>
          <a:p>
            <a:r>
              <a:rPr lang="en-US" dirty="0" smtClean="0"/>
              <a:t>Fire modeled in center of high-fidelity tunnel section</a:t>
            </a:r>
            <a:endParaRPr lang="en-US" dirty="0"/>
          </a:p>
        </p:txBody>
      </p:sp>
      <p:cxnSp>
        <p:nvCxnSpPr>
          <p:cNvPr id="17" name="Straight Arrow Connector 16"/>
          <p:cNvCxnSpPr>
            <a:stCxn id="15" idx="0"/>
          </p:cNvCxnSpPr>
          <p:nvPr/>
        </p:nvCxnSpPr>
        <p:spPr bwMode="auto">
          <a:xfrm rot="5400000" flipH="1" flipV="1">
            <a:off x="7352159" y="3141021"/>
            <a:ext cx="1362670" cy="266700"/>
          </a:xfrm>
          <a:prstGeom prst="straightConnector1">
            <a:avLst/>
          </a:prstGeom>
          <a:solidFill>
            <a:schemeClr val="accent1"/>
          </a:solidFill>
          <a:ln w="19050" cap="flat" cmpd="sng" algn="ctr">
            <a:solidFill>
              <a:schemeClr val="tx1"/>
            </a:solidFill>
            <a:prstDash val="solid"/>
            <a:round/>
            <a:headEnd type="none" w="sm" len="sm"/>
            <a:tailEnd type="arrow"/>
          </a:ln>
          <a:effectLst/>
        </p:spPr>
      </p:cxnSp>
      <p:sp>
        <p:nvSpPr>
          <p:cNvPr id="3" name="Date Placeholder 2"/>
          <p:cNvSpPr>
            <a:spLocks noGrp="1"/>
          </p:cNvSpPr>
          <p:nvPr>
            <p:ph type="dt" sz="half" idx="10"/>
          </p:nvPr>
        </p:nvSpPr>
        <p:spPr>
          <a:xfrm>
            <a:off x="6140729" y="6541988"/>
            <a:ext cx="1076325" cy="241300"/>
          </a:xfrm>
        </p:spPr>
        <p:txBody>
          <a:bodyPr/>
          <a:lstStyle/>
          <a:p>
            <a:pPr>
              <a:defRPr/>
            </a:pPr>
            <a:r>
              <a:rPr lang="en-US" altLang="en-US" smtClean="0"/>
              <a:t>10/7/15 &amp; 10/8/15</a:t>
            </a:r>
            <a:endParaRPr lang="en-US" altLang="en-US"/>
          </a:p>
        </p:txBody>
      </p:sp>
      <p:sp>
        <p:nvSpPr>
          <p:cNvPr id="8" name="Footer Placeholder 7"/>
          <p:cNvSpPr>
            <a:spLocks noGrp="1"/>
          </p:cNvSpPr>
          <p:nvPr>
            <p:ph type="ftr" sz="quarter" idx="11"/>
          </p:nvPr>
        </p:nvSpPr>
        <p:spPr>
          <a:xfrm>
            <a:off x="497166" y="6541988"/>
            <a:ext cx="5373688" cy="241300"/>
          </a:xfrm>
        </p:spPr>
        <p:txBody>
          <a:bodyPr/>
          <a:lstStyle/>
          <a:p>
            <a:pPr>
              <a:defRPr/>
            </a:pPr>
            <a:r>
              <a:rPr lang="en-US" dirty="0" smtClean="0"/>
              <a:t>Priest &amp; </a:t>
            </a:r>
            <a:r>
              <a:rPr lang="en-US" dirty="0" err="1" smtClean="0"/>
              <a:t>Niehoff</a:t>
            </a:r>
            <a:r>
              <a:rPr lang="en-US" dirty="0" smtClean="0"/>
              <a:t> | Tunnel Fire Dynamics &amp; Evacuation Simulations</a:t>
            </a:r>
            <a:endParaRPr lang="en-US" b="1" dirty="0"/>
          </a:p>
        </p:txBody>
      </p:sp>
      <p:sp>
        <p:nvSpPr>
          <p:cNvPr id="11" name="Slide Number Placeholder 10"/>
          <p:cNvSpPr>
            <a:spLocks noGrp="1"/>
          </p:cNvSpPr>
          <p:nvPr>
            <p:ph type="sldNum" sz="quarter" idx="12"/>
          </p:nvPr>
        </p:nvSpPr>
        <p:spPr>
          <a:xfrm>
            <a:off x="161358" y="6535273"/>
            <a:ext cx="447675" cy="241300"/>
          </a:xfrm>
        </p:spPr>
        <p:txBody>
          <a:bodyPr/>
          <a:lstStyle/>
          <a:p>
            <a:pPr>
              <a:defRPr/>
            </a:pPr>
            <a:fld id="{1009467D-D0EA-4FB8-A014-17BF9B853342}" type="slidenum">
              <a:rPr lang="en-US" altLang="en-US" smtClean="0"/>
              <a:pPr>
                <a:defRPr/>
              </a:pPr>
              <a:t>15</a:t>
            </a:fld>
            <a:endParaRPr lang="en-U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 Cavern</a:t>
            </a:r>
            <a:endParaRPr lang="en-US" dirty="0"/>
          </a:p>
        </p:txBody>
      </p:sp>
      <p:pic>
        <p:nvPicPr>
          <p:cNvPr id="7" name="Content Placeholder 6"/>
          <p:cNvPicPr>
            <a:picLocks noGrp="1" noChangeAspect="1"/>
          </p:cNvPicPr>
          <p:nvPr>
            <p:ph idx="1"/>
          </p:nvPr>
        </p:nvPicPr>
        <p:blipFill>
          <a:blip r:embed="rId2"/>
          <a:stretch>
            <a:fillRect/>
          </a:stretch>
        </p:blipFill>
        <p:spPr>
          <a:xfrm>
            <a:off x="175118" y="1519516"/>
            <a:ext cx="8968882" cy="4249271"/>
          </a:xfrm>
          <a:prstGeom prst="rect">
            <a:avLst/>
          </a:prstGeom>
        </p:spPr>
      </p:pic>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16</a:t>
            </a:fld>
            <a:endParaRPr lang="en-US" altLang="en-US"/>
          </a:p>
        </p:txBody>
      </p:sp>
    </p:spTree>
    <p:extLst>
      <p:ext uri="{BB962C8B-B14F-4D97-AF65-F5344CB8AC3E}">
        <p14:creationId xmlns:p14="http://schemas.microsoft.com/office/powerpoint/2010/main" val="1498786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cstate="screen"/>
          <a:srcRect/>
          <a:stretch>
            <a:fillRect/>
          </a:stretch>
        </p:blipFill>
        <p:spPr bwMode="auto">
          <a:xfrm>
            <a:off x="3048000" y="2590800"/>
            <a:ext cx="5715000" cy="3478696"/>
          </a:xfrm>
          <a:prstGeom prst="rect">
            <a:avLst/>
          </a:prstGeom>
          <a:noFill/>
          <a:ln w="9525">
            <a:noFill/>
            <a:miter lim="800000"/>
            <a:headEnd/>
            <a:tailEnd/>
          </a:ln>
        </p:spPr>
      </p:pic>
      <p:sp>
        <p:nvSpPr>
          <p:cNvPr id="2" name="Title 1"/>
          <p:cNvSpPr>
            <a:spLocks noGrp="1"/>
          </p:cNvSpPr>
          <p:nvPr>
            <p:ph type="title"/>
          </p:nvPr>
        </p:nvSpPr>
        <p:spPr>
          <a:xfrm>
            <a:off x="230659" y="-342900"/>
            <a:ext cx="7620000" cy="1143000"/>
          </a:xfrm>
        </p:spPr>
        <p:txBody>
          <a:bodyPr/>
          <a:lstStyle/>
          <a:p>
            <a:r>
              <a:rPr lang="en-US" dirty="0" smtClean="0"/>
              <a:t>Base Cavern and Tunnel FDS Geometry</a:t>
            </a:r>
            <a:endParaRPr lang="en-US" dirty="0"/>
          </a:p>
        </p:txBody>
      </p:sp>
      <p:sp>
        <p:nvSpPr>
          <p:cNvPr id="3" name="Content Placeholder 2"/>
          <p:cNvSpPr>
            <a:spLocks noGrp="1"/>
          </p:cNvSpPr>
          <p:nvPr>
            <p:ph idx="1"/>
          </p:nvPr>
        </p:nvSpPr>
        <p:spPr>
          <a:xfrm>
            <a:off x="228600" y="1045369"/>
            <a:ext cx="7620000" cy="838200"/>
          </a:xfrm>
        </p:spPr>
        <p:txBody>
          <a:bodyPr/>
          <a:lstStyle/>
          <a:p>
            <a:pPr marL="0" indent="0">
              <a:buNone/>
            </a:pPr>
            <a:r>
              <a:rPr lang="en-US" dirty="0" smtClean="0"/>
              <a:t>Base </a:t>
            </a:r>
            <a:r>
              <a:rPr lang="en-US" dirty="0" smtClean="0"/>
              <a:t>cavern height assumed to be approximately the same height as tunnel</a:t>
            </a:r>
          </a:p>
        </p:txBody>
      </p:sp>
      <p:pic>
        <p:nvPicPr>
          <p:cNvPr id="4099" name="Picture 3"/>
          <p:cNvPicPr>
            <a:picLocks noChangeAspect="1" noChangeArrowheads="1"/>
          </p:cNvPicPr>
          <p:nvPr/>
        </p:nvPicPr>
        <p:blipFill>
          <a:blip r:embed="rId3" cstate="screen"/>
          <a:srcRect/>
          <a:stretch>
            <a:fillRect/>
          </a:stretch>
        </p:blipFill>
        <p:spPr bwMode="auto">
          <a:xfrm>
            <a:off x="1371600" y="2547937"/>
            <a:ext cx="3276600" cy="2252663"/>
          </a:xfrm>
          <a:prstGeom prst="rect">
            <a:avLst/>
          </a:prstGeom>
          <a:noFill/>
          <a:ln w="22225">
            <a:solidFill>
              <a:schemeClr val="tx1"/>
            </a:solidFill>
            <a:prstDash val="sysDash"/>
            <a:miter lim="800000"/>
            <a:headEnd/>
            <a:tailEnd/>
          </a:ln>
        </p:spPr>
      </p:pic>
      <p:sp>
        <p:nvSpPr>
          <p:cNvPr id="8" name="Oval 7"/>
          <p:cNvSpPr/>
          <p:nvPr/>
        </p:nvSpPr>
        <p:spPr bwMode="auto">
          <a:xfrm>
            <a:off x="7696200" y="2667000"/>
            <a:ext cx="1066800" cy="685800"/>
          </a:xfrm>
          <a:prstGeom prst="ellipse">
            <a:avLst/>
          </a:prstGeom>
          <a:noFill/>
          <a:ln w="22225" cap="flat" cmpd="sng" algn="ctr">
            <a:solidFill>
              <a:schemeClr val="tx1"/>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cxnSp>
        <p:nvCxnSpPr>
          <p:cNvPr id="10" name="Straight Connector 9"/>
          <p:cNvCxnSpPr>
            <a:stCxn id="4099" idx="3"/>
            <a:endCxn id="8" idx="2"/>
          </p:cNvCxnSpPr>
          <p:nvPr/>
        </p:nvCxnSpPr>
        <p:spPr bwMode="auto">
          <a:xfrm flipV="1">
            <a:off x="4648200" y="3009900"/>
            <a:ext cx="3048000" cy="664369"/>
          </a:xfrm>
          <a:prstGeom prst="line">
            <a:avLst/>
          </a:prstGeom>
          <a:solidFill>
            <a:schemeClr val="accent1"/>
          </a:solidFill>
          <a:ln w="22225" cap="flat" cmpd="sng" algn="ctr">
            <a:solidFill>
              <a:schemeClr val="tx1"/>
            </a:solidFill>
            <a:prstDash val="sysDash"/>
            <a:round/>
            <a:headEnd type="none" w="sm" len="sm"/>
            <a:tailEnd type="none" w="sm" len="sm"/>
          </a:ln>
          <a:effectLst/>
        </p:spPr>
      </p:cxnSp>
      <p:sp>
        <p:nvSpPr>
          <p:cNvPr id="11" name="TextBox 10"/>
          <p:cNvSpPr txBox="1"/>
          <p:nvPr/>
        </p:nvSpPr>
        <p:spPr>
          <a:xfrm>
            <a:off x="1219200" y="5105400"/>
            <a:ext cx="1828800" cy="646331"/>
          </a:xfrm>
          <a:prstGeom prst="rect">
            <a:avLst/>
          </a:prstGeom>
          <a:noFill/>
        </p:spPr>
        <p:txBody>
          <a:bodyPr wrap="square" rtlCol="0">
            <a:spAutoFit/>
          </a:bodyPr>
          <a:lstStyle/>
          <a:p>
            <a:r>
              <a:rPr lang="en-US" dirty="0" smtClean="0"/>
              <a:t>Fire Location</a:t>
            </a:r>
          </a:p>
          <a:p>
            <a:r>
              <a:rPr lang="en-US" dirty="0" smtClean="0"/>
              <a:t>(Near Tunnel)</a:t>
            </a:r>
            <a:endParaRPr lang="en-US" dirty="0"/>
          </a:p>
        </p:txBody>
      </p:sp>
      <p:cxnSp>
        <p:nvCxnSpPr>
          <p:cNvPr id="13" name="Straight Arrow Connector 12"/>
          <p:cNvCxnSpPr/>
          <p:nvPr/>
        </p:nvCxnSpPr>
        <p:spPr bwMode="auto">
          <a:xfrm rot="5400000" flipH="1" flipV="1">
            <a:off x="2209800" y="3962400"/>
            <a:ext cx="1219200" cy="1371600"/>
          </a:xfrm>
          <a:prstGeom prst="straightConnector1">
            <a:avLst/>
          </a:prstGeom>
          <a:solidFill>
            <a:schemeClr val="accent1"/>
          </a:solidFill>
          <a:ln w="19050" cap="flat" cmpd="sng" algn="ctr">
            <a:solidFill>
              <a:schemeClr val="tx1"/>
            </a:solidFill>
            <a:prstDash val="solid"/>
            <a:round/>
            <a:headEnd type="none" w="sm" len="sm"/>
            <a:tailEnd type="arrow"/>
          </a:ln>
          <a:effectLst/>
        </p:spPr>
      </p:cxn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17</a:t>
            </a:fld>
            <a:endParaRPr lang="en-US"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2238" y="892483"/>
            <a:ext cx="5708821" cy="5440171"/>
          </a:xfrm>
        </p:spPr>
      </p:pic>
      <p:sp>
        <p:nvSpPr>
          <p:cNvPr id="2" name="Title 1"/>
          <p:cNvSpPr>
            <a:spLocks noGrp="1"/>
          </p:cNvSpPr>
          <p:nvPr>
            <p:ph type="title"/>
          </p:nvPr>
        </p:nvSpPr>
        <p:spPr>
          <a:xfrm>
            <a:off x="247650" y="-342900"/>
            <a:ext cx="7620000" cy="1143000"/>
          </a:xfrm>
        </p:spPr>
        <p:txBody>
          <a:bodyPr/>
          <a:lstStyle/>
          <a:p>
            <a:r>
              <a:rPr lang="en-US" dirty="0" smtClean="0"/>
              <a:t>Damping Ring Drawing Section</a:t>
            </a:r>
            <a:endParaRPr lang="en-US" dirty="0"/>
          </a:p>
        </p:txBody>
      </p: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18</a:t>
            </a:fld>
            <a:endParaRPr lang="en-US" altLang="en-US"/>
          </a:p>
        </p:txBody>
      </p:sp>
    </p:spTree>
    <p:extLst>
      <p:ext uri="{BB962C8B-B14F-4D97-AF65-F5344CB8AC3E}">
        <p14:creationId xmlns:p14="http://schemas.microsoft.com/office/powerpoint/2010/main" val="1705625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34204" t="37059" r="35155" b="24118"/>
          <a:stretch>
            <a:fillRect/>
          </a:stretch>
        </p:blipFill>
        <p:spPr bwMode="auto">
          <a:xfrm>
            <a:off x="1044864" y="1266825"/>
            <a:ext cx="6156036" cy="4724400"/>
          </a:xfrm>
          <a:prstGeom prst="rect">
            <a:avLst/>
          </a:prstGeom>
          <a:noFill/>
          <a:ln w="9525">
            <a:noFill/>
            <a:miter lim="800000"/>
            <a:headEnd/>
            <a:tailEnd/>
          </a:ln>
        </p:spPr>
      </p:pic>
      <p:sp>
        <p:nvSpPr>
          <p:cNvPr id="2" name="Title 1"/>
          <p:cNvSpPr>
            <a:spLocks noGrp="1"/>
          </p:cNvSpPr>
          <p:nvPr>
            <p:ph type="title"/>
          </p:nvPr>
        </p:nvSpPr>
        <p:spPr>
          <a:xfrm>
            <a:off x="255373" y="-342900"/>
            <a:ext cx="7620000" cy="1143000"/>
          </a:xfrm>
        </p:spPr>
        <p:txBody>
          <a:bodyPr/>
          <a:lstStyle/>
          <a:p>
            <a:r>
              <a:rPr lang="en-US" dirty="0" smtClean="0"/>
              <a:t>Curved Damping Ring Tunnel FDS Geometry</a:t>
            </a:r>
            <a:endParaRPr lang="en-US" dirty="0"/>
          </a:p>
        </p:txBody>
      </p:sp>
      <p:sp>
        <p:nvSpPr>
          <p:cNvPr id="3" name="Content Placeholder 2"/>
          <p:cNvSpPr>
            <a:spLocks noGrp="1"/>
          </p:cNvSpPr>
          <p:nvPr>
            <p:ph idx="1"/>
          </p:nvPr>
        </p:nvSpPr>
        <p:spPr>
          <a:xfrm>
            <a:off x="255373" y="847725"/>
            <a:ext cx="7620000" cy="838200"/>
          </a:xfrm>
        </p:spPr>
        <p:txBody>
          <a:bodyPr/>
          <a:lstStyle/>
          <a:p>
            <a:r>
              <a:rPr lang="en-US" dirty="0" smtClean="0"/>
              <a:t>Curved and straight tunnel sections modeled</a:t>
            </a:r>
          </a:p>
        </p:txBody>
      </p:sp>
      <p:sp>
        <p:nvSpPr>
          <p:cNvPr id="11" name="TextBox 10"/>
          <p:cNvSpPr txBox="1"/>
          <p:nvPr/>
        </p:nvSpPr>
        <p:spPr>
          <a:xfrm>
            <a:off x="6400800" y="4600575"/>
            <a:ext cx="2647950" cy="1569660"/>
          </a:xfrm>
          <a:prstGeom prst="rect">
            <a:avLst/>
          </a:prstGeom>
          <a:noFill/>
        </p:spPr>
        <p:txBody>
          <a:bodyPr wrap="square" rtlCol="0">
            <a:spAutoFit/>
          </a:bodyPr>
          <a:lstStyle/>
          <a:p>
            <a:r>
              <a:rPr lang="en-US" dirty="0" smtClean="0"/>
              <a:t>Fire located in center of high-fidelity tunnel section</a:t>
            </a:r>
            <a:endParaRPr lang="en-US" dirty="0"/>
          </a:p>
        </p:txBody>
      </p:sp>
      <p:cxnSp>
        <p:nvCxnSpPr>
          <p:cNvPr id="13" name="Straight Arrow Connector 12"/>
          <p:cNvCxnSpPr/>
          <p:nvPr/>
        </p:nvCxnSpPr>
        <p:spPr bwMode="auto">
          <a:xfrm flipH="1" flipV="1">
            <a:off x="6767514" y="3257550"/>
            <a:ext cx="638174" cy="1343025"/>
          </a:xfrm>
          <a:prstGeom prst="straightConnector1">
            <a:avLst/>
          </a:prstGeom>
          <a:solidFill>
            <a:schemeClr val="accent1"/>
          </a:solidFill>
          <a:ln w="19050" cap="flat" cmpd="sng" algn="ctr">
            <a:solidFill>
              <a:schemeClr val="tx1"/>
            </a:solidFill>
            <a:prstDash val="solid"/>
            <a:round/>
            <a:headEnd type="none" w="sm" len="sm"/>
            <a:tailEnd type="arrow"/>
          </a:ln>
          <a:effectLst/>
        </p:spPr>
      </p:cxn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19</a:t>
            </a:fld>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228600" y="103188"/>
            <a:ext cx="8686800" cy="6429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US" altLang="en-US" dirty="0" smtClean="0">
                <a:latin typeface="Helvetica" panose="020B0604020202020204" pitchFamily="34" charset="0"/>
              </a:rPr>
              <a:t>Introduction (Background)</a:t>
            </a:r>
            <a:endParaRPr lang="en-US" altLang="en-US" dirty="0" smtClean="0">
              <a:latin typeface="Helvetica" panose="020B0604020202020204" pitchFamily="34" charset="0"/>
            </a:endParaRPr>
          </a:p>
        </p:txBody>
      </p:sp>
      <p:sp>
        <p:nvSpPr>
          <p:cNvPr id="8196"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r>
              <a:rPr lang="en-US" altLang="en-US" sz="900" smtClean="0">
                <a:solidFill>
                  <a:srgbClr val="004C97"/>
                </a:solidFill>
                <a:latin typeface="Helvetica" panose="020B0604020202020204" pitchFamily="34" charset="0"/>
              </a:rPr>
              <a:t>10/7/15 &amp; 10/8/15</a:t>
            </a:r>
            <a:endParaRPr lang="en-US" altLang="en-US" sz="900">
              <a:solidFill>
                <a:srgbClr val="004C97"/>
              </a:solidFill>
              <a:latin typeface="Helvetica" panose="020B0604020202020204" pitchFamily="34" charset="0"/>
            </a:endParaRPr>
          </a:p>
        </p:txBody>
      </p:sp>
      <p:sp>
        <p:nvSpPr>
          <p:cNvPr id="819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r>
              <a:rPr lang="en-US" altLang="en-US" sz="900" smtClean="0">
                <a:solidFill>
                  <a:srgbClr val="004C97"/>
                </a:solidFill>
                <a:latin typeface="Helvetica" panose="020B0604020202020204" pitchFamily="34" charset="0"/>
              </a:rPr>
              <a:t>Priest &amp; Niehoff | Tunnel Fire Dynamics &amp; Evacuation Simulations</a:t>
            </a:r>
            <a:endParaRPr lang="en-US" altLang="en-US" sz="900" b="1" smtClean="0">
              <a:solidFill>
                <a:srgbClr val="004C97"/>
              </a:solidFill>
              <a:latin typeface="Helvetica" panose="020B0604020202020204" pitchFamily="34" charset="0"/>
            </a:endParaRPr>
          </a:p>
        </p:txBody>
      </p:sp>
      <p:sp>
        <p:nvSpPr>
          <p:cNvPr id="81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5E4B59C6-2E03-4A7A-87E4-6896F779150A}" type="slidenum">
              <a:rPr lang="en-US" altLang="en-US" sz="900">
                <a:solidFill>
                  <a:srgbClr val="004C97"/>
                </a:solidFill>
                <a:latin typeface="Helvetica" panose="020B0604020202020204" pitchFamily="34" charset="0"/>
              </a:rPr>
              <a:pPr/>
              <a:t>2</a:t>
            </a:fld>
            <a:endParaRPr lang="en-US" altLang="en-US" sz="900">
              <a:solidFill>
                <a:srgbClr val="004C97"/>
              </a:solidFill>
              <a:latin typeface="Helvetica" panose="020B0604020202020204" pitchFamily="34" charset="0"/>
            </a:endParaRPr>
          </a:p>
        </p:txBody>
      </p:sp>
      <p:sp>
        <p:nvSpPr>
          <p:cNvPr id="3" name="Content Placeholder 2"/>
          <p:cNvSpPr>
            <a:spLocks noGrp="1"/>
          </p:cNvSpPr>
          <p:nvPr>
            <p:ph idx="1"/>
          </p:nvPr>
        </p:nvSpPr>
        <p:spPr/>
        <p:txBody>
          <a:bodyPr/>
          <a:lstStyle/>
          <a:p>
            <a:r>
              <a:rPr lang="en-US" dirty="0"/>
              <a:t>P</a:t>
            </a:r>
            <a:r>
              <a:rPr lang="en-US" dirty="0" smtClean="0"/>
              <a:t>resentation data </a:t>
            </a:r>
            <a:r>
              <a:rPr lang="en-US" dirty="0" smtClean="0"/>
              <a:t>based on Hughes Associations Inc. (HAI) report and presentation of May 2010, in support </a:t>
            </a:r>
            <a:r>
              <a:rPr lang="en-US" dirty="0" smtClean="0"/>
              <a:t>of a </a:t>
            </a:r>
            <a:r>
              <a:rPr lang="en-US" dirty="0" smtClean="0"/>
              <a:t>International Linear Collider </a:t>
            </a:r>
            <a:r>
              <a:rPr lang="en-US" dirty="0" smtClean="0"/>
              <a:t>(ILC) conceptual </a:t>
            </a:r>
            <a:r>
              <a:rPr lang="en-US" dirty="0" smtClean="0"/>
              <a:t>design addressing a single tunnel 100m (328ft.) and 30m (100ft.) below the surface</a:t>
            </a:r>
          </a:p>
          <a:p>
            <a:r>
              <a:rPr lang="en-US" dirty="0" smtClean="0"/>
              <a:t>Main LINAC &amp; Damping Ring Tunnel diameter sizes included 4.5m (14.75ft), 5.0m (16.4ft) 5.5m (18ft), and 6.5m (21.3ft)  </a:t>
            </a:r>
          </a:p>
          <a:p>
            <a:r>
              <a:rPr lang="en-US" dirty="0" smtClean="0"/>
              <a:t>Total </a:t>
            </a:r>
            <a:r>
              <a:rPr lang="en-US" dirty="0" err="1" smtClean="0"/>
              <a:t>l</a:t>
            </a:r>
            <a:r>
              <a:rPr lang="en-US" dirty="0" err="1" smtClean="0"/>
              <a:t>LC</a:t>
            </a:r>
            <a:r>
              <a:rPr lang="en-US" dirty="0" smtClean="0"/>
              <a:t> </a:t>
            </a:r>
            <a:r>
              <a:rPr lang="en-US" dirty="0" smtClean="0"/>
              <a:t>Tunnel </a:t>
            </a:r>
            <a:r>
              <a:rPr lang="en-US" dirty="0" smtClean="0"/>
              <a:t>length </a:t>
            </a:r>
            <a:r>
              <a:rPr lang="en-US" dirty="0" smtClean="0"/>
              <a:t>29.6km </a:t>
            </a:r>
            <a:r>
              <a:rPr lang="en-US" dirty="0" smtClean="0"/>
              <a:t>(18 miles)</a:t>
            </a:r>
          </a:p>
          <a:p>
            <a:r>
              <a:rPr lang="en-US" dirty="0" smtClean="0"/>
              <a:t>Pumps, oil filled transformers, mineral oil, office furniture, office related equipment (significant combustible loads) will be located above ground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27791" t="42941" r="19477" b="14706"/>
          <a:stretch>
            <a:fillRect/>
          </a:stretch>
        </p:blipFill>
        <p:spPr bwMode="auto">
          <a:xfrm>
            <a:off x="999067" y="1752600"/>
            <a:ext cx="7992533" cy="3888259"/>
          </a:xfrm>
          <a:prstGeom prst="rect">
            <a:avLst/>
          </a:prstGeom>
          <a:noFill/>
          <a:ln w="9525">
            <a:noFill/>
            <a:miter lim="800000"/>
            <a:headEnd/>
            <a:tailEnd/>
          </a:ln>
        </p:spPr>
      </p:pic>
      <p:sp>
        <p:nvSpPr>
          <p:cNvPr id="2" name="Title 1"/>
          <p:cNvSpPr>
            <a:spLocks noGrp="1"/>
          </p:cNvSpPr>
          <p:nvPr>
            <p:ph type="title"/>
          </p:nvPr>
        </p:nvSpPr>
        <p:spPr>
          <a:xfrm>
            <a:off x="218303" y="-342900"/>
            <a:ext cx="7620000" cy="1143000"/>
          </a:xfrm>
        </p:spPr>
        <p:txBody>
          <a:bodyPr/>
          <a:lstStyle/>
          <a:p>
            <a:r>
              <a:rPr lang="en-US" dirty="0" smtClean="0"/>
              <a:t>Straight Damping Ring Tunnel FDS Geometry</a:t>
            </a:r>
            <a:endParaRPr lang="en-US" dirty="0"/>
          </a:p>
        </p:txBody>
      </p:sp>
      <p:sp>
        <p:nvSpPr>
          <p:cNvPr id="3" name="Content Placeholder 2"/>
          <p:cNvSpPr>
            <a:spLocks noGrp="1"/>
          </p:cNvSpPr>
          <p:nvPr>
            <p:ph idx="1"/>
          </p:nvPr>
        </p:nvSpPr>
        <p:spPr>
          <a:xfrm>
            <a:off x="218303" y="914400"/>
            <a:ext cx="7620000" cy="838200"/>
          </a:xfrm>
        </p:spPr>
        <p:txBody>
          <a:bodyPr/>
          <a:lstStyle/>
          <a:p>
            <a:r>
              <a:rPr lang="en-US" dirty="0" smtClean="0"/>
              <a:t>Curved and straight tunnel sections modeled</a:t>
            </a:r>
          </a:p>
        </p:txBody>
      </p:sp>
      <p:sp>
        <p:nvSpPr>
          <p:cNvPr id="11" name="TextBox 10"/>
          <p:cNvSpPr txBox="1"/>
          <p:nvPr/>
        </p:nvSpPr>
        <p:spPr>
          <a:xfrm>
            <a:off x="6324600" y="4191000"/>
            <a:ext cx="1828800" cy="1200329"/>
          </a:xfrm>
          <a:prstGeom prst="rect">
            <a:avLst/>
          </a:prstGeom>
          <a:noFill/>
        </p:spPr>
        <p:txBody>
          <a:bodyPr wrap="square" rtlCol="0">
            <a:spAutoFit/>
          </a:bodyPr>
          <a:lstStyle/>
          <a:p>
            <a:r>
              <a:rPr lang="en-US" dirty="0" smtClean="0"/>
              <a:t>Fire located in center of high-fidelity tunnel section</a:t>
            </a:r>
            <a:endParaRPr lang="en-US" dirty="0"/>
          </a:p>
        </p:txBody>
      </p:sp>
      <p:cxnSp>
        <p:nvCxnSpPr>
          <p:cNvPr id="13" name="Straight Arrow Connector 12"/>
          <p:cNvCxnSpPr/>
          <p:nvPr/>
        </p:nvCxnSpPr>
        <p:spPr bwMode="auto">
          <a:xfrm flipV="1">
            <a:off x="7239000" y="2819400"/>
            <a:ext cx="76200" cy="1219200"/>
          </a:xfrm>
          <a:prstGeom prst="straightConnector1">
            <a:avLst/>
          </a:prstGeom>
          <a:solidFill>
            <a:schemeClr val="accent1"/>
          </a:solidFill>
          <a:ln w="19050" cap="flat" cmpd="sng" algn="ctr">
            <a:solidFill>
              <a:schemeClr val="tx1"/>
            </a:solidFill>
            <a:prstDash val="solid"/>
            <a:round/>
            <a:headEnd type="none" w="sm" len="sm"/>
            <a:tailEnd type="arrow"/>
          </a:ln>
          <a:effectLst/>
        </p:spPr>
      </p:cxn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20</a:t>
            </a:fld>
            <a:endParaRPr lang="en-US"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42900"/>
            <a:ext cx="7620000" cy="1143000"/>
          </a:xfrm>
        </p:spPr>
        <p:txBody>
          <a:bodyPr/>
          <a:lstStyle/>
          <a:p>
            <a:r>
              <a:rPr lang="en-US" dirty="0" smtClean="0"/>
              <a:t>Occupant Egress</a:t>
            </a:r>
            <a:endParaRPr lang="en-US" dirty="0"/>
          </a:p>
        </p:txBody>
      </p:sp>
      <p:sp>
        <p:nvSpPr>
          <p:cNvPr id="3" name="Content Placeholder 2"/>
          <p:cNvSpPr>
            <a:spLocks noGrp="1"/>
          </p:cNvSpPr>
          <p:nvPr>
            <p:ph idx="1"/>
          </p:nvPr>
        </p:nvSpPr>
        <p:spPr>
          <a:xfrm>
            <a:off x="314324" y="904875"/>
            <a:ext cx="8658225" cy="5334000"/>
          </a:xfrm>
        </p:spPr>
        <p:txBody>
          <a:bodyPr/>
          <a:lstStyle/>
          <a:p>
            <a:r>
              <a:rPr lang="en-US" dirty="0" smtClean="0"/>
              <a:t>Occupant load of 50 people per egress area (tunnel space between two shafts)</a:t>
            </a:r>
          </a:p>
          <a:p>
            <a:pPr lvl="1"/>
            <a:r>
              <a:rPr lang="en-US" sz="2000" dirty="0" smtClean="0"/>
              <a:t>Approximately 70 m</a:t>
            </a:r>
            <a:r>
              <a:rPr lang="en-US" sz="2000" baseline="30000" dirty="0" smtClean="0"/>
              <a:t>2</a:t>
            </a:r>
            <a:r>
              <a:rPr lang="en-US" sz="2000" dirty="0" smtClean="0"/>
              <a:t> (753.5 sq. ft.) per occupant</a:t>
            </a:r>
            <a:endParaRPr lang="en-US" sz="2000" baseline="30000" dirty="0" smtClean="0"/>
          </a:p>
          <a:p>
            <a:r>
              <a:rPr lang="en-US" dirty="0" smtClean="0"/>
              <a:t>Given the low occupancy load in the tunnel:</a:t>
            </a:r>
          </a:p>
          <a:p>
            <a:pPr lvl="1"/>
            <a:r>
              <a:rPr lang="en-US" sz="2000" dirty="0" smtClean="0"/>
              <a:t>Queuing (congestion) would not occur in tunnel during an emergency </a:t>
            </a:r>
          </a:p>
          <a:p>
            <a:pPr lvl="1"/>
            <a:r>
              <a:rPr lang="en-US" sz="2000" dirty="0" smtClean="0"/>
              <a:t>Occupant travel speeds would be consistent with normal “walking speeds” on uncongested, level pathways</a:t>
            </a:r>
          </a:p>
          <a:p>
            <a:pPr lvl="2"/>
            <a:r>
              <a:rPr lang="en-US" b="1" dirty="0" smtClean="0">
                <a:solidFill>
                  <a:srgbClr val="FF0000"/>
                </a:solidFill>
              </a:rPr>
              <a:t>Occupant loadings of lesser density than 3.3 m</a:t>
            </a:r>
            <a:r>
              <a:rPr lang="en-US" b="1" baseline="30000" dirty="0" smtClean="0">
                <a:solidFill>
                  <a:srgbClr val="FF0000"/>
                </a:solidFill>
              </a:rPr>
              <a:t>2</a:t>
            </a:r>
            <a:r>
              <a:rPr lang="en-US" b="1" dirty="0" smtClean="0">
                <a:solidFill>
                  <a:srgbClr val="FF0000"/>
                </a:solidFill>
              </a:rPr>
              <a:t> (35.5 sq. ft.) per occupant would not be expected to reduce travel speeds </a:t>
            </a:r>
          </a:p>
          <a:p>
            <a:r>
              <a:rPr lang="en-US" dirty="0" smtClean="0"/>
              <a:t>Occupant characteristics</a:t>
            </a:r>
          </a:p>
          <a:p>
            <a:pPr lvl="1"/>
            <a:r>
              <a:rPr lang="en-US" sz="2000" dirty="0" smtClean="0"/>
              <a:t>Occupants are generally assumed to be able-bodied adults who are awake and aware of their surroundings</a:t>
            </a:r>
          </a:p>
          <a:p>
            <a:pPr lvl="1"/>
            <a:r>
              <a:rPr lang="en-US" sz="2000" dirty="0" smtClean="0"/>
              <a:t>It is possible that occupants may be injured during an evacuation causing reduced walking speeds</a:t>
            </a:r>
          </a:p>
          <a:p>
            <a:pPr lvl="1"/>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21</a:t>
            </a:fld>
            <a:endParaRPr lang="en-US"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075" y="-342900"/>
            <a:ext cx="7620000" cy="1143000"/>
          </a:xfrm>
        </p:spPr>
        <p:txBody>
          <a:bodyPr/>
          <a:lstStyle/>
          <a:p>
            <a:r>
              <a:rPr lang="en-US" dirty="0" smtClean="0"/>
              <a:t>Walking Speed</a:t>
            </a:r>
            <a:endParaRPr lang="en-US" dirty="0"/>
          </a:p>
        </p:txBody>
      </p:sp>
      <p:sp>
        <p:nvSpPr>
          <p:cNvPr id="3" name="Content Placeholder 2"/>
          <p:cNvSpPr>
            <a:spLocks noGrp="1"/>
          </p:cNvSpPr>
          <p:nvPr>
            <p:ph idx="1"/>
          </p:nvPr>
        </p:nvSpPr>
        <p:spPr>
          <a:xfrm>
            <a:off x="219075" y="876300"/>
            <a:ext cx="8763000" cy="4525963"/>
          </a:xfrm>
        </p:spPr>
        <p:txBody>
          <a:bodyPr/>
          <a:lstStyle/>
          <a:p>
            <a:r>
              <a:rPr lang="en-US" dirty="0" smtClean="0"/>
              <a:t>A review of data on walking speeds indicates:</a:t>
            </a:r>
          </a:p>
          <a:p>
            <a:pPr lvl="1"/>
            <a:r>
              <a:rPr lang="en-US" dirty="0" smtClean="0"/>
              <a:t>Average walking speeds of </a:t>
            </a:r>
            <a:r>
              <a:rPr lang="en-US" b="1" dirty="0" smtClean="0"/>
              <a:t>1 m/s  </a:t>
            </a:r>
            <a:r>
              <a:rPr lang="en-US" dirty="0" smtClean="0"/>
              <a:t>to </a:t>
            </a:r>
            <a:r>
              <a:rPr lang="en-US" b="1" dirty="0" smtClean="0"/>
              <a:t>1.4 m/s </a:t>
            </a:r>
            <a:r>
              <a:rPr lang="en-US" dirty="0" smtClean="0"/>
              <a:t>for adults without locomotion disabilities </a:t>
            </a:r>
          </a:p>
          <a:p>
            <a:pPr lvl="1"/>
            <a:r>
              <a:rPr lang="en-US" dirty="0" smtClean="0"/>
              <a:t>Average walking speed of </a:t>
            </a:r>
            <a:r>
              <a:rPr lang="en-US" b="1" dirty="0" smtClean="0"/>
              <a:t>0.95 m/s </a:t>
            </a:r>
            <a:r>
              <a:rPr lang="en-US" dirty="0" smtClean="0"/>
              <a:t>for adults with crutches or with a locomotion disability requiring no walking aid</a:t>
            </a:r>
          </a:p>
          <a:p>
            <a:pPr lvl="1"/>
            <a:r>
              <a:rPr lang="en-US" dirty="0" smtClean="0"/>
              <a:t>Average walking speed of </a:t>
            </a:r>
            <a:r>
              <a:rPr lang="en-US" b="1" dirty="0" smtClean="0"/>
              <a:t>0.72 m/s </a:t>
            </a:r>
            <a:r>
              <a:rPr lang="en-US" dirty="0" smtClean="0"/>
              <a:t>for adults with locomotion disability who require pauses for rest</a:t>
            </a:r>
          </a:p>
          <a:p>
            <a:r>
              <a:rPr lang="en-US" dirty="0" smtClean="0"/>
              <a:t>Walking speed criteria for analysis </a:t>
            </a:r>
          </a:p>
          <a:p>
            <a:pPr lvl="1"/>
            <a:r>
              <a:rPr lang="en-US" b="1" dirty="0" smtClean="0"/>
              <a:t>1 m/s </a:t>
            </a:r>
            <a:r>
              <a:rPr lang="en-US" dirty="0" smtClean="0"/>
              <a:t>to escape from area of fire origin and beyond initial “back-layering” of smoke</a:t>
            </a:r>
          </a:p>
          <a:p>
            <a:pPr lvl="1"/>
            <a:r>
              <a:rPr lang="en-US" b="1" dirty="0" smtClean="0"/>
              <a:t>0.7 m/s </a:t>
            </a:r>
            <a:r>
              <a:rPr lang="en-US" dirty="0" smtClean="0"/>
              <a:t>once the occupant has moved beyond initial “back-layering” to allow for brief rest periods without being overcome by smoke</a:t>
            </a:r>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22</a:t>
            </a:fld>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075" y="-342900"/>
            <a:ext cx="7620000" cy="1143000"/>
          </a:xfrm>
        </p:spPr>
        <p:txBody>
          <a:bodyPr/>
          <a:lstStyle/>
          <a:p>
            <a:r>
              <a:rPr lang="en-US" dirty="0" smtClean="0"/>
              <a:t>Tenability Criteria</a:t>
            </a:r>
            <a:endParaRPr lang="en-US" dirty="0"/>
          </a:p>
        </p:txBody>
      </p:sp>
      <p:sp>
        <p:nvSpPr>
          <p:cNvPr id="3" name="Content Placeholder 2"/>
          <p:cNvSpPr>
            <a:spLocks noGrp="1"/>
          </p:cNvSpPr>
          <p:nvPr>
            <p:ph idx="1"/>
          </p:nvPr>
        </p:nvSpPr>
        <p:spPr>
          <a:xfrm>
            <a:off x="219075" y="904875"/>
            <a:ext cx="7620000" cy="4525963"/>
          </a:xfrm>
        </p:spPr>
        <p:txBody>
          <a:bodyPr/>
          <a:lstStyle/>
          <a:p>
            <a:r>
              <a:rPr lang="en-US" dirty="0" smtClean="0"/>
              <a:t>The rate at which tenability decreased in the tunnel was assessed using the following criteria.  </a:t>
            </a:r>
          </a:p>
          <a:p>
            <a:pPr lvl="1"/>
            <a:r>
              <a:rPr lang="en-US" dirty="0" smtClean="0"/>
              <a:t>Quantities measured 1.8 meter (6 feet) above floor</a:t>
            </a:r>
          </a:p>
          <a:p>
            <a:r>
              <a:rPr lang="en-US" dirty="0" smtClean="0"/>
              <a:t>Visibility is the critical tenability criterion (i.e. visibility is lost before other tenability criteria are exceeded)</a:t>
            </a:r>
          </a:p>
          <a:p>
            <a:pPr lvl="1"/>
            <a:r>
              <a:rPr lang="en-US" dirty="0" smtClean="0"/>
              <a:t>Results presented in terms of visibility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38670437"/>
              </p:ext>
            </p:extLst>
          </p:nvPr>
        </p:nvGraphicFramePr>
        <p:xfrm>
          <a:off x="1524000" y="3576638"/>
          <a:ext cx="6096000" cy="1854200"/>
        </p:xfrm>
        <a:graphic>
          <a:graphicData uri="http://schemas.openxmlformats.org/drawingml/2006/table">
            <a:tbl>
              <a:tblPr firstRow="1" bandRow="1">
                <a:tableStyleId>{21E4AEA4-8DFA-4A89-87EB-49C32662AFE0}</a:tableStyleId>
              </a:tblPr>
              <a:tblGrid>
                <a:gridCol w="3048000"/>
                <a:gridCol w="3048000"/>
              </a:tblGrid>
              <a:tr h="370840">
                <a:tc>
                  <a:txBody>
                    <a:bodyPr/>
                    <a:lstStyle/>
                    <a:p>
                      <a:pPr algn="ctr"/>
                      <a:r>
                        <a:rPr lang="en-US" dirty="0" smtClean="0"/>
                        <a:t>Criteria</a:t>
                      </a:r>
                      <a:endParaRPr lang="en-US" dirty="0"/>
                    </a:p>
                  </a:txBody>
                  <a:tcPr/>
                </a:tc>
                <a:tc>
                  <a:txBody>
                    <a:bodyPr/>
                    <a:lstStyle/>
                    <a:p>
                      <a:pPr algn="ctr"/>
                      <a:r>
                        <a:rPr lang="en-US" dirty="0" smtClean="0"/>
                        <a:t>Limit</a:t>
                      </a:r>
                      <a:endParaRPr lang="en-US" dirty="0"/>
                    </a:p>
                  </a:txBody>
                  <a:tcPr/>
                </a:tc>
              </a:tr>
              <a:tr h="370840">
                <a:tc>
                  <a:txBody>
                    <a:bodyPr/>
                    <a:lstStyle/>
                    <a:p>
                      <a:r>
                        <a:rPr lang="en-US" dirty="0" smtClean="0"/>
                        <a:t>Temperature</a:t>
                      </a:r>
                      <a:endParaRPr lang="en-US" dirty="0"/>
                    </a:p>
                  </a:txBody>
                  <a:tcPr/>
                </a:tc>
                <a:tc>
                  <a:txBody>
                    <a:bodyPr/>
                    <a:lstStyle/>
                    <a:p>
                      <a:r>
                        <a:rPr lang="en-US" dirty="0" smtClean="0"/>
                        <a:t>&lt; 76 °C (168</a:t>
                      </a:r>
                      <a:r>
                        <a:rPr lang="en-US" baseline="0" dirty="0" smtClean="0"/>
                        <a:t> °F)</a:t>
                      </a:r>
                      <a:endParaRPr lang="en-US" dirty="0"/>
                    </a:p>
                  </a:txBody>
                  <a:tcPr/>
                </a:tc>
              </a:tr>
              <a:tr h="370840">
                <a:tc>
                  <a:txBody>
                    <a:bodyPr/>
                    <a:lstStyle/>
                    <a:p>
                      <a:r>
                        <a:rPr lang="en-US" dirty="0" smtClean="0"/>
                        <a:t>CO Concentration </a:t>
                      </a:r>
                      <a:endParaRPr lang="en-US" dirty="0"/>
                    </a:p>
                  </a:txBody>
                  <a:tcPr/>
                </a:tc>
                <a:tc>
                  <a:txBody>
                    <a:bodyPr/>
                    <a:lstStyle/>
                    <a:p>
                      <a:r>
                        <a:rPr lang="en-US" dirty="0" smtClean="0"/>
                        <a:t>&lt; 1,200 </a:t>
                      </a:r>
                      <a:r>
                        <a:rPr lang="en-US" dirty="0" err="1" smtClean="0"/>
                        <a:t>ppm</a:t>
                      </a:r>
                      <a:endParaRPr lang="en-US" dirty="0"/>
                    </a:p>
                  </a:txBody>
                  <a:tcPr/>
                </a:tc>
              </a:tr>
              <a:tr h="370840">
                <a:tc>
                  <a:txBody>
                    <a:bodyPr/>
                    <a:lstStyle/>
                    <a:p>
                      <a:r>
                        <a:rPr lang="en-US" baseline="-25000" dirty="0" smtClean="0"/>
                        <a:t> </a:t>
                      </a:r>
                      <a:r>
                        <a:rPr lang="en-US" dirty="0" smtClean="0"/>
                        <a:t>O</a:t>
                      </a:r>
                      <a:r>
                        <a:rPr lang="en-US" baseline="-25000" dirty="0" smtClean="0"/>
                        <a:t>2</a:t>
                      </a:r>
                      <a:r>
                        <a:rPr lang="en-US" baseline="0" dirty="0" smtClean="0"/>
                        <a:t> Concentration </a:t>
                      </a:r>
                      <a:endParaRPr lang="en-US" baseline="30000" dirty="0"/>
                    </a:p>
                  </a:txBody>
                  <a:tcPr/>
                </a:tc>
                <a:tc>
                  <a:txBody>
                    <a:bodyPr/>
                    <a:lstStyle/>
                    <a:p>
                      <a:r>
                        <a:rPr lang="en-US" dirty="0" smtClean="0"/>
                        <a:t>&gt; 17% by volume</a:t>
                      </a:r>
                      <a:endParaRPr lang="en-US" dirty="0"/>
                    </a:p>
                  </a:txBody>
                  <a:tcPr/>
                </a:tc>
              </a:tr>
              <a:tr h="370840">
                <a:tc>
                  <a:txBody>
                    <a:bodyPr/>
                    <a:lstStyle/>
                    <a:p>
                      <a:r>
                        <a:rPr lang="en-US" dirty="0" smtClean="0"/>
                        <a:t>Visibility</a:t>
                      </a:r>
                      <a:r>
                        <a:rPr lang="en-US" baseline="0" dirty="0" smtClean="0"/>
                        <a:t> </a:t>
                      </a:r>
                      <a:endParaRPr lang="en-US" dirty="0"/>
                    </a:p>
                  </a:txBody>
                  <a:tcPr/>
                </a:tc>
                <a:tc>
                  <a:txBody>
                    <a:bodyPr/>
                    <a:lstStyle/>
                    <a:p>
                      <a:r>
                        <a:rPr lang="en-US" dirty="0" smtClean="0"/>
                        <a:t>&gt; 10 m (30 ft) </a:t>
                      </a:r>
                      <a:endParaRPr lang="en-US" dirty="0"/>
                    </a:p>
                  </a:txBody>
                  <a:tcPr/>
                </a:tc>
              </a:tr>
            </a:tbl>
          </a:graphicData>
        </a:graphic>
      </p:graphicFrame>
      <p:sp>
        <p:nvSpPr>
          <p:cNvPr id="5" name="Date Placeholder 4"/>
          <p:cNvSpPr>
            <a:spLocks noGrp="1"/>
          </p:cNvSpPr>
          <p:nvPr>
            <p:ph type="dt" sz="half" idx="10"/>
          </p:nvPr>
        </p:nvSpPr>
        <p:spPr/>
        <p:txBody>
          <a:bodyPr/>
          <a:lstStyle/>
          <a:p>
            <a:pPr>
              <a:defRPr/>
            </a:pPr>
            <a:r>
              <a:rPr lang="en-US" altLang="en-US" smtClean="0"/>
              <a:t>10/7/15 &amp; 10/8/15</a:t>
            </a:r>
            <a:endParaRPr lang="en-US" altLang="en-US"/>
          </a:p>
        </p:txBody>
      </p:sp>
      <p:sp>
        <p:nvSpPr>
          <p:cNvPr id="6" name="Footer Placeholder 5"/>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7" name="Slide Number Placeholder 6"/>
          <p:cNvSpPr>
            <a:spLocks noGrp="1"/>
          </p:cNvSpPr>
          <p:nvPr>
            <p:ph type="sldNum" sz="quarter" idx="12"/>
          </p:nvPr>
        </p:nvSpPr>
        <p:spPr/>
        <p:txBody>
          <a:bodyPr/>
          <a:lstStyle/>
          <a:p>
            <a:pPr>
              <a:defRPr/>
            </a:pPr>
            <a:fld id="{1009467D-D0EA-4FB8-A014-17BF9B853342}" type="slidenum">
              <a:rPr lang="en-US" altLang="en-US" smtClean="0"/>
              <a:pPr>
                <a:defRPr/>
              </a:pPr>
              <a:t>23</a:t>
            </a:fld>
            <a:endParaRPr lang="en-US"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342900"/>
            <a:ext cx="7620000" cy="1143000"/>
          </a:xfrm>
        </p:spPr>
        <p:txBody>
          <a:bodyPr/>
          <a:lstStyle/>
          <a:p>
            <a:r>
              <a:rPr lang="en-US" dirty="0" smtClean="0"/>
              <a:t>Results of FDS Modeling</a:t>
            </a:r>
            <a:endParaRPr lang="en-US" dirty="0"/>
          </a:p>
        </p:txBody>
      </p:sp>
      <p:sp>
        <p:nvSpPr>
          <p:cNvPr id="3" name="Content Placeholder 2"/>
          <p:cNvSpPr>
            <a:spLocks noGrp="1"/>
          </p:cNvSpPr>
          <p:nvPr>
            <p:ph idx="1"/>
          </p:nvPr>
        </p:nvSpPr>
        <p:spPr>
          <a:xfrm>
            <a:off x="266699" y="895350"/>
            <a:ext cx="8658225" cy="4953000"/>
          </a:xfrm>
        </p:spPr>
        <p:txBody>
          <a:bodyPr/>
          <a:lstStyle/>
          <a:p>
            <a:r>
              <a:rPr lang="en-US" sz="2000" dirty="0" smtClean="0"/>
              <a:t>For </a:t>
            </a:r>
            <a:r>
              <a:rPr lang="en-US" sz="2000" dirty="0" smtClean="0"/>
              <a:t>each tunnel diameter modeled, the maximum fire size which can be sustained while allowing occupants to outrun smoke was calculated </a:t>
            </a:r>
          </a:p>
          <a:p>
            <a:pPr lvl="1"/>
            <a:r>
              <a:rPr lang="en-US" sz="2000" dirty="0" smtClean="0"/>
              <a:t>Corresponding pool fire sizes and spill volumes were calculated</a:t>
            </a:r>
          </a:p>
          <a:p>
            <a:endParaRPr lang="en-US" sz="2000" dirty="0" smtClean="0"/>
          </a:p>
          <a:p>
            <a:r>
              <a:rPr lang="en-US" sz="2000" dirty="0" smtClean="0"/>
              <a:t>Sprinklers </a:t>
            </a:r>
            <a:r>
              <a:rPr lang="en-US" sz="2000" dirty="0" smtClean="0"/>
              <a:t>cool the smoke layer but only have a moderate effect on slowing the spread of smoke down the tunnel</a:t>
            </a:r>
          </a:p>
          <a:p>
            <a:pPr lvl="1"/>
            <a:r>
              <a:rPr lang="en-US" sz="2000" dirty="0" smtClean="0">
                <a:solidFill>
                  <a:srgbClr val="FF0000"/>
                </a:solidFill>
              </a:rPr>
              <a:t>Sprinklers would be expected to limit fire spread </a:t>
            </a:r>
          </a:p>
          <a:p>
            <a:endParaRPr lang="en-US" sz="2000" dirty="0" smtClean="0">
              <a:solidFill>
                <a:srgbClr val="000000"/>
              </a:solidFill>
            </a:endParaRPr>
          </a:p>
          <a:p>
            <a:r>
              <a:rPr lang="en-US" sz="2000" dirty="0" smtClean="0">
                <a:solidFill>
                  <a:srgbClr val="000000"/>
                </a:solidFill>
              </a:rPr>
              <a:t>Limiting </a:t>
            </a:r>
            <a:r>
              <a:rPr lang="en-US" sz="2000" dirty="0" smtClean="0">
                <a:solidFill>
                  <a:srgbClr val="000000"/>
                </a:solidFill>
              </a:rPr>
              <a:t>fire sizes calculated for the Main LINAC were the same as those for the straight damping ring sections</a:t>
            </a:r>
          </a:p>
          <a:p>
            <a:pPr lvl="1"/>
            <a:r>
              <a:rPr lang="en-US" sz="2000" dirty="0" smtClean="0">
                <a:solidFill>
                  <a:srgbClr val="000000"/>
                </a:solidFill>
              </a:rPr>
              <a:t>Fire size is a more important driver than tunnel obstructions</a:t>
            </a:r>
          </a:p>
          <a:p>
            <a:pPr lvl="1">
              <a:buNone/>
            </a:pPr>
            <a:endParaRPr lang="en-US" dirty="0" smtClean="0">
              <a:solidFill>
                <a:srgbClr val="000000"/>
              </a:solidFill>
            </a:endParaRPr>
          </a:p>
          <a:p>
            <a:pPr lvl="1"/>
            <a:endParaRPr lang="en-US" dirty="0" smtClean="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24</a:t>
            </a:fld>
            <a:endParaRPr lang="en-US"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r="1316"/>
          <a:stretch>
            <a:fillRect/>
          </a:stretch>
        </p:blipFill>
        <p:spPr bwMode="auto">
          <a:xfrm>
            <a:off x="895350" y="962025"/>
            <a:ext cx="6858000" cy="5212080"/>
          </a:xfrm>
          <a:prstGeom prst="rect">
            <a:avLst/>
          </a:prstGeom>
          <a:noFill/>
          <a:ln w="9525">
            <a:noFill/>
            <a:miter lim="800000"/>
            <a:headEnd/>
            <a:tailEnd/>
          </a:ln>
        </p:spPr>
      </p:pic>
      <p:sp>
        <p:nvSpPr>
          <p:cNvPr id="2" name="Title 1"/>
          <p:cNvSpPr>
            <a:spLocks noGrp="1"/>
          </p:cNvSpPr>
          <p:nvPr>
            <p:ph type="title"/>
          </p:nvPr>
        </p:nvSpPr>
        <p:spPr>
          <a:xfrm>
            <a:off x="219075" y="-368216"/>
            <a:ext cx="7620000" cy="1143000"/>
          </a:xfrm>
        </p:spPr>
        <p:txBody>
          <a:bodyPr/>
          <a:lstStyle/>
          <a:p>
            <a:r>
              <a:rPr lang="en-US" dirty="0" smtClean="0"/>
              <a:t>Main </a:t>
            </a:r>
            <a:r>
              <a:rPr lang="en-US" dirty="0" err="1" smtClean="0"/>
              <a:t>LINAC</a:t>
            </a:r>
            <a:r>
              <a:rPr lang="en-US" dirty="0" smtClean="0"/>
              <a:t> Tunnel Fire Results</a:t>
            </a:r>
            <a:endParaRPr lang="en-US" dirty="0"/>
          </a:p>
        </p:txBody>
      </p:sp>
      <p:sp>
        <p:nvSpPr>
          <p:cNvPr id="5" name="TextBox 4"/>
          <p:cNvSpPr txBox="1"/>
          <p:nvPr/>
        </p:nvSpPr>
        <p:spPr>
          <a:xfrm>
            <a:off x="4362450" y="3133725"/>
            <a:ext cx="2133600" cy="253916"/>
          </a:xfrm>
          <a:prstGeom prst="rect">
            <a:avLst/>
          </a:prstGeom>
          <a:noFill/>
        </p:spPr>
        <p:txBody>
          <a:bodyPr wrap="square" rtlCol="0">
            <a:spAutoFit/>
          </a:bodyPr>
          <a:lstStyle/>
          <a:p>
            <a:r>
              <a:rPr lang="en-US" sz="1050" b="1" i="1" dirty="0" smtClean="0">
                <a:solidFill>
                  <a:srgbClr val="FF0000"/>
                </a:solidFill>
              </a:rPr>
              <a:t>Back-layering fully developed</a:t>
            </a:r>
            <a:endParaRPr lang="en-US" sz="1050" b="1" i="1" dirty="0">
              <a:solidFill>
                <a:srgbClr val="FF0000"/>
              </a:solidFill>
            </a:endParaRPr>
          </a:p>
        </p:txBody>
      </p:sp>
      <p:sp>
        <p:nvSpPr>
          <p:cNvPr id="7" name="Oval 6"/>
          <p:cNvSpPr/>
          <p:nvPr/>
        </p:nvSpPr>
        <p:spPr bwMode="auto">
          <a:xfrm>
            <a:off x="4286250" y="2508203"/>
            <a:ext cx="1828800" cy="168322"/>
          </a:xfrm>
          <a:prstGeom prst="ellipse">
            <a:avLst/>
          </a:prstGeom>
          <a:noFill/>
          <a:ln w="3492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cxnSp>
        <p:nvCxnSpPr>
          <p:cNvPr id="15" name="Straight Connector 14"/>
          <p:cNvCxnSpPr>
            <a:stCxn id="5" idx="0"/>
            <a:endCxn id="7" idx="4"/>
          </p:cNvCxnSpPr>
          <p:nvPr/>
        </p:nvCxnSpPr>
        <p:spPr bwMode="auto">
          <a:xfrm flipH="1" flipV="1">
            <a:off x="5200650" y="2676525"/>
            <a:ext cx="228600" cy="4572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17" name="TextBox 16"/>
          <p:cNvSpPr txBox="1"/>
          <p:nvPr/>
        </p:nvSpPr>
        <p:spPr>
          <a:xfrm>
            <a:off x="4362450" y="2219325"/>
            <a:ext cx="2133600" cy="253916"/>
          </a:xfrm>
          <a:prstGeom prst="rect">
            <a:avLst/>
          </a:prstGeom>
          <a:noFill/>
        </p:spPr>
        <p:txBody>
          <a:bodyPr wrap="square" rtlCol="0">
            <a:spAutoFit/>
          </a:bodyPr>
          <a:lstStyle/>
          <a:p>
            <a:r>
              <a:rPr lang="en-US" sz="1050" b="1" i="1" dirty="0" smtClean="0">
                <a:solidFill>
                  <a:srgbClr val="FF0000"/>
                </a:solidFill>
              </a:rPr>
              <a:t>Onset of back-layering</a:t>
            </a:r>
            <a:endParaRPr lang="en-US" sz="1050" b="1" i="1" dirty="0">
              <a:solidFill>
                <a:srgbClr val="FF0000"/>
              </a:solidFill>
            </a:endParaRPr>
          </a:p>
        </p:txBody>
      </p:sp>
      <p:cxnSp>
        <p:nvCxnSpPr>
          <p:cNvPr id="19" name="Straight Arrow Connector 18"/>
          <p:cNvCxnSpPr>
            <a:stCxn id="17" idx="0"/>
          </p:cNvCxnSpPr>
          <p:nvPr/>
        </p:nvCxnSpPr>
        <p:spPr bwMode="auto">
          <a:xfrm flipH="1" flipV="1">
            <a:off x="5048250" y="1762125"/>
            <a:ext cx="381000" cy="457200"/>
          </a:xfrm>
          <a:prstGeom prst="straightConnector1">
            <a:avLst/>
          </a:prstGeom>
          <a:solidFill>
            <a:schemeClr val="accent1"/>
          </a:solidFill>
          <a:ln w="19050" cap="flat" cmpd="sng" algn="ctr">
            <a:solidFill>
              <a:srgbClr val="FF0000"/>
            </a:solidFill>
            <a:prstDash val="solid"/>
            <a:round/>
            <a:headEnd type="none" w="sm" len="sm"/>
            <a:tailEnd type="arrow"/>
          </a:ln>
          <a:effectLst/>
        </p:spPr>
      </p:cxn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25</a:t>
            </a:fld>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r="10000"/>
          <a:stretch>
            <a:fillRect/>
          </a:stretch>
        </p:blipFill>
        <p:spPr bwMode="auto">
          <a:xfrm>
            <a:off x="1498600" y="817036"/>
            <a:ext cx="6172200" cy="5143500"/>
          </a:xfrm>
          <a:prstGeom prst="rect">
            <a:avLst/>
          </a:prstGeom>
          <a:noFill/>
          <a:ln w="9525">
            <a:noFill/>
            <a:miter lim="800000"/>
            <a:headEnd/>
            <a:tailEnd/>
          </a:ln>
        </p:spPr>
      </p:pic>
      <p:sp>
        <p:nvSpPr>
          <p:cNvPr id="2" name="Title 1"/>
          <p:cNvSpPr>
            <a:spLocks noGrp="1"/>
          </p:cNvSpPr>
          <p:nvPr>
            <p:ph type="title"/>
          </p:nvPr>
        </p:nvSpPr>
        <p:spPr>
          <a:xfrm>
            <a:off x="257175" y="-428134"/>
            <a:ext cx="7620000" cy="1143000"/>
          </a:xfrm>
        </p:spPr>
        <p:txBody>
          <a:bodyPr/>
          <a:lstStyle/>
          <a:p>
            <a:r>
              <a:rPr lang="en-US" dirty="0" smtClean="0"/>
              <a:t>Main </a:t>
            </a:r>
            <a:r>
              <a:rPr lang="en-US" dirty="0" err="1" smtClean="0"/>
              <a:t>LINAC</a:t>
            </a:r>
            <a:r>
              <a:rPr lang="en-US" dirty="0" smtClean="0"/>
              <a:t> Tunnel Fire Results</a:t>
            </a:r>
            <a:endParaRPr lang="en-US" dirty="0"/>
          </a:p>
        </p:txBody>
      </p:sp>
      <p:sp>
        <p:nvSpPr>
          <p:cNvPr id="8" name="TextBox 7"/>
          <p:cNvSpPr txBox="1"/>
          <p:nvPr/>
        </p:nvSpPr>
        <p:spPr>
          <a:xfrm>
            <a:off x="3484562" y="5717666"/>
            <a:ext cx="6543675" cy="523220"/>
          </a:xfrm>
          <a:prstGeom prst="rect">
            <a:avLst/>
          </a:prstGeom>
          <a:noFill/>
        </p:spPr>
        <p:txBody>
          <a:bodyPr wrap="square" rtlCol="0">
            <a:spAutoFit/>
          </a:bodyPr>
          <a:lstStyle/>
          <a:p>
            <a:r>
              <a:rPr lang="en-US" sz="1400" dirty="0" smtClean="0">
                <a:solidFill>
                  <a:srgbClr val="FF0000"/>
                </a:solidFill>
              </a:rPr>
              <a:t>Travel speed required to outrun back-layering = 1.03 m/s</a:t>
            </a:r>
          </a:p>
          <a:p>
            <a:r>
              <a:rPr lang="en-US" sz="1400" dirty="0" smtClean="0">
                <a:solidFill>
                  <a:srgbClr val="FF0000"/>
                </a:solidFill>
              </a:rPr>
              <a:t>Travel speed required to stay ahead of smoke layer = 0.63 m/s</a:t>
            </a:r>
          </a:p>
        </p:txBody>
      </p:sp>
      <p:pic>
        <p:nvPicPr>
          <p:cNvPr id="7" name="Picture 3"/>
          <p:cNvPicPr>
            <a:picLocks noChangeAspect="1" noChangeArrowheads="1"/>
          </p:cNvPicPr>
          <p:nvPr/>
        </p:nvPicPr>
        <p:blipFill>
          <a:blip r:embed="rId3" cstate="print"/>
          <a:srcRect l="95606" t="14706" b="13529"/>
          <a:stretch>
            <a:fillRect/>
          </a:stretch>
        </p:blipFill>
        <p:spPr bwMode="auto">
          <a:xfrm>
            <a:off x="860777" y="1501347"/>
            <a:ext cx="561623" cy="4343401"/>
          </a:xfrm>
          <a:prstGeom prst="rect">
            <a:avLst/>
          </a:prstGeom>
          <a:noFill/>
          <a:ln w="9525">
            <a:noFill/>
            <a:miter lim="800000"/>
            <a:headEnd/>
            <a:tailEnd/>
          </a:ln>
        </p:spPr>
      </p:pic>
      <p:sp>
        <p:nvSpPr>
          <p:cNvPr id="9" name="TextBox 8"/>
          <p:cNvSpPr txBox="1"/>
          <p:nvPr/>
        </p:nvSpPr>
        <p:spPr>
          <a:xfrm>
            <a:off x="508000" y="963483"/>
            <a:ext cx="990600" cy="461665"/>
          </a:xfrm>
          <a:prstGeom prst="rect">
            <a:avLst/>
          </a:prstGeom>
          <a:noFill/>
        </p:spPr>
        <p:txBody>
          <a:bodyPr wrap="square" rtlCol="0">
            <a:spAutoFit/>
          </a:bodyPr>
          <a:lstStyle/>
          <a:p>
            <a:pPr algn="r"/>
            <a:r>
              <a:rPr lang="en-US" sz="1200" b="1" dirty="0" smtClean="0"/>
              <a:t>Visibility</a:t>
            </a:r>
          </a:p>
          <a:p>
            <a:pPr algn="r"/>
            <a:r>
              <a:rPr lang="en-US" sz="1200" b="1" dirty="0"/>
              <a:t>m</a:t>
            </a:r>
          </a:p>
        </p:txBody>
      </p:sp>
      <p:cxnSp>
        <p:nvCxnSpPr>
          <p:cNvPr id="11" name="Straight Connector 10"/>
          <p:cNvCxnSpPr/>
          <p:nvPr/>
        </p:nvCxnSpPr>
        <p:spPr bwMode="auto">
          <a:xfrm>
            <a:off x="6146800" y="1729948"/>
            <a:ext cx="0" cy="5334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13" name="TextBox 12"/>
          <p:cNvSpPr txBox="1"/>
          <p:nvPr/>
        </p:nvSpPr>
        <p:spPr>
          <a:xfrm>
            <a:off x="6527800" y="1196548"/>
            <a:ext cx="1828800" cy="253916"/>
          </a:xfrm>
          <a:prstGeom prst="rect">
            <a:avLst/>
          </a:prstGeom>
          <a:noFill/>
        </p:spPr>
        <p:txBody>
          <a:bodyPr wrap="square" rtlCol="0">
            <a:spAutoFit/>
          </a:bodyPr>
          <a:lstStyle/>
          <a:p>
            <a:r>
              <a:rPr lang="en-US" sz="1050" b="1" i="1" dirty="0" smtClean="0">
                <a:solidFill>
                  <a:srgbClr val="FF0000"/>
                </a:solidFill>
              </a:rPr>
              <a:t>Onset of back-layering</a:t>
            </a:r>
            <a:endParaRPr lang="en-US" sz="1050" b="1" i="1" dirty="0">
              <a:solidFill>
                <a:srgbClr val="FF0000"/>
              </a:solidFill>
            </a:endParaRPr>
          </a:p>
        </p:txBody>
      </p:sp>
      <p:cxnSp>
        <p:nvCxnSpPr>
          <p:cNvPr id="14" name="Straight Arrow Connector 13"/>
          <p:cNvCxnSpPr/>
          <p:nvPr/>
        </p:nvCxnSpPr>
        <p:spPr bwMode="auto">
          <a:xfrm flipH="1">
            <a:off x="6223000" y="1425148"/>
            <a:ext cx="381000" cy="381000"/>
          </a:xfrm>
          <a:prstGeom prst="straightConnector1">
            <a:avLst/>
          </a:prstGeom>
          <a:solidFill>
            <a:schemeClr val="accent1"/>
          </a:solidFill>
          <a:ln w="19050" cap="flat" cmpd="sng" algn="ctr">
            <a:solidFill>
              <a:srgbClr val="FF0000"/>
            </a:solidFill>
            <a:prstDash val="solid"/>
            <a:round/>
            <a:headEnd type="none" w="sm" len="sm"/>
            <a:tailEnd type="arrow"/>
          </a:ln>
          <a:effectLst/>
        </p:spPr>
      </p:cxnSp>
      <p:sp>
        <p:nvSpPr>
          <p:cNvPr id="21" name="TextBox 20"/>
          <p:cNvSpPr txBox="1"/>
          <p:nvPr/>
        </p:nvSpPr>
        <p:spPr>
          <a:xfrm>
            <a:off x="6451600" y="1924050"/>
            <a:ext cx="1828800" cy="415498"/>
          </a:xfrm>
          <a:prstGeom prst="rect">
            <a:avLst/>
          </a:prstGeom>
          <a:noFill/>
        </p:spPr>
        <p:txBody>
          <a:bodyPr wrap="square" rtlCol="0">
            <a:spAutoFit/>
          </a:bodyPr>
          <a:lstStyle/>
          <a:p>
            <a:r>
              <a:rPr lang="en-US" sz="1050" b="1" i="1" dirty="0" smtClean="0">
                <a:solidFill>
                  <a:srgbClr val="FF0000"/>
                </a:solidFill>
              </a:rPr>
              <a:t>Occupants must travel  1.0 m/s up to this point</a:t>
            </a:r>
            <a:endParaRPr lang="en-US" sz="1050" b="1" i="1" dirty="0">
              <a:solidFill>
                <a:srgbClr val="FF0000"/>
              </a:solidFill>
            </a:endParaRPr>
          </a:p>
        </p:txBody>
      </p:sp>
      <p:sp>
        <p:nvSpPr>
          <p:cNvPr id="22" name="TextBox 21"/>
          <p:cNvSpPr txBox="1"/>
          <p:nvPr/>
        </p:nvSpPr>
        <p:spPr>
          <a:xfrm>
            <a:off x="6146800" y="3004623"/>
            <a:ext cx="2133600" cy="253916"/>
          </a:xfrm>
          <a:prstGeom prst="rect">
            <a:avLst/>
          </a:prstGeom>
          <a:noFill/>
        </p:spPr>
        <p:txBody>
          <a:bodyPr wrap="square" rtlCol="0">
            <a:spAutoFit/>
          </a:bodyPr>
          <a:lstStyle/>
          <a:p>
            <a:r>
              <a:rPr lang="en-US" sz="1050" b="1" i="1" dirty="0" smtClean="0">
                <a:solidFill>
                  <a:srgbClr val="FF0000"/>
                </a:solidFill>
              </a:rPr>
              <a:t>Back-layering fully developed</a:t>
            </a:r>
            <a:endParaRPr lang="en-US" sz="1050" b="1" i="1" dirty="0">
              <a:solidFill>
                <a:srgbClr val="FF0000"/>
              </a:solidFill>
            </a:endParaRPr>
          </a:p>
        </p:txBody>
      </p:sp>
      <p:sp>
        <p:nvSpPr>
          <p:cNvPr id="23" name="Oval 22"/>
          <p:cNvSpPr/>
          <p:nvPr/>
        </p:nvSpPr>
        <p:spPr bwMode="auto">
          <a:xfrm>
            <a:off x="5613400" y="2644348"/>
            <a:ext cx="2286000" cy="304800"/>
          </a:xfrm>
          <a:prstGeom prst="ellipse">
            <a:avLst/>
          </a:prstGeom>
          <a:noFill/>
          <a:ln w="3492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cxnSp>
        <p:nvCxnSpPr>
          <p:cNvPr id="26" name="Straight Connector 25"/>
          <p:cNvCxnSpPr/>
          <p:nvPr/>
        </p:nvCxnSpPr>
        <p:spPr bwMode="auto">
          <a:xfrm>
            <a:off x="6146800" y="2263348"/>
            <a:ext cx="0" cy="9906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30" name="Right Arrow 29"/>
          <p:cNvSpPr/>
          <p:nvPr/>
        </p:nvSpPr>
        <p:spPr bwMode="auto">
          <a:xfrm flipH="1">
            <a:off x="6223000" y="2034748"/>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1" name="TextBox 30"/>
          <p:cNvSpPr txBox="1"/>
          <p:nvPr/>
        </p:nvSpPr>
        <p:spPr>
          <a:xfrm>
            <a:off x="4013200" y="2872948"/>
            <a:ext cx="1828800" cy="415498"/>
          </a:xfrm>
          <a:prstGeom prst="rect">
            <a:avLst/>
          </a:prstGeom>
          <a:noFill/>
        </p:spPr>
        <p:txBody>
          <a:bodyPr wrap="square" rtlCol="0">
            <a:spAutoFit/>
          </a:bodyPr>
          <a:lstStyle/>
          <a:p>
            <a:r>
              <a:rPr lang="en-US" sz="1050" b="1" i="1" dirty="0" smtClean="0">
                <a:solidFill>
                  <a:srgbClr val="FF0000"/>
                </a:solidFill>
              </a:rPr>
              <a:t>Occupants travel  0.7 m/s beyond this point</a:t>
            </a:r>
            <a:endParaRPr lang="en-US" sz="1050" b="1" i="1" dirty="0">
              <a:solidFill>
                <a:srgbClr val="FF0000"/>
              </a:solidFill>
            </a:endParaRPr>
          </a:p>
        </p:txBody>
      </p:sp>
      <p:sp>
        <p:nvSpPr>
          <p:cNvPr id="32" name="Right Arrow 31"/>
          <p:cNvSpPr/>
          <p:nvPr/>
        </p:nvSpPr>
        <p:spPr bwMode="auto">
          <a:xfrm flipH="1">
            <a:off x="5842000" y="3059846"/>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33" name="Picture 32" descr="walking-silhouette-clip-art.jpg"/>
          <p:cNvPicPr>
            <a:picLocks noChangeAspect="1"/>
          </p:cNvPicPr>
          <p:nvPr/>
        </p:nvPicPr>
        <p:blipFill>
          <a:blip r:embed="rId4" cstate="print"/>
          <a:stretch>
            <a:fillRect/>
          </a:stretch>
        </p:blipFill>
        <p:spPr>
          <a:xfrm flipH="1">
            <a:off x="5842000" y="1577548"/>
            <a:ext cx="241300" cy="329382"/>
          </a:xfrm>
          <a:prstGeom prst="rect">
            <a:avLst/>
          </a:prstGeom>
          <a:ln>
            <a:solidFill>
              <a:srgbClr val="FF0000"/>
            </a:solidFill>
          </a:ln>
        </p:spPr>
      </p:pic>
      <p:pic>
        <p:nvPicPr>
          <p:cNvPr id="34" name="Picture 33" descr="walking-silhouette-clip-art.jpg"/>
          <p:cNvPicPr>
            <a:picLocks noChangeAspect="1"/>
          </p:cNvPicPr>
          <p:nvPr/>
        </p:nvPicPr>
        <p:blipFill>
          <a:blip r:embed="rId4" cstate="print"/>
          <a:stretch>
            <a:fillRect/>
          </a:stretch>
        </p:blipFill>
        <p:spPr>
          <a:xfrm flipH="1">
            <a:off x="5308600" y="2491948"/>
            <a:ext cx="241300" cy="329382"/>
          </a:xfrm>
          <a:prstGeom prst="rect">
            <a:avLst/>
          </a:prstGeom>
          <a:ln>
            <a:solidFill>
              <a:srgbClr val="FF0000"/>
            </a:solidFill>
          </a:ln>
        </p:spPr>
      </p:pic>
      <p:pic>
        <p:nvPicPr>
          <p:cNvPr id="35" name="Picture 34" descr="walking-silhouette-clip-art.jpg"/>
          <p:cNvPicPr>
            <a:picLocks noChangeAspect="1"/>
          </p:cNvPicPr>
          <p:nvPr/>
        </p:nvPicPr>
        <p:blipFill>
          <a:blip r:embed="rId4" cstate="print"/>
          <a:stretch>
            <a:fillRect/>
          </a:stretch>
        </p:blipFill>
        <p:spPr>
          <a:xfrm flipH="1">
            <a:off x="4851400" y="3457966"/>
            <a:ext cx="241300" cy="329382"/>
          </a:xfrm>
          <a:prstGeom prst="rect">
            <a:avLst/>
          </a:prstGeom>
          <a:ln>
            <a:solidFill>
              <a:srgbClr val="FF0000"/>
            </a:solidFill>
          </a:ln>
        </p:spPr>
      </p:pic>
      <p:pic>
        <p:nvPicPr>
          <p:cNvPr id="36" name="Picture 35" descr="walking-silhouette-clip-art.jpg"/>
          <p:cNvPicPr>
            <a:picLocks noChangeAspect="1"/>
          </p:cNvPicPr>
          <p:nvPr/>
        </p:nvPicPr>
        <p:blipFill>
          <a:blip r:embed="rId4" cstate="print"/>
          <a:stretch>
            <a:fillRect/>
          </a:stretch>
        </p:blipFill>
        <p:spPr>
          <a:xfrm flipH="1">
            <a:off x="4318000" y="4372366"/>
            <a:ext cx="241300" cy="329382"/>
          </a:xfrm>
          <a:prstGeom prst="rect">
            <a:avLst/>
          </a:prstGeom>
          <a:ln>
            <a:solidFill>
              <a:srgbClr val="FF0000"/>
            </a:solidFill>
          </a:ln>
        </p:spPr>
      </p:pic>
      <p:pic>
        <p:nvPicPr>
          <p:cNvPr id="37" name="Picture 36" descr="walking-silhouette-clip-art.jpg"/>
          <p:cNvPicPr>
            <a:picLocks noChangeAspect="1"/>
          </p:cNvPicPr>
          <p:nvPr/>
        </p:nvPicPr>
        <p:blipFill>
          <a:blip r:embed="rId4" cstate="print"/>
          <a:stretch>
            <a:fillRect/>
          </a:stretch>
        </p:blipFill>
        <p:spPr>
          <a:xfrm flipH="1">
            <a:off x="3327400" y="5286766"/>
            <a:ext cx="241300" cy="329382"/>
          </a:xfrm>
          <a:prstGeom prst="rect">
            <a:avLst/>
          </a:prstGeom>
          <a:ln>
            <a:solidFill>
              <a:srgbClr val="FF0000"/>
            </a:solidFill>
          </a:ln>
        </p:spPr>
      </p:pic>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5" name="Slide Number Placeholder 4"/>
          <p:cNvSpPr>
            <a:spLocks noGrp="1"/>
          </p:cNvSpPr>
          <p:nvPr>
            <p:ph type="sldNum" sz="quarter" idx="12"/>
          </p:nvPr>
        </p:nvSpPr>
        <p:spPr/>
        <p:txBody>
          <a:bodyPr/>
          <a:lstStyle/>
          <a:p>
            <a:pPr>
              <a:defRPr/>
            </a:pPr>
            <a:fld id="{1009467D-D0EA-4FB8-A014-17BF9B853342}" type="slidenum">
              <a:rPr lang="en-US" altLang="en-US" smtClean="0"/>
              <a:pPr>
                <a:defRPr/>
              </a:pPr>
              <a:t>26</a:t>
            </a:fld>
            <a:endParaRPr lang="en-US"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l="8571" r="16588" b="857"/>
          <a:stretch>
            <a:fillRect/>
          </a:stretch>
        </p:blipFill>
        <p:spPr bwMode="auto">
          <a:xfrm>
            <a:off x="1447800" y="846483"/>
            <a:ext cx="6248400" cy="5173317"/>
          </a:xfrm>
          <a:prstGeom prst="rect">
            <a:avLst/>
          </a:prstGeom>
          <a:noFill/>
          <a:ln w="9525">
            <a:noFill/>
            <a:miter lim="800000"/>
            <a:headEnd/>
            <a:tailEnd/>
          </a:ln>
        </p:spPr>
      </p:pic>
      <p:sp>
        <p:nvSpPr>
          <p:cNvPr id="2" name="Title 1"/>
          <p:cNvSpPr>
            <a:spLocks noGrp="1"/>
          </p:cNvSpPr>
          <p:nvPr>
            <p:ph type="title"/>
          </p:nvPr>
        </p:nvSpPr>
        <p:spPr>
          <a:xfrm>
            <a:off x="200025" y="-420881"/>
            <a:ext cx="7620000" cy="1143000"/>
          </a:xfrm>
        </p:spPr>
        <p:txBody>
          <a:bodyPr/>
          <a:lstStyle/>
          <a:p>
            <a:r>
              <a:rPr lang="en-US" dirty="0" smtClean="0"/>
              <a:t>Main </a:t>
            </a:r>
            <a:r>
              <a:rPr lang="en-US" dirty="0" err="1" smtClean="0"/>
              <a:t>LINAC</a:t>
            </a:r>
            <a:r>
              <a:rPr lang="en-US" dirty="0" smtClean="0"/>
              <a:t> Tunnel Fire Results</a:t>
            </a:r>
            <a:endParaRPr lang="en-US" dirty="0"/>
          </a:p>
        </p:txBody>
      </p:sp>
      <p:sp>
        <p:nvSpPr>
          <p:cNvPr id="8" name="TextBox 7"/>
          <p:cNvSpPr txBox="1"/>
          <p:nvPr/>
        </p:nvSpPr>
        <p:spPr>
          <a:xfrm>
            <a:off x="3429000" y="5780529"/>
            <a:ext cx="5867400" cy="523220"/>
          </a:xfrm>
          <a:prstGeom prst="rect">
            <a:avLst/>
          </a:prstGeom>
          <a:noFill/>
        </p:spPr>
        <p:txBody>
          <a:bodyPr wrap="square" rtlCol="0">
            <a:spAutoFit/>
          </a:bodyPr>
          <a:lstStyle/>
          <a:p>
            <a:r>
              <a:rPr lang="en-US" sz="1400" dirty="0" smtClean="0">
                <a:solidFill>
                  <a:srgbClr val="FF0000"/>
                </a:solidFill>
              </a:rPr>
              <a:t>Travel speed required to outrun back-layering = 1.03 m/s</a:t>
            </a:r>
          </a:p>
          <a:p>
            <a:r>
              <a:rPr lang="en-US" sz="1400" dirty="0" smtClean="0">
                <a:solidFill>
                  <a:srgbClr val="FF0000"/>
                </a:solidFill>
              </a:rPr>
              <a:t>Travel speed required to stay ahead of smoke layer = 0.63 m/s</a:t>
            </a:r>
          </a:p>
        </p:txBody>
      </p:sp>
      <p:pic>
        <p:nvPicPr>
          <p:cNvPr id="5" name="Picture 3"/>
          <p:cNvPicPr>
            <a:picLocks noChangeAspect="1" noChangeArrowheads="1"/>
          </p:cNvPicPr>
          <p:nvPr/>
        </p:nvPicPr>
        <p:blipFill>
          <a:blip r:embed="rId3" cstate="print"/>
          <a:srcRect l="95606" t="14706" b="13529"/>
          <a:stretch>
            <a:fillRect/>
          </a:stretch>
        </p:blipFill>
        <p:spPr bwMode="auto">
          <a:xfrm>
            <a:off x="733777" y="1604664"/>
            <a:ext cx="561623" cy="4343401"/>
          </a:xfrm>
          <a:prstGeom prst="rect">
            <a:avLst/>
          </a:prstGeom>
          <a:noFill/>
          <a:ln w="9525">
            <a:noFill/>
            <a:miter lim="800000"/>
            <a:headEnd/>
            <a:tailEnd/>
          </a:ln>
        </p:spPr>
      </p:pic>
      <p:sp>
        <p:nvSpPr>
          <p:cNvPr id="6" name="TextBox 5"/>
          <p:cNvSpPr txBox="1"/>
          <p:nvPr/>
        </p:nvSpPr>
        <p:spPr>
          <a:xfrm>
            <a:off x="381000" y="1066800"/>
            <a:ext cx="990600" cy="461665"/>
          </a:xfrm>
          <a:prstGeom prst="rect">
            <a:avLst/>
          </a:prstGeom>
          <a:noFill/>
        </p:spPr>
        <p:txBody>
          <a:bodyPr wrap="square" rtlCol="0">
            <a:spAutoFit/>
          </a:bodyPr>
          <a:lstStyle/>
          <a:p>
            <a:pPr algn="r"/>
            <a:r>
              <a:rPr lang="en-US" sz="1200" b="1" dirty="0" smtClean="0"/>
              <a:t>Visibility</a:t>
            </a:r>
          </a:p>
          <a:p>
            <a:pPr algn="r"/>
            <a:r>
              <a:rPr lang="en-US" sz="1200" b="1" dirty="0"/>
              <a:t>m</a:t>
            </a:r>
          </a:p>
        </p:txBody>
      </p:sp>
      <p:cxnSp>
        <p:nvCxnSpPr>
          <p:cNvPr id="7" name="Straight Connector 6"/>
          <p:cNvCxnSpPr/>
          <p:nvPr/>
        </p:nvCxnSpPr>
        <p:spPr bwMode="auto">
          <a:xfrm>
            <a:off x="5029200" y="1794302"/>
            <a:ext cx="0" cy="5334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9" name="TextBox 8"/>
          <p:cNvSpPr txBox="1"/>
          <p:nvPr/>
        </p:nvSpPr>
        <p:spPr>
          <a:xfrm>
            <a:off x="6553200" y="1260902"/>
            <a:ext cx="1828800" cy="253916"/>
          </a:xfrm>
          <a:prstGeom prst="rect">
            <a:avLst/>
          </a:prstGeom>
          <a:noFill/>
        </p:spPr>
        <p:txBody>
          <a:bodyPr wrap="square" rtlCol="0">
            <a:spAutoFit/>
          </a:bodyPr>
          <a:lstStyle/>
          <a:p>
            <a:r>
              <a:rPr lang="en-US" sz="1050" b="1" i="1" dirty="0" smtClean="0">
                <a:solidFill>
                  <a:srgbClr val="FF0000"/>
                </a:solidFill>
              </a:rPr>
              <a:t>Onset of back-layering</a:t>
            </a:r>
            <a:endParaRPr lang="en-US" sz="1050" b="1" i="1" dirty="0">
              <a:solidFill>
                <a:srgbClr val="FF0000"/>
              </a:solidFill>
            </a:endParaRPr>
          </a:p>
        </p:txBody>
      </p:sp>
      <p:cxnSp>
        <p:nvCxnSpPr>
          <p:cNvPr id="10" name="Straight Arrow Connector 9"/>
          <p:cNvCxnSpPr>
            <a:stCxn id="9" idx="1"/>
          </p:cNvCxnSpPr>
          <p:nvPr/>
        </p:nvCxnSpPr>
        <p:spPr bwMode="auto">
          <a:xfrm flipH="1">
            <a:off x="5105400" y="1387860"/>
            <a:ext cx="1447800" cy="440940"/>
          </a:xfrm>
          <a:prstGeom prst="straightConnector1">
            <a:avLst/>
          </a:prstGeom>
          <a:solidFill>
            <a:schemeClr val="accent1"/>
          </a:solidFill>
          <a:ln w="19050" cap="flat" cmpd="sng" algn="ctr">
            <a:solidFill>
              <a:srgbClr val="FF0000"/>
            </a:solidFill>
            <a:prstDash val="solid"/>
            <a:round/>
            <a:headEnd type="none" w="sm" len="sm"/>
            <a:tailEnd type="arrow"/>
          </a:ln>
          <a:effectLst/>
        </p:spPr>
      </p:cxnSp>
      <p:sp>
        <p:nvSpPr>
          <p:cNvPr id="11" name="TextBox 10"/>
          <p:cNvSpPr txBox="1"/>
          <p:nvPr/>
        </p:nvSpPr>
        <p:spPr>
          <a:xfrm>
            <a:off x="5334000" y="1988404"/>
            <a:ext cx="1828800" cy="415498"/>
          </a:xfrm>
          <a:prstGeom prst="rect">
            <a:avLst/>
          </a:prstGeom>
          <a:noFill/>
        </p:spPr>
        <p:txBody>
          <a:bodyPr wrap="square" rtlCol="0">
            <a:spAutoFit/>
          </a:bodyPr>
          <a:lstStyle/>
          <a:p>
            <a:r>
              <a:rPr lang="en-US" sz="1050" b="1" i="1" dirty="0" smtClean="0">
                <a:solidFill>
                  <a:srgbClr val="FF0000"/>
                </a:solidFill>
              </a:rPr>
              <a:t>Occupants must travel  1.0 m/s up to this point</a:t>
            </a:r>
            <a:endParaRPr lang="en-US" sz="1050" b="1" i="1" dirty="0">
              <a:solidFill>
                <a:srgbClr val="FF0000"/>
              </a:solidFill>
            </a:endParaRPr>
          </a:p>
        </p:txBody>
      </p:sp>
      <p:sp>
        <p:nvSpPr>
          <p:cNvPr id="12" name="TextBox 11"/>
          <p:cNvSpPr txBox="1"/>
          <p:nvPr/>
        </p:nvSpPr>
        <p:spPr>
          <a:xfrm>
            <a:off x="5334000" y="2971800"/>
            <a:ext cx="2133600" cy="253916"/>
          </a:xfrm>
          <a:prstGeom prst="rect">
            <a:avLst/>
          </a:prstGeom>
          <a:noFill/>
        </p:spPr>
        <p:txBody>
          <a:bodyPr wrap="square" rtlCol="0">
            <a:spAutoFit/>
          </a:bodyPr>
          <a:lstStyle/>
          <a:p>
            <a:r>
              <a:rPr lang="en-US" sz="1050" b="1" i="1" dirty="0" smtClean="0">
                <a:solidFill>
                  <a:srgbClr val="FF0000"/>
                </a:solidFill>
              </a:rPr>
              <a:t>Back-layering fully developed</a:t>
            </a:r>
            <a:endParaRPr lang="en-US" sz="1050" b="1" i="1" dirty="0">
              <a:solidFill>
                <a:srgbClr val="FF0000"/>
              </a:solidFill>
            </a:endParaRPr>
          </a:p>
        </p:txBody>
      </p:sp>
      <p:sp>
        <p:nvSpPr>
          <p:cNvPr id="13" name="Oval 12"/>
          <p:cNvSpPr/>
          <p:nvPr/>
        </p:nvSpPr>
        <p:spPr bwMode="auto">
          <a:xfrm>
            <a:off x="4572000" y="2667000"/>
            <a:ext cx="914400" cy="304800"/>
          </a:xfrm>
          <a:prstGeom prst="ellipse">
            <a:avLst/>
          </a:prstGeom>
          <a:noFill/>
          <a:ln w="3492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cxnSp>
        <p:nvCxnSpPr>
          <p:cNvPr id="14" name="Straight Connector 13"/>
          <p:cNvCxnSpPr/>
          <p:nvPr/>
        </p:nvCxnSpPr>
        <p:spPr bwMode="auto">
          <a:xfrm>
            <a:off x="5029200" y="2286000"/>
            <a:ext cx="0" cy="956102"/>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15" name="Right Arrow 14"/>
          <p:cNvSpPr/>
          <p:nvPr/>
        </p:nvSpPr>
        <p:spPr bwMode="auto">
          <a:xfrm flipH="1">
            <a:off x="5105400" y="2099102"/>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 name="TextBox 15"/>
          <p:cNvSpPr txBox="1"/>
          <p:nvPr/>
        </p:nvSpPr>
        <p:spPr>
          <a:xfrm>
            <a:off x="3276600" y="2937302"/>
            <a:ext cx="1600200" cy="415498"/>
          </a:xfrm>
          <a:prstGeom prst="rect">
            <a:avLst/>
          </a:prstGeom>
          <a:noFill/>
        </p:spPr>
        <p:txBody>
          <a:bodyPr wrap="square" rtlCol="0">
            <a:spAutoFit/>
          </a:bodyPr>
          <a:lstStyle/>
          <a:p>
            <a:r>
              <a:rPr lang="en-US" sz="1050" b="1" i="1" dirty="0" smtClean="0">
                <a:solidFill>
                  <a:srgbClr val="FF0000"/>
                </a:solidFill>
              </a:rPr>
              <a:t>Occupants travel  0.7 m/s beyond this point</a:t>
            </a:r>
            <a:endParaRPr lang="en-US" sz="1050" b="1" i="1" dirty="0">
              <a:solidFill>
                <a:srgbClr val="FF0000"/>
              </a:solidFill>
            </a:endParaRPr>
          </a:p>
        </p:txBody>
      </p:sp>
      <p:sp>
        <p:nvSpPr>
          <p:cNvPr id="17" name="Right Arrow 16"/>
          <p:cNvSpPr/>
          <p:nvPr/>
        </p:nvSpPr>
        <p:spPr bwMode="auto">
          <a:xfrm flipH="1">
            <a:off x="4800600" y="3048000"/>
            <a:ext cx="1524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21" name="Picture 20" descr="walking-silhouette-clip-art.jpg"/>
          <p:cNvPicPr>
            <a:picLocks noChangeAspect="1"/>
          </p:cNvPicPr>
          <p:nvPr/>
        </p:nvPicPr>
        <p:blipFill>
          <a:blip r:embed="rId4" cstate="print"/>
          <a:stretch>
            <a:fillRect/>
          </a:stretch>
        </p:blipFill>
        <p:spPr>
          <a:xfrm flipH="1">
            <a:off x="4787900" y="1600200"/>
            <a:ext cx="241300" cy="329382"/>
          </a:xfrm>
          <a:prstGeom prst="rect">
            <a:avLst/>
          </a:prstGeom>
          <a:ln>
            <a:solidFill>
              <a:srgbClr val="FF0000"/>
            </a:solidFill>
          </a:ln>
        </p:spPr>
      </p:pic>
      <p:pic>
        <p:nvPicPr>
          <p:cNvPr id="22" name="Picture 21" descr="walking-silhouette-clip-art.jpg"/>
          <p:cNvPicPr>
            <a:picLocks noChangeAspect="1"/>
          </p:cNvPicPr>
          <p:nvPr/>
        </p:nvPicPr>
        <p:blipFill>
          <a:blip r:embed="rId4" cstate="print"/>
          <a:stretch>
            <a:fillRect/>
          </a:stretch>
        </p:blipFill>
        <p:spPr>
          <a:xfrm flipH="1">
            <a:off x="4267200" y="2514600"/>
            <a:ext cx="241300" cy="329382"/>
          </a:xfrm>
          <a:prstGeom prst="rect">
            <a:avLst/>
          </a:prstGeom>
          <a:ln>
            <a:solidFill>
              <a:srgbClr val="FF0000"/>
            </a:solidFill>
          </a:ln>
        </p:spPr>
      </p:pic>
      <p:pic>
        <p:nvPicPr>
          <p:cNvPr id="23" name="Picture 22" descr="walking-silhouette-clip-art.jpg"/>
          <p:cNvPicPr>
            <a:picLocks noChangeAspect="1"/>
          </p:cNvPicPr>
          <p:nvPr/>
        </p:nvPicPr>
        <p:blipFill>
          <a:blip r:embed="rId4" cstate="print"/>
          <a:stretch>
            <a:fillRect/>
          </a:stretch>
        </p:blipFill>
        <p:spPr>
          <a:xfrm flipH="1">
            <a:off x="3733800" y="3505200"/>
            <a:ext cx="241300" cy="329382"/>
          </a:xfrm>
          <a:prstGeom prst="rect">
            <a:avLst/>
          </a:prstGeom>
          <a:ln>
            <a:solidFill>
              <a:srgbClr val="FF0000"/>
            </a:solidFill>
          </a:ln>
        </p:spPr>
      </p:pic>
      <p:pic>
        <p:nvPicPr>
          <p:cNvPr id="24" name="Picture 23" descr="walking-silhouette-clip-art.jpg"/>
          <p:cNvPicPr>
            <a:picLocks noChangeAspect="1"/>
          </p:cNvPicPr>
          <p:nvPr/>
        </p:nvPicPr>
        <p:blipFill>
          <a:blip r:embed="rId4" cstate="print"/>
          <a:stretch>
            <a:fillRect/>
          </a:stretch>
        </p:blipFill>
        <p:spPr>
          <a:xfrm flipH="1">
            <a:off x="3187700" y="4471218"/>
            <a:ext cx="241300" cy="329382"/>
          </a:xfrm>
          <a:prstGeom prst="rect">
            <a:avLst/>
          </a:prstGeom>
          <a:ln>
            <a:solidFill>
              <a:srgbClr val="FF0000"/>
            </a:solidFill>
          </a:ln>
        </p:spPr>
      </p:pic>
      <p:pic>
        <p:nvPicPr>
          <p:cNvPr id="25" name="Picture 24" descr="walking-silhouette-clip-art.jpg"/>
          <p:cNvPicPr>
            <a:picLocks noChangeAspect="1"/>
          </p:cNvPicPr>
          <p:nvPr/>
        </p:nvPicPr>
        <p:blipFill>
          <a:blip r:embed="rId4" cstate="print"/>
          <a:stretch>
            <a:fillRect/>
          </a:stretch>
        </p:blipFill>
        <p:spPr>
          <a:xfrm flipH="1">
            <a:off x="2362200" y="5385618"/>
            <a:ext cx="241300" cy="329382"/>
          </a:xfrm>
          <a:prstGeom prst="rect">
            <a:avLst/>
          </a:prstGeom>
          <a:ln>
            <a:solidFill>
              <a:srgbClr val="FF0000"/>
            </a:solidFill>
          </a:ln>
        </p:spPr>
      </p:pic>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18" name="Slide Number Placeholder 17"/>
          <p:cNvSpPr>
            <a:spLocks noGrp="1"/>
          </p:cNvSpPr>
          <p:nvPr>
            <p:ph type="sldNum" sz="quarter" idx="12"/>
          </p:nvPr>
        </p:nvSpPr>
        <p:spPr/>
        <p:txBody>
          <a:bodyPr/>
          <a:lstStyle/>
          <a:p>
            <a:pPr>
              <a:defRPr/>
            </a:pPr>
            <a:fld id="{1009467D-D0EA-4FB8-A014-17BF9B853342}" type="slidenum">
              <a:rPr lang="en-US" altLang="en-US" smtClean="0"/>
              <a:pPr>
                <a:defRPr/>
              </a:pPr>
              <a:t>27</a:t>
            </a:fld>
            <a:endParaRPr lang="en-US"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42900"/>
            <a:ext cx="8834718" cy="1143000"/>
          </a:xfrm>
        </p:spPr>
        <p:txBody>
          <a:bodyPr/>
          <a:lstStyle/>
          <a:p>
            <a:r>
              <a:rPr lang="en-US" dirty="0" smtClean="0"/>
              <a:t>5m Tunnel </a:t>
            </a:r>
            <a:r>
              <a:rPr lang="en-US" dirty="0" smtClean="0"/>
              <a:t>Fire </a:t>
            </a:r>
            <a:r>
              <a:rPr lang="en-US" dirty="0" smtClean="0"/>
              <a:t>Animation 1,000kw </a:t>
            </a:r>
            <a:r>
              <a:rPr lang="en-US" dirty="0" smtClean="0"/>
              <a:t>Fire </a:t>
            </a:r>
            <a:r>
              <a:rPr lang="en-US" dirty="0" smtClean="0"/>
              <a:t>Size Plan View</a:t>
            </a:r>
            <a:endParaRPr lang="en-US" dirty="0"/>
          </a:p>
        </p:txBody>
      </p:sp>
      <p:pic>
        <p:nvPicPr>
          <p:cNvPr id="11" name="1MW_PLA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28600" y="934570"/>
            <a:ext cx="8497553" cy="4977560"/>
          </a:xfrm>
          <a:prstGeom prst="rect">
            <a:avLst/>
          </a:prstGeom>
        </p:spPr>
      </p:pic>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5" name="Slide Number Placeholder 4"/>
          <p:cNvSpPr>
            <a:spLocks noGrp="1"/>
          </p:cNvSpPr>
          <p:nvPr>
            <p:ph type="sldNum" sz="quarter" idx="12"/>
          </p:nvPr>
        </p:nvSpPr>
        <p:spPr/>
        <p:txBody>
          <a:bodyPr/>
          <a:lstStyle/>
          <a:p>
            <a:pPr>
              <a:defRPr/>
            </a:pPr>
            <a:fld id="{1009467D-D0EA-4FB8-A014-17BF9B853342}" type="slidenum">
              <a:rPr lang="en-US" altLang="en-US" smtClean="0"/>
              <a:pPr>
                <a:defRPr/>
              </a:pPr>
              <a:t>28</a:t>
            </a:fld>
            <a:endParaRPr lang="en-US" alt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
                                        </p:tgtEl>
                                      </p:cBhvr>
                                    </p:cmd>
                                  </p:childTnLst>
                                </p:cTn>
                              </p:par>
                            </p:childTnLst>
                          </p:cTn>
                        </p:par>
                      </p:childTnLst>
                    </p:cTn>
                  </p:par>
                </p:childTnLst>
              </p:cTn>
              <p:nextCondLst>
                <p:cond evt="onClick" delay="0">
                  <p:tgtEl>
                    <p:spTgt spid="11"/>
                  </p:tgtEl>
                </p:cond>
              </p:nextCondLst>
            </p:seq>
            <p:video>
              <p:cMediaNode vol="80000">
                <p:cTn id="7" fill="hold" display="0">
                  <p:stCondLst>
                    <p:cond delay="indefinite"/>
                  </p:stCondLst>
                </p:cTn>
                <p:tgtEl>
                  <p:spTgt spid="11"/>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42900"/>
            <a:ext cx="7620000" cy="1143000"/>
          </a:xfrm>
        </p:spPr>
        <p:txBody>
          <a:bodyPr/>
          <a:lstStyle/>
          <a:p>
            <a:r>
              <a:rPr lang="en-US" sz="2800" dirty="0" smtClean="0"/>
              <a:t>Summary of </a:t>
            </a:r>
            <a:r>
              <a:rPr lang="en-US" sz="2800" dirty="0" smtClean="0"/>
              <a:t>Tunnel </a:t>
            </a:r>
            <a:r>
              <a:rPr lang="en-US" sz="2800" dirty="0" smtClean="0"/>
              <a:t>Fire Results</a:t>
            </a:r>
            <a:endParaRPr lang="en-US" sz="2800" dirty="0"/>
          </a:p>
        </p:txBody>
      </p:sp>
      <p:sp>
        <p:nvSpPr>
          <p:cNvPr id="5" name="Content Placeholder 2"/>
          <p:cNvSpPr>
            <a:spLocks noGrp="1"/>
          </p:cNvSpPr>
          <p:nvPr>
            <p:ph idx="1"/>
          </p:nvPr>
        </p:nvSpPr>
        <p:spPr>
          <a:xfrm>
            <a:off x="952500" y="4048125"/>
            <a:ext cx="7620000" cy="1676400"/>
          </a:xfrm>
        </p:spPr>
        <p:txBody>
          <a:bodyPr/>
          <a:lstStyle/>
          <a:p>
            <a:r>
              <a:rPr lang="en-US" sz="2000" b="1" dirty="0" smtClean="0">
                <a:solidFill>
                  <a:srgbClr val="FF0000"/>
                </a:solidFill>
              </a:rPr>
              <a:t>Results for Main </a:t>
            </a:r>
            <a:r>
              <a:rPr lang="en-US" sz="2000" b="1" dirty="0" err="1" smtClean="0">
                <a:solidFill>
                  <a:srgbClr val="FF0000"/>
                </a:solidFill>
              </a:rPr>
              <a:t>LINAC</a:t>
            </a:r>
            <a:r>
              <a:rPr lang="en-US" sz="2000" b="1" dirty="0" smtClean="0">
                <a:solidFill>
                  <a:srgbClr val="FF0000"/>
                </a:solidFill>
              </a:rPr>
              <a:t> apply to straight portions of damping ring tunnel</a:t>
            </a:r>
          </a:p>
          <a:p>
            <a:pPr lvl="1"/>
            <a:r>
              <a:rPr lang="en-US" sz="1800" dirty="0" smtClean="0">
                <a:solidFill>
                  <a:srgbClr val="000000"/>
                </a:solidFill>
              </a:rPr>
              <a:t>Smoke movement is essentially the same in straight tunnels of the same diameter.  The difference in obstructions between the Main </a:t>
            </a:r>
            <a:r>
              <a:rPr lang="en-US" sz="1800" dirty="0" err="1" smtClean="0">
                <a:solidFill>
                  <a:srgbClr val="000000"/>
                </a:solidFill>
              </a:rPr>
              <a:t>LINAC</a:t>
            </a:r>
            <a:r>
              <a:rPr lang="en-US" sz="1800" dirty="0" smtClean="0">
                <a:solidFill>
                  <a:srgbClr val="000000"/>
                </a:solidFill>
              </a:rPr>
              <a:t> and damping ring have a minimal effect.</a:t>
            </a:r>
          </a:p>
          <a:p>
            <a:pPr lvl="1">
              <a:buNone/>
            </a:pPr>
            <a:endParaRPr lang="en-US" dirty="0" smtClean="0">
              <a:solidFill>
                <a:srgbClr val="000000"/>
              </a:solidFill>
            </a:endParaRPr>
          </a:p>
          <a:p>
            <a:pPr lvl="1"/>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2024768196"/>
              </p:ext>
            </p:extLst>
          </p:nvPr>
        </p:nvGraphicFramePr>
        <p:xfrm>
          <a:off x="952500" y="1168400"/>
          <a:ext cx="7391400" cy="2397760"/>
        </p:xfrm>
        <a:graphic>
          <a:graphicData uri="http://schemas.openxmlformats.org/drawingml/2006/table">
            <a:tbl>
              <a:tblPr firstRow="1" bandRow="1">
                <a:tableStyleId>{5C22544A-7EE6-4342-B048-85BDC9FD1C3A}</a:tableStyleId>
              </a:tblPr>
              <a:tblGrid>
                <a:gridCol w="1600200"/>
                <a:gridCol w="1600200"/>
                <a:gridCol w="1981200"/>
                <a:gridCol w="2209800"/>
              </a:tblGrid>
              <a:tr h="370840">
                <a:tc>
                  <a:txBody>
                    <a:bodyPr/>
                    <a:lstStyle/>
                    <a:p>
                      <a:pPr algn="ctr"/>
                      <a:r>
                        <a:rPr lang="en-US" dirty="0" smtClean="0">
                          <a:solidFill>
                            <a:sysClr val="windowText" lastClr="000000"/>
                          </a:solidFill>
                        </a:rPr>
                        <a:t>Tunnel Diameter</a:t>
                      </a:r>
                      <a:r>
                        <a:rPr lang="en-US" baseline="0" dirty="0" smtClean="0">
                          <a:solidFill>
                            <a:sysClr val="windowText" lastClr="000000"/>
                          </a:solidFill>
                        </a:rPr>
                        <a:t> (m)</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Limiting Fire Size (kW)</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Maximum Fuel</a:t>
                      </a:r>
                      <a:r>
                        <a:rPr lang="en-US" baseline="0" dirty="0" smtClean="0">
                          <a:solidFill>
                            <a:sysClr val="windowText" lastClr="000000"/>
                          </a:solidFill>
                        </a:rPr>
                        <a:t> Spill Area (m</a:t>
                      </a:r>
                      <a:r>
                        <a:rPr lang="en-US" baseline="30000" dirty="0" smtClean="0">
                          <a:solidFill>
                            <a:sysClr val="windowText" lastClr="000000"/>
                          </a:solidFill>
                        </a:rPr>
                        <a:t>2</a:t>
                      </a:r>
                      <a:r>
                        <a:rPr lang="en-US" baseline="0" dirty="0" smtClean="0">
                          <a:solidFill>
                            <a:sysClr val="windowText" lastClr="000000"/>
                          </a:solidFill>
                        </a:rPr>
                        <a:t>)</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Maximum</a:t>
                      </a:r>
                      <a:r>
                        <a:rPr lang="en-US" baseline="0" dirty="0" smtClean="0">
                          <a:solidFill>
                            <a:sysClr val="windowText" lastClr="000000"/>
                          </a:solidFill>
                        </a:rPr>
                        <a:t> Unconfined Spill Rate (L/min)</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370840">
                <a:tc>
                  <a:txBody>
                    <a:bodyPr/>
                    <a:lstStyle/>
                    <a:p>
                      <a:pPr algn="ctr"/>
                      <a:r>
                        <a:rPr lang="en-US" dirty="0" smtClean="0">
                          <a:solidFill>
                            <a:sysClr val="windowText" lastClr="000000"/>
                          </a:solidFill>
                        </a:rPr>
                        <a:t>4.5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750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0.8</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1.3</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5.0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1,000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1.7</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5.5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1,100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1.1</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1.9</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6.5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1,500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1.4</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2.6</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7" name="Slide Number Placeholder 6"/>
          <p:cNvSpPr>
            <a:spLocks noGrp="1"/>
          </p:cNvSpPr>
          <p:nvPr>
            <p:ph type="sldNum" sz="quarter" idx="12"/>
          </p:nvPr>
        </p:nvSpPr>
        <p:spPr/>
        <p:txBody>
          <a:bodyPr/>
          <a:lstStyle/>
          <a:p>
            <a:pPr>
              <a:defRPr/>
            </a:pPr>
            <a:fld id="{1009467D-D0EA-4FB8-A014-17BF9B853342}" type="slidenum">
              <a:rPr lang="en-US" altLang="en-US" smtClean="0"/>
              <a:pPr>
                <a:defRPr/>
              </a:pPr>
              <a:t>29</a:t>
            </a:fld>
            <a:endParaRPr lang="en-US"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28600" y="942975"/>
            <a:ext cx="7772400" cy="5181600"/>
          </a:xfrm>
          <a:noFill/>
          <a:ln/>
        </p:spPr>
        <p:txBody>
          <a:bodyPr lIns="92075" tIns="46038" rIns="92075" bIns="46038"/>
          <a:lstStyle/>
          <a:p>
            <a:r>
              <a:rPr lang="en-US" dirty="0" smtClean="0"/>
              <a:t>Understand the spread of fire and smoke in the Main LINAC and Damping Ring tunnels</a:t>
            </a:r>
          </a:p>
          <a:p>
            <a:pPr lvl="1"/>
            <a:r>
              <a:rPr lang="en-US" dirty="0" smtClean="0"/>
              <a:t>Understand fire and smoke behavior for a range of tunnel diameters</a:t>
            </a:r>
            <a:endParaRPr lang="en-US" dirty="0"/>
          </a:p>
          <a:p>
            <a:r>
              <a:rPr lang="en-US" dirty="0" smtClean="0"/>
              <a:t>Determine the fire size required to create untenable conditions in the tunnel before occupants can evacuate</a:t>
            </a:r>
          </a:p>
          <a:p>
            <a:r>
              <a:rPr lang="en-US" dirty="0" smtClean="0"/>
              <a:t>Analyze the fuel loads in the Main </a:t>
            </a:r>
            <a:r>
              <a:rPr lang="en-US" dirty="0" err="1" smtClean="0"/>
              <a:t>LINAC</a:t>
            </a:r>
            <a:r>
              <a:rPr lang="en-US" dirty="0" smtClean="0"/>
              <a:t> and damping ring tunnels and base caverns and assess fire scenarios</a:t>
            </a:r>
          </a:p>
          <a:p>
            <a:r>
              <a:rPr lang="en-US" dirty="0" smtClean="0"/>
              <a:t>Develop </a:t>
            </a:r>
            <a:r>
              <a:rPr lang="en-US" dirty="0" smtClean="0"/>
              <a:t>guidelines </a:t>
            </a:r>
            <a:r>
              <a:rPr lang="en-US" dirty="0" smtClean="0"/>
              <a:t>for tunnels and base caverns that will allow occupants in the tunnel to evacuate safely in the event of a fire </a:t>
            </a:r>
            <a:endParaRPr lang="en-US" dirty="0"/>
          </a:p>
        </p:txBody>
      </p:sp>
      <p:sp>
        <p:nvSpPr>
          <p:cNvPr id="4" name="Title 1"/>
          <p:cNvSpPr txBox="1">
            <a:spLocks/>
          </p:cNvSpPr>
          <p:nvPr/>
        </p:nvSpPr>
        <p:spPr bwMode="auto">
          <a:xfrm>
            <a:off x="228600" y="103188"/>
            <a:ext cx="8686800" cy="6429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lvl1pPr algn="l" defTabSz="457200" rtl="0" eaLnBrk="1" fontAlgn="base" hangingPunct="1">
              <a:spcBef>
                <a:spcPct val="0"/>
              </a:spcBef>
              <a:spcAft>
                <a:spcPct val="0"/>
              </a:spcAft>
              <a:defRPr sz="2400" b="1" kern="1200">
                <a:solidFill>
                  <a:srgbClr val="004C97"/>
                </a:solidFill>
                <a:latin typeface="Helvetica"/>
                <a:ea typeface="MS PGothic" panose="020B0600070205080204" pitchFamily="34" charset="-128"/>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MS PGothic" panose="020B0600070205080204"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altLang="en-US" dirty="0" smtClean="0">
                <a:latin typeface="Helvetica" panose="020B0604020202020204" pitchFamily="34" charset="0"/>
              </a:rPr>
              <a:t>Goals </a:t>
            </a:r>
          </a:p>
        </p:txBody>
      </p:sp>
      <p:sp>
        <p:nvSpPr>
          <p:cNvPr id="2" name="Date Placeholder 1"/>
          <p:cNvSpPr>
            <a:spLocks noGrp="1"/>
          </p:cNvSpPr>
          <p:nvPr>
            <p:ph type="dt" sz="half" idx="10"/>
          </p:nvPr>
        </p:nvSpPr>
        <p:spPr/>
        <p:txBody>
          <a:bodyPr/>
          <a:lstStyle/>
          <a:p>
            <a:pPr>
              <a:defRPr/>
            </a:pPr>
            <a:r>
              <a:rPr lang="en-US" altLang="en-US" smtClean="0"/>
              <a:t>10/7/15 &amp; 10/8/15</a:t>
            </a:r>
            <a:endParaRPr lang="en-US" altLang="en-US"/>
          </a:p>
        </p:txBody>
      </p:sp>
      <p:sp>
        <p:nvSpPr>
          <p:cNvPr id="3" name="Footer Placeholder 2"/>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5" name="Slide Number Placeholder 4"/>
          <p:cNvSpPr>
            <a:spLocks noGrp="1"/>
          </p:cNvSpPr>
          <p:nvPr>
            <p:ph type="sldNum" sz="quarter" idx="12"/>
          </p:nvPr>
        </p:nvSpPr>
        <p:spPr/>
        <p:txBody>
          <a:bodyPr/>
          <a:lstStyle/>
          <a:p>
            <a:pPr>
              <a:defRPr/>
            </a:pPr>
            <a:fld id="{1009467D-D0EA-4FB8-A014-17BF9B853342}" type="slidenum">
              <a:rPr lang="en-US" altLang="en-US" smtClean="0"/>
              <a:pPr>
                <a:defRPr/>
              </a:pPr>
              <a:t>3</a:t>
            </a:fld>
            <a:endParaRPr lang="en-US"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l="10000" t="2000" r="9286" b="857"/>
          <a:stretch>
            <a:fillRect/>
          </a:stretch>
        </p:blipFill>
        <p:spPr bwMode="auto">
          <a:xfrm>
            <a:off x="1057275" y="908752"/>
            <a:ext cx="6858000" cy="5158673"/>
          </a:xfrm>
          <a:prstGeom prst="rect">
            <a:avLst/>
          </a:prstGeom>
          <a:noFill/>
          <a:ln w="9525">
            <a:noFill/>
            <a:miter lim="800000"/>
            <a:headEnd/>
            <a:tailEnd/>
          </a:ln>
        </p:spPr>
      </p:pic>
      <p:sp>
        <p:nvSpPr>
          <p:cNvPr id="2" name="Title 1"/>
          <p:cNvSpPr>
            <a:spLocks noGrp="1"/>
          </p:cNvSpPr>
          <p:nvPr>
            <p:ph type="title"/>
          </p:nvPr>
        </p:nvSpPr>
        <p:spPr>
          <a:xfrm>
            <a:off x="171450" y="-405453"/>
            <a:ext cx="7620000" cy="1143000"/>
          </a:xfrm>
        </p:spPr>
        <p:txBody>
          <a:bodyPr/>
          <a:lstStyle/>
          <a:p>
            <a:r>
              <a:rPr lang="en-US" dirty="0" smtClean="0"/>
              <a:t>Base Cavern Fire Results</a:t>
            </a:r>
            <a:endParaRPr lang="en-US" dirty="0"/>
          </a:p>
        </p:txBody>
      </p:sp>
      <p:sp>
        <p:nvSpPr>
          <p:cNvPr id="8" name="TextBox 7"/>
          <p:cNvSpPr txBox="1"/>
          <p:nvPr/>
        </p:nvSpPr>
        <p:spPr>
          <a:xfrm>
            <a:off x="2914650" y="5805815"/>
            <a:ext cx="5867400" cy="523220"/>
          </a:xfrm>
          <a:prstGeom prst="rect">
            <a:avLst/>
          </a:prstGeom>
          <a:noFill/>
        </p:spPr>
        <p:txBody>
          <a:bodyPr wrap="square" rtlCol="0">
            <a:spAutoFit/>
          </a:bodyPr>
          <a:lstStyle/>
          <a:p>
            <a:r>
              <a:rPr lang="en-US" sz="1400" dirty="0" smtClean="0">
                <a:solidFill>
                  <a:srgbClr val="FF0000"/>
                </a:solidFill>
              </a:rPr>
              <a:t>Travel speed required to outrun back-layering = 0.83 m/s</a:t>
            </a:r>
          </a:p>
          <a:p>
            <a:r>
              <a:rPr lang="en-US" sz="1400" dirty="0" smtClean="0">
                <a:solidFill>
                  <a:srgbClr val="FF0000"/>
                </a:solidFill>
              </a:rPr>
              <a:t>Travel speed required to stay ahead of smoke layer = 0.62 m/s</a:t>
            </a:r>
          </a:p>
        </p:txBody>
      </p:sp>
      <p:sp>
        <p:nvSpPr>
          <p:cNvPr id="5" name="TextBox 4"/>
          <p:cNvSpPr txBox="1"/>
          <p:nvPr/>
        </p:nvSpPr>
        <p:spPr>
          <a:xfrm>
            <a:off x="4943475" y="1419225"/>
            <a:ext cx="609600" cy="415498"/>
          </a:xfrm>
          <a:prstGeom prst="rect">
            <a:avLst/>
          </a:prstGeom>
          <a:noFill/>
        </p:spPr>
        <p:txBody>
          <a:bodyPr wrap="square" rtlCol="0">
            <a:spAutoFit/>
          </a:bodyPr>
          <a:lstStyle/>
          <a:p>
            <a:r>
              <a:rPr lang="en-US" sz="1050" b="1" i="1" dirty="0" smtClean="0">
                <a:solidFill>
                  <a:srgbClr val="FF0000"/>
                </a:solidFill>
              </a:rPr>
              <a:t>1.0 m/s</a:t>
            </a:r>
            <a:endParaRPr lang="en-US" sz="1050" b="1" i="1" dirty="0">
              <a:solidFill>
                <a:srgbClr val="FF0000"/>
              </a:solidFill>
            </a:endParaRPr>
          </a:p>
        </p:txBody>
      </p:sp>
      <p:cxnSp>
        <p:nvCxnSpPr>
          <p:cNvPr id="6" name="Straight Connector 5"/>
          <p:cNvCxnSpPr/>
          <p:nvPr/>
        </p:nvCxnSpPr>
        <p:spPr bwMode="auto">
          <a:xfrm>
            <a:off x="4638675" y="1571625"/>
            <a:ext cx="0" cy="22098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7" name="Right Arrow 6"/>
          <p:cNvSpPr/>
          <p:nvPr/>
        </p:nvSpPr>
        <p:spPr bwMode="auto">
          <a:xfrm flipH="1">
            <a:off x="4714875" y="1529923"/>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TextBox 8"/>
          <p:cNvSpPr txBox="1"/>
          <p:nvPr/>
        </p:nvSpPr>
        <p:spPr>
          <a:xfrm>
            <a:off x="3876675" y="3476625"/>
            <a:ext cx="609600" cy="415498"/>
          </a:xfrm>
          <a:prstGeom prst="rect">
            <a:avLst/>
          </a:prstGeom>
          <a:noFill/>
        </p:spPr>
        <p:txBody>
          <a:bodyPr wrap="square" rtlCol="0">
            <a:spAutoFit/>
          </a:bodyPr>
          <a:lstStyle/>
          <a:p>
            <a:r>
              <a:rPr lang="en-US" sz="1050" b="1" i="1" dirty="0" smtClean="0">
                <a:solidFill>
                  <a:srgbClr val="FF0000"/>
                </a:solidFill>
              </a:rPr>
              <a:t>0.7 m/s</a:t>
            </a:r>
            <a:endParaRPr lang="en-US" sz="1050" b="1" i="1" dirty="0">
              <a:solidFill>
                <a:srgbClr val="FF0000"/>
              </a:solidFill>
            </a:endParaRPr>
          </a:p>
        </p:txBody>
      </p:sp>
      <p:sp>
        <p:nvSpPr>
          <p:cNvPr id="10" name="Right Arrow 9"/>
          <p:cNvSpPr/>
          <p:nvPr/>
        </p:nvSpPr>
        <p:spPr bwMode="auto">
          <a:xfrm flipH="1">
            <a:off x="4333875" y="3552825"/>
            <a:ext cx="228600" cy="159604"/>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11" name="Slide Number Placeholder 10"/>
          <p:cNvSpPr>
            <a:spLocks noGrp="1"/>
          </p:cNvSpPr>
          <p:nvPr>
            <p:ph type="sldNum" sz="quarter" idx="12"/>
          </p:nvPr>
        </p:nvSpPr>
        <p:spPr/>
        <p:txBody>
          <a:bodyPr/>
          <a:lstStyle/>
          <a:p>
            <a:pPr>
              <a:defRPr/>
            </a:pPr>
            <a:fld id="{1009467D-D0EA-4FB8-A014-17BF9B853342}" type="slidenum">
              <a:rPr lang="en-US" altLang="en-US" smtClean="0"/>
              <a:pPr>
                <a:defRPr/>
              </a:pPr>
              <a:t>30</a:t>
            </a:fld>
            <a:endParaRPr lang="en-US"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l="10714" t="2000" r="9286" b="857"/>
          <a:stretch>
            <a:fillRect/>
          </a:stretch>
        </p:blipFill>
        <p:spPr bwMode="auto">
          <a:xfrm>
            <a:off x="914400" y="834118"/>
            <a:ext cx="6858000" cy="5204732"/>
          </a:xfrm>
          <a:prstGeom prst="rect">
            <a:avLst/>
          </a:prstGeom>
          <a:noFill/>
          <a:ln w="9525">
            <a:noFill/>
            <a:miter lim="800000"/>
            <a:headEnd/>
            <a:tailEnd/>
          </a:ln>
        </p:spPr>
      </p:pic>
      <p:sp>
        <p:nvSpPr>
          <p:cNvPr id="2" name="Title 1"/>
          <p:cNvSpPr>
            <a:spLocks noGrp="1"/>
          </p:cNvSpPr>
          <p:nvPr>
            <p:ph type="title"/>
          </p:nvPr>
        </p:nvSpPr>
        <p:spPr>
          <a:xfrm>
            <a:off x="219075" y="228600"/>
            <a:ext cx="8562975" cy="495300"/>
          </a:xfrm>
        </p:spPr>
        <p:txBody>
          <a:bodyPr/>
          <a:lstStyle/>
          <a:p>
            <a:r>
              <a:rPr lang="en-US" dirty="0" smtClean="0"/>
              <a:t>Base Cavern Fire Results</a:t>
            </a:r>
            <a:endParaRPr lang="en-US" dirty="0"/>
          </a:p>
        </p:txBody>
      </p:sp>
      <p:sp>
        <p:nvSpPr>
          <p:cNvPr id="8" name="TextBox 7"/>
          <p:cNvSpPr txBox="1"/>
          <p:nvPr/>
        </p:nvSpPr>
        <p:spPr>
          <a:xfrm>
            <a:off x="2676525" y="5746462"/>
            <a:ext cx="5867400" cy="523220"/>
          </a:xfrm>
          <a:prstGeom prst="rect">
            <a:avLst/>
          </a:prstGeom>
          <a:noFill/>
        </p:spPr>
        <p:txBody>
          <a:bodyPr wrap="square" rtlCol="0">
            <a:spAutoFit/>
          </a:bodyPr>
          <a:lstStyle/>
          <a:p>
            <a:r>
              <a:rPr lang="en-US" sz="1400" dirty="0" smtClean="0">
                <a:solidFill>
                  <a:srgbClr val="FF0000"/>
                </a:solidFill>
              </a:rPr>
              <a:t>Travel speed required to outrun back-layering = 0.94 m/s</a:t>
            </a:r>
          </a:p>
          <a:p>
            <a:r>
              <a:rPr lang="en-US" sz="1400" dirty="0" smtClean="0">
                <a:solidFill>
                  <a:srgbClr val="FF0000"/>
                </a:solidFill>
              </a:rPr>
              <a:t>Travel speed required to stay ahead of smoke layer = 0.73 m/s</a:t>
            </a:r>
          </a:p>
        </p:txBody>
      </p:sp>
      <p:sp>
        <p:nvSpPr>
          <p:cNvPr id="5" name="TextBox 4"/>
          <p:cNvSpPr txBox="1"/>
          <p:nvPr/>
        </p:nvSpPr>
        <p:spPr>
          <a:xfrm>
            <a:off x="4800600" y="1314450"/>
            <a:ext cx="609600" cy="415498"/>
          </a:xfrm>
          <a:prstGeom prst="rect">
            <a:avLst/>
          </a:prstGeom>
          <a:noFill/>
        </p:spPr>
        <p:txBody>
          <a:bodyPr wrap="square" rtlCol="0">
            <a:spAutoFit/>
          </a:bodyPr>
          <a:lstStyle/>
          <a:p>
            <a:r>
              <a:rPr lang="en-US" sz="1050" b="1" i="1" dirty="0" smtClean="0">
                <a:solidFill>
                  <a:srgbClr val="FF0000"/>
                </a:solidFill>
              </a:rPr>
              <a:t>1.0 m/s</a:t>
            </a:r>
            <a:endParaRPr lang="en-US" sz="1050" b="1" i="1" dirty="0">
              <a:solidFill>
                <a:srgbClr val="FF0000"/>
              </a:solidFill>
            </a:endParaRPr>
          </a:p>
        </p:txBody>
      </p:sp>
      <p:cxnSp>
        <p:nvCxnSpPr>
          <p:cNvPr id="6" name="Straight Connector 5"/>
          <p:cNvCxnSpPr/>
          <p:nvPr/>
        </p:nvCxnSpPr>
        <p:spPr bwMode="auto">
          <a:xfrm>
            <a:off x="4495800" y="1466850"/>
            <a:ext cx="0" cy="22860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7" name="Right Arrow 6"/>
          <p:cNvSpPr/>
          <p:nvPr/>
        </p:nvSpPr>
        <p:spPr bwMode="auto">
          <a:xfrm flipH="1">
            <a:off x="4572000" y="1425148"/>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TextBox 8"/>
          <p:cNvSpPr txBox="1"/>
          <p:nvPr/>
        </p:nvSpPr>
        <p:spPr>
          <a:xfrm>
            <a:off x="3733800" y="3489752"/>
            <a:ext cx="609600" cy="415498"/>
          </a:xfrm>
          <a:prstGeom prst="rect">
            <a:avLst/>
          </a:prstGeom>
          <a:noFill/>
        </p:spPr>
        <p:txBody>
          <a:bodyPr wrap="square" rtlCol="0">
            <a:spAutoFit/>
          </a:bodyPr>
          <a:lstStyle/>
          <a:p>
            <a:r>
              <a:rPr lang="en-US" sz="1050" b="1" i="1" dirty="0" smtClean="0">
                <a:solidFill>
                  <a:srgbClr val="FF0000"/>
                </a:solidFill>
              </a:rPr>
              <a:t>0.7 m/s</a:t>
            </a:r>
            <a:endParaRPr lang="en-US" sz="1050" b="1" i="1" dirty="0">
              <a:solidFill>
                <a:srgbClr val="FF0000"/>
              </a:solidFill>
            </a:endParaRPr>
          </a:p>
        </p:txBody>
      </p:sp>
      <p:sp>
        <p:nvSpPr>
          <p:cNvPr id="10" name="Right Arrow 9"/>
          <p:cNvSpPr/>
          <p:nvPr/>
        </p:nvSpPr>
        <p:spPr bwMode="auto">
          <a:xfrm flipH="1">
            <a:off x="4191000" y="3565952"/>
            <a:ext cx="228600" cy="159604"/>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11" name="Slide Number Placeholder 10"/>
          <p:cNvSpPr>
            <a:spLocks noGrp="1"/>
          </p:cNvSpPr>
          <p:nvPr>
            <p:ph type="sldNum" sz="quarter" idx="12"/>
          </p:nvPr>
        </p:nvSpPr>
        <p:spPr/>
        <p:txBody>
          <a:bodyPr/>
          <a:lstStyle/>
          <a:p>
            <a:pPr>
              <a:defRPr/>
            </a:pPr>
            <a:fld id="{1009467D-D0EA-4FB8-A014-17BF9B853342}" type="slidenum">
              <a:rPr lang="en-US" altLang="en-US" smtClean="0"/>
              <a:pPr>
                <a:defRPr/>
              </a:pPr>
              <a:t>31</a:t>
            </a:fld>
            <a:endParaRPr lang="en-US"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429" y="-342900"/>
            <a:ext cx="9014012" cy="1143000"/>
          </a:xfrm>
        </p:spPr>
        <p:txBody>
          <a:bodyPr/>
          <a:lstStyle/>
          <a:p>
            <a:r>
              <a:rPr lang="en-US" dirty="0" smtClean="0"/>
              <a:t>5m Base </a:t>
            </a:r>
            <a:r>
              <a:rPr lang="en-US" dirty="0" smtClean="0"/>
              <a:t>Cavern Fire </a:t>
            </a:r>
            <a:r>
              <a:rPr lang="en-US" dirty="0" smtClean="0"/>
              <a:t>Animation (4,000kw </a:t>
            </a:r>
            <a:r>
              <a:rPr lang="en-US" dirty="0" smtClean="0"/>
              <a:t>Fire Size) Plan View</a:t>
            </a:r>
            <a:endParaRPr lang="en-US" dirty="0"/>
          </a:p>
        </p:txBody>
      </p:sp>
      <p:pic>
        <p:nvPicPr>
          <p:cNvPr id="3" name="4MW_PLA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37030" y="969201"/>
            <a:ext cx="8033026" cy="4705457"/>
          </a:xfrm>
          <a:prstGeom prst="rect">
            <a:avLst/>
          </a:prstGeom>
        </p:spPr>
      </p:pic>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32</a:t>
            </a:fld>
            <a:endParaRPr lang="en-US" alt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016" y="-342900"/>
            <a:ext cx="7620000" cy="1143000"/>
          </a:xfrm>
        </p:spPr>
        <p:txBody>
          <a:bodyPr/>
          <a:lstStyle/>
          <a:p>
            <a:r>
              <a:rPr lang="en-US" sz="2800" dirty="0" smtClean="0"/>
              <a:t>Summary of Base Cavern Fire Results</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3750438670"/>
              </p:ext>
            </p:extLst>
          </p:nvPr>
        </p:nvGraphicFramePr>
        <p:xfrm>
          <a:off x="933450" y="1054100"/>
          <a:ext cx="7391400" cy="2397760"/>
        </p:xfrm>
        <a:graphic>
          <a:graphicData uri="http://schemas.openxmlformats.org/drawingml/2006/table">
            <a:tbl>
              <a:tblPr firstRow="1" bandRow="1">
                <a:tableStyleId>{5C22544A-7EE6-4342-B048-85BDC9FD1C3A}</a:tableStyleId>
              </a:tblPr>
              <a:tblGrid>
                <a:gridCol w="1600200"/>
                <a:gridCol w="1600200"/>
                <a:gridCol w="1981200"/>
                <a:gridCol w="2209800"/>
              </a:tblGrid>
              <a:tr h="370840">
                <a:tc>
                  <a:txBody>
                    <a:bodyPr/>
                    <a:lstStyle/>
                    <a:p>
                      <a:pPr algn="ctr"/>
                      <a:r>
                        <a:rPr lang="en-US" dirty="0" smtClean="0">
                          <a:solidFill>
                            <a:sysClr val="windowText" lastClr="000000"/>
                          </a:solidFill>
                        </a:rPr>
                        <a:t>Tunnel Diameter</a:t>
                      </a:r>
                      <a:r>
                        <a:rPr lang="en-US" baseline="0" dirty="0" smtClean="0">
                          <a:solidFill>
                            <a:sysClr val="windowText" lastClr="000000"/>
                          </a:solidFill>
                        </a:rPr>
                        <a:t> (m)</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Limiting Fire Size (kW)</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Maximum Fuel</a:t>
                      </a:r>
                      <a:r>
                        <a:rPr lang="en-US" baseline="0" dirty="0" smtClean="0">
                          <a:solidFill>
                            <a:sysClr val="windowText" lastClr="000000"/>
                          </a:solidFill>
                        </a:rPr>
                        <a:t> Spill Area (m</a:t>
                      </a:r>
                      <a:r>
                        <a:rPr lang="en-US" baseline="30000" dirty="0" smtClean="0">
                          <a:solidFill>
                            <a:sysClr val="windowText" lastClr="000000"/>
                          </a:solidFill>
                        </a:rPr>
                        <a:t>2</a:t>
                      </a:r>
                      <a:r>
                        <a:rPr lang="en-US" baseline="0" dirty="0" smtClean="0">
                          <a:solidFill>
                            <a:sysClr val="windowText" lastClr="000000"/>
                          </a:solidFill>
                        </a:rPr>
                        <a:t>)</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Maximum</a:t>
                      </a:r>
                      <a:r>
                        <a:rPr lang="en-US" baseline="0" dirty="0" smtClean="0">
                          <a:solidFill>
                            <a:sysClr val="windowText" lastClr="000000"/>
                          </a:solidFill>
                        </a:rPr>
                        <a:t> Unconfined Spill Rate (L/min)</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370840">
                <a:tc>
                  <a:txBody>
                    <a:bodyPr/>
                    <a:lstStyle/>
                    <a:p>
                      <a:pPr algn="ctr"/>
                      <a:r>
                        <a:rPr lang="en-US" dirty="0" smtClean="0">
                          <a:solidFill>
                            <a:sysClr val="windowText" lastClr="000000"/>
                          </a:solidFill>
                        </a:rPr>
                        <a:t>4.5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3,000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2.4</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5.1</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5.0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4,000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6.8</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5.5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4,500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3.3</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7.7</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6.5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6,000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3.6</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10.2</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Content Placeholder 2"/>
          <p:cNvSpPr>
            <a:spLocks noGrp="1"/>
          </p:cNvSpPr>
          <p:nvPr>
            <p:ph idx="1"/>
          </p:nvPr>
        </p:nvSpPr>
        <p:spPr>
          <a:xfrm>
            <a:off x="933450" y="3705860"/>
            <a:ext cx="7620000" cy="1676400"/>
          </a:xfrm>
        </p:spPr>
        <p:txBody>
          <a:bodyPr/>
          <a:lstStyle/>
          <a:p>
            <a:r>
              <a:rPr lang="en-US" sz="1800" dirty="0" smtClean="0">
                <a:solidFill>
                  <a:srgbClr val="000000"/>
                </a:solidFill>
              </a:rPr>
              <a:t>Smoke </a:t>
            </a:r>
            <a:r>
              <a:rPr lang="en-US" sz="1800" dirty="0" smtClean="0">
                <a:solidFill>
                  <a:srgbClr val="000000"/>
                </a:solidFill>
              </a:rPr>
              <a:t>spills out of the base cavern and impacts tunnel walls causing the ceiling jet velocity to decrease</a:t>
            </a:r>
          </a:p>
          <a:p>
            <a:pPr lvl="1">
              <a:buNone/>
            </a:pPr>
            <a:endParaRPr lang="en-US" dirty="0" smtClean="0">
              <a:solidFill>
                <a:srgbClr val="000000"/>
              </a:solidFill>
            </a:endParaRPr>
          </a:p>
          <a:p>
            <a:pPr lvl="1"/>
            <a:endParaRPr lang="en-US" dirty="0" smtClean="0"/>
          </a:p>
        </p:txBody>
      </p:sp>
      <p:sp>
        <p:nvSpPr>
          <p:cNvPr id="5" name="Date Placeholder 4"/>
          <p:cNvSpPr>
            <a:spLocks noGrp="1"/>
          </p:cNvSpPr>
          <p:nvPr>
            <p:ph type="dt" sz="half" idx="10"/>
          </p:nvPr>
        </p:nvSpPr>
        <p:spPr/>
        <p:txBody>
          <a:bodyPr/>
          <a:lstStyle/>
          <a:p>
            <a:pPr>
              <a:defRPr/>
            </a:pPr>
            <a:r>
              <a:rPr lang="en-US" altLang="en-US" smtClean="0"/>
              <a:t>10/7/15 &amp; 10/8/15</a:t>
            </a:r>
            <a:endParaRPr lang="en-US" altLang="en-US"/>
          </a:p>
        </p:txBody>
      </p:sp>
      <p:sp>
        <p:nvSpPr>
          <p:cNvPr id="6" name="Footer Placeholder 5"/>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7" name="Slide Number Placeholder 6"/>
          <p:cNvSpPr>
            <a:spLocks noGrp="1"/>
          </p:cNvSpPr>
          <p:nvPr>
            <p:ph type="sldNum" sz="quarter" idx="12"/>
          </p:nvPr>
        </p:nvSpPr>
        <p:spPr/>
        <p:txBody>
          <a:bodyPr/>
          <a:lstStyle/>
          <a:p>
            <a:pPr>
              <a:defRPr/>
            </a:pPr>
            <a:fld id="{1009467D-D0EA-4FB8-A014-17BF9B853342}" type="slidenum">
              <a:rPr lang="en-US" altLang="en-US" smtClean="0"/>
              <a:pPr>
                <a:defRPr/>
              </a:pPr>
              <a:t>33</a:t>
            </a:fld>
            <a:endParaRPr lang="en-US"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l="10000" t="3143" r="9286"/>
          <a:stretch>
            <a:fillRect/>
          </a:stretch>
        </p:blipFill>
        <p:spPr bwMode="auto">
          <a:xfrm>
            <a:off x="216722" y="850582"/>
            <a:ext cx="6964008" cy="5223006"/>
          </a:xfrm>
          <a:prstGeom prst="rect">
            <a:avLst/>
          </a:prstGeom>
          <a:noFill/>
          <a:ln w="9525">
            <a:noFill/>
            <a:miter lim="800000"/>
            <a:headEnd/>
            <a:tailEnd/>
          </a:ln>
        </p:spPr>
      </p:pic>
      <p:sp>
        <p:nvSpPr>
          <p:cNvPr id="2" name="Title 1"/>
          <p:cNvSpPr>
            <a:spLocks noGrp="1"/>
          </p:cNvSpPr>
          <p:nvPr>
            <p:ph type="title"/>
          </p:nvPr>
        </p:nvSpPr>
        <p:spPr>
          <a:xfrm>
            <a:off x="271182" y="-425817"/>
            <a:ext cx="7620000" cy="1143000"/>
          </a:xfrm>
        </p:spPr>
        <p:txBody>
          <a:bodyPr/>
          <a:lstStyle/>
          <a:p>
            <a:r>
              <a:rPr lang="en-US" dirty="0" smtClean="0"/>
              <a:t>Damping Ring 4.5m Tunnel Fire Results</a:t>
            </a:r>
            <a:endParaRPr lang="en-US" dirty="0"/>
          </a:p>
        </p:txBody>
      </p:sp>
      <p:sp>
        <p:nvSpPr>
          <p:cNvPr id="8" name="TextBox 7"/>
          <p:cNvSpPr txBox="1"/>
          <p:nvPr/>
        </p:nvSpPr>
        <p:spPr>
          <a:xfrm>
            <a:off x="3841375" y="5733102"/>
            <a:ext cx="5867400" cy="584775"/>
          </a:xfrm>
          <a:prstGeom prst="rect">
            <a:avLst/>
          </a:prstGeom>
          <a:noFill/>
        </p:spPr>
        <p:txBody>
          <a:bodyPr wrap="square" rtlCol="0">
            <a:spAutoFit/>
          </a:bodyPr>
          <a:lstStyle/>
          <a:p>
            <a:r>
              <a:rPr lang="en-US" sz="1600" dirty="0" smtClean="0">
                <a:solidFill>
                  <a:srgbClr val="FF0000"/>
                </a:solidFill>
              </a:rPr>
              <a:t>Travel speed required to outrun back-layering = 0.98 m/s</a:t>
            </a:r>
          </a:p>
          <a:p>
            <a:r>
              <a:rPr lang="en-US" sz="1600" dirty="0" smtClean="0">
                <a:solidFill>
                  <a:srgbClr val="FF0000"/>
                </a:solidFill>
              </a:rPr>
              <a:t>Travel speed required to stay ahead of smoke layer = 0.5 m/s</a:t>
            </a:r>
          </a:p>
        </p:txBody>
      </p:sp>
      <p:sp>
        <p:nvSpPr>
          <p:cNvPr id="5" name="TextBox 4"/>
          <p:cNvSpPr txBox="1"/>
          <p:nvPr/>
        </p:nvSpPr>
        <p:spPr>
          <a:xfrm rot="248927">
            <a:off x="3290831" y="2688507"/>
            <a:ext cx="609600" cy="415498"/>
          </a:xfrm>
          <a:prstGeom prst="rect">
            <a:avLst/>
          </a:prstGeom>
          <a:noFill/>
        </p:spPr>
        <p:txBody>
          <a:bodyPr wrap="square" rtlCol="0">
            <a:spAutoFit/>
          </a:bodyPr>
          <a:lstStyle/>
          <a:p>
            <a:r>
              <a:rPr lang="en-US" sz="1050" b="1" i="1" dirty="0" smtClean="0">
                <a:solidFill>
                  <a:srgbClr val="FF0000"/>
                </a:solidFill>
              </a:rPr>
              <a:t>1.0 m/s</a:t>
            </a:r>
            <a:endParaRPr lang="en-US" sz="1050" b="1" i="1" dirty="0">
              <a:solidFill>
                <a:srgbClr val="FF0000"/>
              </a:solidFill>
            </a:endParaRPr>
          </a:p>
        </p:txBody>
      </p:sp>
      <p:cxnSp>
        <p:nvCxnSpPr>
          <p:cNvPr id="6" name="Straight Connector 5"/>
          <p:cNvCxnSpPr/>
          <p:nvPr/>
        </p:nvCxnSpPr>
        <p:spPr bwMode="auto">
          <a:xfrm flipH="1">
            <a:off x="2895600" y="2209800"/>
            <a:ext cx="152400" cy="16764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7" name="Right Arrow 6"/>
          <p:cNvSpPr/>
          <p:nvPr/>
        </p:nvSpPr>
        <p:spPr bwMode="auto">
          <a:xfrm rot="248927" flipH="1">
            <a:off x="3062231" y="2799205"/>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TextBox 8"/>
          <p:cNvSpPr txBox="1"/>
          <p:nvPr/>
        </p:nvSpPr>
        <p:spPr>
          <a:xfrm rot="333075">
            <a:off x="2152268" y="2847911"/>
            <a:ext cx="609600" cy="415498"/>
          </a:xfrm>
          <a:prstGeom prst="rect">
            <a:avLst/>
          </a:prstGeom>
          <a:noFill/>
        </p:spPr>
        <p:txBody>
          <a:bodyPr wrap="square" rtlCol="0">
            <a:spAutoFit/>
          </a:bodyPr>
          <a:lstStyle/>
          <a:p>
            <a:r>
              <a:rPr lang="en-US" sz="1050" b="1" i="1" dirty="0" smtClean="0">
                <a:solidFill>
                  <a:srgbClr val="FF0000"/>
                </a:solidFill>
              </a:rPr>
              <a:t>0.7 m/s</a:t>
            </a:r>
            <a:endParaRPr lang="en-US" sz="1050" b="1" i="1" dirty="0">
              <a:solidFill>
                <a:srgbClr val="FF0000"/>
              </a:solidFill>
            </a:endParaRPr>
          </a:p>
        </p:txBody>
      </p:sp>
      <p:sp>
        <p:nvSpPr>
          <p:cNvPr id="10" name="Right Arrow 9"/>
          <p:cNvSpPr/>
          <p:nvPr/>
        </p:nvSpPr>
        <p:spPr bwMode="auto">
          <a:xfrm rot="333075" flipH="1">
            <a:off x="2609468" y="2924111"/>
            <a:ext cx="228600" cy="159604"/>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11" name="Slide Number Placeholder 10"/>
          <p:cNvSpPr>
            <a:spLocks noGrp="1"/>
          </p:cNvSpPr>
          <p:nvPr>
            <p:ph type="sldNum" sz="quarter" idx="12"/>
          </p:nvPr>
        </p:nvSpPr>
        <p:spPr/>
        <p:txBody>
          <a:bodyPr/>
          <a:lstStyle/>
          <a:p>
            <a:pPr>
              <a:defRPr/>
            </a:pPr>
            <a:fld id="{1009467D-D0EA-4FB8-A014-17BF9B853342}" type="slidenum">
              <a:rPr lang="en-US" altLang="en-US" smtClean="0"/>
              <a:pPr>
                <a:defRPr/>
              </a:pPr>
              <a:t>34</a:t>
            </a:fld>
            <a:endParaRPr lang="en-US"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l="9286" t="3143" r="9286" b="-1429"/>
          <a:stretch>
            <a:fillRect/>
          </a:stretch>
        </p:blipFill>
        <p:spPr bwMode="auto">
          <a:xfrm>
            <a:off x="405765" y="874194"/>
            <a:ext cx="6903720" cy="5208069"/>
          </a:xfrm>
          <a:prstGeom prst="rect">
            <a:avLst/>
          </a:prstGeom>
          <a:noFill/>
          <a:ln w="9525">
            <a:noFill/>
            <a:miter lim="800000"/>
            <a:headEnd/>
            <a:tailEnd/>
          </a:ln>
        </p:spPr>
      </p:pic>
      <p:sp>
        <p:nvSpPr>
          <p:cNvPr id="2" name="Title 1"/>
          <p:cNvSpPr>
            <a:spLocks noGrp="1"/>
          </p:cNvSpPr>
          <p:nvPr>
            <p:ph type="title"/>
          </p:nvPr>
        </p:nvSpPr>
        <p:spPr>
          <a:xfrm>
            <a:off x="228600" y="-389022"/>
            <a:ext cx="7620000" cy="1143000"/>
          </a:xfrm>
        </p:spPr>
        <p:txBody>
          <a:bodyPr/>
          <a:lstStyle/>
          <a:p>
            <a:r>
              <a:rPr lang="en-US" dirty="0" smtClean="0"/>
              <a:t>Damping Ring 6.5m Tunnel Fire Results</a:t>
            </a:r>
            <a:endParaRPr lang="en-US" dirty="0"/>
          </a:p>
        </p:txBody>
      </p:sp>
      <p:sp>
        <p:nvSpPr>
          <p:cNvPr id="8" name="TextBox 7"/>
          <p:cNvSpPr txBox="1"/>
          <p:nvPr/>
        </p:nvSpPr>
        <p:spPr>
          <a:xfrm>
            <a:off x="4196154" y="5750094"/>
            <a:ext cx="5867400" cy="523220"/>
          </a:xfrm>
          <a:prstGeom prst="rect">
            <a:avLst/>
          </a:prstGeom>
          <a:noFill/>
        </p:spPr>
        <p:txBody>
          <a:bodyPr wrap="square" rtlCol="0">
            <a:spAutoFit/>
          </a:bodyPr>
          <a:lstStyle/>
          <a:p>
            <a:r>
              <a:rPr lang="en-US" sz="1400" dirty="0" smtClean="0">
                <a:solidFill>
                  <a:srgbClr val="FF0000"/>
                </a:solidFill>
              </a:rPr>
              <a:t>Travel speed required to outrun back-layering = 0.91 m/s</a:t>
            </a:r>
          </a:p>
          <a:p>
            <a:r>
              <a:rPr lang="en-US" sz="1400" dirty="0" smtClean="0">
                <a:solidFill>
                  <a:srgbClr val="FF0000"/>
                </a:solidFill>
              </a:rPr>
              <a:t>Travel speed required to stay ahead of smoke layer = 0.65 m/s</a:t>
            </a:r>
          </a:p>
        </p:txBody>
      </p:sp>
      <p:sp>
        <p:nvSpPr>
          <p:cNvPr id="5" name="TextBox 4"/>
          <p:cNvSpPr txBox="1"/>
          <p:nvPr/>
        </p:nvSpPr>
        <p:spPr>
          <a:xfrm rot="509261">
            <a:off x="2597765" y="2488532"/>
            <a:ext cx="609600" cy="415498"/>
          </a:xfrm>
          <a:prstGeom prst="rect">
            <a:avLst/>
          </a:prstGeom>
          <a:noFill/>
        </p:spPr>
        <p:txBody>
          <a:bodyPr wrap="square" rtlCol="0">
            <a:spAutoFit/>
          </a:bodyPr>
          <a:lstStyle/>
          <a:p>
            <a:r>
              <a:rPr lang="en-US" sz="1050" b="1" i="1" dirty="0" smtClean="0">
                <a:solidFill>
                  <a:srgbClr val="FF0000"/>
                </a:solidFill>
              </a:rPr>
              <a:t>1.0 m/s</a:t>
            </a:r>
            <a:endParaRPr lang="en-US" sz="1050" b="1" i="1" dirty="0">
              <a:solidFill>
                <a:srgbClr val="FF0000"/>
              </a:solidFill>
            </a:endParaRPr>
          </a:p>
        </p:txBody>
      </p:sp>
      <p:cxnSp>
        <p:nvCxnSpPr>
          <p:cNvPr id="6" name="Straight Connector 5"/>
          <p:cNvCxnSpPr/>
          <p:nvPr/>
        </p:nvCxnSpPr>
        <p:spPr bwMode="auto">
          <a:xfrm flipH="1">
            <a:off x="2244090" y="1988619"/>
            <a:ext cx="76200" cy="16002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7" name="Right Arrow 6"/>
          <p:cNvSpPr/>
          <p:nvPr/>
        </p:nvSpPr>
        <p:spPr bwMode="auto">
          <a:xfrm rot="509261" flipH="1">
            <a:off x="2369165" y="2599230"/>
            <a:ext cx="228600" cy="152400"/>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TextBox 8"/>
          <p:cNvSpPr txBox="1"/>
          <p:nvPr/>
        </p:nvSpPr>
        <p:spPr>
          <a:xfrm rot="817806">
            <a:off x="1264105" y="2708199"/>
            <a:ext cx="710705" cy="253916"/>
          </a:xfrm>
          <a:prstGeom prst="rect">
            <a:avLst/>
          </a:prstGeom>
          <a:noFill/>
        </p:spPr>
        <p:txBody>
          <a:bodyPr wrap="square" rtlCol="0">
            <a:spAutoFit/>
          </a:bodyPr>
          <a:lstStyle/>
          <a:p>
            <a:r>
              <a:rPr lang="en-US" sz="1050" b="1" i="1" dirty="0" smtClean="0">
                <a:solidFill>
                  <a:srgbClr val="FF0000"/>
                </a:solidFill>
              </a:rPr>
              <a:t>0.7 m/s</a:t>
            </a:r>
            <a:endParaRPr lang="en-US" sz="1050" b="1" i="1" dirty="0">
              <a:solidFill>
                <a:srgbClr val="FF0000"/>
              </a:solidFill>
            </a:endParaRPr>
          </a:p>
        </p:txBody>
      </p:sp>
      <p:sp>
        <p:nvSpPr>
          <p:cNvPr id="10" name="Right Arrow 9"/>
          <p:cNvSpPr/>
          <p:nvPr/>
        </p:nvSpPr>
        <p:spPr bwMode="auto">
          <a:xfrm rot="817806" flipH="1">
            <a:off x="1957957" y="2885132"/>
            <a:ext cx="228600" cy="159604"/>
          </a:xfrm>
          <a:prstGeom prst="rightArrow">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11" name="Slide Number Placeholder 10"/>
          <p:cNvSpPr>
            <a:spLocks noGrp="1"/>
          </p:cNvSpPr>
          <p:nvPr>
            <p:ph type="sldNum" sz="quarter" idx="12"/>
          </p:nvPr>
        </p:nvSpPr>
        <p:spPr/>
        <p:txBody>
          <a:bodyPr/>
          <a:lstStyle/>
          <a:p>
            <a:pPr>
              <a:defRPr/>
            </a:pPr>
            <a:fld id="{1009467D-D0EA-4FB8-A014-17BF9B853342}" type="slidenum">
              <a:rPr lang="en-US" altLang="en-US" smtClean="0"/>
              <a:pPr>
                <a:defRPr/>
              </a:pPr>
              <a:t>35</a:t>
            </a:fld>
            <a:endParaRPr lang="en-US"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03" y="-342900"/>
            <a:ext cx="7620000" cy="1143000"/>
          </a:xfrm>
        </p:spPr>
        <p:txBody>
          <a:bodyPr/>
          <a:lstStyle/>
          <a:p>
            <a:r>
              <a:rPr lang="en-US" sz="2800" dirty="0" smtClean="0"/>
              <a:t>Summary of Damping Ring Fire Results</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4077409749"/>
              </p:ext>
            </p:extLst>
          </p:nvPr>
        </p:nvGraphicFramePr>
        <p:xfrm>
          <a:off x="747583" y="1088081"/>
          <a:ext cx="7391400" cy="2397760"/>
        </p:xfrm>
        <a:graphic>
          <a:graphicData uri="http://schemas.openxmlformats.org/drawingml/2006/table">
            <a:tbl>
              <a:tblPr firstRow="1" bandRow="1">
                <a:tableStyleId>{5C22544A-7EE6-4342-B048-85BDC9FD1C3A}</a:tableStyleId>
              </a:tblPr>
              <a:tblGrid>
                <a:gridCol w="1600200"/>
                <a:gridCol w="1600200"/>
                <a:gridCol w="1981200"/>
                <a:gridCol w="2209800"/>
              </a:tblGrid>
              <a:tr h="370840">
                <a:tc>
                  <a:txBody>
                    <a:bodyPr/>
                    <a:lstStyle/>
                    <a:p>
                      <a:pPr algn="ctr"/>
                      <a:r>
                        <a:rPr lang="en-US" dirty="0" smtClean="0">
                          <a:solidFill>
                            <a:sysClr val="windowText" lastClr="000000"/>
                          </a:solidFill>
                        </a:rPr>
                        <a:t>Tunnel Diameter</a:t>
                      </a:r>
                      <a:r>
                        <a:rPr lang="en-US" baseline="0" dirty="0" smtClean="0">
                          <a:solidFill>
                            <a:sysClr val="windowText" lastClr="000000"/>
                          </a:solidFill>
                        </a:rPr>
                        <a:t> (m)</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Limiting Fire Size (kW)</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Maximum Fuel</a:t>
                      </a:r>
                      <a:r>
                        <a:rPr lang="en-US" baseline="0" dirty="0" smtClean="0">
                          <a:solidFill>
                            <a:sysClr val="windowText" lastClr="000000"/>
                          </a:solidFill>
                        </a:rPr>
                        <a:t> Spill Area (m</a:t>
                      </a:r>
                      <a:r>
                        <a:rPr lang="en-US" baseline="30000" dirty="0" smtClean="0">
                          <a:solidFill>
                            <a:sysClr val="windowText" lastClr="000000"/>
                          </a:solidFill>
                        </a:rPr>
                        <a:t>2</a:t>
                      </a:r>
                      <a:r>
                        <a:rPr lang="en-US" baseline="0" dirty="0" smtClean="0">
                          <a:solidFill>
                            <a:sysClr val="windowText" lastClr="000000"/>
                          </a:solidFill>
                        </a:rPr>
                        <a:t>)</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smtClean="0">
                          <a:solidFill>
                            <a:sysClr val="windowText" lastClr="000000"/>
                          </a:solidFill>
                        </a:rPr>
                        <a:t>Maximum</a:t>
                      </a:r>
                      <a:r>
                        <a:rPr lang="en-US" baseline="0" dirty="0" smtClean="0">
                          <a:solidFill>
                            <a:sysClr val="windowText" lastClr="000000"/>
                          </a:solidFill>
                        </a:rPr>
                        <a:t> Unconfined Spill Rate (L/min)</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370840">
                <a:tc>
                  <a:txBody>
                    <a:bodyPr/>
                    <a:lstStyle/>
                    <a:p>
                      <a:pPr algn="ctr"/>
                      <a:r>
                        <a:rPr lang="en-US" dirty="0" smtClean="0">
                          <a:solidFill>
                            <a:sysClr val="windowText" lastClr="000000"/>
                          </a:solidFill>
                        </a:rPr>
                        <a:t>4.5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2,500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2.0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4.3</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5.0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3,250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2.5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5.5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5.5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4,000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6.8</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ysClr val="windowText" lastClr="000000"/>
                          </a:solidFill>
                        </a:rPr>
                        <a:t>6.5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5,000</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3.6</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ysClr val="windowText" lastClr="000000"/>
                          </a:solidFill>
                        </a:rPr>
                        <a:t>8.5</a:t>
                      </a:r>
                      <a:endParaRPr 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Content Placeholder 2"/>
          <p:cNvSpPr>
            <a:spLocks noGrp="1"/>
          </p:cNvSpPr>
          <p:nvPr>
            <p:ph idx="1"/>
          </p:nvPr>
        </p:nvSpPr>
        <p:spPr>
          <a:xfrm>
            <a:off x="844379" y="3773822"/>
            <a:ext cx="7620000" cy="1676400"/>
          </a:xfrm>
        </p:spPr>
        <p:txBody>
          <a:bodyPr/>
          <a:lstStyle/>
          <a:p>
            <a:r>
              <a:rPr lang="en-US" sz="2000" dirty="0" smtClean="0">
                <a:solidFill>
                  <a:srgbClr val="000000"/>
                </a:solidFill>
              </a:rPr>
              <a:t>Results apply to curved sections of damping ring</a:t>
            </a:r>
          </a:p>
          <a:p>
            <a:r>
              <a:rPr lang="en-US" sz="2000" dirty="0" smtClean="0">
                <a:solidFill>
                  <a:srgbClr val="000000"/>
                </a:solidFill>
              </a:rPr>
              <a:t>Limiting fire sizes in curved section of tunnel increase over straight tunnel section</a:t>
            </a:r>
          </a:p>
          <a:p>
            <a:pPr lvl="1"/>
            <a:r>
              <a:rPr lang="en-US" sz="1800" dirty="0" smtClean="0">
                <a:solidFill>
                  <a:srgbClr val="000000"/>
                </a:solidFill>
              </a:rPr>
              <a:t>The speed at which smoke descends to head-level decreases due to the curvature of the tunnel</a:t>
            </a:r>
          </a:p>
          <a:p>
            <a:r>
              <a:rPr lang="en-US" sz="2000" dirty="0" smtClean="0">
                <a:solidFill>
                  <a:srgbClr val="000000"/>
                </a:solidFill>
              </a:rPr>
              <a:t>The straight tunnel sections of the damping ring represent limiting fuel spill quantities for the damping ring</a:t>
            </a:r>
          </a:p>
          <a:p>
            <a:pPr lvl="1">
              <a:buNone/>
            </a:pPr>
            <a:endParaRPr lang="en-US" dirty="0" smtClean="0">
              <a:solidFill>
                <a:srgbClr val="000000"/>
              </a:solidFill>
            </a:endParaRPr>
          </a:p>
          <a:p>
            <a:pPr lvl="1"/>
            <a:endParaRPr lang="en-US" dirty="0" smtClean="0"/>
          </a:p>
        </p:txBody>
      </p:sp>
      <p:sp>
        <p:nvSpPr>
          <p:cNvPr id="5" name="Date Placeholder 4"/>
          <p:cNvSpPr>
            <a:spLocks noGrp="1"/>
          </p:cNvSpPr>
          <p:nvPr>
            <p:ph type="dt" sz="half" idx="10"/>
          </p:nvPr>
        </p:nvSpPr>
        <p:spPr/>
        <p:txBody>
          <a:bodyPr/>
          <a:lstStyle/>
          <a:p>
            <a:pPr>
              <a:defRPr/>
            </a:pPr>
            <a:r>
              <a:rPr lang="en-US" altLang="en-US" smtClean="0"/>
              <a:t>10/7/15 &amp; 10/8/15</a:t>
            </a:r>
            <a:endParaRPr lang="en-US" altLang="en-US"/>
          </a:p>
        </p:txBody>
      </p:sp>
      <p:sp>
        <p:nvSpPr>
          <p:cNvPr id="6" name="Footer Placeholder 5"/>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7" name="Slide Number Placeholder 6"/>
          <p:cNvSpPr>
            <a:spLocks noGrp="1"/>
          </p:cNvSpPr>
          <p:nvPr>
            <p:ph type="sldNum" sz="quarter" idx="12"/>
          </p:nvPr>
        </p:nvSpPr>
        <p:spPr/>
        <p:txBody>
          <a:bodyPr/>
          <a:lstStyle/>
          <a:p>
            <a:pPr>
              <a:defRPr/>
            </a:pPr>
            <a:fld id="{1009467D-D0EA-4FB8-A014-17BF9B853342}" type="slidenum">
              <a:rPr lang="en-US" altLang="en-US" smtClean="0"/>
              <a:pPr>
                <a:defRPr/>
              </a:pPr>
              <a:t>36</a:t>
            </a:fld>
            <a:endParaRPr lang="en-US"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946" y="-342900"/>
            <a:ext cx="7620000" cy="1143000"/>
          </a:xfrm>
        </p:spPr>
        <p:txBody>
          <a:bodyPr/>
          <a:lstStyle/>
          <a:p>
            <a:r>
              <a:rPr lang="en-US" sz="2800" dirty="0" smtClean="0"/>
              <a:t>Compiled Tunnel Fire Results</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1233703328"/>
              </p:ext>
            </p:extLst>
          </p:nvPr>
        </p:nvGraphicFramePr>
        <p:xfrm>
          <a:off x="1058562" y="978518"/>
          <a:ext cx="7010400" cy="5181600"/>
        </p:xfrm>
        <a:graphic>
          <a:graphicData uri="http://schemas.openxmlformats.org/drawingml/2006/table">
            <a:tbl>
              <a:tblPr firstRow="1" bandRow="1">
                <a:tableStyleId>{5C22544A-7EE6-4342-B048-85BDC9FD1C3A}</a:tableStyleId>
              </a:tblPr>
              <a:tblGrid>
                <a:gridCol w="1371600"/>
                <a:gridCol w="1066800"/>
                <a:gridCol w="1371600"/>
                <a:gridCol w="1371600"/>
                <a:gridCol w="1828800"/>
              </a:tblGrid>
              <a:tr h="370840">
                <a:tc>
                  <a:txBody>
                    <a:bodyPr/>
                    <a:lstStyle/>
                    <a:p>
                      <a:pPr algn="ctr"/>
                      <a:r>
                        <a:rPr lang="en-US" sz="1400" dirty="0" smtClean="0">
                          <a:solidFill>
                            <a:sysClr val="windowText" lastClr="000000"/>
                          </a:solidFill>
                        </a:rPr>
                        <a:t>Fire</a:t>
                      </a:r>
                      <a:r>
                        <a:rPr lang="en-US" sz="1400" baseline="0" dirty="0" smtClean="0">
                          <a:solidFill>
                            <a:sysClr val="windowText" lastClr="000000"/>
                          </a:solidFill>
                        </a:rPr>
                        <a:t> Location</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1400" dirty="0" smtClean="0">
                          <a:solidFill>
                            <a:sysClr val="windowText" lastClr="000000"/>
                          </a:solidFill>
                        </a:rPr>
                        <a:t>Tunnel Diameter</a:t>
                      </a:r>
                      <a:r>
                        <a:rPr lang="en-US" sz="1400" baseline="0" dirty="0" smtClean="0">
                          <a:solidFill>
                            <a:sysClr val="windowText" lastClr="000000"/>
                          </a:solidFill>
                        </a:rPr>
                        <a:t> (m)</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1400" dirty="0" smtClean="0">
                          <a:solidFill>
                            <a:sysClr val="windowText" lastClr="000000"/>
                          </a:solidFill>
                        </a:rPr>
                        <a:t>Limiting Fire Size (kW)</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1400" dirty="0" smtClean="0">
                          <a:solidFill>
                            <a:sysClr val="windowText" lastClr="000000"/>
                          </a:solidFill>
                        </a:rPr>
                        <a:t>Maximum Fuel</a:t>
                      </a:r>
                      <a:r>
                        <a:rPr lang="en-US" sz="1400" baseline="0" dirty="0" smtClean="0">
                          <a:solidFill>
                            <a:sysClr val="windowText" lastClr="000000"/>
                          </a:solidFill>
                        </a:rPr>
                        <a:t> Spill Area (m</a:t>
                      </a:r>
                      <a:r>
                        <a:rPr lang="en-US" sz="1400" baseline="30000" dirty="0" smtClean="0">
                          <a:solidFill>
                            <a:sysClr val="windowText" lastClr="000000"/>
                          </a:solidFill>
                        </a:rPr>
                        <a:t>2</a:t>
                      </a:r>
                      <a:r>
                        <a:rPr lang="en-US" sz="1400" baseline="0" dirty="0" smtClean="0">
                          <a:solidFill>
                            <a:sysClr val="windowText" lastClr="000000"/>
                          </a:solidFill>
                        </a:rPr>
                        <a:t>)</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1400" dirty="0" smtClean="0">
                          <a:solidFill>
                            <a:sysClr val="windowText" lastClr="000000"/>
                          </a:solidFill>
                        </a:rPr>
                        <a:t>Maximum</a:t>
                      </a:r>
                      <a:r>
                        <a:rPr lang="en-US" sz="1400" baseline="0" dirty="0" smtClean="0">
                          <a:solidFill>
                            <a:sysClr val="windowText" lastClr="000000"/>
                          </a:solidFill>
                        </a:rPr>
                        <a:t> Unconfined Spill Rate (L/min)</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75000"/>
                      </a:schemeClr>
                    </a:solidFill>
                  </a:tcPr>
                </a:tc>
              </a:tr>
              <a:tr h="370840">
                <a:tc rowSpan="4">
                  <a:txBody>
                    <a:bodyPr/>
                    <a:lstStyle/>
                    <a:p>
                      <a:pPr algn="ctr"/>
                      <a:r>
                        <a:rPr lang="en-US" sz="1400" dirty="0" err="1" smtClean="0">
                          <a:solidFill>
                            <a:sysClr val="windowText" lastClr="000000"/>
                          </a:solidFill>
                        </a:rPr>
                        <a:t>LINAC</a:t>
                      </a:r>
                      <a:r>
                        <a:rPr lang="en-US" sz="1400" dirty="0" smtClean="0">
                          <a:solidFill>
                            <a:sysClr val="windowText" lastClr="000000"/>
                          </a:solidFill>
                        </a:rPr>
                        <a:t> / Straight Damping Ring Tunnel</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750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0.8</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1.3</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1,000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1.7</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1,100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1.1</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1.9</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algn="ct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6.5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1,500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1.4</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2.6</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70840">
                <a:tc rowSpan="4">
                  <a:txBody>
                    <a:bodyPr/>
                    <a:lstStyle/>
                    <a:p>
                      <a:pPr algn="ctr"/>
                      <a:r>
                        <a:rPr lang="en-US" sz="1400" dirty="0" smtClean="0">
                          <a:solidFill>
                            <a:sysClr val="windowText" lastClr="000000"/>
                          </a:solidFill>
                        </a:rPr>
                        <a:t>Base Cavern</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3,000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2.4</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5.1</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4,000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6.8</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4,500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3.3</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7.7</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algn="ct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6.5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6,000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3.6</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10.2</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70840">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ysClr val="windowText" lastClr="000000"/>
                          </a:solidFill>
                        </a:rPr>
                        <a:t>Curved Damping Ring Tunnel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2,500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2.0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4.3</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3,250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2.5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4,000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6.8</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6.5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5,000</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3.6</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8.5</a:t>
                      </a:r>
                      <a:endParaRPr lang="en-US" sz="14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37</a:t>
            </a:fld>
            <a:endParaRPr lang="en-US"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Egress Analysis</a:t>
            </a:r>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38</a:t>
            </a:fld>
            <a:endParaRPr lang="en-US" altLang="en-US"/>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3692" y="1697498"/>
            <a:ext cx="5962646" cy="2746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89112" y="974912"/>
            <a:ext cx="8559053" cy="1200329"/>
          </a:xfrm>
          <a:prstGeom prst="rect">
            <a:avLst/>
          </a:prstGeom>
          <a:noFill/>
        </p:spPr>
        <p:txBody>
          <a:bodyPr wrap="square" rtlCol="0">
            <a:spAutoFit/>
          </a:bodyPr>
          <a:lstStyle/>
          <a:p>
            <a:r>
              <a:rPr lang="en-US" dirty="0" smtClean="0"/>
              <a:t>The Available Safe Egress Time (ASET) was greater then Required Safe Egress Time (RSET) – Visibility is lost at a rate 0.63 m/s travel egress speed of </a:t>
            </a:r>
            <a:r>
              <a:rPr lang="en-US" smtClean="0"/>
              <a:t>0.72 m/s</a:t>
            </a:r>
            <a:endParaRPr lang="en-US" dirty="0"/>
          </a:p>
        </p:txBody>
      </p:sp>
      <p:sp>
        <p:nvSpPr>
          <p:cNvPr id="8" name="TextBox 7"/>
          <p:cNvSpPr txBox="1"/>
          <p:nvPr/>
        </p:nvSpPr>
        <p:spPr>
          <a:xfrm>
            <a:off x="356347" y="4798733"/>
            <a:ext cx="8559053" cy="1569660"/>
          </a:xfrm>
          <a:prstGeom prst="rect">
            <a:avLst/>
          </a:prstGeom>
          <a:noFill/>
        </p:spPr>
        <p:txBody>
          <a:bodyPr wrap="square" rtlCol="0">
            <a:spAutoFit/>
          </a:bodyPr>
          <a:lstStyle/>
          <a:p>
            <a:r>
              <a:rPr lang="en-US" dirty="0" smtClean="0"/>
              <a:t>In other words, occupants can comfortably walk faster than smoke can fill the tunnel for a given fire size and can reach the vertical shaft or area of refuge before being exposed to untenable </a:t>
            </a:r>
            <a:r>
              <a:rPr lang="en-US" dirty="0" smtClean="0"/>
              <a:t>conditions.</a:t>
            </a:r>
            <a:endParaRPr lang="en-US" dirty="0"/>
          </a:p>
        </p:txBody>
      </p:sp>
    </p:spTree>
    <p:extLst>
      <p:ext uri="{BB962C8B-B14F-4D97-AF65-F5344CB8AC3E}">
        <p14:creationId xmlns:p14="http://schemas.microsoft.com/office/powerpoint/2010/main" val="31478734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bwMode="auto">
          <a:xfrm>
            <a:off x="228600" y="103188"/>
            <a:ext cx="8686800" cy="6429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US" altLang="en-US" dirty="0" smtClean="0">
                <a:latin typeface="Helvetica" panose="020B0604020202020204" pitchFamily="34" charset="0"/>
              </a:rPr>
              <a:t>Conclusions </a:t>
            </a:r>
            <a:endParaRPr lang="en-US" altLang="en-US" dirty="0" smtClean="0">
              <a:latin typeface="Helvetica" panose="020B0604020202020204" pitchFamily="34" charset="0"/>
            </a:endParaRPr>
          </a:p>
        </p:txBody>
      </p:sp>
      <p:sp>
        <p:nvSpPr>
          <p:cNvPr id="9219" name="Content Placeholder 2"/>
          <p:cNvSpPr>
            <a:spLocks noGrp="1"/>
          </p:cNvSpPr>
          <p:nvPr>
            <p:ph idx="1"/>
          </p:nvPr>
        </p:nvSpPr>
        <p:spPr bwMode="auto">
          <a:xfrm>
            <a:off x="228600" y="1042988"/>
            <a:ext cx="8672513" cy="4987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en-US" dirty="0" smtClean="0">
                <a:latin typeface="Helvetica" panose="020B0604020202020204" pitchFamily="34" charset="0"/>
              </a:rPr>
              <a:t>The travel distances </a:t>
            </a:r>
            <a:r>
              <a:rPr lang="en-US" altLang="en-US" dirty="0" smtClean="0">
                <a:latin typeface="Helvetica" panose="020B0604020202020204" pitchFamily="34" charset="0"/>
              </a:rPr>
              <a:t>referenced </a:t>
            </a:r>
            <a:r>
              <a:rPr lang="en-US" altLang="en-US" dirty="0" smtClean="0">
                <a:latin typeface="Helvetica" panose="020B0604020202020204" pitchFamily="34" charset="0"/>
              </a:rPr>
              <a:t>in NFPA 520 </a:t>
            </a:r>
            <a:r>
              <a:rPr lang="en-US" altLang="en-US" dirty="0" smtClean="0">
                <a:latin typeface="Helvetica" panose="020B0604020202020204" pitchFamily="34" charset="0"/>
              </a:rPr>
              <a:t>are </a:t>
            </a:r>
            <a:r>
              <a:rPr lang="en-US" altLang="en-US" dirty="0" smtClean="0">
                <a:latin typeface="Helvetica" panose="020B0604020202020204" pitchFamily="34" charset="0"/>
              </a:rPr>
              <a:t>validated, i.e., the maximum travel distance of 610m 2,000ft.) to an exterior access point or area of refuge will allow occupants to evacuate safely</a:t>
            </a:r>
          </a:p>
          <a:p>
            <a:pPr eaLnBrk="1" hangingPunct="1"/>
            <a:r>
              <a:rPr lang="en-US" altLang="en-US" dirty="0" smtClean="0">
                <a:latin typeface="Helvetica" panose="020B0604020202020204" pitchFamily="34" charset="0"/>
              </a:rPr>
              <a:t>The size of pool/spill fire (e.g., transformer oil) can be restricted by establishing fuel containment strategies</a:t>
            </a:r>
          </a:p>
          <a:p>
            <a:pPr eaLnBrk="1" hangingPunct="1"/>
            <a:r>
              <a:rPr lang="en-US" altLang="en-US" dirty="0" smtClean="0">
                <a:latin typeface="Helvetica" panose="020B0604020202020204" pitchFamily="34" charset="0"/>
              </a:rPr>
              <a:t>Increasing the tunnel diameter allows the combustible fuel loading in a tunnel to be increase without </a:t>
            </a:r>
            <a:r>
              <a:rPr lang="en-US" altLang="en-US" dirty="0" smtClean="0">
                <a:latin typeface="Helvetica" panose="020B0604020202020204" pitchFamily="34" charset="0"/>
              </a:rPr>
              <a:t>affecting</a:t>
            </a:r>
            <a:r>
              <a:rPr lang="en-US" altLang="en-US" dirty="0" smtClean="0">
                <a:latin typeface="Helvetica" panose="020B0604020202020204" pitchFamily="34" charset="0"/>
              </a:rPr>
              <a:t> </a:t>
            </a:r>
            <a:r>
              <a:rPr lang="en-US" altLang="en-US" dirty="0" smtClean="0">
                <a:latin typeface="Helvetica" panose="020B0604020202020204" pitchFamily="34" charset="0"/>
              </a:rPr>
              <a:t>the ability of occupants to evacuate safely</a:t>
            </a:r>
          </a:p>
          <a:p>
            <a:pPr eaLnBrk="1" hangingPunct="1"/>
            <a:r>
              <a:rPr lang="en-US" altLang="en-US" dirty="0" smtClean="0">
                <a:latin typeface="Helvetica" panose="020B0604020202020204" pitchFamily="34" charset="0"/>
              </a:rPr>
              <a:t>Administrative </a:t>
            </a:r>
            <a:r>
              <a:rPr lang="en-US" altLang="en-US" dirty="0" smtClean="0">
                <a:latin typeface="Helvetica" panose="020B0604020202020204" pitchFamily="34" charset="0"/>
              </a:rPr>
              <a:t>controls must be </a:t>
            </a:r>
            <a:r>
              <a:rPr lang="en-US" altLang="en-US" dirty="0" smtClean="0">
                <a:latin typeface="Helvetica" panose="020B0604020202020204" pitchFamily="34" charset="0"/>
              </a:rPr>
              <a:t>established </a:t>
            </a:r>
            <a:r>
              <a:rPr lang="en-US" altLang="en-US" dirty="0" smtClean="0">
                <a:latin typeface="Helvetica" panose="020B0604020202020204" pitchFamily="34" charset="0"/>
              </a:rPr>
              <a:t>as part of a combustible management strategy, e.g., </a:t>
            </a:r>
            <a:r>
              <a:rPr lang="en-US" altLang="en-US" dirty="0" smtClean="0">
                <a:latin typeface="Helvetica" panose="020B0604020202020204" pitchFamily="34" charset="0"/>
              </a:rPr>
              <a:t>transient </a:t>
            </a:r>
            <a:r>
              <a:rPr lang="en-US" altLang="en-US" dirty="0" smtClean="0">
                <a:latin typeface="Helvetica" panose="020B0604020202020204" pitchFamily="34" charset="0"/>
              </a:rPr>
              <a:t>combustibles may be present in the tunnel</a:t>
            </a:r>
          </a:p>
        </p:txBody>
      </p:sp>
      <p:sp>
        <p:nvSpPr>
          <p:cNvPr id="9220"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r>
              <a:rPr lang="en-US" altLang="en-US" sz="900" smtClean="0">
                <a:solidFill>
                  <a:srgbClr val="004C97"/>
                </a:solidFill>
                <a:latin typeface="Helvetica" panose="020B0604020202020204" pitchFamily="34" charset="0"/>
              </a:rPr>
              <a:t>10/7/15 &amp; 10/8/15</a:t>
            </a:r>
            <a:endParaRPr lang="en-US" altLang="en-US" sz="900">
              <a:solidFill>
                <a:srgbClr val="004C97"/>
              </a:solidFill>
              <a:latin typeface="Helvetica" panose="020B0604020202020204" pitchFamily="34" charset="0"/>
            </a:endParaRPr>
          </a:p>
        </p:txBody>
      </p:sp>
      <p:sp>
        <p:nvSpPr>
          <p:cNvPr id="922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r>
              <a:rPr lang="en-US" altLang="en-US" sz="900" smtClean="0">
                <a:solidFill>
                  <a:srgbClr val="004C97"/>
                </a:solidFill>
                <a:latin typeface="Helvetica" panose="020B0604020202020204" pitchFamily="34" charset="0"/>
              </a:rPr>
              <a:t>Priest &amp; Niehoff | Tunnel Fire Dynamics &amp; Evacuation Simulations</a:t>
            </a:r>
            <a:endParaRPr lang="en-US" altLang="en-US" sz="900" b="1" smtClean="0">
              <a:solidFill>
                <a:srgbClr val="004C97"/>
              </a:solidFill>
              <a:latin typeface="Helvetica" panose="020B0604020202020204" pitchFamily="34" charset="0"/>
            </a:endParaRPr>
          </a:p>
        </p:txBody>
      </p:sp>
      <p:sp>
        <p:nvSpPr>
          <p:cNvPr id="922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C2C2F8D2-3C36-4F34-82C6-238FF9D970C7}" type="slidenum">
              <a:rPr lang="en-US" altLang="en-US" sz="900">
                <a:solidFill>
                  <a:srgbClr val="004C97"/>
                </a:solidFill>
                <a:latin typeface="Helvetica" panose="020B0604020202020204" pitchFamily="34" charset="0"/>
              </a:rPr>
              <a:pPr/>
              <a:t>39</a:t>
            </a:fld>
            <a:endParaRPr lang="en-US" altLang="en-US" sz="900">
              <a:solidFill>
                <a:srgbClr val="004C97"/>
              </a:solidFill>
              <a:latin typeface="Helvetica"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5" y="219074"/>
            <a:ext cx="7620000" cy="581025"/>
          </a:xfrm>
        </p:spPr>
        <p:txBody>
          <a:bodyPr/>
          <a:lstStyle/>
          <a:p>
            <a:r>
              <a:rPr lang="en-US" dirty="0" smtClean="0"/>
              <a:t>Approach</a:t>
            </a:r>
            <a:endParaRPr lang="en-US" dirty="0"/>
          </a:p>
        </p:txBody>
      </p:sp>
      <p:sp>
        <p:nvSpPr>
          <p:cNvPr id="3" name="Content Placeholder 2"/>
          <p:cNvSpPr>
            <a:spLocks noGrp="1"/>
          </p:cNvSpPr>
          <p:nvPr>
            <p:ph idx="1"/>
          </p:nvPr>
        </p:nvSpPr>
        <p:spPr>
          <a:xfrm>
            <a:off x="200025" y="990600"/>
            <a:ext cx="7620000" cy="4525963"/>
          </a:xfrm>
        </p:spPr>
        <p:txBody>
          <a:bodyPr/>
          <a:lstStyle/>
          <a:p>
            <a:r>
              <a:rPr lang="en-US" dirty="0" smtClean="0"/>
              <a:t>Research tunnel fire dynamics</a:t>
            </a:r>
          </a:p>
          <a:p>
            <a:r>
              <a:rPr lang="en-US" dirty="0" smtClean="0"/>
              <a:t>Model representative tunnel fire scenarios using FDS to analyze the effects of:</a:t>
            </a:r>
          </a:p>
          <a:p>
            <a:pPr lvl="1"/>
            <a:r>
              <a:rPr lang="en-US" dirty="0" smtClean="0"/>
              <a:t>Smoke movement</a:t>
            </a:r>
          </a:p>
          <a:p>
            <a:pPr lvl="1"/>
            <a:r>
              <a:rPr lang="en-US" dirty="0" smtClean="0"/>
              <a:t>Fire size</a:t>
            </a:r>
          </a:p>
          <a:p>
            <a:pPr lvl="1"/>
            <a:r>
              <a:rPr lang="en-US" dirty="0" smtClean="0"/>
              <a:t>Fire location (tunnel or base cavern)</a:t>
            </a:r>
          </a:p>
          <a:p>
            <a:r>
              <a:rPr lang="en-US" dirty="0" smtClean="0"/>
              <a:t>Determine the time required for occupants to evacuate </a:t>
            </a:r>
          </a:p>
          <a:p>
            <a:r>
              <a:rPr lang="en-US" dirty="0" smtClean="0"/>
              <a:t>Determine the maximum fire size that will allow occupants to evacuate safely </a:t>
            </a:r>
          </a:p>
          <a:p>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4</a:t>
            </a:fld>
            <a:endParaRPr lang="en-US"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sz="half" idx="13"/>
          </p:nvPr>
        </p:nvSpPr>
        <p:spPr bwMode="auto">
          <a:xfrm>
            <a:off x="2571750" y="2228851"/>
            <a:ext cx="2809875" cy="876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altLang="en-US" sz="4000" dirty="0" smtClean="0">
                <a:latin typeface="Helvetica" panose="020B0604020202020204" pitchFamily="34" charset="0"/>
              </a:rPr>
              <a:t>Questions?</a:t>
            </a:r>
          </a:p>
        </p:txBody>
      </p:sp>
      <p:sp>
        <p:nvSpPr>
          <p:cNvPr id="19459" name="Date Placeholder 2"/>
          <p:cNvSpPr>
            <a:spLocks noGrp="1"/>
          </p:cNvSpPr>
          <p:nvPr>
            <p:ph type="dt" sz="quarter" idx="1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r>
              <a:rPr lang="en-US" altLang="en-US" sz="900" smtClean="0">
                <a:solidFill>
                  <a:srgbClr val="004C97"/>
                </a:solidFill>
                <a:latin typeface="Helvetica" panose="020B0604020202020204" pitchFamily="34" charset="0"/>
              </a:rPr>
              <a:t>10/7/15 &amp; 10/8/15</a:t>
            </a:r>
            <a:endParaRPr lang="en-US" altLang="en-US" sz="900">
              <a:solidFill>
                <a:srgbClr val="004C97"/>
              </a:solidFill>
              <a:latin typeface="Helvetica" panose="020B0604020202020204" pitchFamily="34" charset="0"/>
            </a:endParaRPr>
          </a:p>
        </p:txBody>
      </p:sp>
      <p:sp>
        <p:nvSpPr>
          <p:cNvPr id="19460" name="Footer Placeholder 3"/>
          <p:cNvSpPr>
            <a:spLocks noGrp="1"/>
          </p:cNvSpPr>
          <p:nvPr>
            <p:ph type="ftr" sz="quarter" idx="1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r>
              <a:rPr lang="en-US" altLang="en-US" sz="900" smtClean="0">
                <a:solidFill>
                  <a:srgbClr val="004C97"/>
                </a:solidFill>
                <a:latin typeface="Helvetica" panose="020B0604020202020204" pitchFamily="34" charset="0"/>
              </a:rPr>
              <a:t>Priest &amp; Niehoff | Tunnel Fire Dynamics &amp; Evacuation Simulations</a:t>
            </a:r>
            <a:endParaRPr lang="en-US" altLang="en-US" sz="900" b="1" smtClean="0">
              <a:solidFill>
                <a:srgbClr val="004C97"/>
              </a:solidFill>
              <a:latin typeface="Helvetica" panose="020B0604020202020204" pitchFamily="34" charset="0"/>
            </a:endParaRPr>
          </a:p>
        </p:txBody>
      </p:sp>
      <p:sp>
        <p:nvSpPr>
          <p:cNvPr id="19461" name="Slide Number Placeholder 4"/>
          <p:cNvSpPr>
            <a:spLocks noGrp="1"/>
          </p:cNvSpPr>
          <p:nvPr>
            <p:ph type="sldNum" sz="quarter" idx="16"/>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037C7F43-9EA3-458C-8EDD-73BBD303AAAE}" type="slidenum">
              <a:rPr lang="en-US" altLang="en-US" sz="900">
                <a:solidFill>
                  <a:srgbClr val="004C97"/>
                </a:solidFill>
                <a:latin typeface="Helvetica" panose="020B0604020202020204" pitchFamily="34" charset="0"/>
              </a:rPr>
              <a:pPr/>
              <a:t>40</a:t>
            </a:fld>
            <a:endParaRPr lang="en-US" altLang="en-US" sz="900">
              <a:solidFill>
                <a:srgbClr val="004C97"/>
              </a:solidFill>
              <a:latin typeface="Helvetica"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(Partial)</a:t>
            </a:r>
            <a:endParaRPr lang="en-US" dirty="0"/>
          </a:p>
        </p:txBody>
      </p:sp>
      <p:sp>
        <p:nvSpPr>
          <p:cNvPr id="3" name="Content Placeholder 2"/>
          <p:cNvSpPr>
            <a:spLocks noGrp="1"/>
          </p:cNvSpPr>
          <p:nvPr>
            <p:ph idx="1"/>
          </p:nvPr>
        </p:nvSpPr>
        <p:spPr>
          <a:xfrm>
            <a:off x="228600" y="900171"/>
            <a:ext cx="8672513" cy="4987867"/>
          </a:xfrm>
        </p:spPr>
        <p:txBody>
          <a:bodyPr/>
          <a:lstStyle/>
          <a:p>
            <a:r>
              <a:rPr lang="en-US" dirty="0" smtClean="0"/>
              <a:t>Beard A. and Carvel R., “The Handbook of Tunnel Fire Safety,” Thomas Telford Publishing, London 2005</a:t>
            </a:r>
          </a:p>
          <a:p>
            <a:r>
              <a:rPr lang="en-US" dirty="0" smtClean="0"/>
              <a:t>Hu, L., H., </a:t>
            </a:r>
            <a:r>
              <a:rPr lang="en-US" dirty="0" err="1" smtClean="0"/>
              <a:t>Huo</a:t>
            </a:r>
            <a:r>
              <a:rPr lang="en-US" dirty="0" smtClean="0"/>
              <a:t>, R., Chow, W.K., Wang, H.B., &amp; Yang R.X, “Decay of Buoyant Smoke Layer Temperature along the Longitudinal Direction in Tunnel Fires,” Journal of Applied Fire Science, 2005</a:t>
            </a:r>
          </a:p>
          <a:p>
            <a:r>
              <a:rPr lang="en-US" dirty="0" err="1"/>
              <a:t>Babrauska</a:t>
            </a:r>
            <a:r>
              <a:rPr lang="en-US" dirty="0"/>
              <a:t> V., </a:t>
            </a:r>
            <a:r>
              <a:rPr lang="en-US" dirty="0" smtClean="0"/>
              <a:t>“Heat </a:t>
            </a:r>
            <a:r>
              <a:rPr lang="en-US" dirty="0"/>
              <a:t>Release Rates</a:t>
            </a:r>
            <a:r>
              <a:rPr lang="en-US" dirty="0" smtClean="0"/>
              <a:t>,” </a:t>
            </a:r>
            <a:r>
              <a:rPr lang="en-US" dirty="0"/>
              <a:t>Chapter 3, </a:t>
            </a:r>
            <a:r>
              <a:rPr lang="en-US" dirty="0" smtClean="0"/>
              <a:t>Society </a:t>
            </a:r>
            <a:r>
              <a:rPr lang="en-US" dirty="0"/>
              <a:t>of Fire Protection Engineering Handbook of Fire Protection Engineering 4</a:t>
            </a:r>
            <a:r>
              <a:rPr lang="en-US" baseline="30000" dirty="0"/>
              <a:t>th</a:t>
            </a:r>
            <a:r>
              <a:rPr lang="en-US" dirty="0"/>
              <a:t> Edition</a:t>
            </a:r>
            <a:r>
              <a:rPr lang="en-US" dirty="0" smtClean="0"/>
              <a:t>, </a:t>
            </a:r>
            <a:r>
              <a:rPr lang="en-US" dirty="0"/>
              <a:t>National Fire Protection Association (NFPA) Quincy, MA </a:t>
            </a:r>
            <a:r>
              <a:rPr lang="en-US" dirty="0" smtClean="0"/>
              <a:t>2008</a:t>
            </a:r>
          </a:p>
          <a:p>
            <a:r>
              <a:rPr lang="en-US" dirty="0" smtClean="0"/>
              <a:t>Bryan, J. “Behavioral Response to Fire and Smoke,”</a:t>
            </a:r>
            <a:r>
              <a:rPr lang="en-US" dirty="0"/>
              <a:t> </a:t>
            </a:r>
            <a:r>
              <a:rPr lang="en-US" dirty="0" smtClean="0"/>
              <a:t>Chapter 12, Society </a:t>
            </a:r>
            <a:r>
              <a:rPr lang="en-US" dirty="0"/>
              <a:t>of Fire Protection Engineering Handbook of Fire Protection Engineering 4</a:t>
            </a:r>
            <a:r>
              <a:rPr lang="en-US" baseline="30000" dirty="0"/>
              <a:t>th</a:t>
            </a:r>
            <a:r>
              <a:rPr lang="en-US" dirty="0"/>
              <a:t> Edition, National Fire Protection Association (NFPA) Quincy, MA 2008</a:t>
            </a:r>
          </a:p>
          <a:p>
            <a:endParaRPr lang="en-US" dirty="0"/>
          </a:p>
          <a:p>
            <a:endParaRPr lang="en-US" dirty="0"/>
          </a:p>
        </p:txBody>
      </p: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6" name="Slide Number Placeholder 5"/>
          <p:cNvSpPr>
            <a:spLocks noGrp="1"/>
          </p:cNvSpPr>
          <p:nvPr>
            <p:ph type="sldNum" sz="quarter" idx="12"/>
          </p:nvPr>
        </p:nvSpPr>
        <p:spPr/>
        <p:txBody>
          <a:bodyPr/>
          <a:lstStyle/>
          <a:p>
            <a:pPr>
              <a:defRPr/>
            </a:pPr>
            <a:fld id="{1009467D-D0EA-4FB8-A014-17BF9B853342}" type="slidenum">
              <a:rPr lang="en-US" altLang="en-US" smtClean="0"/>
              <a:pPr>
                <a:defRPr/>
              </a:pPr>
              <a:t>5</a:t>
            </a:fld>
            <a:endParaRPr lang="en-US" altLang="en-US"/>
          </a:p>
        </p:txBody>
      </p:sp>
    </p:spTree>
    <p:extLst>
      <p:ext uri="{BB962C8B-B14F-4D97-AF65-F5344CB8AC3E}">
        <p14:creationId xmlns:p14="http://schemas.microsoft.com/office/powerpoint/2010/main" val="1784400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7620000" cy="1143000"/>
          </a:xfrm>
        </p:spPr>
        <p:txBody>
          <a:bodyPr/>
          <a:lstStyle/>
          <a:p>
            <a:r>
              <a:rPr lang="en-US" dirty="0" smtClean="0"/>
              <a:t>Tunnel Fire Dynamics</a:t>
            </a:r>
            <a:endParaRPr lang="en-US" dirty="0"/>
          </a:p>
        </p:txBody>
      </p:sp>
      <p:pic>
        <p:nvPicPr>
          <p:cNvPr id="1026" name="Picture 2"/>
          <p:cNvPicPr>
            <a:picLocks noChangeAspect="1" noChangeArrowheads="1"/>
          </p:cNvPicPr>
          <p:nvPr/>
        </p:nvPicPr>
        <p:blipFill>
          <a:blip r:embed="rId2" cstate="screen"/>
          <a:srcRect/>
          <a:stretch>
            <a:fillRect/>
          </a:stretch>
        </p:blipFill>
        <p:spPr bwMode="auto">
          <a:xfrm flipH="1">
            <a:off x="609601" y="1879827"/>
            <a:ext cx="7848600" cy="1143000"/>
          </a:xfrm>
          <a:prstGeom prst="rect">
            <a:avLst/>
          </a:prstGeom>
          <a:noFill/>
          <a:ln w="9525">
            <a:noFill/>
            <a:miter lim="800000"/>
            <a:headEnd/>
            <a:tailEnd/>
          </a:ln>
        </p:spPr>
      </p:pic>
      <p:sp>
        <p:nvSpPr>
          <p:cNvPr id="12" name="TextBox 11"/>
          <p:cNvSpPr txBox="1"/>
          <p:nvPr/>
        </p:nvSpPr>
        <p:spPr>
          <a:xfrm>
            <a:off x="1676401" y="1384527"/>
            <a:ext cx="5410200" cy="646331"/>
          </a:xfrm>
          <a:prstGeom prst="rect">
            <a:avLst/>
          </a:prstGeom>
          <a:noFill/>
        </p:spPr>
        <p:txBody>
          <a:bodyPr wrap="square" rtlCol="0">
            <a:spAutoFit/>
          </a:bodyPr>
          <a:lstStyle/>
          <a:p>
            <a:pPr algn="ctr"/>
            <a:r>
              <a:rPr lang="en-US" dirty="0" smtClean="0">
                <a:solidFill>
                  <a:schemeClr val="accent2"/>
                </a:solidFill>
              </a:rPr>
              <a:t>Smoke layer moves uniformly in both directions away from fire at velocity U </a:t>
            </a:r>
            <a:endParaRPr lang="en-US" dirty="0">
              <a:solidFill>
                <a:schemeClr val="accent2"/>
              </a:solidFill>
            </a:endParaRPr>
          </a:p>
        </p:txBody>
      </p:sp>
      <p:sp>
        <p:nvSpPr>
          <p:cNvPr id="13" name="Right Arrow 12"/>
          <p:cNvSpPr/>
          <p:nvPr/>
        </p:nvSpPr>
        <p:spPr bwMode="auto">
          <a:xfrm>
            <a:off x="7239001" y="1803627"/>
            <a:ext cx="838200" cy="152400"/>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4" name="Right Arrow 13"/>
          <p:cNvSpPr/>
          <p:nvPr/>
        </p:nvSpPr>
        <p:spPr bwMode="auto">
          <a:xfrm rot="10800000">
            <a:off x="838201" y="1803626"/>
            <a:ext cx="838200" cy="152400"/>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 name="TextBox 15"/>
          <p:cNvSpPr txBox="1"/>
          <p:nvPr/>
        </p:nvSpPr>
        <p:spPr>
          <a:xfrm>
            <a:off x="611983" y="3893293"/>
            <a:ext cx="3581400" cy="1200329"/>
          </a:xfrm>
          <a:prstGeom prst="rect">
            <a:avLst/>
          </a:prstGeom>
          <a:noFill/>
        </p:spPr>
        <p:txBody>
          <a:bodyPr wrap="square" rtlCol="0">
            <a:spAutoFit/>
          </a:bodyPr>
          <a:lstStyle/>
          <a:p>
            <a:r>
              <a:rPr lang="en-US" sz="1800" dirty="0" smtClean="0">
                <a:solidFill>
                  <a:srgbClr val="404040"/>
                </a:solidFill>
                <a:latin typeface="Helvetica" panose="020B0604020202020204" pitchFamily="34" charset="0"/>
                <a:cs typeface="Helvetica" panose="020B0604020202020204" pitchFamily="34" charset="0"/>
              </a:rPr>
              <a:t>Near the fire, the smoke layer is hot (strong buoyancy) and remains close to the ceiling with little mixing. </a:t>
            </a:r>
            <a:endParaRPr lang="en-US" sz="1800" dirty="0">
              <a:solidFill>
                <a:srgbClr val="404040"/>
              </a:solidFill>
              <a:latin typeface="Helvetica" panose="020B0604020202020204" pitchFamily="34" charset="0"/>
              <a:cs typeface="Helvetica" panose="020B0604020202020204" pitchFamily="34" charset="0"/>
            </a:endParaRPr>
          </a:p>
        </p:txBody>
      </p:sp>
      <p:cxnSp>
        <p:nvCxnSpPr>
          <p:cNvPr id="18" name="Straight Arrow Connector 17"/>
          <p:cNvCxnSpPr>
            <a:stCxn id="16" idx="0"/>
          </p:cNvCxnSpPr>
          <p:nvPr/>
        </p:nvCxnSpPr>
        <p:spPr bwMode="auto">
          <a:xfrm flipV="1">
            <a:off x="2402683" y="2484654"/>
            <a:ext cx="1285876" cy="1408639"/>
          </a:xfrm>
          <a:prstGeom prst="straightConnector1">
            <a:avLst/>
          </a:prstGeom>
          <a:solidFill>
            <a:schemeClr val="accent1"/>
          </a:solidFill>
          <a:ln w="22225" cap="flat" cmpd="sng" algn="ctr">
            <a:solidFill>
              <a:schemeClr val="accent2"/>
            </a:solidFill>
            <a:prstDash val="solid"/>
            <a:round/>
            <a:headEnd type="none" w="sm" len="sm"/>
            <a:tailEnd type="triangle"/>
          </a:ln>
          <a:effectLst/>
        </p:spPr>
      </p:cxnSp>
      <p:sp>
        <p:nvSpPr>
          <p:cNvPr id="20" name="TextBox 19"/>
          <p:cNvSpPr txBox="1"/>
          <p:nvPr/>
        </p:nvSpPr>
        <p:spPr>
          <a:xfrm>
            <a:off x="533401" y="2641827"/>
            <a:ext cx="1524000" cy="369332"/>
          </a:xfrm>
          <a:prstGeom prst="rect">
            <a:avLst/>
          </a:prstGeom>
          <a:noFill/>
        </p:spPr>
        <p:txBody>
          <a:bodyPr wrap="square" rtlCol="0">
            <a:spAutoFit/>
          </a:bodyPr>
          <a:lstStyle/>
          <a:p>
            <a:pPr algn="ctr"/>
            <a:r>
              <a:rPr lang="en-US" dirty="0" smtClean="0">
                <a:solidFill>
                  <a:schemeClr val="accent2"/>
                </a:solidFill>
              </a:rPr>
              <a:t>Entrained air</a:t>
            </a:r>
            <a:endParaRPr lang="en-US" dirty="0">
              <a:solidFill>
                <a:schemeClr val="accent2"/>
              </a:solidFill>
            </a:endParaRPr>
          </a:p>
        </p:txBody>
      </p:sp>
      <p:cxnSp>
        <p:nvCxnSpPr>
          <p:cNvPr id="24" name="Straight Arrow Connector 23"/>
          <p:cNvCxnSpPr/>
          <p:nvPr/>
        </p:nvCxnSpPr>
        <p:spPr bwMode="auto">
          <a:xfrm>
            <a:off x="685801" y="2564039"/>
            <a:ext cx="914400" cy="1588"/>
          </a:xfrm>
          <a:prstGeom prst="straightConnector1">
            <a:avLst/>
          </a:prstGeom>
          <a:solidFill>
            <a:schemeClr val="accent1"/>
          </a:solidFill>
          <a:ln w="34925" cap="flat" cmpd="dbl" algn="ctr">
            <a:solidFill>
              <a:schemeClr val="accent2"/>
            </a:solidFill>
            <a:prstDash val="solid"/>
            <a:round/>
            <a:headEnd type="none" w="sm" len="sm"/>
            <a:tailEnd type="triangle"/>
          </a:ln>
          <a:effectLst/>
        </p:spPr>
      </p:cxnSp>
      <p:cxnSp>
        <p:nvCxnSpPr>
          <p:cNvPr id="25" name="Straight Arrow Connector 24"/>
          <p:cNvCxnSpPr/>
          <p:nvPr/>
        </p:nvCxnSpPr>
        <p:spPr bwMode="auto">
          <a:xfrm rot="10800000">
            <a:off x="7467601" y="2565627"/>
            <a:ext cx="914400" cy="1588"/>
          </a:xfrm>
          <a:prstGeom prst="straightConnector1">
            <a:avLst/>
          </a:prstGeom>
          <a:solidFill>
            <a:schemeClr val="accent1"/>
          </a:solidFill>
          <a:ln w="34925" cap="flat" cmpd="dbl" algn="ctr">
            <a:solidFill>
              <a:schemeClr val="accent2"/>
            </a:solidFill>
            <a:prstDash val="solid"/>
            <a:round/>
            <a:headEnd type="none" w="sm" len="sm"/>
            <a:tailEnd type="triangle"/>
          </a:ln>
          <a:effectLst/>
        </p:spPr>
      </p:cxnSp>
      <p:sp>
        <p:nvSpPr>
          <p:cNvPr id="26" name="TextBox 25"/>
          <p:cNvSpPr txBox="1"/>
          <p:nvPr/>
        </p:nvSpPr>
        <p:spPr>
          <a:xfrm>
            <a:off x="7239001" y="2654685"/>
            <a:ext cx="1524000" cy="369332"/>
          </a:xfrm>
          <a:prstGeom prst="rect">
            <a:avLst/>
          </a:prstGeom>
          <a:noFill/>
        </p:spPr>
        <p:txBody>
          <a:bodyPr wrap="square" rtlCol="0">
            <a:spAutoFit/>
          </a:bodyPr>
          <a:lstStyle/>
          <a:p>
            <a:pPr algn="ctr"/>
            <a:r>
              <a:rPr lang="en-US" dirty="0" smtClean="0">
                <a:solidFill>
                  <a:schemeClr val="accent2"/>
                </a:solidFill>
              </a:rPr>
              <a:t>Entrained air</a:t>
            </a:r>
            <a:endParaRPr lang="en-US" dirty="0">
              <a:solidFill>
                <a:schemeClr val="accent2"/>
              </a:solidFill>
            </a:endParaRPr>
          </a:p>
        </p:txBody>
      </p:sp>
      <p:sp>
        <p:nvSpPr>
          <p:cNvPr id="27" name="TextBox 26"/>
          <p:cNvSpPr txBox="1"/>
          <p:nvPr/>
        </p:nvSpPr>
        <p:spPr>
          <a:xfrm>
            <a:off x="3886201" y="2865098"/>
            <a:ext cx="1447800" cy="369332"/>
          </a:xfrm>
          <a:prstGeom prst="rect">
            <a:avLst/>
          </a:prstGeom>
          <a:noFill/>
        </p:spPr>
        <p:txBody>
          <a:bodyPr wrap="square" rtlCol="0">
            <a:spAutoFit/>
          </a:bodyPr>
          <a:lstStyle/>
          <a:p>
            <a:r>
              <a:rPr lang="en-US" dirty="0" smtClean="0"/>
              <a:t>Fire location</a:t>
            </a:r>
            <a:endParaRPr lang="en-US" dirty="0"/>
          </a:p>
        </p:txBody>
      </p:sp>
      <p:cxnSp>
        <p:nvCxnSpPr>
          <p:cNvPr id="29" name="Straight Arrow Connector 28"/>
          <p:cNvCxnSpPr/>
          <p:nvPr/>
        </p:nvCxnSpPr>
        <p:spPr bwMode="auto">
          <a:xfrm rot="5400000" flipH="1" flipV="1">
            <a:off x="4420395" y="2870427"/>
            <a:ext cx="304800" cy="1588"/>
          </a:xfrm>
          <a:prstGeom prst="straightConnector1">
            <a:avLst/>
          </a:prstGeom>
          <a:solidFill>
            <a:schemeClr val="accent1"/>
          </a:solidFill>
          <a:ln w="19050" cap="flat" cmpd="sng" algn="ctr">
            <a:solidFill>
              <a:schemeClr val="tx1"/>
            </a:solidFill>
            <a:prstDash val="solid"/>
            <a:round/>
            <a:headEnd type="none" w="sm" len="sm"/>
            <a:tailEnd type="triangle"/>
          </a:ln>
          <a:effectLst/>
        </p:spPr>
      </p:cxnSp>
      <p:sp>
        <p:nvSpPr>
          <p:cNvPr id="30" name="TextBox 29"/>
          <p:cNvSpPr txBox="1"/>
          <p:nvPr/>
        </p:nvSpPr>
        <p:spPr>
          <a:xfrm>
            <a:off x="1143001" y="1498827"/>
            <a:ext cx="304800" cy="369332"/>
          </a:xfrm>
          <a:prstGeom prst="rect">
            <a:avLst/>
          </a:prstGeom>
          <a:noFill/>
        </p:spPr>
        <p:txBody>
          <a:bodyPr wrap="square" rtlCol="0">
            <a:spAutoFit/>
          </a:bodyPr>
          <a:lstStyle/>
          <a:p>
            <a:r>
              <a:rPr lang="en-US" dirty="0" smtClean="0">
                <a:solidFill>
                  <a:schemeClr val="accent1">
                    <a:lumMod val="50000"/>
                  </a:schemeClr>
                </a:solidFill>
              </a:rPr>
              <a:t>U</a:t>
            </a:r>
            <a:endParaRPr lang="en-US" dirty="0">
              <a:solidFill>
                <a:schemeClr val="accent1">
                  <a:lumMod val="50000"/>
                </a:schemeClr>
              </a:solidFill>
            </a:endParaRPr>
          </a:p>
        </p:txBody>
      </p:sp>
      <p:sp>
        <p:nvSpPr>
          <p:cNvPr id="31" name="TextBox 30"/>
          <p:cNvSpPr txBox="1"/>
          <p:nvPr/>
        </p:nvSpPr>
        <p:spPr>
          <a:xfrm>
            <a:off x="7391401" y="1498827"/>
            <a:ext cx="304800" cy="369332"/>
          </a:xfrm>
          <a:prstGeom prst="rect">
            <a:avLst/>
          </a:prstGeom>
          <a:noFill/>
        </p:spPr>
        <p:txBody>
          <a:bodyPr wrap="square" rtlCol="0">
            <a:spAutoFit/>
          </a:bodyPr>
          <a:lstStyle/>
          <a:p>
            <a:r>
              <a:rPr lang="en-US" dirty="0" smtClean="0">
                <a:solidFill>
                  <a:schemeClr val="accent1">
                    <a:lumMod val="50000"/>
                  </a:schemeClr>
                </a:solidFill>
              </a:rPr>
              <a:t>U</a:t>
            </a:r>
            <a:endParaRPr lang="en-US" dirty="0">
              <a:solidFill>
                <a:schemeClr val="accent1">
                  <a:lumMod val="50000"/>
                </a:schemeClr>
              </a:solidFill>
            </a:endParaRPr>
          </a:p>
        </p:txBody>
      </p:sp>
      <p:sp>
        <p:nvSpPr>
          <p:cNvPr id="33" name="TextBox 32"/>
          <p:cNvSpPr txBox="1"/>
          <p:nvPr/>
        </p:nvSpPr>
        <p:spPr>
          <a:xfrm>
            <a:off x="4572001" y="3844189"/>
            <a:ext cx="4333874" cy="1754326"/>
          </a:xfrm>
          <a:prstGeom prst="rect">
            <a:avLst/>
          </a:prstGeom>
          <a:noFill/>
        </p:spPr>
        <p:txBody>
          <a:bodyPr wrap="square" rtlCol="0">
            <a:spAutoFit/>
          </a:bodyPr>
          <a:lstStyle/>
          <a:p>
            <a:r>
              <a:rPr lang="en-US" sz="1800" dirty="0" smtClean="0">
                <a:solidFill>
                  <a:srgbClr val="404040"/>
                </a:solidFill>
                <a:latin typeface="Helvetica" panose="020B0604020202020204" pitchFamily="34" charset="0"/>
                <a:cs typeface="Helvetica" panose="020B0604020202020204" pitchFamily="34" charset="0"/>
              </a:rPr>
              <a:t>As the smoke moves away from the fire, cooling occurs causing smoke to loose buoyancy.  Descending smoke mixes with the entrained air and is drawn back towards the fire. This is referred to as “back-layering” </a:t>
            </a:r>
            <a:endParaRPr lang="en-US" sz="1800" dirty="0">
              <a:solidFill>
                <a:srgbClr val="404040"/>
              </a:solidFill>
              <a:latin typeface="Helvetica" panose="020B0604020202020204" pitchFamily="34" charset="0"/>
              <a:cs typeface="Helvetica" panose="020B0604020202020204" pitchFamily="34" charset="0"/>
            </a:endParaRPr>
          </a:p>
        </p:txBody>
      </p:sp>
      <p:cxnSp>
        <p:nvCxnSpPr>
          <p:cNvPr id="38" name="Straight Arrow Connector 37"/>
          <p:cNvCxnSpPr>
            <a:stCxn id="33" idx="0"/>
          </p:cNvCxnSpPr>
          <p:nvPr/>
        </p:nvCxnSpPr>
        <p:spPr bwMode="auto">
          <a:xfrm flipV="1">
            <a:off x="6738938" y="2701110"/>
            <a:ext cx="254795" cy="1143079"/>
          </a:xfrm>
          <a:prstGeom prst="straightConnector1">
            <a:avLst/>
          </a:prstGeom>
          <a:solidFill>
            <a:schemeClr val="accent1"/>
          </a:solidFill>
          <a:ln w="22225" cap="flat" cmpd="sng" algn="ctr">
            <a:solidFill>
              <a:schemeClr val="accent2"/>
            </a:solidFill>
            <a:prstDash val="solid"/>
            <a:round/>
            <a:headEnd type="none" w="sm" len="sm"/>
            <a:tailEnd type="triangle"/>
          </a:ln>
          <a:effectLst/>
        </p:spPr>
      </p:cxnSp>
      <p:sp>
        <p:nvSpPr>
          <p:cNvPr id="42" name="Content Placeholder 2"/>
          <p:cNvSpPr>
            <a:spLocks noGrp="1"/>
          </p:cNvSpPr>
          <p:nvPr>
            <p:ph idx="1"/>
          </p:nvPr>
        </p:nvSpPr>
        <p:spPr>
          <a:xfrm>
            <a:off x="419100" y="930731"/>
            <a:ext cx="7620000" cy="762000"/>
          </a:xfrm>
        </p:spPr>
        <p:txBody>
          <a:bodyPr/>
          <a:lstStyle/>
          <a:p>
            <a:r>
              <a:rPr lang="en-US" dirty="0" smtClean="0"/>
              <a:t>Smoke movement in level, naturally ventilated tunnels</a:t>
            </a:r>
          </a:p>
          <a:p>
            <a:endParaRPr lang="en-US" dirty="0"/>
          </a:p>
        </p:txBody>
      </p:sp>
      <p:sp>
        <p:nvSpPr>
          <p:cNvPr id="3" name="Date Placeholder 2"/>
          <p:cNvSpPr>
            <a:spLocks noGrp="1"/>
          </p:cNvSpPr>
          <p:nvPr>
            <p:ph type="dt" sz="half" idx="10"/>
          </p:nvPr>
        </p:nvSpPr>
        <p:spPr/>
        <p:txBody>
          <a:bodyPr/>
          <a:lstStyle/>
          <a:p>
            <a:pPr>
              <a:defRPr/>
            </a:pPr>
            <a:r>
              <a:rPr lang="en-US" altLang="en-US" smtClean="0"/>
              <a:t>10/7/15 &amp; 10/8/15</a:t>
            </a:r>
            <a:endParaRPr lang="en-US" altLang="en-US"/>
          </a:p>
        </p:txBody>
      </p:sp>
      <p:sp>
        <p:nvSpPr>
          <p:cNvPr id="4" name="Footer Placeholder 3"/>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5" name="Slide Number Placeholder 4"/>
          <p:cNvSpPr>
            <a:spLocks noGrp="1"/>
          </p:cNvSpPr>
          <p:nvPr>
            <p:ph type="sldNum" sz="quarter" idx="12"/>
          </p:nvPr>
        </p:nvSpPr>
        <p:spPr/>
        <p:txBody>
          <a:bodyPr/>
          <a:lstStyle/>
          <a:p>
            <a:pPr>
              <a:defRPr/>
            </a:pPr>
            <a:fld id="{1009467D-D0EA-4FB8-A014-17BF9B853342}" type="slidenum">
              <a:rPr lang="en-US" altLang="en-US" smtClean="0"/>
              <a:pPr>
                <a:defRPr/>
              </a:pPr>
              <a:t>6</a:t>
            </a:fld>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016" y="-342900"/>
            <a:ext cx="7620000" cy="1143000"/>
          </a:xfrm>
        </p:spPr>
        <p:txBody>
          <a:bodyPr/>
          <a:lstStyle/>
          <a:p>
            <a:r>
              <a:rPr lang="en-US" dirty="0" smtClean="0"/>
              <a:t>Fire Dynamics Simulator (FDS) (How)</a:t>
            </a:r>
            <a:endParaRPr lang="en-US" dirty="0"/>
          </a:p>
        </p:txBody>
      </p:sp>
      <p:sp>
        <p:nvSpPr>
          <p:cNvPr id="3" name="Content Placeholder 2"/>
          <p:cNvSpPr>
            <a:spLocks noGrp="1"/>
          </p:cNvSpPr>
          <p:nvPr>
            <p:ph idx="1"/>
          </p:nvPr>
        </p:nvSpPr>
        <p:spPr>
          <a:xfrm>
            <a:off x="243015" y="987978"/>
            <a:ext cx="8752703" cy="4525963"/>
          </a:xfrm>
        </p:spPr>
        <p:txBody>
          <a:bodyPr/>
          <a:lstStyle/>
          <a:p>
            <a:r>
              <a:rPr lang="en-US" dirty="0" smtClean="0"/>
              <a:t>Developed by the National Institute of Standards and Technology (</a:t>
            </a:r>
            <a:r>
              <a:rPr lang="en-US" dirty="0" err="1" smtClean="0"/>
              <a:t>NIST</a:t>
            </a:r>
            <a:r>
              <a:rPr lang="en-US" dirty="0" smtClean="0"/>
              <a:t>)</a:t>
            </a:r>
          </a:p>
          <a:p>
            <a:pPr lvl="1"/>
            <a:r>
              <a:rPr lang="en-US" dirty="0" smtClean="0"/>
              <a:t>Computational fluid dynamics (</a:t>
            </a:r>
            <a:r>
              <a:rPr lang="en-US" dirty="0" err="1" smtClean="0"/>
              <a:t>CFD</a:t>
            </a:r>
            <a:r>
              <a:rPr lang="en-US" dirty="0" smtClean="0"/>
              <a:t>) software</a:t>
            </a:r>
          </a:p>
          <a:p>
            <a:pPr lvl="1"/>
            <a:r>
              <a:rPr lang="en-US" dirty="0" smtClean="0"/>
              <a:t>Specifically formulated to calculate heat and smoke transport from fires</a:t>
            </a:r>
          </a:p>
          <a:p>
            <a:pPr lvl="1"/>
            <a:r>
              <a:rPr lang="en-US" dirty="0" smtClean="0"/>
              <a:t>Extensively validated against experimental data </a:t>
            </a:r>
          </a:p>
          <a:p>
            <a:r>
              <a:rPr lang="en-US" dirty="0" smtClean="0"/>
              <a:t>Model comprised of one or more numerical domains (meshes) </a:t>
            </a:r>
          </a:p>
          <a:p>
            <a:pPr lvl="1"/>
            <a:r>
              <a:rPr lang="en-US" dirty="0" smtClean="0"/>
              <a:t>Each domain divided into rectilinear numerical grid</a:t>
            </a:r>
          </a:p>
          <a:p>
            <a:endParaRPr lang="en-US" dirty="0" smtClean="0"/>
          </a:p>
          <a:p>
            <a:pPr>
              <a:buNone/>
            </a:pPr>
            <a:endParaRPr lang="en-US" dirty="0"/>
          </a:p>
        </p:txBody>
      </p:sp>
      <p:pic>
        <p:nvPicPr>
          <p:cNvPr id="4" name="Picture 4" descr="\\Trnx\hboehmer\NGA\SC-desk\NGA_SC_desk_s0001.png"/>
          <p:cNvPicPr>
            <a:picLocks noChangeAspect="1" noChangeArrowheads="1"/>
          </p:cNvPicPr>
          <p:nvPr/>
        </p:nvPicPr>
        <p:blipFill>
          <a:blip r:embed="rId2" cstate="screen"/>
          <a:srcRect/>
          <a:stretch>
            <a:fillRect/>
          </a:stretch>
        </p:blipFill>
        <p:spPr bwMode="auto">
          <a:xfrm>
            <a:off x="5457825" y="4104482"/>
            <a:ext cx="3457579" cy="2026526"/>
          </a:xfrm>
          <a:prstGeom prst="rect">
            <a:avLst/>
          </a:prstGeom>
          <a:ln>
            <a:noFill/>
          </a:ln>
          <a:effectLst>
            <a:outerShdw blurRad="292100" dist="139700" dir="2700000" algn="tl" rotWithShape="0">
              <a:srgbClr val="333333">
                <a:alpha val="65000"/>
              </a:srgbClr>
            </a:outerShdw>
          </a:effectLst>
        </p:spPr>
      </p:pic>
      <p:sp>
        <p:nvSpPr>
          <p:cNvPr id="5" name="Date Placeholder 4"/>
          <p:cNvSpPr>
            <a:spLocks noGrp="1"/>
          </p:cNvSpPr>
          <p:nvPr>
            <p:ph type="dt" sz="half" idx="10"/>
          </p:nvPr>
        </p:nvSpPr>
        <p:spPr/>
        <p:txBody>
          <a:bodyPr/>
          <a:lstStyle/>
          <a:p>
            <a:pPr>
              <a:defRPr/>
            </a:pPr>
            <a:r>
              <a:rPr lang="en-US" altLang="en-US" smtClean="0"/>
              <a:t>10/7/15 &amp; 10/8/15</a:t>
            </a:r>
            <a:endParaRPr lang="en-US" altLang="en-US"/>
          </a:p>
        </p:txBody>
      </p:sp>
      <p:sp>
        <p:nvSpPr>
          <p:cNvPr id="6" name="Footer Placeholder 5"/>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7" name="Slide Number Placeholder 6"/>
          <p:cNvSpPr>
            <a:spLocks noGrp="1"/>
          </p:cNvSpPr>
          <p:nvPr>
            <p:ph type="sldNum" sz="quarter" idx="12"/>
          </p:nvPr>
        </p:nvSpPr>
        <p:spPr/>
        <p:txBody>
          <a:bodyPr/>
          <a:lstStyle/>
          <a:p>
            <a:pPr>
              <a:defRPr/>
            </a:pPr>
            <a:fld id="{1009467D-D0EA-4FB8-A014-17BF9B853342}" type="slidenum">
              <a:rPr lang="en-US" altLang="en-US" smtClean="0"/>
              <a:pPr>
                <a:defRPr/>
              </a:pPr>
              <a:t>7</a:t>
            </a:fld>
            <a:endParaRPr lang="en-US" altLang="en-US"/>
          </a:p>
        </p:txBody>
      </p:sp>
    </p:spTree>
    <p:extLst>
      <p:ext uri="{BB962C8B-B14F-4D97-AF65-F5344CB8AC3E}">
        <p14:creationId xmlns:p14="http://schemas.microsoft.com/office/powerpoint/2010/main" val="989071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screen"/>
          <a:srcRect l="4394" t="7647" r="20071" b="41765"/>
          <a:stretch>
            <a:fillRect/>
          </a:stretch>
        </p:blipFill>
        <p:spPr bwMode="auto">
          <a:xfrm>
            <a:off x="1171575" y="3796701"/>
            <a:ext cx="5715000" cy="2318349"/>
          </a:xfrm>
          <a:prstGeom prst="rect">
            <a:avLst/>
          </a:prstGeom>
          <a:noFill/>
          <a:ln w="9525">
            <a:noFill/>
            <a:miter lim="800000"/>
            <a:headEnd/>
            <a:tailEnd/>
          </a:ln>
        </p:spPr>
      </p:pic>
      <p:sp>
        <p:nvSpPr>
          <p:cNvPr id="2" name="Title 1"/>
          <p:cNvSpPr>
            <a:spLocks noGrp="1"/>
          </p:cNvSpPr>
          <p:nvPr>
            <p:ph type="title"/>
          </p:nvPr>
        </p:nvSpPr>
        <p:spPr>
          <a:xfrm>
            <a:off x="219075" y="228600"/>
            <a:ext cx="8620125" cy="609601"/>
          </a:xfrm>
        </p:spPr>
        <p:txBody>
          <a:bodyPr/>
          <a:lstStyle/>
          <a:p>
            <a:r>
              <a:rPr lang="en-US" dirty="0" smtClean="0"/>
              <a:t>Main LINAC Fire Scenarios </a:t>
            </a:r>
            <a:endParaRPr lang="en-US" dirty="0"/>
          </a:p>
        </p:txBody>
      </p:sp>
      <p:sp>
        <p:nvSpPr>
          <p:cNvPr id="3" name="Content Placeholder 2"/>
          <p:cNvSpPr>
            <a:spLocks noGrp="1"/>
          </p:cNvSpPr>
          <p:nvPr>
            <p:ph idx="1"/>
          </p:nvPr>
        </p:nvSpPr>
        <p:spPr>
          <a:xfrm>
            <a:off x="219075" y="923927"/>
            <a:ext cx="7620000" cy="609600"/>
          </a:xfrm>
        </p:spPr>
        <p:txBody>
          <a:bodyPr/>
          <a:lstStyle/>
          <a:p>
            <a:r>
              <a:rPr lang="en-US" dirty="0" smtClean="0"/>
              <a:t>Representative fire scenarios</a:t>
            </a:r>
          </a:p>
          <a:p>
            <a:pPr lvl="1"/>
            <a:r>
              <a:rPr lang="en-US" dirty="0" smtClean="0"/>
              <a:t>Model using the Fire Dynamics Simulator (FDS)</a:t>
            </a:r>
            <a:endParaRPr lang="en-US" dirty="0"/>
          </a:p>
        </p:txBody>
      </p:sp>
      <p:sp>
        <p:nvSpPr>
          <p:cNvPr id="6" name="TextBox 5"/>
          <p:cNvSpPr txBox="1"/>
          <p:nvPr/>
        </p:nvSpPr>
        <p:spPr>
          <a:xfrm>
            <a:off x="4752975" y="1943100"/>
            <a:ext cx="3581400" cy="1384995"/>
          </a:xfrm>
          <a:prstGeom prst="rect">
            <a:avLst/>
          </a:prstGeom>
          <a:noFill/>
          <a:ln w="22225">
            <a:solidFill>
              <a:schemeClr val="tx1"/>
            </a:solidFill>
          </a:ln>
        </p:spPr>
        <p:txBody>
          <a:bodyPr wrap="square" rtlCol="0">
            <a:spAutoFit/>
          </a:bodyPr>
          <a:lstStyle/>
          <a:p>
            <a:r>
              <a:rPr lang="en-US" b="1" dirty="0" smtClean="0"/>
              <a:t>Scenario 2: </a:t>
            </a:r>
            <a:r>
              <a:rPr lang="en-US" sz="2000" dirty="0" smtClean="0"/>
              <a:t>Fire in base cavern represents the maximum travel distances for occupants to area of refuge (</a:t>
            </a:r>
            <a:r>
              <a:rPr lang="en-US" sz="2000" dirty="0" err="1" smtClean="0"/>
              <a:t>AOR</a:t>
            </a:r>
            <a:r>
              <a:rPr lang="en-US" sz="2000" dirty="0" smtClean="0"/>
              <a:t>)</a:t>
            </a:r>
            <a:endParaRPr lang="en-US" sz="2000" dirty="0"/>
          </a:p>
        </p:txBody>
      </p:sp>
      <p:sp>
        <p:nvSpPr>
          <p:cNvPr id="7" name="TextBox 6"/>
          <p:cNvSpPr txBox="1"/>
          <p:nvPr/>
        </p:nvSpPr>
        <p:spPr>
          <a:xfrm>
            <a:off x="942975" y="1943100"/>
            <a:ext cx="3581400" cy="1384995"/>
          </a:xfrm>
          <a:prstGeom prst="rect">
            <a:avLst/>
          </a:prstGeom>
          <a:noFill/>
          <a:ln w="22225">
            <a:solidFill>
              <a:schemeClr val="tx1"/>
            </a:solidFill>
          </a:ln>
        </p:spPr>
        <p:txBody>
          <a:bodyPr wrap="square" rtlCol="0">
            <a:spAutoFit/>
          </a:bodyPr>
          <a:lstStyle/>
          <a:p>
            <a:r>
              <a:rPr lang="en-US" b="1" dirty="0" smtClean="0"/>
              <a:t>Scenario 1:</a:t>
            </a:r>
            <a:r>
              <a:rPr lang="en-US" sz="2000" b="1" dirty="0" smtClean="0"/>
              <a:t> </a:t>
            </a:r>
            <a:r>
              <a:rPr lang="en-US" sz="2000" dirty="0" smtClean="0"/>
              <a:t>Fire located between vertical exits representing the maximum travel distance to vertical exits</a:t>
            </a:r>
            <a:endParaRPr lang="en-US" sz="2000" dirty="0"/>
          </a:p>
        </p:txBody>
      </p:sp>
      <p:pic>
        <p:nvPicPr>
          <p:cNvPr id="9" name="Picture 2"/>
          <p:cNvPicPr>
            <a:picLocks noChangeAspect="1" noChangeArrowheads="1"/>
          </p:cNvPicPr>
          <p:nvPr/>
        </p:nvPicPr>
        <p:blipFill>
          <a:blip r:embed="rId3" cstate="screen"/>
          <a:srcRect/>
          <a:stretch>
            <a:fillRect/>
          </a:stretch>
        </p:blipFill>
        <p:spPr bwMode="auto">
          <a:xfrm>
            <a:off x="2428875" y="5038725"/>
            <a:ext cx="230909" cy="381000"/>
          </a:xfrm>
          <a:prstGeom prst="rect">
            <a:avLst/>
          </a:prstGeom>
          <a:noFill/>
          <a:ln w="9525">
            <a:noFill/>
            <a:miter lim="800000"/>
            <a:headEnd/>
            <a:tailEnd/>
          </a:ln>
        </p:spPr>
      </p:pic>
      <p:pic>
        <p:nvPicPr>
          <p:cNvPr id="10" name="Picture 2"/>
          <p:cNvPicPr>
            <a:picLocks noChangeAspect="1" noChangeArrowheads="1"/>
          </p:cNvPicPr>
          <p:nvPr/>
        </p:nvPicPr>
        <p:blipFill>
          <a:blip r:embed="rId3" cstate="screen"/>
          <a:srcRect/>
          <a:stretch>
            <a:fillRect/>
          </a:stretch>
        </p:blipFill>
        <p:spPr bwMode="auto">
          <a:xfrm>
            <a:off x="3771900" y="5048250"/>
            <a:ext cx="230909" cy="381000"/>
          </a:xfrm>
          <a:prstGeom prst="rect">
            <a:avLst/>
          </a:prstGeom>
          <a:noFill/>
          <a:ln w="9525">
            <a:noFill/>
            <a:miter lim="800000"/>
            <a:headEnd/>
            <a:tailEnd/>
          </a:ln>
        </p:spPr>
      </p:pic>
      <p:cxnSp>
        <p:nvCxnSpPr>
          <p:cNvPr id="12" name="Straight Connector 11"/>
          <p:cNvCxnSpPr>
            <a:stCxn id="10" idx="0"/>
          </p:cNvCxnSpPr>
          <p:nvPr/>
        </p:nvCxnSpPr>
        <p:spPr bwMode="auto">
          <a:xfrm flipV="1">
            <a:off x="3887355" y="3143429"/>
            <a:ext cx="941820" cy="1904821"/>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7" name="Straight Connector 16"/>
          <p:cNvCxnSpPr>
            <a:endCxn id="9" idx="0"/>
          </p:cNvCxnSpPr>
          <p:nvPr/>
        </p:nvCxnSpPr>
        <p:spPr bwMode="auto">
          <a:xfrm flipH="1">
            <a:off x="2544330" y="3143429"/>
            <a:ext cx="1773381" cy="1895296"/>
          </a:xfrm>
          <a:prstGeom prst="line">
            <a:avLst/>
          </a:prstGeom>
          <a:solidFill>
            <a:schemeClr val="accent1"/>
          </a:solidFill>
          <a:ln w="22225" cap="flat" cmpd="sng" algn="ctr">
            <a:solidFill>
              <a:schemeClr val="tx1"/>
            </a:solidFill>
            <a:prstDash val="solid"/>
            <a:round/>
            <a:headEnd type="none" w="sm" len="sm"/>
            <a:tailEnd type="none" w="sm" len="sm"/>
          </a:ln>
          <a:effectLst/>
        </p:spPr>
      </p:cxn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8" name="Slide Number Placeholder 7"/>
          <p:cNvSpPr>
            <a:spLocks noGrp="1"/>
          </p:cNvSpPr>
          <p:nvPr>
            <p:ph type="sldNum" sz="quarter" idx="12"/>
          </p:nvPr>
        </p:nvSpPr>
        <p:spPr/>
        <p:txBody>
          <a:bodyPr/>
          <a:lstStyle/>
          <a:p>
            <a:pPr>
              <a:defRPr/>
            </a:pPr>
            <a:fld id="{1009467D-D0EA-4FB8-A014-17BF9B853342}" type="slidenum">
              <a:rPr lang="en-US" altLang="en-US" smtClean="0"/>
              <a:pPr>
                <a:defRPr/>
              </a:pPr>
              <a:t>8</a:t>
            </a:fld>
            <a:endParaRPr lang="en-US"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l="1313" t="10947" r="597" b="6213"/>
          <a:stretch>
            <a:fillRect/>
          </a:stretch>
        </p:blipFill>
        <p:spPr bwMode="auto">
          <a:xfrm>
            <a:off x="1797230" y="3476625"/>
            <a:ext cx="5517970" cy="2819400"/>
          </a:xfrm>
          <a:prstGeom prst="rect">
            <a:avLst/>
          </a:prstGeom>
          <a:noFill/>
          <a:ln w="9525">
            <a:noFill/>
            <a:miter lim="800000"/>
            <a:headEnd/>
            <a:tailEnd/>
          </a:ln>
        </p:spPr>
      </p:pic>
      <p:sp>
        <p:nvSpPr>
          <p:cNvPr id="2" name="Title 1"/>
          <p:cNvSpPr>
            <a:spLocks noGrp="1"/>
          </p:cNvSpPr>
          <p:nvPr>
            <p:ph type="title"/>
          </p:nvPr>
        </p:nvSpPr>
        <p:spPr>
          <a:xfrm>
            <a:off x="249194" y="-380999"/>
            <a:ext cx="7924800" cy="1143000"/>
          </a:xfrm>
        </p:spPr>
        <p:txBody>
          <a:bodyPr/>
          <a:lstStyle/>
          <a:p>
            <a:r>
              <a:rPr lang="en-US" dirty="0" smtClean="0"/>
              <a:t>Damping Ring Fire Scenarios </a:t>
            </a:r>
            <a:endParaRPr lang="en-US" dirty="0"/>
          </a:p>
        </p:txBody>
      </p:sp>
      <p:sp>
        <p:nvSpPr>
          <p:cNvPr id="3" name="Content Placeholder 2"/>
          <p:cNvSpPr>
            <a:spLocks noGrp="1"/>
          </p:cNvSpPr>
          <p:nvPr>
            <p:ph idx="1"/>
          </p:nvPr>
        </p:nvSpPr>
        <p:spPr>
          <a:xfrm>
            <a:off x="249194" y="877670"/>
            <a:ext cx="8628106" cy="530662"/>
          </a:xfrm>
        </p:spPr>
        <p:txBody>
          <a:bodyPr/>
          <a:lstStyle/>
          <a:p>
            <a:r>
              <a:rPr lang="en-US" dirty="0" smtClean="0"/>
              <a:t>Representative fire scenarios</a:t>
            </a:r>
          </a:p>
          <a:p>
            <a:pPr lvl="1"/>
            <a:r>
              <a:rPr lang="en-US" dirty="0" smtClean="0"/>
              <a:t>Fire scenarios not modeled in damping ring base cavern and straight section housing wigglers since it is isolated from open tunnel areas by isolation barriers</a:t>
            </a:r>
            <a:endParaRPr lang="en-US" dirty="0"/>
          </a:p>
        </p:txBody>
      </p:sp>
      <p:sp>
        <p:nvSpPr>
          <p:cNvPr id="6" name="TextBox 5"/>
          <p:cNvSpPr txBox="1"/>
          <p:nvPr/>
        </p:nvSpPr>
        <p:spPr>
          <a:xfrm>
            <a:off x="5226230" y="2457450"/>
            <a:ext cx="3581400" cy="769441"/>
          </a:xfrm>
          <a:prstGeom prst="rect">
            <a:avLst/>
          </a:prstGeom>
          <a:noFill/>
          <a:ln w="22225">
            <a:solidFill>
              <a:schemeClr val="tx1"/>
            </a:solidFill>
          </a:ln>
        </p:spPr>
        <p:txBody>
          <a:bodyPr wrap="square" rtlCol="0">
            <a:spAutoFit/>
          </a:bodyPr>
          <a:lstStyle/>
          <a:p>
            <a:r>
              <a:rPr lang="en-US" b="1" dirty="0" smtClean="0"/>
              <a:t>Scenario 2: </a:t>
            </a:r>
            <a:r>
              <a:rPr lang="en-US" sz="2000" dirty="0" smtClean="0"/>
              <a:t>Fire located in curved portion of damping ring</a:t>
            </a:r>
            <a:endParaRPr lang="en-US" sz="2000" dirty="0"/>
          </a:p>
        </p:txBody>
      </p:sp>
      <p:sp>
        <p:nvSpPr>
          <p:cNvPr id="7" name="TextBox 6"/>
          <p:cNvSpPr txBox="1"/>
          <p:nvPr/>
        </p:nvSpPr>
        <p:spPr>
          <a:xfrm>
            <a:off x="1111430" y="2457450"/>
            <a:ext cx="3581400" cy="769441"/>
          </a:xfrm>
          <a:prstGeom prst="rect">
            <a:avLst/>
          </a:prstGeom>
          <a:noFill/>
          <a:ln w="22225">
            <a:solidFill>
              <a:schemeClr val="tx1"/>
            </a:solidFill>
          </a:ln>
        </p:spPr>
        <p:txBody>
          <a:bodyPr wrap="square" rtlCol="0">
            <a:spAutoFit/>
          </a:bodyPr>
          <a:lstStyle/>
          <a:p>
            <a:r>
              <a:rPr lang="en-US" b="1" dirty="0" smtClean="0"/>
              <a:t>Scenario 1: </a:t>
            </a:r>
            <a:r>
              <a:rPr lang="en-US" sz="2000" dirty="0" smtClean="0"/>
              <a:t>Fire located in straight portion of damping ring</a:t>
            </a:r>
            <a:endParaRPr lang="en-US" sz="2000" dirty="0"/>
          </a:p>
        </p:txBody>
      </p:sp>
      <p:pic>
        <p:nvPicPr>
          <p:cNvPr id="9" name="Picture 2"/>
          <p:cNvPicPr>
            <a:picLocks noChangeAspect="1" noChangeArrowheads="1"/>
          </p:cNvPicPr>
          <p:nvPr/>
        </p:nvPicPr>
        <p:blipFill>
          <a:blip r:embed="rId3" cstate="screen"/>
          <a:srcRect/>
          <a:stretch>
            <a:fillRect/>
          </a:stretch>
        </p:blipFill>
        <p:spPr bwMode="auto">
          <a:xfrm>
            <a:off x="3245030" y="5819775"/>
            <a:ext cx="230909" cy="381000"/>
          </a:xfrm>
          <a:prstGeom prst="rect">
            <a:avLst/>
          </a:prstGeom>
          <a:noFill/>
          <a:ln w="9525">
            <a:noFill/>
            <a:miter lim="800000"/>
            <a:headEnd/>
            <a:tailEnd/>
          </a:ln>
        </p:spPr>
      </p:pic>
      <p:pic>
        <p:nvPicPr>
          <p:cNvPr id="10" name="Picture 2"/>
          <p:cNvPicPr>
            <a:picLocks noChangeAspect="1" noChangeArrowheads="1"/>
          </p:cNvPicPr>
          <p:nvPr/>
        </p:nvPicPr>
        <p:blipFill>
          <a:blip r:embed="rId3" cstate="screen"/>
          <a:srcRect/>
          <a:stretch>
            <a:fillRect/>
          </a:stretch>
        </p:blipFill>
        <p:spPr bwMode="auto">
          <a:xfrm>
            <a:off x="7131230" y="4629150"/>
            <a:ext cx="230909" cy="381000"/>
          </a:xfrm>
          <a:prstGeom prst="rect">
            <a:avLst/>
          </a:prstGeom>
          <a:noFill/>
          <a:ln w="9525">
            <a:noFill/>
            <a:miter lim="800000"/>
            <a:headEnd/>
            <a:tailEnd/>
          </a:ln>
        </p:spPr>
      </p:pic>
      <p:cxnSp>
        <p:nvCxnSpPr>
          <p:cNvPr id="12" name="Straight Connector 11"/>
          <p:cNvCxnSpPr>
            <a:stCxn id="10" idx="0"/>
            <a:endCxn id="6" idx="2"/>
          </p:cNvCxnSpPr>
          <p:nvPr/>
        </p:nvCxnSpPr>
        <p:spPr bwMode="auto">
          <a:xfrm flipH="1" flipV="1">
            <a:off x="7016930" y="3226891"/>
            <a:ext cx="229755" cy="1402259"/>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7" name="Straight Connector 16"/>
          <p:cNvCxnSpPr>
            <a:stCxn id="7" idx="2"/>
            <a:endCxn id="9" idx="0"/>
          </p:cNvCxnSpPr>
          <p:nvPr/>
        </p:nvCxnSpPr>
        <p:spPr bwMode="auto">
          <a:xfrm>
            <a:off x="2902130" y="3226891"/>
            <a:ext cx="458355" cy="2592884"/>
          </a:xfrm>
          <a:prstGeom prst="line">
            <a:avLst/>
          </a:prstGeom>
          <a:solidFill>
            <a:schemeClr val="accent1"/>
          </a:solidFill>
          <a:ln w="22225" cap="flat" cmpd="sng" algn="ctr">
            <a:solidFill>
              <a:schemeClr val="tx1"/>
            </a:solidFill>
            <a:prstDash val="solid"/>
            <a:round/>
            <a:headEnd type="none" w="sm" len="sm"/>
            <a:tailEnd type="none" w="sm" len="sm"/>
          </a:ln>
          <a:effectLst/>
        </p:spPr>
      </p:cxnSp>
      <p:sp>
        <p:nvSpPr>
          <p:cNvPr id="4" name="Date Placeholder 3"/>
          <p:cNvSpPr>
            <a:spLocks noGrp="1"/>
          </p:cNvSpPr>
          <p:nvPr>
            <p:ph type="dt" sz="half" idx="10"/>
          </p:nvPr>
        </p:nvSpPr>
        <p:spPr/>
        <p:txBody>
          <a:bodyPr/>
          <a:lstStyle/>
          <a:p>
            <a:pPr>
              <a:defRPr/>
            </a:pPr>
            <a:r>
              <a:rPr lang="en-US" altLang="en-US" smtClean="0"/>
              <a:t>10/7/15 &amp; 10/8/15</a:t>
            </a:r>
            <a:endParaRPr lang="en-US" altLang="en-US"/>
          </a:p>
        </p:txBody>
      </p:sp>
      <p:sp>
        <p:nvSpPr>
          <p:cNvPr id="5" name="Footer Placeholder 4"/>
          <p:cNvSpPr>
            <a:spLocks noGrp="1"/>
          </p:cNvSpPr>
          <p:nvPr>
            <p:ph type="ftr" sz="quarter" idx="11"/>
          </p:nvPr>
        </p:nvSpPr>
        <p:spPr/>
        <p:txBody>
          <a:bodyPr/>
          <a:lstStyle/>
          <a:p>
            <a:pPr>
              <a:defRPr/>
            </a:pPr>
            <a:r>
              <a:rPr lang="en-US" smtClean="0"/>
              <a:t>Priest &amp; Niehoff | Tunnel Fire Dynamics &amp; Evacuation Simulations</a:t>
            </a:r>
            <a:endParaRPr lang="en-US" b="1" dirty="0"/>
          </a:p>
        </p:txBody>
      </p:sp>
      <p:sp>
        <p:nvSpPr>
          <p:cNvPr id="8" name="Slide Number Placeholder 7"/>
          <p:cNvSpPr>
            <a:spLocks noGrp="1"/>
          </p:cNvSpPr>
          <p:nvPr>
            <p:ph type="sldNum" sz="quarter" idx="12"/>
          </p:nvPr>
        </p:nvSpPr>
        <p:spPr/>
        <p:txBody>
          <a:bodyPr/>
          <a:lstStyle/>
          <a:p>
            <a:pPr>
              <a:defRPr/>
            </a:pPr>
            <a:fld id="{1009467D-D0EA-4FB8-A014-17BF9B853342}" type="slidenum">
              <a:rPr lang="en-US" altLang="en-US" smtClean="0"/>
              <a:pPr>
                <a:defRPr/>
              </a:pPr>
              <a:t>9</a:t>
            </a:fld>
            <a:endParaRPr lang="en-US"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NAL_TemplateMac_060514">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RAFT DOE Underground Standard.pptx [Compatibility Mode]" id="{36F8FDEF-2330-4FDF-B4B5-651BD43C5FFD}" vid="{668AAF3D-D3CD-4D97-9220-BD3EE6D8BE1B}"/>
    </a:ext>
  </a:extLst>
</a:theme>
</file>

<file path=ppt/theme/theme2.xml><?xml version="1.0" encoding="utf-8"?>
<a:theme xmlns:a="http://schemas.openxmlformats.org/drawingml/2006/main" name="Fermilab: Footer Only">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RAFT DOE Underground Standard.pptx [Compatibility Mode]" id="{36F8FDEF-2330-4FDF-B4B5-651BD43C5FFD}" vid="{26E23AA4-3509-4436-91BB-1D57F4A412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General Fire Issues - Research at Fermilab</Template>
  <TotalTime>338</TotalTime>
  <Words>2929</Words>
  <Application>Microsoft Office PowerPoint</Application>
  <PresentationFormat>On-screen Show (4:3)</PresentationFormat>
  <Paragraphs>454</Paragraphs>
  <Slides>40</Slides>
  <Notes>2</Notes>
  <HiddenSlides>0</HiddenSlides>
  <MMClips>2</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ＭＳ Ｐゴシック</vt:lpstr>
      <vt:lpstr>ＭＳ Ｐゴシック</vt:lpstr>
      <vt:lpstr>Arial</vt:lpstr>
      <vt:lpstr>Calibri</vt:lpstr>
      <vt:lpstr>Courier New</vt:lpstr>
      <vt:lpstr>Helvetica</vt:lpstr>
      <vt:lpstr>Wingdings</vt:lpstr>
      <vt:lpstr>FNAL_TemplateMac_060514</vt:lpstr>
      <vt:lpstr>Fermilab: Footer Only</vt:lpstr>
      <vt:lpstr>Tunnel Fire Dynamics and Evacuation Simulations</vt:lpstr>
      <vt:lpstr>Introduction (Background)</vt:lpstr>
      <vt:lpstr>PowerPoint Presentation</vt:lpstr>
      <vt:lpstr>Approach</vt:lpstr>
      <vt:lpstr>References (Partial)</vt:lpstr>
      <vt:lpstr>Tunnel Fire Dynamics</vt:lpstr>
      <vt:lpstr>Fire Dynamics Simulator (FDS) (How)</vt:lpstr>
      <vt:lpstr>Main LINAC Fire Scenarios </vt:lpstr>
      <vt:lpstr>Damping Ring Fire Scenarios </vt:lpstr>
      <vt:lpstr>Fire Model: Potential Fire Scenarios </vt:lpstr>
      <vt:lpstr>Pool/Spill Fires</vt:lpstr>
      <vt:lpstr>Fire Modeling Approach</vt:lpstr>
      <vt:lpstr>Assumptions and Limitations</vt:lpstr>
      <vt:lpstr>Main LINAC Section Drawing</vt:lpstr>
      <vt:lpstr>Main LINAC Tunnel FDS Geometry </vt:lpstr>
      <vt:lpstr>Base Cavern</vt:lpstr>
      <vt:lpstr>Base Cavern and Tunnel FDS Geometry</vt:lpstr>
      <vt:lpstr>Damping Ring Drawing Section</vt:lpstr>
      <vt:lpstr>Curved Damping Ring Tunnel FDS Geometry</vt:lpstr>
      <vt:lpstr>Straight Damping Ring Tunnel FDS Geometry</vt:lpstr>
      <vt:lpstr>Occupant Egress</vt:lpstr>
      <vt:lpstr>Walking Speed</vt:lpstr>
      <vt:lpstr>Tenability Criteria</vt:lpstr>
      <vt:lpstr>Results of FDS Modeling</vt:lpstr>
      <vt:lpstr>Main LINAC Tunnel Fire Results</vt:lpstr>
      <vt:lpstr>Main LINAC Tunnel Fire Results</vt:lpstr>
      <vt:lpstr>Main LINAC Tunnel Fire Results</vt:lpstr>
      <vt:lpstr>5m Tunnel Fire Animation 1,000kw Fire Size Plan View</vt:lpstr>
      <vt:lpstr>Summary of Tunnel Fire Results</vt:lpstr>
      <vt:lpstr>Base Cavern Fire Results</vt:lpstr>
      <vt:lpstr>Base Cavern Fire Results</vt:lpstr>
      <vt:lpstr>5m Base Cavern Fire Animation (4,000kw Fire Size) Plan View</vt:lpstr>
      <vt:lpstr>Summary of Base Cavern Fire Results</vt:lpstr>
      <vt:lpstr>Damping Ring 4.5m Tunnel Fire Results</vt:lpstr>
      <vt:lpstr>Damping Ring 6.5m Tunnel Fire Results</vt:lpstr>
      <vt:lpstr>Summary of Damping Ring Fire Results</vt:lpstr>
      <vt:lpstr>Compiled Tunnel Fire Results</vt:lpstr>
      <vt:lpstr>Egress Analysis</vt:lpstr>
      <vt:lpstr>Conclusions </vt:lpstr>
      <vt:lpstr>PowerPoint Presentation</vt:lpstr>
    </vt:vector>
  </TitlesOfParts>
  <Company>Sandbox Studio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Tunnel Fire Dynamics and Evacuation Simulations</dc:title>
  <dc:creator>Jim Niehoff</dc:creator>
  <cp:lastModifiedBy>Jim Niehoff</cp:lastModifiedBy>
  <cp:revision>41</cp:revision>
  <cp:lastPrinted>2014-01-20T19:40:21Z</cp:lastPrinted>
  <dcterms:created xsi:type="dcterms:W3CDTF">2015-09-26T22:48:39Z</dcterms:created>
  <dcterms:modified xsi:type="dcterms:W3CDTF">2015-10-07T20:25:35Z</dcterms:modified>
</cp:coreProperties>
</file>