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heme/theme4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17"/>
  </p:notesMasterIdLst>
  <p:handoutMasterIdLst>
    <p:handoutMasterId r:id="rId18"/>
  </p:handoutMasterIdLst>
  <p:sldIdLst>
    <p:sldId id="265" r:id="rId3"/>
    <p:sldId id="267" r:id="rId4"/>
    <p:sldId id="268" r:id="rId5"/>
    <p:sldId id="278" r:id="rId6"/>
    <p:sldId id="269" r:id="rId7"/>
    <p:sldId id="270" r:id="rId8"/>
    <p:sldId id="271" r:id="rId9"/>
    <p:sldId id="272" r:id="rId10"/>
    <p:sldId id="273" r:id="rId11"/>
    <p:sldId id="281" r:id="rId12"/>
    <p:sldId id="282" r:id="rId13"/>
    <p:sldId id="279" r:id="rId14"/>
    <p:sldId id="280" r:id="rId15"/>
    <p:sldId id="266" r:id="rId16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04040"/>
    <a:srgbClr val="505050"/>
    <a:srgbClr val="004C97"/>
    <a:srgbClr val="63666A"/>
    <a:srgbClr val="A7A8AA"/>
    <a:srgbClr val="003087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6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26" Type="http://schemas.openxmlformats.org/officeDocument/2006/relationships/customXml" Target="../customXml/item4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5" Type="http://schemas.openxmlformats.org/officeDocument/2006/relationships/customXml" Target="../customXml/item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ustomXml" Target="../customXml/item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ustomXml" Target="../customXml/item1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Helvetica" panose="020B0604020202020204" pitchFamily="34" charset="0"/>
              </a:defRPr>
            </a:lvl1pPr>
          </a:lstStyle>
          <a:p>
            <a:pPr>
              <a:defRPr/>
            </a:pPr>
            <a:fld id="{AD9A8AEE-1EF0-4B37-B9B5-5ADEBA117447}" type="datetimeFigureOut">
              <a:rPr lang="en-US" altLang="en-US"/>
              <a:pPr>
                <a:defRPr/>
              </a:pPr>
              <a:t>10/2/2015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Helvetica" panose="020B0604020202020204" pitchFamily="34" charset="0"/>
              </a:defRPr>
            </a:lvl1pPr>
          </a:lstStyle>
          <a:p>
            <a:pPr>
              <a:defRPr/>
            </a:pPr>
            <a:fld id="{E7055032-6325-4F81-B922-102A652264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17127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Helvetica" panose="020B0604020202020204" pitchFamily="34" charset="0"/>
              </a:defRPr>
            </a:lvl1pPr>
          </a:lstStyle>
          <a:p>
            <a:pPr>
              <a:defRPr/>
            </a:pPr>
            <a:fld id="{A6F20FE1-F3D7-4B09-8FC5-8C291D938A11}" type="datetimeFigureOut">
              <a:rPr lang="en-US" altLang="en-US"/>
              <a:pPr>
                <a:defRPr/>
              </a:pPr>
              <a:t>10/2/2015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Helvetica" panose="020B0604020202020204" pitchFamily="34" charset="0"/>
              </a:defRPr>
            </a:lvl1pPr>
          </a:lstStyle>
          <a:p>
            <a:pPr>
              <a:defRPr/>
            </a:pPr>
            <a:fld id="{C3576C74-704C-42F3-B7FA-5FA1A8A832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20450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576C74-704C-42F3-B7FA-5FA1A8A8322C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7061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DC079F-D0E5-4647-B392-5D8EDAA5F4F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08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816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en-US" smtClean="0"/>
              <a:t>10/7/15 &amp; 10/8/15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smtClean="0"/>
              <a:t>Priest &amp; Niehoff | US DOE Underground  Guide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D3D8D60-0F86-4710-A5EE-72822B70B8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4605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10/7/15 &amp; 10/8/15</a:t>
            </a:r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Priest &amp; Niehoff | US DOE Underground  Guide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05E46-2128-43FE-80CE-860558138A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4361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10/7/15 &amp; 10/8/15</a:t>
            </a: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Priest &amp; Niehoff | US DOE Underground  Guide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32E04-F367-4017-8C54-39ABAE85D7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9034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10/7/15 &amp; 10/8/15</a:t>
            </a:r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Priest &amp; Niehoff | US DOE Underground  Guide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5BCB2-1B62-429B-8921-908EC21B71D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02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10/7/15 &amp; 10/8/15</a:t>
            </a:r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Priest &amp; Niehoff | US DOE Underground  Guide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EFD49-33FD-4973-8388-7794ABF129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601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10/7/15 &amp; 10/8/15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Priest &amp; Niehoff | US DOE Underground  Guide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9CCF9-50ED-42F5-9DE6-BAB0C5591B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1817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10/7/15 &amp; 10/8/15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Priest &amp; Niehoff | US DOE Underground  Guide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07D2E-6B2D-45B2-B284-A6796866A9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9503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10/7/15 &amp; 10/8/15</a:t>
            </a:r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Priest &amp; Niehoff | US DOE Underground  Guide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BD6CD-144C-4F9D-B8A7-484927D071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9934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900" smtClean="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10/7/15 &amp; 10/8/15</a:t>
            </a:r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 eaLnBrk="1" hangingPunct="1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Priest &amp; Niehoff | US DOE Underground  Guide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900" smtClean="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pPr>
              <a:defRPr/>
            </a:pPr>
            <a:fld id="{49CBD975-C1CE-42AD-B8B8-B1D4113BFB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0" r:id="rId3"/>
    <p:sldLayoutId id="2147484091" r:id="rId4"/>
    <p:sldLayoutId id="2147484092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MS PGothic" panose="020B0600070205080204" pitchFamily="34" charset="-128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anose="020B0600070205080204" pitchFamily="34" charset="-128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anose="020B0600070205080204" pitchFamily="34" charset="-128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anose="020B0600070205080204" pitchFamily="34" charset="-128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anose="020B0600070205080204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Helvetica"/>
          <a:ea typeface="MS PGothic" panose="020B0600070205080204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595959"/>
          </a:solidFill>
          <a:latin typeface="Helvetica"/>
          <a:ea typeface="MS PGothic" panose="020B0600070205080204" pitchFamily="34" charset="-128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Helvetica"/>
          <a:ea typeface="MS PGothic" panose="020B0600070205080204" pitchFamily="34" charset="-128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sz="900" smtClean="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10/7/15 &amp; 10/8/15</a:t>
            </a:r>
            <a:endParaRPr lang="en-US" alt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 eaLnBrk="1" hangingPunct="1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smtClean="0"/>
              <a:t>Priest &amp; Niehoff | US DOE Underground  Guide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  <a:ext uri="{FAA26D3D-D897-4be2-8F04-BA451C77F1D7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 eaLnBrk="1" hangingPunct="1">
              <a:defRPr sz="900" smtClean="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pPr>
              <a:defRPr/>
            </a:pPr>
            <a:fld id="{1D2A4522-9F89-4335-B15B-34FEAC5FFE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2053" name="Picture 1" descr="Footer_0603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3" r:id="rId1"/>
    <p:sldLayoutId id="2147484094" r:id="rId2"/>
    <p:sldLayoutId id="2147484095" r:id="rId3"/>
    <p:sldLayoutId id="2147484096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MS PGothic" panose="020B0600070205080204" pitchFamily="34" charset="-128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MS PGothic" panose="020B0600070205080204" pitchFamily="34" charset="-128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MS PGothic" panose="020B0600070205080204" pitchFamily="34" charset="-128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MS PGothic" panose="020B0600070205080204" pitchFamily="34" charset="-128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MS PGothic" panose="020B0600070205080204" pitchFamily="34" charset="-128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7F7F7F"/>
          </a:solidFill>
          <a:latin typeface="Helvetica"/>
          <a:ea typeface="MS PGothic" panose="020B0600070205080204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7F7F7F"/>
          </a:solidFill>
          <a:latin typeface="Helvetica"/>
          <a:ea typeface="MS PGothic" panose="020B0600070205080204" pitchFamily="34" charset="-128"/>
          <a:cs typeface="ＭＳ Ｐゴシック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7F7F7F"/>
          </a:solidFill>
          <a:latin typeface="Helvetica"/>
          <a:ea typeface="MS PGothic" panose="020B0600070205080204" pitchFamily="34" charset="-128"/>
          <a:cs typeface="ＭＳ Ｐゴシック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ＭＳ Ｐゴシック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pent_nuclear_fuel" TargetMode="External"/><Relationship Id="rId2" Type="http://schemas.openxmlformats.org/officeDocument/2006/relationships/hyperlink" Target="http://en.wikipedia.org/wiki/Nye_County,_Nevad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Chicago" TargetMode="External"/><Relationship Id="rId5" Type="http://schemas.openxmlformats.org/officeDocument/2006/relationships/hyperlink" Target="http://en.wikipedia.org/wiki/Batavia,_Illinois" TargetMode="External"/><Relationship Id="rId4" Type="http://schemas.openxmlformats.org/officeDocument/2006/relationships/hyperlink" Target="http://en.wikipedia.org/wiki/High_level_radioactive_waste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Batavia,_Illinoi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Chicago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 bwMode="auto">
          <a:xfrm>
            <a:off x="806450" y="3559175"/>
            <a:ext cx="7526338" cy="1139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mtClean="0">
                <a:latin typeface="Helvetica" panose="020B0604020202020204" pitchFamily="34" charset="0"/>
              </a:rPr>
              <a:t>DRAFT US Department of Energy</a:t>
            </a:r>
            <a:br>
              <a:rPr lang="en-US" altLang="en-US" smtClean="0">
                <a:latin typeface="Helvetica" panose="020B0604020202020204" pitchFamily="34" charset="0"/>
              </a:rPr>
            </a:br>
            <a:r>
              <a:rPr lang="en-US" altLang="en-US" smtClean="0">
                <a:latin typeface="Helvetica" panose="020B0604020202020204" pitchFamily="34" charset="0"/>
              </a:rPr>
              <a:t>Underground Fire Protection Guide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841875"/>
            <a:ext cx="7526338" cy="1489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mtClean="0">
                <a:latin typeface="Helvetica" panose="020B0604020202020204" pitchFamily="34" charset="0"/>
              </a:rPr>
              <a:t>James Priest, PhD &amp; James Niehoff</a:t>
            </a:r>
          </a:p>
          <a:p>
            <a:pPr eaLnBrk="1" hangingPunct="1"/>
            <a:r>
              <a:rPr lang="en-US" altLang="en-US" smtClean="0">
                <a:latin typeface="Helvetica" panose="020B0604020202020204" pitchFamily="34" charset="0"/>
              </a:rPr>
              <a:t>DGS-SEE Seminar on Fire Protection for Physics Research Facilities</a:t>
            </a:r>
          </a:p>
          <a:p>
            <a:pPr eaLnBrk="1" hangingPunct="1"/>
            <a:r>
              <a:rPr lang="en-US" altLang="en-US" smtClean="0">
                <a:latin typeface="Helvetica" panose="020B0604020202020204" pitchFamily="34" charset="0"/>
              </a:rPr>
              <a:t>7 &amp; 8 October 2015 </a:t>
            </a:r>
          </a:p>
          <a:p>
            <a:pPr eaLnBrk="1" hangingPunct="1"/>
            <a:endParaRPr lang="en-US" altLang="en-US" smtClean="0">
              <a:latin typeface="Helvetica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10/7/15 &amp; 10/8/15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Priest &amp; Niehoff | US DOE Underground  Guide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3D8D60-0F86-4710-A5EE-72822B70B897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  <p:pic>
        <p:nvPicPr>
          <p:cNvPr id="7" name="Content Placeholder 3" descr="DSCF055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373223" y="1327843"/>
            <a:ext cx="8383267" cy="4418215"/>
          </a:xfrm>
        </p:spPr>
      </p:pic>
    </p:spTree>
    <p:extLst>
      <p:ext uri="{BB962C8B-B14F-4D97-AF65-F5344CB8AC3E}">
        <p14:creationId xmlns:p14="http://schemas.microsoft.com/office/powerpoint/2010/main" val="151354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10/7/15 &amp; 10/8/15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Priest &amp; Niehoff | US DOE Underground  Guide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3D8D60-0F86-4710-A5EE-72822B70B897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  <p:pic>
        <p:nvPicPr>
          <p:cNvPr id="7" name="Content Placeholder 3" descr="IMG_4964 copy 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228600" y="1152191"/>
            <a:ext cx="8672513" cy="4769519"/>
          </a:xfrm>
        </p:spPr>
      </p:pic>
    </p:spTree>
    <p:extLst>
      <p:ext uri="{BB962C8B-B14F-4D97-AF65-F5344CB8AC3E}">
        <p14:creationId xmlns:p14="http://schemas.microsoft.com/office/powerpoint/2010/main" val="288048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133354" y="188849"/>
          <a:ext cx="8858245" cy="5897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0323"/>
                <a:gridCol w="770283"/>
                <a:gridCol w="660239"/>
                <a:gridCol w="1045385"/>
                <a:gridCol w="770283"/>
                <a:gridCol w="935344"/>
                <a:gridCol w="660239"/>
                <a:gridCol w="880323"/>
                <a:gridCol w="1265462"/>
                <a:gridCol w="990364"/>
              </a:tblGrid>
              <a:tr h="27046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Facility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Location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Date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Hazard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Depth 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Exits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Self Exiting Y/N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Limits on Number of People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Fire Suppression System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MSHA 57.1 or NFPA 520 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</a:tr>
              <a:tr h="4507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Waste Isolation Pilot Plant (WIPP)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Chihuahuan Desert, outside Carlsbad, N.M.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March 26, 1999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transuranic (TRU) waste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2150 ft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3: Salt Handling Shaft, Air intake Shaft, &amp; Waste Shaft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No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145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Protect vehicles with dry chemicals,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Alarms, fire brigades, shafts.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MSHA: 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</a:tr>
              <a:tr h="9917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Yucca Mountain nuclear waste repository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sng" dirty="0">
                          <a:effectLst/>
                          <a:hlinkClick r:id="rId2" tooltip="Nye County, Nevada"/>
                        </a:rPr>
                        <a:t>Nye County, Nevada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Not yet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u="sng" dirty="0">
                          <a:effectLst/>
                          <a:hlinkClick r:id="rId3" tooltip="Spent nuclear fuel"/>
                        </a:rPr>
                        <a:t>spent nuclear reactor fuel</a:t>
                      </a:r>
                      <a:r>
                        <a:rPr lang="en-US" sz="900" dirty="0">
                          <a:effectLst/>
                        </a:rPr>
                        <a:t> and other </a:t>
                      </a:r>
                      <a:r>
                        <a:rPr lang="en-US" sz="900" u="sng" dirty="0">
                          <a:effectLst/>
                          <a:hlinkClick r:id="rId4" tooltip="High level radioactive waste"/>
                        </a:rPr>
                        <a:t>high level radioactive waste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1,000 feet beneath the surface and 1,000 feet above the water table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4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The North Portal, designated ventilation intake shafts, South Portal, North Construction Portal.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N/A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N/A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 Automatic (sprinkler), refuge stations, Rescue, isolation, ventilation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Firewater, Fire suppression, Fire detection,  Fire alarm, Fire notification,  Explosion protection,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Fire barriers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MSHA: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NFPA 520: No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</a:tr>
              <a:tr h="6310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SLAC  Linac tunnel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Menlo Park, CA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1967 (date of first linac beam)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Prompt radiation High intensity electron beam line for research purposes.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25 feet 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Ladders every 333 feet (total of 15). Three stairwells to surface. Exit to grade at west end.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Yes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During long downs, no more than 100 people in linac tunnels.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Air sampling smoke detection, wall mounted C02 portable fire extinguishers. Fire hydrants at surface. Two cross-tunnel fire barriers.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MSHA-no. NFPA 520-no.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</a:tr>
              <a:tr h="5409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SLAC Beam Switch Yard (BSY)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Menlo Park, CA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1967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Prompt radiation from high intensity electron beam for research purposes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0 - 30 feet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One grade level exit, two ladders to surface, 5 exits through other tunnel  spaces.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Yes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50 employees maximum during long downs.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Combination of spot-type smoke detection and air sampling detection. Wheeled and portable CO2 fire extinguishers.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MSHA – No. NFPA 520—under review.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</a:tr>
              <a:tr h="63108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SLAC LCLS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Menlo Park, CA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2007 (first beam)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Prompt radiation from electron and x-ray beam pulses used for research.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0 – 70 feet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One grade exit, two stairwells, one ramp up to grade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Yes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Varies, but no more than 60 employees in any one fire area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Sprinklers, wall-mounted CO2 fire extinguishers, spot type/beam type/VESDA smoke detection (varies by area)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MSHA—no. NFPA 520-no.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</a:tr>
              <a:tr h="5409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Fermilab- NuMI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outside </a:t>
                      </a:r>
                      <a:r>
                        <a:rPr lang="en-US" sz="900" u="sng" dirty="0">
                          <a:effectLst/>
                          <a:hlinkClick r:id="rId5" tooltip="Batavia, Illinois"/>
                        </a:rPr>
                        <a:t>Batavia, Illinois</a:t>
                      </a:r>
                      <a:r>
                        <a:rPr lang="en-US" sz="900" dirty="0">
                          <a:effectLst/>
                        </a:rPr>
                        <a:t>, near </a:t>
                      </a:r>
                      <a:r>
                        <a:rPr lang="en-US" sz="900" u="sng" dirty="0">
                          <a:effectLst/>
                          <a:hlinkClick r:id="rId6" tooltip="Chicago"/>
                        </a:rPr>
                        <a:t>Chicago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November 21, 1967 (as National Accelerator Laboratory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neutrino beam generated MI-65 Target Hall and MINOS Detector Hall)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150 ft to 350 ft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2-hour fire rated, 44-in width pressurized passageway, stair, &amp; egress elevator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Yes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50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Occupants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Emergency voice fire alarm system,  heat &amp; smoke detection,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sprinklers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MSHA 57.1: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n/a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NFPA 520: Yes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10/7/15 &amp; 10/8/15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Priest &amp; Niehoff | US DOE Underground  Guide</a:t>
            </a:r>
            <a:endParaRPr lang="en-US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3D8D60-0F86-4710-A5EE-72822B70B897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9245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10/7/15 &amp; 10/8/15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Priest &amp; Niehoff | US DOE Underground  Guide</a:t>
            </a:r>
            <a:endParaRPr lang="en-US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209550" y="88900"/>
          <a:ext cx="8753475" cy="66111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9911"/>
                <a:gridCol w="761173"/>
                <a:gridCol w="652431"/>
                <a:gridCol w="1033020"/>
                <a:gridCol w="761173"/>
                <a:gridCol w="924280"/>
                <a:gridCol w="652431"/>
                <a:gridCol w="869911"/>
                <a:gridCol w="1250495"/>
                <a:gridCol w="978650"/>
              </a:tblGrid>
              <a:tr h="5409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Fermilab- ILC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outside </a:t>
                      </a:r>
                      <a:r>
                        <a:rPr lang="en-US" sz="900" u="sng" dirty="0">
                          <a:effectLst/>
                          <a:hlinkClick r:id="rId3" tooltip="Batavia, Illinois"/>
                        </a:rPr>
                        <a:t>Batavia, Illinois</a:t>
                      </a:r>
                      <a:r>
                        <a:rPr lang="en-US" sz="900" dirty="0">
                          <a:effectLst/>
                        </a:rPr>
                        <a:t>, near </a:t>
                      </a:r>
                      <a:r>
                        <a:rPr lang="en-US" sz="900" u="sng" dirty="0">
                          <a:effectLst/>
                          <a:hlinkClick r:id="rId4" tooltip="Chicago"/>
                        </a:rPr>
                        <a:t>Chicago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Future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International Linear Collider – Conceptual Design Phase only. Currently this project is unfunded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350 ft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 &amp; refuge areas with 2 hour fire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barriers, stairs &gt; 44 in. Wide, and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doors &gt; 36 in. wide.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Yes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&lt;50 Occupants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fire alarm system,  heat &amp; smoke detection,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sprinklers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MSHA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57.1: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n/a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NFPA 520: Yes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</a:tr>
              <a:tr h="54093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Fermilab - LBNE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outside Batavia, Illinois, near Chicago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November 21, 1967 (as National Accelerator Laboratory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Long baseline neutrino experiment – Conceptual Design Phase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320 ft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2-hour fire rated, 44-in width pressurized passageway, stair, &amp; egress elevator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Yes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50 Occupants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Emergency voice fire alarm system,  heat &amp; smoke detection,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sprinklers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</a:tr>
              <a:tr h="9917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University of Minnesota – Soudan Underground Laboratory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Near Ely Minnesota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1900-est. mine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1980- est. lab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Several Experiments (MINOS long baseline neutrino experiment receives a beam of neutrinos from Fermilab).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2,340 ft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Fire Rated Single Shaft Elevator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average -11; maximum- 36 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fire alarm system,  heat &amp; smoke detection,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Automated suppressant system- sprinklers,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Extinguishers, and 1 escape chamber (shafts),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ventilation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</a:tr>
              <a:tr h="9015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Sanford Underground Research Facility - SURF (Deep Underground Science and Engineering Laboratory, DUSEL)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Homestake, SD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2002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Experiments LUX- the most sensitive detector yet to search for dark matter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cryogens and other hazardous materials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4850 ft below ground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2: Primary and secondary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Yes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**two means of access/egress will be provided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Notification of an emergency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“stench gas” system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MSHA 57.1: Yes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NFPA 520: Yes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 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</a:tr>
              <a:tr h="82274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Nevada National Security Site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Nye County, NV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1950s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900" dirty="0">
                          <a:effectLst/>
                        </a:rPr>
                        <a:t>8 active &amp; 14 inactive facilities; hazards vary by facility but may include explosives, radioactive materials, wood, paper, oils, etc.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Varies from hundreds to thousands of ft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Shafts and portals depending upon the facility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Yes and no, varies by facility. One facility has 3 shafts and the others have portals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Varies by facility and by activity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Varies by facility: Portable fire extinguishers, fire alarm systems, squawk boxes, miners cap lamps &amp; emergency lighting, refuge stations, no automatic suppression.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No &amp; No**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</a:tr>
              <a:tr h="90155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Ultra Low Background Counting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Laboratory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3425 Building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PNNL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Richland, WA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2010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R&amp;D Lab with some hazardous materials, cryogens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40 ft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 exits – one at each end of the building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Yes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30 – typically less than 10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N/A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This is a building built per IBC and NFPA 101</a:t>
                      </a:r>
                      <a:endParaRPr lang="en-US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15458" marR="15458" marT="0" marB="0"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3D8D60-0F86-4710-A5EE-72822B70B897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361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1"/>
          <p:cNvSpPr>
            <a:spLocks noGrp="1"/>
          </p:cNvSpPr>
          <p:nvPr>
            <p:ph sz="half" idx="13"/>
          </p:nvPr>
        </p:nvSpPr>
        <p:spPr bwMode="auto">
          <a:xfrm>
            <a:off x="228600" y="361950"/>
            <a:ext cx="8675688" cy="5668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>
                <a:latin typeface="Helvetica" panose="020B0604020202020204" pitchFamily="34" charset="0"/>
              </a:rPr>
              <a:t>Go to Draft Guide</a:t>
            </a:r>
          </a:p>
        </p:txBody>
      </p:sp>
      <p:sp>
        <p:nvSpPr>
          <p:cNvPr id="20483" name="Date Placeholder 2"/>
          <p:cNvSpPr>
            <a:spLocks noGrp="1"/>
          </p:cNvSpPr>
          <p:nvPr>
            <p:ph type="dt" sz="quarter" idx="14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r>
              <a:rPr lang="en-US" altLang="en-US" sz="900" smtClean="0">
                <a:solidFill>
                  <a:srgbClr val="004C97"/>
                </a:solidFill>
                <a:latin typeface="Helvetica" panose="020B0604020202020204" pitchFamily="34" charset="0"/>
              </a:rPr>
              <a:t>10/7/15 &amp; 10/8/15</a:t>
            </a:r>
            <a:endParaRPr lang="en-US" altLang="en-US" sz="9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0484" name="Footer Placeholder 3"/>
          <p:cNvSpPr>
            <a:spLocks noGrp="1"/>
          </p:cNvSpPr>
          <p:nvPr>
            <p:ph type="ftr" sz="quarter" idx="1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r>
              <a:rPr lang="en-US" altLang="en-US" sz="900" smtClean="0">
                <a:solidFill>
                  <a:srgbClr val="004C97"/>
                </a:solidFill>
                <a:latin typeface="Helvetica" panose="020B0604020202020204" pitchFamily="34" charset="0"/>
              </a:rPr>
              <a:t>Priest &amp; Niehoff | US DOE Underground  Guide</a:t>
            </a:r>
            <a:endParaRPr lang="en-US" altLang="en-US" sz="900" b="1" smtClean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0485" name="Slide Number Placeholder 4"/>
          <p:cNvSpPr>
            <a:spLocks noGrp="1"/>
          </p:cNvSpPr>
          <p:nvPr>
            <p:ph type="sldNum" sz="quarter" idx="16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fld id="{287A5DB7-144A-4454-B87E-B614DDB3C586}" type="slidenum">
              <a:rPr lang="en-US" altLang="en-US" sz="900">
                <a:solidFill>
                  <a:srgbClr val="004C97"/>
                </a:solidFill>
                <a:latin typeface="Helvetica" panose="020B0604020202020204" pitchFamily="34" charset="0"/>
              </a:rPr>
              <a:pPr/>
              <a:t>14</a:t>
            </a:fld>
            <a:endParaRPr lang="en-US" altLang="en-US" sz="9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mtClean="0">
                <a:latin typeface="Helvetica" panose="020B0604020202020204" pitchFamily="34" charset="0"/>
              </a:rPr>
              <a:t>Disclaimer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 bwMode="auto">
          <a:xfrm>
            <a:off x="228600" y="1042988"/>
            <a:ext cx="8672513" cy="4987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Helvetica" panose="020B0604020202020204" pitchFamily="34" charset="0"/>
              </a:rPr>
              <a:t>No US national safety organization wanted to develop a new standard or guide</a:t>
            </a:r>
          </a:p>
          <a:p>
            <a:pPr eaLnBrk="1" hangingPunct="1"/>
            <a:r>
              <a:rPr lang="en-US" altLang="en-US" dirty="0" smtClean="0">
                <a:latin typeface="Helvetica" panose="020B0604020202020204" pitchFamily="34" charset="0"/>
              </a:rPr>
              <a:t>This guide is still being vetted by the US Department of Energy community</a:t>
            </a:r>
          </a:p>
          <a:p>
            <a:pPr eaLnBrk="1" hangingPunct="1"/>
            <a:endParaRPr lang="en-US" altLang="en-US" dirty="0" smtClean="0">
              <a:latin typeface="Helvetica" panose="020B0604020202020204" pitchFamily="34" charset="0"/>
            </a:endParaRPr>
          </a:p>
        </p:txBody>
      </p:sp>
      <p:sp>
        <p:nvSpPr>
          <p:cNvPr id="819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r>
              <a:rPr lang="en-US" altLang="en-US" sz="900" smtClean="0">
                <a:solidFill>
                  <a:srgbClr val="004C97"/>
                </a:solidFill>
                <a:latin typeface="Helvetica" panose="020B0604020202020204" pitchFamily="34" charset="0"/>
              </a:rPr>
              <a:t>10/7/15 &amp; 10/8/15</a:t>
            </a:r>
            <a:endParaRPr lang="en-US" altLang="en-US" sz="9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819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r>
              <a:rPr lang="en-US" altLang="en-US" sz="900" smtClean="0">
                <a:solidFill>
                  <a:srgbClr val="004C97"/>
                </a:solidFill>
                <a:latin typeface="Helvetica" panose="020B0604020202020204" pitchFamily="34" charset="0"/>
              </a:rPr>
              <a:t>Priest &amp; Niehoff | US DOE Underground  Guide</a:t>
            </a:r>
            <a:endParaRPr lang="en-US" altLang="en-US" sz="900" b="1" smtClean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819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fld id="{F27995BF-6A4C-4E95-B06F-7AA4285190D3}" type="slidenum">
              <a:rPr lang="en-US" altLang="en-US" sz="900">
                <a:solidFill>
                  <a:srgbClr val="004C97"/>
                </a:solidFill>
                <a:latin typeface="Helvetica" panose="020B0604020202020204" pitchFamily="34" charset="0"/>
              </a:rPr>
              <a:pPr/>
              <a:t>2</a:t>
            </a:fld>
            <a:endParaRPr lang="en-US" altLang="en-US" sz="9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mtClean="0">
                <a:latin typeface="Helvetica" panose="020B0604020202020204" pitchFamily="34" charset="0"/>
              </a:rPr>
              <a:t>Organization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 bwMode="auto">
          <a:xfrm>
            <a:off x="228600" y="1042988"/>
            <a:ext cx="8672513" cy="4987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>
                <a:latin typeface="Helvetica" panose="020B0604020202020204" pitchFamily="34" charset="0"/>
              </a:rPr>
              <a:t>Purpose</a:t>
            </a:r>
          </a:p>
          <a:p>
            <a:pPr eaLnBrk="1" hangingPunct="1"/>
            <a:r>
              <a:rPr lang="en-US" altLang="en-US" dirty="0" smtClean="0">
                <a:latin typeface="Helvetica" panose="020B0604020202020204" pitchFamily="34" charset="0"/>
              </a:rPr>
              <a:t>Applicability and Scope</a:t>
            </a:r>
          </a:p>
          <a:p>
            <a:pPr eaLnBrk="1" hangingPunct="1"/>
            <a:r>
              <a:rPr lang="en-US" altLang="en-US" dirty="0" smtClean="0">
                <a:latin typeface="Helvetica" panose="020B0604020202020204" pitchFamily="34" charset="0"/>
              </a:rPr>
              <a:t>Definitions</a:t>
            </a:r>
          </a:p>
          <a:p>
            <a:pPr eaLnBrk="1" hangingPunct="1"/>
            <a:r>
              <a:rPr lang="en-US" altLang="en-US" dirty="0" smtClean="0">
                <a:latin typeface="Helvetica" panose="020B0604020202020204" pitchFamily="34" charset="0"/>
              </a:rPr>
              <a:t>Fire Prevention</a:t>
            </a:r>
          </a:p>
          <a:p>
            <a:pPr eaLnBrk="1" hangingPunct="1"/>
            <a:r>
              <a:rPr lang="en-US" altLang="en-US" dirty="0" smtClean="0">
                <a:latin typeface="Helvetica" panose="020B0604020202020204" pitchFamily="34" charset="0"/>
              </a:rPr>
              <a:t>Fire Protection</a:t>
            </a:r>
          </a:p>
          <a:p>
            <a:pPr eaLnBrk="1" hangingPunct="1"/>
            <a:r>
              <a:rPr lang="en-US" altLang="en-US" dirty="0" smtClean="0">
                <a:latin typeface="Helvetica" panose="020B0604020202020204" pitchFamily="34" charset="0"/>
              </a:rPr>
              <a:t>Means of Egress</a:t>
            </a:r>
          </a:p>
          <a:p>
            <a:pPr eaLnBrk="1" hangingPunct="1"/>
            <a:r>
              <a:rPr lang="en-US" altLang="en-US" dirty="0" smtClean="0">
                <a:latin typeface="Helvetica" panose="020B0604020202020204" pitchFamily="34" charset="0"/>
              </a:rPr>
              <a:t>Fire Department Response</a:t>
            </a:r>
          </a:p>
          <a:p>
            <a:pPr eaLnBrk="1" hangingPunct="1"/>
            <a:r>
              <a:rPr lang="en-US" altLang="en-US" dirty="0" smtClean="0">
                <a:latin typeface="Helvetica" panose="020B0604020202020204" pitchFamily="34" charset="0"/>
              </a:rPr>
              <a:t>Underground Facility Rescue</a:t>
            </a:r>
          </a:p>
          <a:p>
            <a:pPr eaLnBrk="1" hangingPunct="1"/>
            <a:r>
              <a:rPr lang="en-US" altLang="en-US" dirty="0" smtClean="0">
                <a:latin typeface="Helvetica" panose="020B0604020202020204" pitchFamily="34" charset="0"/>
              </a:rPr>
              <a:t>Underground Facilities Services</a:t>
            </a:r>
          </a:p>
        </p:txBody>
      </p:sp>
      <p:sp>
        <p:nvSpPr>
          <p:cNvPr id="922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r>
              <a:rPr lang="en-US" altLang="en-US" sz="900" smtClean="0">
                <a:solidFill>
                  <a:srgbClr val="004C97"/>
                </a:solidFill>
                <a:latin typeface="Helvetica" panose="020B0604020202020204" pitchFamily="34" charset="0"/>
              </a:rPr>
              <a:t>10/7/15 &amp; 10/8/15</a:t>
            </a:r>
            <a:endParaRPr lang="en-US" altLang="en-US" sz="9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922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r>
              <a:rPr lang="en-US" altLang="en-US" sz="900" smtClean="0">
                <a:solidFill>
                  <a:srgbClr val="004C97"/>
                </a:solidFill>
                <a:latin typeface="Helvetica" panose="020B0604020202020204" pitchFamily="34" charset="0"/>
              </a:rPr>
              <a:t>Priest &amp; Niehoff | US DOE Underground  Guide</a:t>
            </a:r>
            <a:endParaRPr lang="en-US" altLang="en-US" sz="900" b="1" smtClean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922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fld id="{E94FFF33-06A8-46A3-A555-3B4C72A384A4}" type="slidenum">
              <a:rPr lang="en-US" altLang="en-US" sz="900">
                <a:solidFill>
                  <a:srgbClr val="004C97"/>
                </a:solidFill>
                <a:latin typeface="Helvetica" panose="020B0604020202020204" pitchFamily="34" charset="0"/>
              </a:rPr>
              <a:pPr/>
              <a:t>3</a:t>
            </a:fld>
            <a:endParaRPr lang="en-US" altLang="en-US" sz="9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DOE Sample Facility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898589"/>
            <a:ext cx="6305549" cy="520983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10/7/15 &amp; 10/8/15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Priest &amp; Niehoff | US DOE Underground  Guide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3D8D60-0F86-4710-A5EE-72822B70B897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388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smtClean="0">
                <a:latin typeface="Helvetica" panose="020B0604020202020204" pitchFamily="34" charset="0"/>
              </a:rPr>
              <a:t>Soudan Mine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 bwMode="auto">
          <a:xfrm>
            <a:off x="228600" y="1042988"/>
            <a:ext cx="8672513" cy="4987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>
              <a:latin typeface="Helvetica" panose="020B0604020202020204" pitchFamily="34" charset="0"/>
            </a:endParaRPr>
          </a:p>
        </p:txBody>
      </p:sp>
      <p:sp>
        <p:nvSpPr>
          <p:cNvPr id="10244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r>
              <a:rPr lang="en-US" altLang="en-US" sz="900" smtClean="0">
                <a:solidFill>
                  <a:srgbClr val="004C97"/>
                </a:solidFill>
                <a:latin typeface="Helvetica" panose="020B0604020202020204" pitchFamily="34" charset="0"/>
              </a:rPr>
              <a:t>10/7/15 &amp; 10/8/15</a:t>
            </a:r>
            <a:endParaRPr lang="en-US" altLang="en-US" sz="9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024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r>
              <a:rPr lang="en-US" altLang="en-US" sz="900" smtClean="0">
                <a:solidFill>
                  <a:srgbClr val="004C97"/>
                </a:solidFill>
                <a:latin typeface="Helvetica" panose="020B0604020202020204" pitchFamily="34" charset="0"/>
              </a:rPr>
              <a:t>Priest &amp; Niehoff | US DOE Underground  Guide</a:t>
            </a:r>
            <a:endParaRPr lang="en-US" altLang="en-US" sz="900" b="1" smtClean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0246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fld id="{A3F4F7FA-5B4A-41C1-83B5-9CE9293A6A83}" type="slidenum">
              <a:rPr lang="en-US" altLang="en-US" sz="900">
                <a:solidFill>
                  <a:srgbClr val="004C97"/>
                </a:solidFill>
                <a:latin typeface="Helvetica" panose="020B0604020202020204" pitchFamily="34" charset="0"/>
              </a:rPr>
              <a:pPr/>
              <a:t>5</a:t>
            </a:fld>
            <a:endParaRPr lang="en-US" altLang="en-US" sz="9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7" name="Picture 2" descr="C:\Users\niehoff\Desktop\New folder\IMG_95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364" y="1191717"/>
            <a:ext cx="2458468" cy="32779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niehoff\Desktop\New folder\IMG_95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2555" y="2133599"/>
            <a:ext cx="4284012" cy="32130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Content Placeholder 2"/>
          <p:cNvSpPr>
            <a:spLocks noGrp="1"/>
          </p:cNvSpPr>
          <p:nvPr>
            <p:ph idx="1"/>
          </p:nvPr>
        </p:nvSpPr>
        <p:spPr bwMode="auto">
          <a:xfrm>
            <a:off x="228600" y="1042988"/>
            <a:ext cx="8672513" cy="4987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>
              <a:latin typeface="Helvetica" panose="020B0604020202020204" pitchFamily="34" charset="0"/>
            </a:endParaRPr>
          </a:p>
        </p:txBody>
      </p:sp>
      <p:sp>
        <p:nvSpPr>
          <p:cNvPr id="11268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r>
              <a:rPr lang="en-US" altLang="en-US" sz="900" smtClean="0">
                <a:solidFill>
                  <a:srgbClr val="004C97"/>
                </a:solidFill>
                <a:latin typeface="Helvetica" panose="020B0604020202020204" pitchFamily="34" charset="0"/>
              </a:rPr>
              <a:t>10/7/15 &amp; 10/8/15</a:t>
            </a:r>
            <a:endParaRPr lang="en-US" altLang="en-US" sz="9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126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r>
              <a:rPr lang="en-US" altLang="en-US" sz="900" smtClean="0">
                <a:solidFill>
                  <a:srgbClr val="004C97"/>
                </a:solidFill>
                <a:latin typeface="Helvetica" panose="020B0604020202020204" pitchFamily="34" charset="0"/>
              </a:rPr>
              <a:t>Priest &amp; Niehoff | US DOE Underground  Guide</a:t>
            </a:r>
            <a:endParaRPr lang="en-US" altLang="en-US" sz="900" b="1" smtClean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1270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fld id="{378F5C88-F123-4117-BB1D-C03F4C4D91AE}" type="slidenum">
              <a:rPr lang="en-US" altLang="en-US" sz="900">
                <a:solidFill>
                  <a:srgbClr val="004C97"/>
                </a:solidFill>
                <a:latin typeface="Helvetica" panose="020B0604020202020204" pitchFamily="34" charset="0"/>
              </a:rPr>
              <a:pPr/>
              <a:t>6</a:t>
            </a:fld>
            <a:endParaRPr lang="en-US" altLang="en-US" sz="9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8" name="Content Placeholder 5" descr="IMG_95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57" b="11657"/>
          <a:stretch>
            <a:fillRect/>
          </a:stretch>
        </p:blipFill>
        <p:spPr>
          <a:xfrm>
            <a:off x="126996" y="745403"/>
            <a:ext cx="4896798" cy="2816352"/>
          </a:xfrm>
          <a:prstGeom prst="rect">
            <a:avLst/>
          </a:prstGeom>
        </p:spPr>
      </p:pic>
      <p:pic>
        <p:nvPicPr>
          <p:cNvPr id="9" name="Picture 8" descr="IMG_951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1530" y="2966379"/>
            <a:ext cx="2578608" cy="3438144"/>
          </a:xfrm>
          <a:prstGeom prst="rect">
            <a:avLst/>
          </a:prstGeom>
        </p:spPr>
      </p:pic>
      <p:pic>
        <p:nvPicPr>
          <p:cNvPr id="10" name="Picture 9" descr="IMG_951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139" y="281465"/>
            <a:ext cx="2880359" cy="3840479"/>
          </a:xfrm>
          <a:prstGeom prst="rect">
            <a:avLst/>
          </a:prstGeom>
        </p:spPr>
      </p:pic>
      <p:pic>
        <p:nvPicPr>
          <p:cNvPr id="11" name="Picture 10" descr="IMG_951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925" y="3561755"/>
            <a:ext cx="20574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Content Placeholder 2"/>
          <p:cNvSpPr>
            <a:spLocks noGrp="1"/>
          </p:cNvSpPr>
          <p:nvPr>
            <p:ph idx="1"/>
          </p:nvPr>
        </p:nvSpPr>
        <p:spPr bwMode="auto">
          <a:xfrm>
            <a:off x="228600" y="1042988"/>
            <a:ext cx="8672513" cy="4987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>
              <a:latin typeface="Helvetica" panose="020B0604020202020204" pitchFamily="34" charset="0"/>
            </a:endParaRPr>
          </a:p>
        </p:txBody>
      </p:sp>
      <p:sp>
        <p:nvSpPr>
          <p:cNvPr id="12292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r>
              <a:rPr lang="en-US" altLang="en-US" sz="900" smtClean="0">
                <a:solidFill>
                  <a:srgbClr val="004C97"/>
                </a:solidFill>
                <a:latin typeface="Helvetica" panose="020B0604020202020204" pitchFamily="34" charset="0"/>
              </a:rPr>
              <a:t>10/7/15 &amp; 10/8/15</a:t>
            </a:r>
            <a:endParaRPr lang="en-US" altLang="en-US" sz="9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229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r>
              <a:rPr lang="en-US" altLang="en-US" sz="900" smtClean="0">
                <a:solidFill>
                  <a:srgbClr val="004C97"/>
                </a:solidFill>
                <a:latin typeface="Helvetica" panose="020B0604020202020204" pitchFamily="34" charset="0"/>
              </a:rPr>
              <a:t>Priest &amp; Niehoff | US DOE Underground  Guide</a:t>
            </a:r>
            <a:endParaRPr lang="en-US" altLang="en-US" sz="900" b="1" smtClean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229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fld id="{4D2EB3B9-32C7-4ABC-B8D6-D0C3033388B6}" type="slidenum">
              <a:rPr lang="en-US" altLang="en-US" sz="900">
                <a:solidFill>
                  <a:srgbClr val="004C97"/>
                </a:solidFill>
                <a:latin typeface="Helvetica" panose="020B0604020202020204" pitchFamily="34" charset="0"/>
              </a:rPr>
              <a:pPr/>
              <a:t>7</a:t>
            </a:fld>
            <a:endParaRPr lang="en-US" altLang="en-US" sz="9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Soudan Mine Fire</a:t>
            </a:r>
            <a:endParaRPr lang="en-US" dirty="0"/>
          </a:p>
        </p:txBody>
      </p:sp>
      <p:pic>
        <p:nvPicPr>
          <p:cNvPr id="8" name="Content Placeholder 3" descr="IMG_4931 cop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220" r="-71220"/>
          <a:stretch>
            <a:fillRect/>
          </a:stretch>
        </p:blipFill>
        <p:spPr>
          <a:xfrm>
            <a:off x="215154" y="1035312"/>
            <a:ext cx="8685959" cy="49956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r>
              <a:rPr lang="en-US" altLang="en-US" sz="900" smtClean="0">
                <a:solidFill>
                  <a:srgbClr val="004C97"/>
                </a:solidFill>
                <a:latin typeface="Helvetica" panose="020B0604020202020204" pitchFamily="34" charset="0"/>
              </a:rPr>
              <a:t>10/7/15 &amp; 10/8/15</a:t>
            </a:r>
            <a:endParaRPr lang="en-US" altLang="en-US" sz="9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r>
              <a:rPr lang="en-US" altLang="en-US" sz="900" smtClean="0">
                <a:solidFill>
                  <a:srgbClr val="004C97"/>
                </a:solidFill>
                <a:latin typeface="Helvetica" panose="020B0604020202020204" pitchFamily="34" charset="0"/>
              </a:rPr>
              <a:t>Priest &amp; Niehoff | US DOE Underground  Guide</a:t>
            </a:r>
            <a:endParaRPr lang="en-US" altLang="en-US" sz="900" b="1" smtClean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fld id="{4B364999-3EEA-4C07-89C2-C0B336537696}" type="slidenum">
              <a:rPr lang="en-US" altLang="en-US" sz="900">
                <a:solidFill>
                  <a:srgbClr val="004C97"/>
                </a:solidFill>
                <a:latin typeface="Helvetica" panose="020B0604020202020204" pitchFamily="34" charset="0"/>
              </a:rPr>
              <a:pPr/>
              <a:t>8</a:t>
            </a:fld>
            <a:endParaRPr lang="en-US" altLang="en-US" sz="9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7" name="Content Placeholder 3" descr="IMG_4982 copy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1017823" y="1586230"/>
            <a:ext cx="7094066" cy="390144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r>
              <a:rPr lang="en-US" altLang="en-US" sz="900" smtClean="0">
                <a:solidFill>
                  <a:srgbClr val="004C97"/>
                </a:solidFill>
                <a:latin typeface="Helvetica" panose="020B0604020202020204" pitchFamily="34" charset="0"/>
              </a:rPr>
              <a:t>10/7/15 &amp; 10/8/15</a:t>
            </a:r>
            <a:endParaRPr lang="en-US" altLang="en-US" sz="9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434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r>
              <a:rPr lang="en-US" altLang="en-US" sz="900" smtClean="0">
                <a:solidFill>
                  <a:srgbClr val="004C97"/>
                </a:solidFill>
                <a:latin typeface="Helvetica" panose="020B0604020202020204" pitchFamily="34" charset="0"/>
              </a:rPr>
              <a:t>Priest &amp; Niehoff | US DOE Underground  Guide</a:t>
            </a:r>
            <a:endParaRPr lang="en-US" altLang="en-US" sz="900" b="1" smtClean="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14342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itchFamily="34" charset="-128"/>
              </a:defRPr>
            </a:lvl9pPr>
          </a:lstStyle>
          <a:p>
            <a:fld id="{77384BCF-94D1-4D22-A3D7-85EF81130747}" type="slidenum">
              <a:rPr lang="en-US" altLang="en-US" sz="900">
                <a:solidFill>
                  <a:srgbClr val="004C97"/>
                </a:solidFill>
                <a:latin typeface="Helvetica" panose="020B0604020202020204" pitchFamily="34" charset="0"/>
              </a:rPr>
              <a:pPr/>
              <a:t>9</a:t>
            </a:fld>
            <a:endParaRPr lang="en-US" altLang="en-US" sz="9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3" descr="DSCF0506 copy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187" r="-18187"/>
          <a:stretch>
            <a:fillRect/>
          </a:stretch>
        </p:blipFill>
        <p:spPr>
          <a:xfrm>
            <a:off x="373223" y="1327843"/>
            <a:ext cx="8383267" cy="44182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NAL_TemplatePC_060514 [Compatibility Mode]" id="{7EC1791A-0955-45EA-8CB2-1BCC3E3EA021}" vid="{F3D7E469-0FDB-4928-96BE-332E755DAD14}"/>
    </a:ext>
  </a:extLst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NAL_TemplatePC_060514 [Compatibility Mode]" id="{7EC1791A-0955-45EA-8CB2-1BCC3E3EA021}" vid="{E556ACCD-E291-4D0C-B4AC-18A22A7870E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9C64A1B4B3AA41A456BBA3FF4B02A2" ma:contentTypeVersion="0" ma:contentTypeDescription="Create a new document." ma:contentTypeScope="" ma:versionID="05208b7510bab60f4877647646ef6ba0">
  <xsd:schema xmlns:xsd="http://www.w3.org/2001/XMLSchema" xmlns:xs="http://www.w3.org/2001/XMLSchema" xmlns:p="http://schemas.microsoft.com/office/2006/metadata/properties" xmlns:ns2="45260a83-08c0-4921-92a3-cd56dcdbef58" targetNamespace="http://schemas.microsoft.com/office/2006/metadata/properties" ma:root="true" ma:fieldsID="5b7100d0bd3edf3bf1545f96c8b233e6" ns2:_="">
    <xsd:import namespace="45260a83-08c0-4921-92a3-cd56dcdbef5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260a83-08c0-4921-92a3-cd56dcdbef58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01D075D-52EE-426B-A605-D8307355AC4E}"/>
</file>

<file path=customXml/itemProps2.xml><?xml version="1.0" encoding="utf-8"?>
<ds:datastoreItem xmlns:ds="http://schemas.openxmlformats.org/officeDocument/2006/customXml" ds:itemID="{E368FFBE-6E2A-44B1-85D4-EB4ABF716F77}"/>
</file>

<file path=customXml/itemProps3.xml><?xml version="1.0" encoding="utf-8"?>
<ds:datastoreItem xmlns:ds="http://schemas.openxmlformats.org/officeDocument/2006/customXml" ds:itemID="{98A4DD20-6D75-4702-9862-15ADB5EA04A8}"/>
</file>

<file path=customXml/itemProps4.xml><?xml version="1.0" encoding="utf-8"?>
<ds:datastoreItem xmlns:ds="http://schemas.openxmlformats.org/officeDocument/2006/customXml" ds:itemID="{646A0239-0010-46DA-9590-1455E2576FD3}"/>
</file>

<file path=docProps/app.xml><?xml version="1.0" encoding="utf-8"?>
<Properties xmlns="http://schemas.openxmlformats.org/officeDocument/2006/extended-properties" xmlns:vt="http://schemas.openxmlformats.org/officeDocument/2006/docPropsVTypes">
  <Template>DRAFT DOE Underground Standard.pptx</Template>
  <TotalTime>21</TotalTime>
  <Words>1139</Words>
  <Application>Microsoft Office PowerPoint</Application>
  <PresentationFormat>On-screen Show (4:3)</PresentationFormat>
  <Paragraphs>233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ＭＳ Ｐゴシック</vt:lpstr>
      <vt:lpstr>ＭＳ Ｐゴシック</vt:lpstr>
      <vt:lpstr>Arial</vt:lpstr>
      <vt:lpstr>Calibri</vt:lpstr>
      <vt:lpstr>Helvetica</vt:lpstr>
      <vt:lpstr>Times New Roman</vt:lpstr>
      <vt:lpstr>FNAL_TemplateMac_060514</vt:lpstr>
      <vt:lpstr>Fermilab: Footer Only</vt:lpstr>
      <vt:lpstr>DRAFT US Department of Energy Underground Fire Protection Guide</vt:lpstr>
      <vt:lpstr>Disclaimer</vt:lpstr>
      <vt:lpstr>Organization</vt:lpstr>
      <vt:lpstr>DOE Sample Facility</vt:lpstr>
      <vt:lpstr>Soudan Mine</vt:lpstr>
      <vt:lpstr>PowerPoint Presentation</vt:lpstr>
      <vt:lpstr>Soudan Mine Fire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Sandbox Studio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DRAFT US Department of Energy Underground Fire Protection Guide</dc:title>
  <dc:creator>Jim Niehoff</dc:creator>
  <cp:lastModifiedBy>Jim Niehoff</cp:lastModifiedBy>
  <cp:revision>6</cp:revision>
  <cp:lastPrinted>2014-01-20T19:40:21Z</cp:lastPrinted>
  <dcterms:created xsi:type="dcterms:W3CDTF">2015-09-28T00:47:29Z</dcterms:created>
  <dcterms:modified xsi:type="dcterms:W3CDTF">2015-10-03T01:24:01Z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0x010100DA9C64A1B4B3AA41A456BBA3FF4B02A2</vt:lpwstr>
  </property>
</Properties>
</file>