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78" r:id="rId4"/>
    <p:sldId id="279" r:id="rId5"/>
    <p:sldId id="277" r:id="rId6"/>
    <p:sldId id="280" r:id="rId7"/>
    <p:sldId id="287" r:id="rId8"/>
    <p:sldId id="281" r:id="rId9"/>
    <p:sldId id="282" r:id="rId10"/>
    <p:sldId id="288" r:id="rId11"/>
    <p:sldId id="283" r:id="rId12"/>
    <p:sldId id="284" r:id="rId13"/>
    <p:sldId id="285" r:id="rId14"/>
    <p:sldId id="27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005024"/>
    <a:srgbClr val="AE2289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07" autoAdjust="0"/>
    <p:restoredTop sz="79174" autoAdjust="0"/>
  </p:normalViewPr>
  <p:slideViewPr>
    <p:cSldViewPr snapToGrid="0" snapToObjects="1">
      <p:cViewPr>
        <p:scale>
          <a:sx n="60" d="100"/>
          <a:sy n="60" d="100"/>
        </p:scale>
        <p:origin x="1722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7" d="100"/>
          <a:sy n="57" d="100"/>
        </p:scale>
        <p:origin x="282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1F70F-90BD-4774-B95D-8D9E007EABB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C2FA9-86C3-4B5D-8C63-8E73663A9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98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C2FA9-86C3-4B5D-8C63-8E73663A93A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1393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 smtClean="0"/>
              <a:t>A specific workshop</a:t>
            </a:r>
            <a:r>
              <a:rPr lang="en-US" baseline="0" noProof="0" dirty="0" smtClean="0"/>
              <a:t> on air management was organized by ESS where CERN specialists were invited to discuss about this subject.</a:t>
            </a:r>
          </a:p>
          <a:p>
            <a:r>
              <a:rPr lang="en-US" baseline="0" noProof="0" dirty="0" smtClean="0"/>
              <a:t>A presentation was given covering air handling concepts both in normal and accidental scenarios (fire, helium spill, etc.).</a:t>
            </a:r>
          </a:p>
          <a:p>
            <a:r>
              <a:rPr lang="en-US" baseline="0" noProof="0" dirty="0" smtClean="0"/>
              <a:t>Some recommendations from the draft report of the ventilation working group were given.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C2FA9-86C3-4B5D-8C63-8E73663A93A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979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C2FA9-86C3-4B5D-8C63-8E73663A93A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98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What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ITSF: the International </a:t>
            </a:r>
            <a:r>
              <a:rPr lang="fr-CH" baseline="0" dirty="0" err="1" smtClean="0"/>
              <a:t>Technical</a:t>
            </a:r>
            <a:r>
              <a:rPr lang="fr-CH" baseline="0" dirty="0" smtClean="0"/>
              <a:t> Safety Forum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founded</a:t>
            </a:r>
            <a:r>
              <a:rPr lang="fr-CH" baseline="0" dirty="0" smtClean="0"/>
              <a:t> in 1998 and </a:t>
            </a:r>
            <a:r>
              <a:rPr lang="fr-CH" baseline="0" dirty="0" err="1" smtClean="0"/>
              <a:t>meets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every</a:t>
            </a:r>
            <a:r>
              <a:rPr lang="fr-CH" baseline="0" dirty="0" smtClean="0"/>
              <a:t> 18 </a:t>
            </a:r>
            <a:r>
              <a:rPr lang="fr-CH" baseline="0" dirty="0" err="1" smtClean="0"/>
              <a:t>months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Engineers</a:t>
            </a:r>
            <a:r>
              <a:rPr lang="fr-CH" baseline="0" dirty="0" smtClean="0"/>
              <a:t>, p</a:t>
            </a:r>
            <a:r>
              <a:rPr lang="en-US" dirty="0" err="1" smtClean="0"/>
              <a:t>hysicists</a:t>
            </a:r>
            <a:r>
              <a:rPr lang="en-US" dirty="0" smtClean="0"/>
              <a:t>, and safety professionals exchange</a:t>
            </a:r>
            <a:r>
              <a:rPr lang="en-US" baseline="0" dirty="0" smtClean="0"/>
              <a:t> there</a:t>
            </a:r>
            <a:r>
              <a:rPr lang="en-US" dirty="0" smtClean="0"/>
              <a:t> state-of-the-art ideas, processes, procedures, and technologies in personnel, environmental, and equipment safety from a variety of particle physics</a:t>
            </a:r>
            <a:r>
              <a:rPr lang="en-US" baseline="0" dirty="0" smtClean="0"/>
              <a:t> </a:t>
            </a:r>
            <a:r>
              <a:rPr lang="en-US" dirty="0" smtClean="0"/>
              <a:t>laboratories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C2FA9-86C3-4B5D-8C63-8E73663A93A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1200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 smtClean="0"/>
              <a:t>During last ITSF</a:t>
            </a:r>
            <a:r>
              <a:rPr lang="en-US" baseline="0" noProof="0" dirty="0" smtClean="0"/>
              <a:t> at  Fermilab we realized that we were exploring the same issues such as smoke propagation and evacuation of occupants from tunnels, smoke extraction and air management systems, etc.</a:t>
            </a:r>
          </a:p>
          <a:p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was obvious that synergies among labs might allow to progress more quickly and effectively in the study of these issues</a:t>
            </a:r>
            <a:r>
              <a:rPr lang="en-US" baseline="0" noProof="0" dirty="0" smtClean="0"/>
              <a:t> 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C2FA9-86C3-4B5D-8C63-8E73663A93A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654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 smtClean="0"/>
              <a:t>Prescriptive rules</a:t>
            </a:r>
            <a:r>
              <a:rPr lang="en-US" baseline="0" noProof="0" dirty="0" smtClean="0"/>
              <a:t> are only appropriate for ordinary buildings with similar features (schools, hospitals, theatres, etc.). Complying with them is most often impossible for particle research facilities (think about length of evacuation paths…).</a:t>
            </a:r>
          </a:p>
          <a:p>
            <a:r>
              <a:rPr lang="en-US" baseline="0" noProof="0" dirty="0" smtClean="0"/>
              <a:t>A quantitative performance-based assessment is therefore necessary for particle research facilities. This approach is officially </a:t>
            </a:r>
            <a:r>
              <a:rPr lang="en-US" baseline="0" noProof="0" dirty="0" err="1" smtClean="0"/>
              <a:t>recognised</a:t>
            </a:r>
            <a:r>
              <a:rPr lang="en-US" baseline="0" noProof="0" dirty="0" smtClean="0"/>
              <a:t> in many Countries in Europe and US.</a:t>
            </a:r>
          </a:p>
          <a:p>
            <a:r>
              <a:rPr lang="en-US" baseline="0" noProof="0" dirty="0" smtClean="0"/>
              <a:t>Consistency of assumptions and tools is a key element to obtain reliable results.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C2FA9-86C3-4B5D-8C63-8E73663A93A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329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A first workshop on initiative of ESS and CERN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organized</a:t>
            </a:r>
            <a:r>
              <a:rPr lang="fr-CH" dirty="0" smtClean="0"/>
              <a:t> last </a:t>
            </a:r>
            <a:r>
              <a:rPr lang="fr-CH" dirty="0" err="1" smtClean="0"/>
              <a:t>January</a:t>
            </a:r>
            <a:r>
              <a:rPr lang="fr-CH" dirty="0" smtClean="0"/>
              <a:t> in Lund. </a:t>
            </a:r>
          </a:p>
          <a:p>
            <a:r>
              <a:rPr lang="fr-CH" dirty="0" smtClean="0"/>
              <a:t>Participants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shared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current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fire</a:t>
            </a:r>
            <a:r>
              <a:rPr lang="fr-CH" baseline="0" dirty="0" smtClean="0"/>
              <a:t> challenges and gave </a:t>
            </a:r>
            <a:r>
              <a:rPr lang="fr-CH" baseline="0" dirty="0" err="1" smtClean="0"/>
              <a:t>presentations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ongoing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activities</a:t>
            </a:r>
            <a:r>
              <a:rPr lang="fr-CH" baseline="0" dirty="0" smtClean="0"/>
              <a:t> (</a:t>
            </a:r>
            <a:r>
              <a:rPr lang="fr-CH" baseline="0" dirty="0" err="1" smtClean="0"/>
              <a:t>studies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, applications).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C2FA9-86C3-4B5D-8C63-8E73663A93A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438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 smtClean="0"/>
              <a:t>A number of collaboration</a:t>
            </a:r>
            <a:r>
              <a:rPr lang="en-US" baseline="0" noProof="0" dirty="0" smtClean="0"/>
              <a:t> topics were identified and the FCC, Future Circular Collider study project was proposed as a framework for the collaboration.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C2FA9-86C3-4B5D-8C63-8E73663A93A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3798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The contact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kept</a:t>
            </a:r>
            <a:r>
              <a:rPr lang="fr-CH" dirty="0" smtClean="0"/>
              <a:t> close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through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monthly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video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conferences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technical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organizational</a:t>
            </a:r>
            <a:r>
              <a:rPr lang="fr-CH" baseline="0" dirty="0" smtClean="0"/>
              <a:t> issues for collaboration are </a:t>
            </a:r>
            <a:r>
              <a:rPr lang="fr-CH" baseline="0" dirty="0" err="1" smtClean="0"/>
              <a:t>discussed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For </a:t>
            </a:r>
            <a:r>
              <a:rPr lang="fr-CH" baseline="0" dirty="0" err="1" smtClean="0"/>
              <a:t>example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presentation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given</a:t>
            </a:r>
            <a:r>
              <a:rPr lang="fr-CH" baseline="0" dirty="0" smtClean="0"/>
              <a:t> by R. </a:t>
            </a:r>
            <a:r>
              <a:rPr lang="fr-CH" baseline="0" dirty="0" err="1" smtClean="0"/>
              <a:t>Plonsky</a:t>
            </a:r>
            <a:r>
              <a:rPr lang="fr-CH" baseline="0" dirty="0" smtClean="0"/>
              <a:t>,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‎Fire Protection Engineer at Savannah River National Lab,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excel macros to </a:t>
            </a:r>
            <a:r>
              <a:rPr lang="en-US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input files for CFAST (zone fire model).</a:t>
            </a:r>
          </a:p>
          <a:p>
            <a:r>
              <a:rPr lang="fr-CH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Moreover</a:t>
            </a:r>
            <a:r>
              <a:rPr lang="fr-CH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Fermilab </a:t>
            </a:r>
            <a:r>
              <a:rPr lang="fr-CH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Sharepoint</a:t>
            </a:r>
            <a:r>
              <a:rPr lang="fr-CH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fr-CH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Fermipoint</a:t>
            </a:r>
            <a:r>
              <a:rPr lang="fr-CH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fr-CH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fr-CH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created</a:t>
            </a:r>
            <a:r>
              <a:rPr lang="fr-CH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the collaboration. </a:t>
            </a:r>
            <a:r>
              <a:rPr lang="fr-CH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Thank</a:t>
            </a:r>
            <a:r>
              <a:rPr lang="fr-CH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</a:t>
            </a:r>
            <a:r>
              <a:rPr lang="fr-CH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Fermilab! More about </a:t>
            </a:r>
            <a:r>
              <a:rPr lang="fr-CH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fr-CH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J. </a:t>
            </a:r>
            <a:r>
              <a:rPr lang="fr-CH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Priest’s</a:t>
            </a:r>
            <a:r>
              <a:rPr lang="fr-CH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presentation</a:t>
            </a:r>
            <a:r>
              <a:rPr lang="fr-CH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C2FA9-86C3-4B5D-8C63-8E73663A93A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2809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In </a:t>
            </a:r>
            <a:r>
              <a:rPr lang="fr-CH" dirty="0" err="1" smtClean="0"/>
              <a:t>parallel</a:t>
            </a:r>
            <a:r>
              <a:rPr lang="fr-CH" dirty="0" smtClean="0"/>
              <a:t>, CERN has agreement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other</a:t>
            </a:r>
            <a:r>
              <a:rPr lang="fr-CH" dirty="0" smtClean="0"/>
              <a:t> institutions: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University</a:t>
            </a:r>
            <a:r>
              <a:rPr lang="fr-CH" baseline="0" dirty="0" smtClean="0"/>
              <a:t> of Berlin (</a:t>
            </a:r>
            <a:r>
              <a:rPr lang="fr-CH" baseline="0" dirty="0" err="1" smtClean="0"/>
              <a:t>signed</a:t>
            </a:r>
            <a:r>
              <a:rPr lang="fr-CH" baseline="0" dirty="0" smtClean="0"/>
              <a:t> collaboration agreement), </a:t>
            </a:r>
            <a:r>
              <a:rPr lang="fr-CH" baseline="0" dirty="0" err="1" smtClean="0"/>
              <a:t>Univ</a:t>
            </a:r>
            <a:r>
              <a:rPr lang="fr-CH" baseline="0" dirty="0" smtClean="0"/>
              <a:t>. Of Magdeburg Otto Von Guericke (Ph.D. </a:t>
            </a:r>
            <a:r>
              <a:rPr lang="fr-CH" baseline="0" dirty="0" err="1" smtClean="0"/>
              <a:t>student</a:t>
            </a:r>
            <a:r>
              <a:rPr lang="fr-CH" baseline="0" dirty="0" smtClean="0"/>
              <a:t> at CERN (M. Plagge), </a:t>
            </a:r>
            <a:r>
              <a:rPr lang="fr-CH" baseline="0" dirty="0" err="1" smtClean="0"/>
              <a:t>Univ</a:t>
            </a:r>
            <a:r>
              <a:rPr lang="fr-CH" baseline="0" dirty="0" smtClean="0"/>
              <a:t>. Of Wuppertal/</a:t>
            </a:r>
            <a:r>
              <a:rPr lang="fr-CH" baseline="0" dirty="0" err="1" smtClean="0"/>
              <a:t>Jülich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 Center Ph.D. </a:t>
            </a:r>
            <a:r>
              <a:rPr lang="fr-CH" baseline="0" dirty="0" err="1" smtClean="0"/>
              <a:t>student</a:t>
            </a:r>
            <a:r>
              <a:rPr lang="fr-CH" baseline="0" dirty="0" smtClean="0"/>
              <a:t> at CERN (Tristan Hehnen).</a:t>
            </a:r>
          </a:p>
          <a:p>
            <a:r>
              <a:rPr lang="fr-CH" baseline="0" dirty="0" err="1" smtClean="0"/>
              <a:t>Another</a:t>
            </a:r>
            <a:r>
              <a:rPr lang="fr-CH" baseline="0" dirty="0" smtClean="0"/>
              <a:t> agreement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signed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Lund </a:t>
            </a:r>
            <a:r>
              <a:rPr lang="fr-CH" baseline="0" dirty="0" err="1" smtClean="0"/>
              <a:t>university</a:t>
            </a:r>
            <a:r>
              <a:rPr lang="fr-CH" baseline="0" dirty="0" smtClean="0"/>
              <a:t> to carry out </a:t>
            </a:r>
            <a:r>
              <a:rPr lang="fr-CH" baseline="0" dirty="0" err="1" smtClean="0"/>
              <a:t>fire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risk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assessment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studies</a:t>
            </a:r>
            <a:r>
              <a:rPr lang="fr-CH" baseline="0" dirty="0" smtClean="0"/>
              <a:t> for the HL-LHC </a:t>
            </a:r>
            <a:r>
              <a:rPr lang="fr-CH" baseline="0" dirty="0" err="1" smtClean="0"/>
              <a:t>project</a:t>
            </a:r>
            <a:r>
              <a:rPr lang="fr-CH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C2FA9-86C3-4B5D-8C63-8E73663A93A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995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21/01/2015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21/01/2015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21/01/2015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21/01/2015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21/01/2015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21/01/2015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21/01/2015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08/10/2015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7.png"/><Relationship Id="rId7" Type="http://schemas.openxmlformats.org/officeDocument/2006/relationships/hyperlink" Target="http://atlas.web.cern.ch/Atlas/Collaboration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hyperlink" Target="http://public.web.cern.ch/public/en/spotlight/SpotlightGlobe-en.html" TargetMode="External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08/10/2015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13899" y="233492"/>
            <a:ext cx="8529850" cy="940443"/>
          </a:xfrm>
        </p:spPr>
        <p:txBody>
          <a:bodyPr>
            <a:noAutofit/>
          </a:bodyPr>
          <a:lstStyle/>
          <a:p>
            <a:pPr algn="ctr"/>
            <a:r>
              <a:rPr lang="en-US" sz="2600" dirty="0" smtClean="0"/>
              <a:t>Another milestone: Workshop on air management at ESS</a:t>
            </a:r>
            <a:endParaRPr lang="en-US" sz="26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643" y="1354244"/>
            <a:ext cx="7053733" cy="35432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3847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08/10/2015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07244" y="222513"/>
            <a:ext cx="8529850" cy="646993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Fire protection: workshop at CERN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87092" y="951379"/>
            <a:ext cx="79997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It marks a milestone in the collaboration road map (summary, current situation and next steps);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It includes the following topics: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459508"/>
              </p:ext>
            </p:extLst>
          </p:nvPr>
        </p:nvGraphicFramePr>
        <p:xfrm>
          <a:off x="687092" y="2048915"/>
          <a:ext cx="7999708" cy="37846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81193"/>
                <a:gridCol w="6718515"/>
              </a:tblGrid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kumimoji="0" lang="fr-CH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Day 1</a:t>
                      </a:r>
                      <a:endParaRPr kumimoji="0" lang="en-US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General (introduction of participants, current challenges and ongoing activities);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Air management (smoke extraction) in </a:t>
                      </a:r>
                      <a:r>
                        <a:rPr lang="en-US" sz="1800" b="1" smtClean="0"/>
                        <a:t>radioactive </a:t>
                      </a:r>
                      <a:r>
                        <a:rPr lang="en-US" sz="1800" b="1" smtClean="0"/>
                        <a:t>facilities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Intervention strategies of fire brigade teams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Fixed extinguishing systems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lang="fr-CH" sz="2400" b="1" dirty="0" smtClean="0"/>
                        <a:t>Day 2</a:t>
                      </a:r>
                      <a:endParaRPr lang="en-US" sz="24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Burning behavior of electric cables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Computational fire simulations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Performance-based structural fire design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Evacuation simulations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Draft standards for mine safety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752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08/10/2015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13899" y="233492"/>
            <a:ext cx="8529850" cy="940443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Next steps: collaboration on FCC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789" y="3207968"/>
            <a:ext cx="7730587" cy="26948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14767" y="1218418"/>
            <a:ext cx="74720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Participating institutes sign a Memorandum of Understanding;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Deliverables are defined in an Institute </a:t>
            </a:r>
            <a:r>
              <a:rPr lang="en-US" sz="2000" b="1" dirty="0"/>
              <a:t>A</a:t>
            </a:r>
            <a:r>
              <a:rPr lang="en-US" sz="2000" b="1" dirty="0" smtClean="0"/>
              <a:t>greement;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4 IAs have been drafted on evacuation simulations, fire simulations, design fires, smoke extraction system,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All documents (incl. MoUs) should now be signed.</a:t>
            </a:r>
          </a:p>
        </p:txBody>
      </p:sp>
    </p:spTree>
    <p:extLst>
      <p:ext uri="{BB962C8B-B14F-4D97-AF65-F5344CB8AC3E}">
        <p14:creationId xmlns:p14="http://schemas.microsoft.com/office/powerpoint/2010/main" val="34984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08/10/2015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13899" y="157316"/>
            <a:ext cx="8529850" cy="436516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What’s next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29190" y="3813896"/>
            <a:ext cx="8899268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Signature of collaboration (MoUs, IAs) agreements and start of </a:t>
            </a:r>
            <a:r>
              <a:rPr lang="en-US" sz="1600" dirty="0" smtClean="0"/>
              <a:t>activities;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Participants remain in </a:t>
            </a:r>
            <a:r>
              <a:rPr lang="en-US" sz="1600" dirty="0" smtClean="0"/>
              <a:t>close contact </a:t>
            </a:r>
            <a:r>
              <a:rPr lang="en-US" sz="1600" dirty="0"/>
              <a:t>via video conferencing or </a:t>
            </a:r>
            <a:r>
              <a:rPr lang="en-US" sz="1600" dirty="0" smtClean="0"/>
              <a:t>similar and share information through </a:t>
            </a:r>
            <a:r>
              <a:rPr lang="en-US" sz="1600" dirty="0" err="1" smtClean="0"/>
              <a:t>Fermipoint</a:t>
            </a:r>
            <a:r>
              <a:rPr lang="en-US" sz="1600" dirty="0" smtClean="0"/>
              <a:t>;</a:t>
            </a:r>
            <a:endParaRPr lang="en-US" sz="16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A workshop on fire safety is expected to be included in ITSF 2016: opportunity to present the first advancements;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New participants can join the network;</a:t>
            </a:r>
          </a:p>
        </p:txBody>
      </p:sp>
      <p:pic>
        <p:nvPicPr>
          <p:cNvPr id="8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425" y="624479"/>
            <a:ext cx="4362375" cy="32717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6950" y="1116447"/>
            <a:ext cx="411971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900" dirty="0" smtClean="0"/>
              <a:t>A workshop on fire safety is expected to be included in ITSF 2016: opportunity to present the first advancements;</a:t>
            </a:r>
          </a:p>
        </p:txBody>
      </p:sp>
    </p:spTree>
    <p:extLst>
      <p:ext uri="{BB962C8B-B14F-4D97-AF65-F5344CB8AC3E}">
        <p14:creationId xmlns:p14="http://schemas.microsoft.com/office/powerpoint/2010/main" val="1673626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94856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fr-CH" sz="2800" dirty="0" smtClean="0"/>
              <a:t>Questions?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08/10/2015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98051" y="2967335"/>
            <a:ext cx="874790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Thank you for your attention!</a:t>
            </a:r>
            <a:endParaRPr lang="en-US" sz="48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5413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8490"/>
            <a:ext cx="8226854" cy="4237149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DGS/SEE Seminar on Fire Protection for Physics Research Facilities</a:t>
            </a:r>
            <a:br>
              <a:rPr lang="en-US" sz="2800" dirty="0" smtClean="0"/>
            </a:br>
            <a:r>
              <a:rPr lang="en-US" sz="1800" dirty="0" smtClean="0"/>
              <a:t>7 </a:t>
            </a:r>
            <a:r>
              <a:rPr lang="en-US" sz="1800" dirty="0"/>
              <a:t>and </a:t>
            </a:r>
            <a:r>
              <a:rPr lang="en-US" sz="1800" dirty="0" smtClean="0"/>
              <a:t>8 October </a:t>
            </a:r>
            <a:r>
              <a:rPr lang="en-US" sz="1800" dirty="0"/>
              <a:t>2015</a:t>
            </a:r>
            <a:br>
              <a:rPr lang="en-US" sz="1800" dirty="0"/>
            </a:br>
            <a:r>
              <a:rPr lang="en-US" sz="1800" dirty="0" smtClean="0"/>
              <a:t>CERN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600" dirty="0" smtClean="0"/>
              <a:t>Introduction</a:t>
            </a:r>
            <a:br>
              <a:rPr lang="en-US" sz="3600" dirty="0" smtClean="0"/>
            </a:br>
            <a:r>
              <a:rPr lang="en-US" sz="3600" dirty="0" smtClean="0"/>
              <a:t>status and perspectives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dirty="0" smtClean="0"/>
              <a:t>S. La Mendola DGS/SEE/XP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08/10/2015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23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08/10/2015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13899" y="233492"/>
            <a:ext cx="8529850" cy="940443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ITSF: a time-tested forum for exchanges on safety</a:t>
            </a:r>
            <a:endParaRPr lang="en-U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8102" y="1054726"/>
            <a:ext cx="2423854" cy="35005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764" y="3414877"/>
            <a:ext cx="3279516" cy="21190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3778" y="1078172"/>
            <a:ext cx="2434420" cy="35005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64314" y="2804980"/>
            <a:ext cx="3858677" cy="19850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153" y="1078172"/>
            <a:ext cx="3204545" cy="20779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21014" y="4090894"/>
            <a:ext cx="3279516" cy="211137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24666" y="3694619"/>
            <a:ext cx="3279403" cy="233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10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08/10/2015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13899" y="201960"/>
            <a:ext cx="8529850" cy="940443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Fire </a:t>
            </a:r>
            <a:r>
              <a:rPr lang="en-US" sz="2800" dirty="0"/>
              <a:t>safety challenges </a:t>
            </a:r>
            <a:r>
              <a:rPr lang="en-US" sz="2800" dirty="0" smtClean="0"/>
              <a:t>common to several labs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622" y="1143968"/>
            <a:ext cx="3517122" cy="26596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622" y="3340852"/>
            <a:ext cx="3517122" cy="26093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3243" y="1047807"/>
            <a:ext cx="3713660" cy="281474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3243" y="3590263"/>
            <a:ext cx="3713660" cy="2788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93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08/10/2015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13899" y="233492"/>
            <a:ext cx="8529850" cy="940443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Why fire safety can be </a:t>
            </a:r>
            <a:r>
              <a:rPr lang="en-US" sz="2800" dirty="0" smtClean="0"/>
              <a:t>a</a:t>
            </a:r>
            <a:br>
              <a:rPr lang="en-US" sz="2800" dirty="0" smtClean="0"/>
            </a:br>
            <a:r>
              <a:rPr lang="en-US" sz="2800" dirty="0" smtClean="0"/>
              <a:t>ground for a common effort?</a:t>
            </a:r>
            <a:endParaRPr lang="en-US" sz="2800" dirty="0"/>
          </a:p>
        </p:txBody>
      </p:sp>
      <p:pic>
        <p:nvPicPr>
          <p:cNvPr id="8" name="Picture 2" descr="http://www.latinlexonline.com/site/wp-content/uploads/2011/09/Civil-law1-300x225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55" y="1319078"/>
            <a:ext cx="2760280" cy="2070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http://ec.europa.eu/research/infrastructures/images/photobank/7.nuclear_astronomy_astrophysics/0501013_01-a5_big.jpg">
            <a:hlinkClick r:id="rId5"/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4" r="10328"/>
          <a:stretch/>
        </p:blipFill>
        <p:spPr bwMode="auto">
          <a:xfrm>
            <a:off x="6630556" y="1319078"/>
            <a:ext cx="2413673" cy="2070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222170" y="1422400"/>
            <a:ext cx="31931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Fire safety objectives for ordinary surface buildings are reached through compliance with prescriptive compulsory rules.</a:t>
            </a:r>
            <a:endParaRPr lang="en-US" sz="2000" dirty="0"/>
          </a:p>
        </p:txBody>
      </p:sp>
      <p:pic>
        <p:nvPicPr>
          <p:cNvPr id="11" name="Picture 11" descr="http://www.idi.mineco.gob.es/stfls/MICINN/Investigacion/IMAGENES/Experimento%20ATLAS%20en%20el%20CERN.jpg">
            <a:hlinkClick r:id="rId7"/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1" r="8148"/>
          <a:stretch/>
        </p:blipFill>
        <p:spPr bwMode="auto">
          <a:xfrm>
            <a:off x="6220574" y="3816355"/>
            <a:ext cx="2823655" cy="214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atlas corner 220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6" t="28359" r="11204"/>
          <a:stretch/>
        </p:blipFill>
        <p:spPr bwMode="auto">
          <a:xfrm>
            <a:off x="188683" y="3816355"/>
            <a:ext cx="3033487" cy="2279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313485" y="3986445"/>
            <a:ext cx="281577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For underground facilities, the objectives are validated thanks to performance-based fire risk assessments.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8270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08/10/2015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13899" y="233492"/>
            <a:ext cx="8529850" cy="940443"/>
          </a:xfrm>
        </p:spPr>
        <p:txBody>
          <a:bodyPr>
            <a:noAutofit/>
          </a:bodyPr>
          <a:lstStyle/>
          <a:p>
            <a:pPr algn="ctr"/>
            <a:r>
              <a:rPr lang="en-US" sz="2600" dirty="0" smtClean="0"/>
              <a:t>Workshop in Lund, a first concrete step to collaboration</a:t>
            </a:r>
            <a:endParaRPr lang="en-US" sz="2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785" y="1095094"/>
            <a:ext cx="6880471" cy="14062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t="2106" r="1433"/>
          <a:stretch/>
        </p:blipFill>
        <p:spPr>
          <a:xfrm>
            <a:off x="2631871" y="3018132"/>
            <a:ext cx="2779003" cy="77392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8866" y="2365830"/>
            <a:ext cx="2211825" cy="786680"/>
          </a:xfrm>
          <a:prstGeom prst="rect">
            <a:avLst/>
          </a:prstGeom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3" t="13267" r="44860" b="13905"/>
          <a:stretch/>
        </p:blipFill>
        <p:spPr>
          <a:xfrm>
            <a:off x="721994" y="3206111"/>
            <a:ext cx="1644906" cy="168365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502" y="4236982"/>
            <a:ext cx="1614824" cy="160136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867" y="3368840"/>
            <a:ext cx="1950084" cy="245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06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396046"/>
              </p:ext>
            </p:extLst>
          </p:nvPr>
        </p:nvGraphicFramePr>
        <p:xfrm>
          <a:off x="313899" y="939796"/>
          <a:ext cx="8529850" cy="5090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374698"/>
                <a:gridCol w="5155152"/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Main topic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Sub</a:t>
                      </a:r>
                      <a:r>
                        <a:rPr lang="fr-CH" dirty="0" smtClean="0"/>
                        <a:t>-topic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4">
                  <a:txBody>
                    <a:bodyPr/>
                    <a:lstStyle/>
                    <a:p>
                      <a:r>
                        <a:rPr lang="en-US" b="1" noProof="0" dirty="0" smtClean="0"/>
                        <a:t>Hazard characterization</a:t>
                      </a:r>
                      <a:endParaRPr lang="en-US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noProof="0" dirty="0" smtClean="0"/>
                        <a:t>Burning behavior of</a:t>
                      </a:r>
                      <a:r>
                        <a:rPr lang="en-US" b="1" baseline="0" noProof="0" dirty="0" smtClean="0"/>
                        <a:t> commonly present items</a:t>
                      </a:r>
                      <a:endParaRPr lang="en-US" b="1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noProof="0" dirty="0" smtClean="0"/>
                        <a:t>Fire </a:t>
                      </a:r>
                      <a:r>
                        <a:rPr lang="en-US" b="1" noProof="0" dirty="0" smtClean="0"/>
                        <a:t>simulations</a:t>
                      </a:r>
                      <a:endParaRPr lang="en-US" b="1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noProof="0" dirty="0" smtClean="0"/>
                        <a:t>Oxygen</a:t>
                      </a:r>
                      <a:r>
                        <a:rPr lang="en-US" b="1" baseline="0" noProof="0" dirty="0" smtClean="0"/>
                        <a:t> Deficiency Hazard</a:t>
                      </a:r>
                      <a:endParaRPr lang="en-US" b="1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noProof="0" dirty="0" smtClean="0"/>
                        <a:t>Flammable gases</a:t>
                      </a:r>
                      <a:endParaRPr lang="en-US" b="1" noProof="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b="1" noProof="0" dirty="0" smtClean="0"/>
                        <a:t>Passive fire protection</a:t>
                      </a:r>
                      <a:endParaRPr lang="en-US" b="1" noProof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b="1" noProof="0" dirty="0" smtClean="0"/>
                        <a:t>Active fire protection systems</a:t>
                      </a:r>
                      <a:endParaRPr lang="en-US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noProof="0" dirty="0" smtClean="0"/>
                        <a:t>Fire detection</a:t>
                      </a:r>
                      <a:endParaRPr lang="en-US" b="1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noProof="0" dirty="0" smtClean="0"/>
                        <a:t>Fire extinction</a:t>
                      </a:r>
                      <a:endParaRPr lang="en-US" b="1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noProof="0" dirty="0" smtClean="0"/>
                        <a:t>Smoke extraction and</a:t>
                      </a:r>
                      <a:r>
                        <a:rPr lang="en-US" b="1" baseline="0" noProof="0" dirty="0" smtClean="0"/>
                        <a:t> ventilation</a:t>
                      </a:r>
                      <a:endParaRPr lang="en-US" b="1" noProof="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b="1" noProof="0" dirty="0" smtClean="0"/>
                        <a:t>Intervention of rescue</a:t>
                      </a:r>
                      <a:r>
                        <a:rPr lang="en-US" b="1" baseline="0" noProof="0" dirty="0" smtClean="0"/>
                        <a:t> teams</a:t>
                      </a:r>
                      <a:endParaRPr lang="en-US" b="1" noProof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noProof="0" dirty="0" smtClean="0"/>
                        <a:t>Life safety in underground facilities</a:t>
                      </a:r>
                      <a:endParaRPr lang="en-US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noProof="0" dirty="0" smtClean="0"/>
                        <a:t>Evacuation of occupants</a:t>
                      </a:r>
                      <a:endParaRPr lang="en-US" b="1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noProof="0" dirty="0" smtClean="0"/>
                        <a:t>Fire risk methodologies and tools</a:t>
                      </a:r>
                      <a:endParaRPr lang="en-US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noProof="0" dirty="0" smtClean="0"/>
                        <a:t>Collection, analysis</a:t>
                      </a:r>
                      <a:r>
                        <a:rPr lang="en-US" b="1" baseline="0" noProof="0" dirty="0" smtClean="0"/>
                        <a:t> and use of statistics</a:t>
                      </a:r>
                      <a:endParaRPr lang="en-US" b="1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noProof="0" dirty="0" smtClean="0"/>
                        <a:t>RAMS aspects</a:t>
                      </a:r>
                      <a:endParaRPr lang="en-US" b="1" noProof="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3692471" y="945400"/>
            <a:ext cx="5166775" cy="5145439"/>
            <a:chOff x="3692471" y="945400"/>
            <a:chExt cx="5166775" cy="5145439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68" t="6333" r="-173" b="-370"/>
            <a:stretch/>
          </p:blipFill>
          <p:spPr>
            <a:xfrm>
              <a:off x="3692471" y="945400"/>
              <a:ext cx="5166775" cy="5145439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683513" y="2771898"/>
              <a:ext cx="3019148" cy="6463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FCC study: a great opportunity to cooperate!</a:t>
              </a:r>
              <a:endParaRPr lang="en-US" b="1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08/10/2015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13899" y="233493"/>
            <a:ext cx="8529850" cy="706304"/>
          </a:xfrm>
        </p:spPr>
        <p:txBody>
          <a:bodyPr>
            <a:noAutofit/>
          </a:bodyPr>
          <a:lstStyle/>
          <a:p>
            <a:pPr algn="ctr"/>
            <a:r>
              <a:rPr lang="en-US" sz="2600" dirty="0" smtClean="0"/>
              <a:t>Workshop in Lund: collaboration topics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675074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08/10/2015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13899" y="233492"/>
            <a:ext cx="8529850" cy="940443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Staying in touch: Monthly video conferences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285544" y="1554866"/>
            <a:ext cx="394549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Organizational and technical issues are discussed.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A </a:t>
            </a:r>
            <a:r>
              <a:rPr lang="en-US" b="1" dirty="0" err="1" smtClean="0"/>
              <a:t>Fermipoint</a:t>
            </a:r>
            <a:r>
              <a:rPr lang="en-US" b="1" dirty="0" smtClean="0"/>
              <a:t> site is now available to exchange information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Deliverables for FCC study are being discussed as well.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56035"/>
          <a:stretch/>
        </p:blipFill>
        <p:spPr>
          <a:xfrm>
            <a:off x="58812" y="4200041"/>
            <a:ext cx="8889319" cy="15954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r="3391"/>
          <a:stretch/>
        </p:blipFill>
        <p:spPr>
          <a:xfrm>
            <a:off x="4036135" y="1359899"/>
            <a:ext cx="4911996" cy="22262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8949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08/10/2015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13899" y="233492"/>
            <a:ext cx="8529850" cy="940443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The network keeps growing</a:t>
            </a:r>
            <a:endParaRPr lang="en-US" sz="28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292100" y="1157695"/>
            <a:ext cx="3911600" cy="2560953"/>
            <a:chOff x="292100" y="1204189"/>
            <a:chExt cx="3911600" cy="256095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3272" r="8465"/>
            <a:stretch/>
          </p:blipFill>
          <p:spPr>
            <a:xfrm>
              <a:off x="292100" y="1204189"/>
              <a:ext cx="3911600" cy="256095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2437" y="1876207"/>
              <a:ext cx="234211" cy="373982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4757187" y="1143274"/>
            <a:ext cx="3998297" cy="3810000"/>
            <a:chOff x="4757187" y="1574800"/>
            <a:chExt cx="3998297" cy="38100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5"/>
            <a:srcRect t="8248" b="13360"/>
            <a:stretch/>
          </p:blipFill>
          <p:spPr>
            <a:xfrm>
              <a:off x="4757187" y="1574800"/>
              <a:ext cx="3998297" cy="3810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3736" y="1740396"/>
              <a:ext cx="234211" cy="37398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3737" y="2867830"/>
              <a:ext cx="234211" cy="37398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2900" y="2936410"/>
              <a:ext cx="234211" cy="373982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1820" y="3325892"/>
              <a:ext cx="234211" cy="37398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8994" y="3409712"/>
              <a:ext cx="234211" cy="373982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4650" y="4766176"/>
              <a:ext cx="234211" cy="373982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79062" y="4071016"/>
            <a:ext cx="49129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PhD student from the university of Wuppertal/</a:t>
            </a:r>
            <a:r>
              <a:rPr lang="en-US" sz="2000" b="1" dirty="0" err="1" smtClean="0"/>
              <a:t>Jülich</a:t>
            </a:r>
            <a:r>
              <a:rPr lang="en-US" sz="2000" b="1" dirty="0" smtClean="0"/>
              <a:t> Research Center at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Collaboration agreements with </a:t>
            </a:r>
            <a:r>
              <a:rPr lang="en-US" sz="2000" b="1" dirty="0" err="1" smtClean="0"/>
              <a:t>Freie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Universität</a:t>
            </a:r>
            <a:r>
              <a:rPr lang="en-US" sz="2000" b="1" dirty="0" smtClean="0"/>
              <a:t> of Berlin, Magdeburg (OVGU) and Lund (for HL-LHC)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11305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2458</TotalTime>
  <Words>1003</Words>
  <Application>Microsoft Office PowerPoint</Application>
  <PresentationFormat>On-screen Show (4:3)</PresentationFormat>
  <Paragraphs>128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CERNCorporate4-3</vt:lpstr>
      <vt:lpstr>PowerPoint Presentation</vt:lpstr>
      <vt:lpstr>DGS/SEE Seminar on Fire Protection for Physics Research Facilities 7 and 8 October 2015 CERN  Introduction status and perspectives  S. La Mendola DGS/SEE/XP</vt:lpstr>
      <vt:lpstr>ITSF: a time-tested forum for exchanges on safety</vt:lpstr>
      <vt:lpstr>Fire safety challenges common to several labs</vt:lpstr>
      <vt:lpstr>Why fire safety can be a ground for a common effort?</vt:lpstr>
      <vt:lpstr>Workshop in Lund, a first concrete step to collaboration</vt:lpstr>
      <vt:lpstr>Workshop in Lund: collaboration topics</vt:lpstr>
      <vt:lpstr>Staying in touch: Monthly video conferences</vt:lpstr>
      <vt:lpstr>The network keeps growing</vt:lpstr>
      <vt:lpstr>Another milestone: Workshop on air management at ESS</vt:lpstr>
      <vt:lpstr>Fire protection: workshop at CERN</vt:lpstr>
      <vt:lpstr>Next steps: collaboration on FCC</vt:lpstr>
      <vt:lpstr>What’s next</vt:lpstr>
      <vt:lpstr>Questions?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Saverio La Mendola</dc:creator>
  <cp:lastModifiedBy>Saverio La Mendola</cp:lastModifiedBy>
  <cp:revision>121</cp:revision>
  <dcterms:created xsi:type="dcterms:W3CDTF">2015-01-18T21:05:34Z</dcterms:created>
  <dcterms:modified xsi:type="dcterms:W3CDTF">2015-10-06T21:19:37Z</dcterms:modified>
</cp:coreProperties>
</file>