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heme/themeOverride4.xml" ContentType="application/vnd.openxmlformats-officedocument.themeOverr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sldIdLst>
    <p:sldId id="256" r:id="rId2"/>
    <p:sldId id="317" r:id="rId3"/>
    <p:sldId id="258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5" r:id="rId12"/>
    <p:sldId id="298" r:id="rId13"/>
    <p:sldId id="293" r:id="rId14"/>
    <p:sldId id="289" r:id="rId15"/>
    <p:sldId id="300" r:id="rId16"/>
    <p:sldId id="299" r:id="rId17"/>
    <p:sldId id="301" r:id="rId18"/>
    <p:sldId id="302" r:id="rId19"/>
    <p:sldId id="294" r:id="rId20"/>
    <p:sldId id="316" r:id="rId21"/>
    <p:sldId id="275" r:id="rId22"/>
    <p:sldId id="291" r:id="rId23"/>
    <p:sldId id="310" r:id="rId24"/>
    <p:sldId id="311" r:id="rId25"/>
    <p:sldId id="312" r:id="rId26"/>
    <p:sldId id="313" r:id="rId27"/>
    <p:sldId id="314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CC66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81358" autoAdjust="0"/>
  </p:normalViewPr>
  <p:slideViewPr>
    <p:cSldViewPr snapToGrid="0" snapToObjects="1">
      <p:cViewPr varScale="1">
        <p:scale>
          <a:sx n="71" d="100"/>
          <a:sy n="71" d="100"/>
        </p:scale>
        <p:origin x="-1714" y="-10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26C34D6-0CC3-4703-80CF-B97A9835D0D7}" type="datetimeFigureOut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4400BD0-3CAA-425E-9511-51A6CF3052C4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8241971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altLang="en-US" smtClean="0"/>
              <a:t>Try to explain better the bullet points</a:t>
            </a:r>
          </a:p>
          <a:p>
            <a:pPr eaLnBrk="1" hangingPunct="1">
              <a:spcBef>
                <a:spcPct val="0"/>
              </a:spcBef>
            </a:pPr>
            <a:endParaRPr lang="fr-CH" altLang="en-US" smtClean="0"/>
          </a:p>
          <a:p>
            <a:pPr eaLnBrk="1" hangingPunct="1">
              <a:spcBef>
                <a:spcPct val="0"/>
              </a:spcBef>
            </a:pPr>
            <a:r>
              <a:rPr lang="fr-CH" altLang="en-US" smtClean="0"/>
              <a:t>How about this?</a:t>
            </a:r>
            <a:endParaRPr lang="en-US" alt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1CE7EE6-3B4B-4C39-9327-1F93227D1F45}" type="slidenum">
              <a:rPr lang="en-US" altLang="en-US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346720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altLang="en-US" smtClean="0"/>
              <a:t>Try to explain better the bullet points</a:t>
            </a:r>
          </a:p>
          <a:p>
            <a:pPr eaLnBrk="1" hangingPunct="1">
              <a:spcBef>
                <a:spcPct val="0"/>
              </a:spcBef>
            </a:pPr>
            <a:endParaRPr lang="fr-CH" altLang="en-US" smtClean="0"/>
          </a:p>
          <a:p>
            <a:pPr eaLnBrk="1" hangingPunct="1">
              <a:spcBef>
                <a:spcPct val="0"/>
              </a:spcBef>
            </a:pPr>
            <a:r>
              <a:rPr lang="fr-CH" altLang="en-US" smtClean="0"/>
              <a:t>How about this?</a:t>
            </a:r>
            <a:endParaRPr lang="en-US" alt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BFC23C6-217B-4A66-BF09-9BA9FCCD5D91}" type="slidenum">
              <a:rPr lang="en-US" altLang="en-US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114127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altLang="en-US" smtClean="0"/>
              <a:t>Try to explain better the bullet points</a:t>
            </a:r>
          </a:p>
          <a:p>
            <a:pPr eaLnBrk="1" hangingPunct="1">
              <a:spcBef>
                <a:spcPct val="0"/>
              </a:spcBef>
            </a:pPr>
            <a:endParaRPr lang="fr-CH" altLang="en-US" smtClean="0"/>
          </a:p>
          <a:p>
            <a:pPr eaLnBrk="1" hangingPunct="1">
              <a:spcBef>
                <a:spcPct val="0"/>
              </a:spcBef>
            </a:pPr>
            <a:r>
              <a:rPr lang="fr-CH" altLang="en-US" smtClean="0"/>
              <a:t>How about this?</a:t>
            </a:r>
            <a:endParaRPr lang="en-US" alt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09913F5-804E-4297-B9F9-2D9651998D16}" type="slidenum">
              <a:rPr lang="en-US" altLang="en-US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261269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altLang="en-US" smtClean="0"/>
              <a:t>Try to explain better the bullet points</a:t>
            </a:r>
          </a:p>
          <a:p>
            <a:pPr eaLnBrk="1" hangingPunct="1">
              <a:spcBef>
                <a:spcPct val="0"/>
              </a:spcBef>
            </a:pPr>
            <a:endParaRPr lang="fr-CH" altLang="en-US" smtClean="0"/>
          </a:p>
          <a:p>
            <a:pPr eaLnBrk="1" hangingPunct="1">
              <a:spcBef>
                <a:spcPct val="0"/>
              </a:spcBef>
            </a:pPr>
            <a:r>
              <a:rPr lang="fr-CH" altLang="en-US" smtClean="0"/>
              <a:t>How about this?</a:t>
            </a:r>
            <a:endParaRPr lang="en-US" alt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8B7214D-B75E-4C70-B782-90630750640F}" type="slidenum">
              <a:rPr lang="en-US" altLang="en-US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022044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altLang="en-US" smtClean="0"/>
              <a:t>Try to explain better the bullet points</a:t>
            </a:r>
          </a:p>
          <a:p>
            <a:pPr eaLnBrk="1" hangingPunct="1">
              <a:spcBef>
                <a:spcPct val="0"/>
              </a:spcBef>
            </a:pPr>
            <a:endParaRPr lang="fr-CH" altLang="en-US" smtClean="0"/>
          </a:p>
          <a:p>
            <a:pPr eaLnBrk="1" hangingPunct="1">
              <a:spcBef>
                <a:spcPct val="0"/>
              </a:spcBef>
            </a:pPr>
            <a:r>
              <a:rPr lang="fr-CH" altLang="en-US" smtClean="0"/>
              <a:t>How about this?</a:t>
            </a:r>
            <a:endParaRPr lang="en-US" alt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ADEE24D-7F82-4E62-ADAC-30F564518AF5}" type="slidenum">
              <a:rPr lang="en-US" altLang="en-US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463091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1525" y="2181225"/>
            <a:ext cx="252095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630998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53CE1-98C9-4EBC-A299-9E910B2AFD78}" type="datetime1">
              <a:rPr lang="en-US"/>
              <a:pPr>
                <a:defRPr/>
              </a:pPr>
              <a:t>10/8/2015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1497469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3CC3C-D471-49FC-BA09-A3E47FB89999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199581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E7A5A-89FD-41C9-B9F0-787B510DA7C0}" type="datetime1">
              <a:rPr lang="en-US"/>
              <a:pPr>
                <a:defRPr/>
              </a:pPr>
              <a:t>10/8/2015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E679D-3C9E-489A-B0A9-C4A76135D1C0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836804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C6612-F73B-432B-AC72-6A4CFFF8B0ED}" type="datetime1">
              <a:rPr lang="en-US"/>
              <a:pPr>
                <a:defRPr/>
              </a:pPr>
              <a:t>10/8/2015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C0D2C-7C51-4764-ACC9-9614BC83C9B1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0622512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fin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703513"/>
            <a:ext cx="1173162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876114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fin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703513"/>
            <a:ext cx="1173162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449472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LogoOutline.ai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1525" y="2168525"/>
            <a:ext cx="252095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837718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BadgeWeb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75" y="2878138"/>
            <a:ext cx="1222375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046259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EE2A0-93DE-4E20-A982-1401710BCED1}" type="datetime1">
              <a:rPr lang="en-US"/>
              <a:pPr>
                <a:defRPr/>
              </a:pPr>
              <a:t>10/8/2015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1497469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fld id="{A08EA1AB-0F30-42C7-9E7D-8809E15C9C7B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389835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879349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2D694-A0E9-449B-ABBC-DC6A10C8B824}" type="datetime1">
              <a:rPr lang="en-US"/>
              <a:pPr>
                <a:defRPr/>
              </a:pPr>
              <a:t>10/8/2015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31FF7F-39DD-4301-8EFF-0E81C8FE24CD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847519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BDAC4-1A61-43DB-A74A-30D544147653}" type="datetime1">
              <a:rPr lang="en-US"/>
              <a:pPr>
                <a:defRPr/>
              </a:pPr>
              <a:t>10/8/2015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E2B57-E0F6-4BA8-BB41-F3442B16A26A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057349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9BB92-A86A-4213-B55D-A435266DE806}" type="datetime1">
              <a:rPr lang="en-US"/>
              <a:pPr>
                <a:defRPr/>
              </a:pPr>
              <a:t>10/8/2015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CB1EDA-D1FF-4FB5-962A-AFF0C83EB54F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897628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smtClean="0"/>
              <a:t>Cliquez et modifiez le titre</a:t>
            </a:r>
            <a:endParaRPr lang="en-US" altLang="en-US" smtClean="0"/>
          </a:p>
        </p:txBody>
      </p:sp>
      <p:sp>
        <p:nvSpPr>
          <p:cNvPr id="102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325563"/>
            <a:ext cx="8226425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smtClean="0"/>
              <a:t>Cliquez pour modifier les styles du texte du masque</a:t>
            </a:r>
          </a:p>
          <a:p>
            <a:pPr lvl="1"/>
            <a:r>
              <a:rPr lang="fr-CH" altLang="en-US" smtClean="0"/>
              <a:t>Deuxième niveau</a:t>
            </a:r>
          </a:p>
          <a:p>
            <a:pPr lvl="2"/>
            <a:r>
              <a:rPr lang="fr-CH" altLang="en-US" smtClean="0"/>
              <a:t>Troisième niveau</a:t>
            </a:r>
          </a:p>
          <a:p>
            <a:pPr lvl="3"/>
            <a:r>
              <a:rPr lang="fr-CH" altLang="en-US" smtClean="0"/>
              <a:t>Quatrième niveau</a:t>
            </a:r>
          </a:p>
          <a:p>
            <a:pPr lvl="4"/>
            <a:r>
              <a:rPr lang="fr-CH" altLang="en-US" smtClean="0"/>
              <a:t>Cinquième niveau</a:t>
            </a:r>
            <a:endParaRPr lang="en-US" altLang="en-US" smtClean="0"/>
          </a:p>
        </p:txBody>
      </p:sp>
      <p:pic>
        <p:nvPicPr>
          <p:cNvPr id="1028" name="Image 4" descr="bande-01.eps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57913"/>
            <a:ext cx="91440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8625" y="63627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5A7EFF-DB5E-4D1C-B3FC-EEA5DDA3D18F}" type="datetime1">
              <a:rPr lang="en-US"/>
              <a:pPr>
                <a:defRPr/>
              </a:pPr>
              <a:t>10/8/2015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3188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150" y="6356350"/>
            <a:ext cx="5016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99BE"/>
                </a:solidFill>
              </a:defRPr>
            </a:lvl1pPr>
          </a:lstStyle>
          <a:p>
            <a:fld id="{251B3E85-A3F4-49B3-A265-EDCA31FA1306}" type="slidenum">
              <a:rPr lang="en-US" altLang="en-US"/>
              <a:pPr/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09" r:id="rId7"/>
    <p:sldLayoutId id="2147483910" r:id="rId8"/>
    <p:sldLayoutId id="2147483911" r:id="rId9"/>
    <p:sldLayoutId id="2147483920" r:id="rId10"/>
    <p:sldLayoutId id="2147483912" r:id="rId11"/>
    <p:sldLayoutId id="2147483913" r:id="rId12"/>
    <p:sldLayoutId id="2147483921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493713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4875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2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4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074E12-C8C0-48FE-A1A3-479DCE6E7F03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457200" y="0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3200" b="1" dirty="0" smtClean="0">
                <a:solidFill>
                  <a:srgbClr val="092199"/>
                </a:solidFill>
                <a:latin typeface="Calibri" panose="020F0502020204030204" pitchFamily="34" charset="0"/>
              </a:rPr>
              <a:t>Strating ideas</a:t>
            </a:r>
            <a:endParaRPr lang="en-GB" altLang="en-US" sz="3200" b="1" dirty="0">
              <a:solidFill>
                <a:srgbClr val="092199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1143000"/>
            <a:ext cx="772795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Calibri" panose="020F0502020204030204" pitchFamily="34" charset="0"/>
              </a:rPr>
              <a:t>Phase 2: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Calibri" panose="020F0502020204030204" pitchFamily="34" charset="0"/>
              </a:rPr>
              <a:t>Additional 23 cables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Calibri" panose="020F0502020204030204" pitchFamily="34" charset="0"/>
              </a:rPr>
              <a:t>Small- and full-scale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Calibri" panose="020F0502020204030204" pitchFamily="34" charset="0"/>
              </a:rPr>
              <a:t>Corridor (2.4 m * 2.4 m * 7.3 m), up to four trays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Calibri" panose="020F0502020204030204" pitchFamily="34" charset="0"/>
              </a:rPr>
              <a:t>Shaft, two trays inside, two trays outside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de-DE" dirty="0">
              <a:latin typeface="Calibri" panose="020F0502020204030204" pitchFamily="34" charset="0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de-DE" dirty="0">
              <a:latin typeface="Calibri" panose="020F050202020403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90525"/>
            <a:ext cx="8229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CHRISTIFIRE programme</a:t>
            </a:r>
            <a:endParaRPr lang="en-GB" sz="2800" b="1" dirty="0">
              <a:solidFill>
                <a:schemeClr val="tx2">
                  <a:lumMod val="40000"/>
                  <a:lumOff val="6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0488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35725" y="390525"/>
            <a:ext cx="2251075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3" y="2597150"/>
            <a:ext cx="3957638" cy="340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6650" y="2571750"/>
            <a:ext cx="4048125" cy="340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1" name="TextBox 7"/>
          <p:cNvSpPr txBox="1">
            <a:spLocks noChangeArrowheads="1"/>
          </p:cNvSpPr>
          <p:nvPr/>
        </p:nvSpPr>
        <p:spPr bwMode="auto">
          <a:xfrm>
            <a:off x="6248400" y="5805488"/>
            <a:ext cx="2895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1400"/>
              <a:t>Pictures: CHRISTIFIRE, phase 2</a:t>
            </a:r>
            <a:endParaRPr lang="en-GB" altLang="en-US" sz="1400"/>
          </a:p>
        </p:txBody>
      </p:sp>
    </p:spTree>
    <p:extLst>
      <p:ext uri="{BB962C8B-B14F-4D97-AF65-F5344CB8AC3E}">
        <p14:creationId xmlns:p14="http://schemas.microsoft.com/office/powerpoint/2010/main" xmlns="" val="192671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19CAB26-4B32-4A39-BFB8-B0BC51DD2FBF}" type="slidenum">
              <a:rPr lang="en-US" altLang="en-US" sz="12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smtClean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9461" name="Title 1"/>
          <p:cNvSpPr txBox="1">
            <a:spLocks/>
          </p:cNvSpPr>
          <p:nvPr/>
        </p:nvSpPr>
        <p:spPr bwMode="auto">
          <a:xfrm>
            <a:off x="0" y="0"/>
            <a:ext cx="91440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de-DE" altLang="en-US" sz="4400" b="1" dirty="0" smtClean="0">
                <a:latin typeface="Calibri" panose="020F0502020204030204" pitchFamily="34" charset="0"/>
              </a:rPr>
              <a:t>Cable material first steps</a:t>
            </a:r>
            <a:endParaRPr lang="en-GB" altLang="en-US" sz="4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028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9" descr="C:\Users\Tristan\GoogleDrive\PhD\Reports\rep_2\mccsi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97675" y="390525"/>
            <a:ext cx="2278063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CEBD082-9D8C-4B1C-B0C7-57EA569AD260}" type="slidenum">
              <a:rPr lang="en-US" altLang="en-US">
                <a:solidFill>
                  <a:srgbClr val="8999BE"/>
                </a:solidFill>
              </a:rPr>
              <a:pPr/>
              <a:t>12</a:t>
            </a:fld>
            <a:endParaRPr lang="en-US" altLang="en-US">
              <a:solidFill>
                <a:srgbClr val="8999BE"/>
              </a:solidFill>
            </a:endParaRPr>
          </a:p>
        </p:txBody>
      </p:sp>
      <p:sp>
        <p:nvSpPr>
          <p:cNvPr id="24582" name="TextBox 4"/>
          <p:cNvSpPr txBox="1">
            <a:spLocks noChangeArrowheads="1"/>
          </p:cNvSpPr>
          <p:nvPr/>
        </p:nvSpPr>
        <p:spPr bwMode="auto">
          <a:xfrm>
            <a:off x="457200" y="0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3200" b="1" dirty="0" smtClean="0">
                <a:solidFill>
                  <a:srgbClr val="092199"/>
                </a:solidFill>
                <a:latin typeface="Calibri" panose="020F0502020204030204" pitchFamily="34" charset="0"/>
              </a:rPr>
              <a:t>Cable material first steps</a:t>
            </a:r>
            <a:endParaRPr lang="en-GB" altLang="en-US" sz="3200" b="1" dirty="0">
              <a:solidFill>
                <a:srgbClr val="092199"/>
              </a:solidFill>
              <a:latin typeface="Calibri" panose="020F0502020204030204" pitchFamily="34" charset="0"/>
            </a:endParaRPr>
          </a:p>
        </p:txBody>
      </p:sp>
      <p:sp>
        <p:nvSpPr>
          <p:cNvPr id="24583" name="TextBox 5"/>
          <p:cNvSpPr txBox="1">
            <a:spLocks noChangeArrowheads="1"/>
          </p:cNvSpPr>
          <p:nvPr/>
        </p:nvSpPr>
        <p:spPr bwMode="auto">
          <a:xfrm>
            <a:off x="457200" y="1143000"/>
            <a:ext cx="8062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>
                <a:latin typeface="Calibri" panose="020F0502020204030204" pitchFamily="34" charset="0"/>
              </a:rPr>
              <a:t>MCC </a:t>
            </a:r>
            <a:r>
              <a:rPr lang="de-DE" altLang="en-US" dirty="0" smtClean="0">
                <a:latin typeface="Calibri" panose="020F0502020204030204" pitchFamily="34" charset="0"/>
              </a:rPr>
              <a:t>with </a:t>
            </a:r>
            <a:r>
              <a:rPr lang="de-DE" altLang="en-US" dirty="0">
                <a:latin typeface="Calibri" panose="020F0502020204030204" pitchFamily="34" charset="0"/>
              </a:rPr>
              <a:t>CHRISTIFIRE </a:t>
            </a:r>
            <a:r>
              <a:rPr lang="de-DE" altLang="en-US" dirty="0" smtClean="0">
                <a:latin typeface="Calibri" panose="020F0502020204030204" pitchFamily="34" charset="0"/>
              </a:rPr>
              <a:t>data (cable </a:t>
            </a:r>
            <a:r>
              <a:rPr lang="de-DE" altLang="en-US" dirty="0">
                <a:latin typeface="Calibri" panose="020F0502020204030204" pitchFamily="34" charset="0"/>
              </a:rPr>
              <a:t>#219); Simulation </a:t>
            </a:r>
            <a:r>
              <a:rPr lang="de-DE" altLang="en-US" dirty="0" smtClean="0">
                <a:latin typeface="Calibri" panose="020F0502020204030204" pitchFamily="34" charset="0"/>
              </a:rPr>
              <a:t>from </a:t>
            </a:r>
            <a:r>
              <a:rPr lang="de-DE" altLang="en-US" dirty="0">
                <a:latin typeface="Calibri" panose="020F0502020204030204" pitchFamily="34" charset="0"/>
              </a:rPr>
              <a:t>FDS Userguide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390525"/>
            <a:ext cx="8229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Micro-Combustion</a:t>
            </a:r>
            <a:r>
              <a:rPr lang="de-DE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de-DE" sz="2800" b="1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Calorimetry</a:t>
            </a:r>
            <a:endParaRPr lang="en-GB" sz="2800" b="1" dirty="0">
              <a:solidFill>
                <a:schemeClr val="tx2">
                  <a:lumMod val="40000"/>
                  <a:lumOff val="6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458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963" y="1512888"/>
            <a:ext cx="7327900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4463" y="3932238"/>
            <a:ext cx="3521075" cy="218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7" name="Picture 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9563" y="3935413"/>
            <a:ext cx="3540125" cy="219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8" name="Textfeld 23"/>
          <p:cNvSpPr txBox="1">
            <a:spLocks noChangeArrowheads="1"/>
          </p:cNvSpPr>
          <p:nvPr/>
        </p:nvSpPr>
        <p:spPr bwMode="auto">
          <a:xfrm>
            <a:off x="7443788" y="2236788"/>
            <a:ext cx="14906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en-US" dirty="0"/>
              <a:t>Experiment</a:t>
            </a:r>
          </a:p>
        </p:txBody>
      </p:sp>
      <p:sp>
        <p:nvSpPr>
          <p:cNvPr id="24589" name="Textfeld 24"/>
          <p:cNvSpPr txBox="1">
            <a:spLocks noChangeArrowheads="1"/>
          </p:cNvSpPr>
          <p:nvPr/>
        </p:nvSpPr>
        <p:spPr bwMode="auto">
          <a:xfrm>
            <a:off x="7446963" y="4462463"/>
            <a:ext cx="1492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en-US" dirty="0"/>
              <a:t>Simulation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214813"/>
            <a:ext cx="914400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9B1FC40-4C22-4E52-841F-C4D5B786F685}" type="slidenum">
              <a:rPr lang="en-US" altLang="en-US">
                <a:solidFill>
                  <a:srgbClr val="8999BE"/>
                </a:solidFill>
              </a:rPr>
              <a:pPr/>
              <a:t>13</a:t>
            </a:fld>
            <a:endParaRPr lang="en-US" altLang="en-US">
              <a:solidFill>
                <a:srgbClr val="8999BE"/>
              </a:solidFill>
            </a:endParaRPr>
          </a:p>
        </p:txBody>
      </p:sp>
      <p:sp>
        <p:nvSpPr>
          <p:cNvPr id="25606" name="TextBox 4"/>
          <p:cNvSpPr txBox="1">
            <a:spLocks noChangeArrowheads="1"/>
          </p:cNvSpPr>
          <p:nvPr/>
        </p:nvSpPr>
        <p:spPr bwMode="auto">
          <a:xfrm>
            <a:off x="457200" y="0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3200" b="1" dirty="0" smtClean="0">
                <a:solidFill>
                  <a:srgbClr val="092199"/>
                </a:solidFill>
                <a:latin typeface="Calibri" panose="020F0502020204030204" pitchFamily="34" charset="0"/>
              </a:rPr>
              <a:t>Cable material first steps</a:t>
            </a:r>
            <a:endParaRPr lang="en-GB" altLang="en-US" sz="3200" b="1" dirty="0">
              <a:solidFill>
                <a:srgbClr val="092199"/>
              </a:solidFill>
              <a:latin typeface="Calibri" panose="020F0502020204030204" pitchFamily="34" charset="0"/>
            </a:endParaRPr>
          </a:p>
        </p:txBody>
      </p:sp>
      <p:sp>
        <p:nvSpPr>
          <p:cNvPr id="25607" name="TextBox 5"/>
          <p:cNvSpPr txBox="1">
            <a:spLocks noChangeArrowheads="1"/>
          </p:cNvSpPr>
          <p:nvPr/>
        </p:nvSpPr>
        <p:spPr bwMode="auto">
          <a:xfrm>
            <a:off x="457200" y="838200"/>
            <a:ext cx="5768975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>
                <a:latin typeface="Calibri" panose="020F0502020204030204" pitchFamily="34" charset="0"/>
              </a:rPr>
              <a:t>Material #219 to FDS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 smtClean="0">
                <a:latin typeface="Calibri" panose="020F0502020204030204" pitchFamily="34" charset="0"/>
              </a:rPr>
              <a:t>Projection of the circular cross section to a rectangle, width = cable diameter</a:t>
            </a:r>
            <a:endParaRPr lang="de-DE" altLang="en-US" dirty="0">
              <a:latin typeface="Calibri" panose="020F0502020204030204" pitchFamily="34" charset="0"/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de-DE" altLang="en-US" dirty="0" smtClean="0">
                <a:latin typeface="Calibri" panose="020F0502020204030204" pitchFamily="34" charset="0"/>
              </a:rPr>
              <a:t>Layer </a:t>
            </a:r>
            <a:r>
              <a:rPr lang="de-DE" altLang="en-US" dirty="0">
                <a:latin typeface="Calibri" panose="020F0502020204030204" pitchFamily="34" charset="0"/>
              </a:rPr>
              <a:t>1 </a:t>
            </a:r>
            <a:r>
              <a:rPr lang="de-DE" altLang="en-US" dirty="0" smtClean="0">
                <a:latin typeface="Calibri" panose="020F0502020204030204" pitchFamily="34" charset="0"/>
              </a:rPr>
              <a:t>and </a:t>
            </a:r>
            <a:r>
              <a:rPr lang="de-DE" altLang="en-US" dirty="0">
                <a:latin typeface="Calibri" panose="020F0502020204030204" pitchFamily="34" charset="0"/>
              </a:rPr>
              <a:t>5: ~3,1 mm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de-DE" altLang="en-US" dirty="0" smtClean="0">
                <a:latin typeface="Calibri" panose="020F0502020204030204" pitchFamily="34" charset="0"/>
              </a:rPr>
              <a:t>Layer </a:t>
            </a:r>
            <a:r>
              <a:rPr lang="de-DE" altLang="en-US" dirty="0">
                <a:latin typeface="Calibri" panose="020F0502020204030204" pitchFamily="34" charset="0"/>
              </a:rPr>
              <a:t>2 </a:t>
            </a:r>
            <a:r>
              <a:rPr lang="de-DE" altLang="en-US" dirty="0" smtClean="0">
                <a:latin typeface="Calibri" panose="020F0502020204030204" pitchFamily="34" charset="0"/>
              </a:rPr>
              <a:t>and </a:t>
            </a:r>
            <a:r>
              <a:rPr lang="de-DE" altLang="en-US" dirty="0">
                <a:latin typeface="Calibri" panose="020F0502020204030204" pitchFamily="34" charset="0"/>
              </a:rPr>
              <a:t>4: ~1,4 mm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de-DE" altLang="en-US" dirty="0" smtClean="0">
                <a:latin typeface="Calibri" panose="020F0502020204030204" pitchFamily="34" charset="0"/>
              </a:rPr>
              <a:t>Layer </a:t>
            </a:r>
            <a:r>
              <a:rPr lang="de-DE" altLang="en-US" dirty="0">
                <a:latin typeface="Calibri" panose="020F0502020204030204" pitchFamily="34" charset="0"/>
              </a:rPr>
              <a:t>3 : ~0.1 mm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de-DE" altLang="en-US" dirty="0">
                <a:latin typeface="Calibri" panose="020F0502020204030204" pitchFamily="34" charset="0"/>
              </a:rPr>
              <a:t>BACKING=`INSULATED`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390525"/>
            <a:ext cx="8229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Cable material</a:t>
            </a:r>
            <a:endParaRPr lang="en-GB" sz="2800" b="1" dirty="0">
              <a:solidFill>
                <a:schemeClr val="tx2">
                  <a:lumMod val="40000"/>
                  <a:lumOff val="6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5609" name="TextBox 8"/>
          <p:cNvSpPr txBox="1">
            <a:spLocks noChangeArrowheads="1"/>
          </p:cNvSpPr>
          <p:nvPr/>
        </p:nvSpPr>
        <p:spPr bwMode="auto">
          <a:xfrm>
            <a:off x="6248400" y="5578475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1400"/>
              <a:t>Picture: T. Hehnen</a:t>
            </a:r>
            <a:endParaRPr lang="en-GB" altLang="en-US" sz="1400"/>
          </a:p>
        </p:txBody>
      </p:sp>
      <p:sp>
        <p:nvSpPr>
          <p:cNvPr id="10" name="Rechteck 9"/>
          <p:cNvSpPr/>
          <p:nvPr/>
        </p:nvSpPr>
        <p:spPr>
          <a:xfrm>
            <a:off x="6226175" y="549275"/>
            <a:ext cx="2438400" cy="23955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229350" y="1042988"/>
            <a:ext cx="2433638" cy="1431925"/>
          </a:xfrm>
          <a:prstGeom prst="rect">
            <a:avLst/>
          </a:prstGeom>
          <a:solidFill>
            <a:srgbClr val="0099FF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6230938" y="1520825"/>
            <a:ext cx="2432050" cy="458788"/>
          </a:xfrm>
          <a:prstGeom prst="rect">
            <a:avLst/>
          </a:prstGeom>
          <a:solidFill>
            <a:srgbClr val="CC6600"/>
          </a:solidFill>
          <a:ln/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6232525" y="2941638"/>
            <a:ext cx="2430463" cy="460375"/>
          </a:xfrm>
          <a:prstGeom prst="rect">
            <a:avLst/>
          </a:prstGeom>
          <a:noFill/>
          <a:ln/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5614" name="Textfeld 13"/>
          <p:cNvSpPr txBox="1">
            <a:spLocks noChangeArrowheads="1"/>
          </p:cNvSpPr>
          <p:nvPr/>
        </p:nvSpPr>
        <p:spPr bwMode="auto">
          <a:xfrm>
            <a:off x="6232525" y="554038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dirty="0" smtClean="0"/>
              <a:t>Layer 1</a:t>
            </a:r>
            <a:endParaRPr lang="de-DE" altLang="en-US" sz="1400" dirty="0"/>
          </a:p>
        </p:txBody>
      </p:sp>
      <p:sp>
        <p:nvSpPr>
          <p:cNvPr id="25615" name="Textfeld 14"/>
          <p:cNvSpPr txBox="1">
            <a:spLocks noChangeArrowheads="1"/>
          </p:cNvSpPr>
          <p:nvPr/>
        </p:nvSpPr>
        <p:spPr bwMode="auto">
          <a:xfrm>
            <a:off x="6234113" y="1050925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dirty="0" smtClean="0"/>
              <a:t>Layer 2</a:t>
            </a:r>
            <a:endParaRPr lang="de-DE" altLang="en-US" sz="1400" dirty="0"/>
          </a:p>
        </p:txBody>
      </p:sp>
      <p:sp>
        <p:nvSpPr>
          <p:cNvPr id="25616" name="Textfeld 15"/>
          <p:cNvSpPr txBox="1">
            <a:spLocks noChangeArrowheads="1"/>
          </p:cNvSpPr>
          <p:nvPr/>
        </p:nvSpPr>
        <p:spPr bwMode="auto">
          <a:xfrm>
            <a:off x="6224588" y="1525588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dirty="0" smtClean="0"/>
              <a:t>Layer 3</a:t>
            </a:r>
            <a:endParaRPr lang="de-DE" altLang="en-US" sz="1400" dirty="0"/>
          </a:p>
        </p:txBody>
      </p:sp>
      <p:sp>
        <p:nvSpPr>
          <p:cNvPr id="25617" name="Textfeld 16"/>
          <p:cNvSpPr txBox="1">
            <a:spLocks noChangeArrowheads="1"/>
          </p:cNvSpPr>
          <p:nvPr/>
        </p:nvSpPr>
        <p:spPr bwMode="auto">
          <a:xfrm>
            <a:off x="6237288" y="1979613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dirty="0" smtClean="0"/>
              <a:t>Layer 4</a:t>
            </a:r>
            <a:endParaRPr lang="de-DE" altLang="en-US" sz="1400" dirty="0"/>
          </a:p>
        </p:txBody>
      </p:sp>
      <p:sp>
        <p:nvSpPr>
          <p:cNvPr id="25618" name="Textfeld 17"/>
          <p:cNvSpPr txBox="1">
            <a:spLocks noChangeArrowheads="1"/>
          </p:cNvSpPr>
          <p:nvPr/>
        </p:nvSpPr>
        <p:spPr bwMode="auto">
          <a:xfrm>
            <a:off x="6238875" y="2476500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dirty="0" smtClean="0"/>
              <a:t>Layer 5</a:t>
            </a:r>
            <a:endParaRPr lang="de-DE" altLang="en-US" sz="1400" dirty="0"/>
          </a:p>
        </p:txBody>
      </p:sp>
      <p:sp>
        <p:nvSpPr>
          <p:cNvPr id="25619" name="Textfeld 18"/>
          <p:cNvSpPr txBox="1">
            <a:spLocks noChangeArrowheads="1"/>
          </p:cNvSpPr>
          <p:nvPr/>
        </p:nvSpPr>
        <p:spPr bwMode="auto">
          <a:xfrm>
            <a:off x="6230938" y="2940050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dirty="0" smtClean="0"/>
              <a:t>Insulation</a:t>
            </a:r>
            <a:endParaRPr lang="de-DE" altLang="en-US" sz="1400" dirty="0"/>
          </a:p>
        </p:txBody>
      </p:sp>
      <p:sp>
        <p:nvSpPr>
          <p:cNvPr id="25620" name="Textfeld 19"/>
          <p:cNvSpPr txBox="1">
            <a:spLocks noChangeArrowheads="1"/>
          </p:cNvSpPr>
          <p:nvPr/>
        </p:nvSpPr>
        <p:spPr bwMode="auto">
          <a:xfrm>
            <a:off x="6234113" y="233363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en-US" sz="1400" dirty="0" smtClean="0"/>
              <a:t>Structure of the SURF</a:t>
            </a:r>
            <a:endParaRPr lang="de-DE" altLang="en-US" sz="1400" dirty="0"/>
          </a:p>
        </p:txBody>
      </p:sp>
      <p:sp>
        <p:nvSpPr>
          <p:cNvPr id="25621" name="Textfeld 20"/>
          <p:cNvSpPr txBox="1">
            <a:spLocks noChangeArrowheads="1"/>
          </p:cNvSpPr>
          <p:nvPr/>
        </p:nvSpPr>
        <p:spPr bwMode="auto">
          <a:xfrm>
            <a:off x="0" y="4214813"/>
            <a:ext cx="4324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en-US" sz="1400" dirty="0"/>
              <a:t>Illustration: </a:t>
            </a:r>
            <a:r>
              <a:rPr lang="de-DE" altLang="en-US" sz="1400" dirty="0" smtClean="0"/>
              <a:t>How to represent the cables?</a:t>
            </a:r>
            <a:endParaRPr lang="de-DE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5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5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56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56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56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25614" grpId="0"/>
      <p:bldP spid="25615" grpId="0"/>
      <p:bldP spid="25616" grpId="0"/>
      <p:bldP spid="25617" grpId="0"/>
      <p:bldP spid="25618" grpId="0"/>
      <p:bldP spid="25619" grpId="0"/>
      <p:bldP spid="256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5850" y="1693863"/>
            <a:ext cx="551815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B998BBF-2895-4710-AE09-078B1344D609}" type="slidenum">
              <a:rPr lang="en-US" altLang="en-US">
                <a:solidFill>
                  <a:srgbClr val="8999BE"/>
                </a:solidFill>
              </a:rPr>
              <a:pPr/>
              <a:t>14</a:t>
            </a:fld>
            <a:endParaRPr lang="en-US" altLang="en-US">
              <a:solidFill>
                <a:srgbClr val="8999BE"/>
              </a:solidFill>
            </a:endParaRPr>
          </a:p>
        </p:txBody>
      </p:sp>
      <p:sp>
        <p:nvSpPr>
          <p:cNvPr id="26630" name="TextBox 4"/>
          <p:cNvSpPr txBox="1">
            <a:spLocks noChangeArrowheads="1"/>
          </p:cNvSpPr>
          <p:nvPr/>
        </p:nvSpPr>
        <p:spPr bwMode="auto">
          <a:xfrm>
            <a:off x="457200" y="0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3200" b="1" dirty="0" smtClean="0">
                <a:solidFill>
                  <a:srgbClr val="092199"/>
                </a:solidFill>
                <a:latin typeface="Calibri" panose="020F0502020204030204" pitchFamily="34" charset="0"/>
              </a:rPr>
              <a:t>Cable material first steps</a:t>
            </a:r>
            <a:endParaRPr lang="en-GB" altLang="en-US" sz="3200" b="1" dirty="0">
              <a:solidFill>
                <a:srgbClr val="092199"/>
              </a:solidFill>
              <a:latin typeface="Calibri" panose="020F0502020204030204" pitchFamily="34" charset="0"/>
            </a:endParaRPr>
          </a:p>
        </p:txBody>
      </p:sp>
      <p:sp>
        <p:nvSpPr>
          <p:cNvPr id="26631" name="TextBox 5"/>
          <p:cNvSpPr txBox="1">
            <a:spLocks noChangeArrowheads="1"/>
          </p:cNvSpPr>
          <p:nvPr/>
        </p:nvSpPr>
        <p:spPr bwMode="auto">
          <a:xfrm>
            <a:off x="457200" y="838200"/>
            <a:ext cx="33194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 smtClean="0">
                <a:latin typeface="Calibri" panose="020F0502020204030204" pitchFamily="34" charset="0"/>
              </a:rPr>
              <a:t>cable </a:t>
            </a:r>
            <a:r>
              <a:rPr lang="de-DE" altLang="en-US" dirty="0">
                <a:latin typeface="Calibri" panose="020F0502020204030204" pitchFamily="34" charset="0"/>
              </a:rPr>
              <a:t>#219 </a:t>
            </a:r>
            <a:r>
              <a:rPr lang="de-DE" altLang="en-US" dirty="0" smtClean="0">
                <a:latin typeface="Calibri" panose="020F0502020204030204" pitchFamily="34" charset="0"/>
              </a:rPr>
              <a:t>in Cone test</a:t>
            </a:r>
            <a:endParaRPr lang="de-DE" altLang="en-US" dirty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 smtClean="0">
                <a:latin typeface="Calibri" panose="020F0502020204030204" pitchFamily="34" charset="0"/>
              </a:rPr>
              <a:t>Adjust material parameters to fit simulation to experimental results</a:t>
            </a:r>
            <a:endParaRPr lang="de-DE" altLang="en-US" dirty="0"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90525"/>
            <a:ext cx="8229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Cone</a:t>
            </a:r>
            <a:r>
              <a:rPr lang="de-DE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de-DE" sz="2800" b="1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Calorimetry</a:t>
            </a:r>
            <a:endParaRPr lang="en-GB" sz="2800" b="1" dirty="0">
              <a:solidFill>
                <a:schemeClr val="tx2">
                  <a:lumMod val="40000"/>
                  <a:lumOff val="6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6633" name="TextBox 8"/>
          <p:cNvSpPr txBox="1">
            <a:spLocks noChangeArrowheads="1"/>
          </p:cNvSpPr>
          <p:nvPr/>
        </p:nvSpPr>
        <p:spPr bwMode="auto">
          <a:xfrm>
            <a:off x="6248400" y="5578475"/>
            <a:ext cx="2765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1400"/>
              <a:t>Picture: CHRISTIFIRE phase 1</a:t>
            </a:r>
            <a:endParaRPr lang="en-GB" altLang="en-US" sz="1400"/>
          </a:p>
        </p:txBody>
      </p:sp>
      <p:sp>
        <p:nvSpPr>
          <p:cNvPr id="26634" name="TextBox 8"/>
          <p:cNvSpPr txBox="1">
            <a:spLocks noChangeArrowheads="1"/>
          </p:cNvSpPr>
          <p:nvPr/>
        </p:nvSpPr>
        <p:spPr bwMode="auto">
          <a:xfrm>
            <a:off x="5419725" y="1385888"/>
            <a:ext cx="2765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1400" dirty="0"/>
              <a:t>Cone Calorimeter </a:t>
            </a:r>
            <a:r>
              <a:rPr lang="de-DE" altLang="en-US" sz="1400" dirty="0" smtClean="0"/>
              <a:t>results</a:t>
            </a:r>
            <a:endParaRPr lang="en-GB" altLang="en-US" sz="1400" dirty="0"/>
          </a:p>
        </p:txBody>
      </p:sp>
      <p:sp>
        <p:nvSpPr>
          <p:cNvPr id="13" name="Oval 10"/>
          <p:cNvSpPr/>
          <p:nvPr/>
        </p:nvSpPr>
        <p:spPr>
          <a:xfrm>
            <a:off x="6469063" y="1693863"/>
            <a:ext cx="2405062" cy="20383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pic>
        <p:nvPicPr>
          <p:cNvPr id="26636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475" y="3451225"/>
            <a:ext cx="3167063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5280E96-4005-4161-B377-D3CFB5F29610}" type="slidenum">
              <a:rPr lang="en-US" altLang="en-US">
                <a:solidFill>
                  <a:srgbClr val="8999BE"/>
                </a:solidFill>
              </a:rPr>
              <a:pPr/>
              <a:t>15</a:t>
            </a:fld>
            <a:endParaRPr lang="en-US" altLang="en-US">
              <a:solidFill>
                <a:srgbClr val="8999BE"/>
              </a:solidFill>
            </a:endParaRPr>
          </a:p>
        </p:txBody>
      </p:sp>
      <p:sp>
        <p:nvSpPr>
          <p:cNvPr id="27653" name="TextBox 4"/>
          <p:cNvSpPr txBox="1">
            <a:spLocks noChangeArrowheads="1"/>
          </p:cNvSpPr>
          <p:nvPr/>
        </p:nvSpPr>
        <p:spPr bwMode="auto">
          <a:xfrm>
            <a:off x="457200" y="0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3200" b="1" dirty="0" smtClean="0">
                <a:solidFill>
                  <a:srgbClr val="092199"/>
                </a:solidFill>
                <a:latin typeface="Calibri" panose="020F0502020204030204" pitchFamily="34" charset="0"/>
              </a:rPr>
              <a:t>Cable material first steps</a:t>
            </a:r>
            <a:endParaRPr lang="en-GB" altLang="en-US" sz="3200" b="1" dirty="0">
              <a:solidFill>
                <a:srgbClr val="092199"/>
              </a:solidFill>
              <a:latin typeface="Calibri" panose="020F0502020204030204" pitchFamily="34" charset="0"/>
            </a:endParaRPr>
          </a:p>
        </p:txBody>
      </p:sp>
      <p:sp>
        <p:nvSpPr>
          <p:cNvPr id="27654" name="TextBox 5"/>
          <p:cNvSpPr txBox="1">
            <a:spLocks noChangeArrowheads="1"/>
          </p:cNvSpPr>
          <p:nvPr/>
        </p:nvSpPr>
        <p:spPr bwMode="auto">
          <a:xfrm>
            <a:off x="457200" y="1143000"/>
            <a:ext cx="69786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>
                <a:latin typeface="Calibri" panose="020F0502020204030204" pitchFamily="34" charset="0"/>
              </a:rPr>
              <a:t>Variation </a:t>
            </a:r>
            <a:r>
              <a:rPr lang="de-DE" altLang="en-US" dirty="0" smtClean="0">
                <a:latin typeface="Calibri" panose="020F0502020204030204" pitchFamily="34" charset="0"/>
              </a:rPr>
              <a:t>of the heat of combustion, </a:t>
            </a:r>
            <a:r>
              <a:rPr lang="de-DE" altLang="en-US" dirty="0">
                <a:latin typeface="Calibri" panose="020F0502020204030204" pitchFamily="34" charset="0"/>
              </a:rPr>
              <a:t>± 20 %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>
                <a:latin typeface="Calibri" panose="020F0502020204030204" pitchFamily="34" charset="0"/>
              </a:rPr>
              <a:t>Simulation </a:t>
            </a:r>
            <a:r>
              <a:rPr lang="de-DE" altLang="en-US" dirty="0" smtClean="0">
                <a:latin typeface="Calibri" panose="020F0502020204030204" pitchFamily="34" charset="0"/>
              </a:rPr>
              <a:t>in simplified </a:t>
            </a:r>
            <a:r>
              <a:rPr lang="de-DE" altLang="en-US" dirty="0">
                <a:latin typeface="Calibri" panose="020F0502020204030204" pitchFamily="34" charset="0"/>
              </a:rPr>
              <a:t>Cone </a:t>
            </a:r>
            <a:r>
              <a:rPr lang="de-DE" altLang="en-US" dirty="0" smtClean="0">
                <a:latin typeface="Calibri" panose="020F0502020204030204" pitchFamily="34" charset="0"/>
              </a:rPr>
              <a:t>(from </a:t>
            </a:r>
            <a:r>
              <a:rPr lang="de-DE" altLang="en-US" dirty="0">
                <a:latin typeface="Calibri" panose="020F0502020204030204" pitchFamily="34" charset="0"/>
              </a:rPr>
              <a:t>FDS Userguide)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>
                <a:latin typeface="Calibri" panose="020F0502020204030204" pitchFamily="34" charset="0"/>
              </a:rPr>
              <a:t>Parameter </a:t>
            </a:r>
            <a:r>
              <a:rPr lang="de-DE" altLang="en-US" dirty="0" smtClean="0">
                <a:latin typeface="Calibri" panose="020F0502020204030204" pitchFamily="34" charset="0"/>
              </a:rPr>
              <a:t>from </a:t>
            </a:r>
            <a:r>
              <a:rPr lang="de-DE" altLang="en-US" dirty="0">
                <a:latin typeface="Calibri" panose="020F0502020204030204" pitchFamily="34" charset="0"/>
              </a:rPr>
              <a:t>CHRISTIFIRE in </a:t>
            </a:r>
            <a:r>
              <a:rPr lang="de-DE" altLang="en-US" dirty="0" smtClean="0">
                <a:latin typeface="Calibri" panose="020F0502020204030204" pitchFamily="34" charset="0"/>
              </a:rPr>
              <a:t>black</a:t>
            </a:r>
            <a:endParaRPr lang="de-DE" altLang="en-US" dirty="0"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90525"/>
            <a:ext cx="8229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Cone</a:t>
            </a:r>
            <a:r>
              <a:rPr lang="de-DE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 Simulation</a:t>
            </a:r>
            <a:endParaRPr lang="en-GB" sz="2800" b="1" dirty="0">
              <a:solidFill>
                <a:schemeClr val="tx2">
                  <a:lumMod val="40000"/>
                  <a:lumOff val="6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7656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52938" y="2851150"/>
            <a:ext cx="4238625" cy="260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550" y="2851150"/>
            <a:ext cx="4162425" cy="260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8" name="Textfeld 9"/>
          <p:cNvSpPr txBox="1">
            <a:spLocks noChangeArrowheads="1"/>
          </p:cNvSpPr>
          <p:nvPr/>
        </p:nvSpPr>
        <p:spPr bwMode="auto">
          <a:xfrm>
            <a:off x="925513" y="2689225"/>
            <a:ext cx="33448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en-US" sz="1400" dirty="0" smtClean="0"/>
              <a:t>Change of the heat of combustion</a:t>
            </a:r>
            <a:endParaRPr lang="de-DE" altLang="en-US" sz="1400" dirty="0"/>
          </a:p>
        </p:txBody>
      </p:sp>
      <p:pic>
        <p:nvPicPr>
          <p:cNvPr id="27659" name="Picture 9" descr="C:\Users\Tristan\GoogleDrive\PhD\Reports\rep_2\mccsi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00763" y="1143000"/>
            <a:ext cx="2586037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4BFD808-6B56-4447-9401-2398D08EE3C0}" type="datetime1">
              <a:rPr lang="en-US"/>
              <a:pPr>
                <a:defRPr/>
              </a:pPr>
              <a:t>10/8/2015</a:t>
            </a:fld>
            <a:endParaRPr lang="en-US" dirty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2F53896-279C-48D1-B2F9-917737ED6221}" type="slidenum">
              <a:rPr lang="en-US" altLang="en-US">
                <a:solidFill>
                  <a:srgbClr val="8999BE"/>
                </a:solidFill>
              </a:rPr>
              <a:pPr/>
              <a:t>16</a:t>
            </a:fld>
            <a:endParaRPr lang="en-US" altLang="en-US">
              <a:solidFill>
                <a:srgbClr val="8999BE"/>
              </a:solidFill>
            </a:endParaRPr>
          </a:p>
        </p:txBody>
      </p:sp>
      <p:sp>
        <p:nvSpPr>
          <p:cNvPr id="28677" name="TextBox 4"/>
          <p:cNvSpPr txBox="1">
            <a:spLocks noChangeArrowheads="1"/>
          </p:cNvSpPr>
          <p:nvPr/>
        </p:nvSpPr>
        <p:spPr bwMode="auto">
          <a:xfrm>
            <a:off x="457200" y="0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3200" b="1" dirty="0" smtClean="0">
                <a:solidFill>
                  <a:srgbClr val="092199"/>
                </a:solidFill>
                <a:latin typeface="Calibri" panose="020F0502020204030204" pitchFamily="34" charset="0"/>
              </a:rPr>
              <a:t>Cable material first steps</a:t>
            </a:r>
            <a:endParaRPr lang="en-GB" altLang="en-US" sz="3200" b="1" dirty="0">
              <a:solidFill>
                <a:srgbClr val="092199"/>
              </a:solidFill>
              <a:latin typeface="Calibri" panose="020F0502020204030204" pitchFamily="34" charset="0"/>
            </a:endParaRPr>
          </a:p>
        </p:txBody>
      </p:sp>
      <p:sp>
        <p:nvSpPr>
          <p:cNvPr id="28678" name="TextBox 5"/>
          <p:cNvSpPr txBox="1">
            <a:spLocks noChangeArrowheads="1"/>
          </p:cNvSpPr>
          <p:nvPr/>
        </p:nvSpPr>
        <p:spPr bwMode="auto">
          <a:xfrm>
            <a:off x="457200" y="1143000"/>
            <a:ext cx="444023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 smtClean="0">
                <a:latin typeface="Calibri" panose="020F0502020204030204" pitchFamily="34" charset="0"/>
              </a:rPr>
              <a:t>Variation of the layer quantity, starting with top layer</a:t>
            </a:r>
            <a:endParaRPr lang="de-DE" altLang="en-US" dirty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>
                <a:latin typeface="Calibri" panose="020F0502020204030204" pitchFamily="34" charset="0"/>
              </a:rPr>
              <a:t>Variation </a:t>
            </a:r>
            <a:r>
              <a:rPr lang="de-DE" altLang="en-US" dirty="0" smtClean="0">
                <a:latin typeface="Calibri" panose="020F0502020204030204" pitchFamily="34" charset="0"/>
              </a:rPr>
              <a:t>of the layer thickness, </a:t>
            </a:r>
            <a:r>
              <a:rPr lang="de-DE" altLang="en-US" dirty="0">
                <a:latin typeface="Calibri" panose="020F0502020204030204" pitchFamily="34" charset="0"/>
              </a:rPr>
              <a:t>± 20 %;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>
                <a:latin typeface="Calibri" panose="020F0502020204030204" pitchFamily="34" charset="0"/>
              </a:rPr>
              <a:t>Parameter </a:t>
            </a:r>
            <a:r>
              <a:rPr lang="de-DE" altLang="en-US" dirty="0" smtClean="0">
                <a:latin typeface="Calibri" panose="020F0502020204030204" pitchFamily="34" charset="0"/>
              </a:rPr>
              <a:t>from </a:t>
            </a:r>
            <a:r>
              <a:rPr lang="de-DE" altLang="en-US" dirty="0">
                <a:latin typeface="Calibri" panose="020F0502020204030204" pitchFamily="34" charset="0"/>
              </a:rPr>
              <a:t>CHRISTIFIRE in </a:t>
            </a:r>
            <a:r>
              <a:rPr lang="de-DE" altLang="en-US" dirty="0" smtClean="0">
                <a:latin typeface="Calibri" panose="020F0502020204030204" pitchFamily="34" charset="0"/>
              </a:rPr>
              <a:t>black</a:t>
            </a:r>
            <a:endParaRPr lang="de-DE" altLang="en-US" dirty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de-DE" altLang="en-US" dirty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de-DE" altLang="en-US" dirty="0"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90525"/>
            <a:ext cx="8229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Cone</a:t>
            </a:r>
            <a:r>
              <a:rPr lang="de-DE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 Simulation</a:t>
            </a:r>
            <a:endParaRPr lang="en-GB" sz="2800" b="1" dirty="0">
              <a:solidFill>
                <a:schemeClr val="tx2">
                  <a:lumMod val="40000"/>
                  <a:lumOff val="6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8680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13150"/>
            <a:ext cx="4165600" cy="253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7438" y="3613150"/>
            <a:ext cx="4138612" cy="253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0300" y="544513"/>
            <a:ext cx="4106863" cy="252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3" name="Textfeld 10"/>
          <p:cNvSpPr txBox="1">
            <a:spLocks noChangeArrowheads="1"/>
          </p:cNvSpPr>
          <p:nvPr/>
        </p:nvSpPr>
        <p:spPr bwMode="auto">
          <a:xfrm>
            <a:off x="946150" y="3441700"/>
            <a:ext cx="25288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en-US" sz="1400" dirty="0" smtClean="0"/>
              <a:t>Change of the layer thickness</a:t>
            </a:r>
            <a:endParaRPr lang="de-DE" altLang="en-US" sz="1400" dirty="0"/>
          </a:p>
        </p:txBody>
      </p:sp>
      <p:sp>
        <p:nvSpPr>
          <p:cNvPr id="28684" name="Textfeld 11"/>
          <p:cNvSpPr txBox="1">
            <a:spLocks noChangeArrowheads="1"/>
          </p:cNvSpPr>
          <p:nvPr/>
        </p:nvSpPr>
        <p:spPr bwMode="auto">
          <a:xfrm>
            <a:off x="5413375" y="3436938"/>
            <a:ext cx="36226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en-US" sz="1400" dirty="0" smtClean="0"/>
              <a:t>Change of the layer quantity (no ash)</a:t>
            </a:r>
            <a:endParaRPr lang="de-DE" altLang="en-US" sz="1400" dirty="0"/>
          </a:p>
        </p:txBody>
      </p:sp>
      <p:sp>
        <p:nvSpPr>
          <p:cNvPr id="28685" name="Textfeld 12"/>
          <p:cNvSpPr txBox="1">
            <a:spLocks noChangeArrowheads="1"/>
          </p:cNvSpPr>
          <p:nvPr/>
        </p:nvSpPr>
        <p:spPr bwMode="auto">
          <a:xfrm>
            <a:off x="5402263" y="390525"/>
            <a:ext cx="3622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en-US" sz="1400" dirty="0" smtClean="0"/>
              <a:t>Change of the layer quantity (with ash)</a:t>
            </a:r>
            <a:endParaRPr lang="de-DE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AA5B8D-9F66-4984-9FCE-AB8AFB5FB982}" type="slidenum">
              <a:rPr lang="en-US" altLang="en-US">
                <a:solidFill>
                  <a:srgbClr val="8999BE"/>
                </a:solidFill>
              </a:rPr>
              <a:pPr/>
              <a:t>17</a:t>
            </a:fld>
            <a:endParaRPr lang="en-US" altLang="en-US">
              <a:solidFill>
                <a:srgbClr val="8999BE"/>
              </a:solidFill>
            </a:endParaRPr>
          </a:p>
        </p:txBody>
      </p:sp>
      <p:sp>
        <p:nvSpPr>
          <p:cNvPr id="30725" name="TextBox 4"/>
          <p:cNvSpPr txBox="1">
            <a:spLocks noChangeArrowheads="1"/>
          </p:cNvSpPr>
          <p:nvPr/>
        </p:nvSpPr>
        <p:spPr bwMode="auto">
          <a:xfrm>
            <a:off x="457200" y="0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3200" b="1" dirty="0" smtClean="0">
                <a:solidFill>
                  <a:srgbClr val="092199"/>
                </a:solidFill>
                <a:latin typeface="Calibri" panose="020F0502020204030204" pitchFamily="34" charset="0"/>
              </a:rPr>
              <a:t>Cable material first steps</a:t>
            </a:r>
            <a:endParaRPr lang="en-GB" altLang="en-US" sz="3200" b="1" dirty="0">
              <a:solidFill>
                <a:srgbClr val="092199"/>
              </a:solidFill>
              <a:latin typeface="Calibri" panose="020F0502020204030204" pitchFamily="34" charset="0"/>
            </a:endParaRPr>
          </a:p>
        </p:txBody>
      </p:sp>
      <p:sp>
        <p:nvSpPr>
          <p:cNvPr id="30726" name="TextBox 5"/>
          <p:cNvSpPr txBox="1">
            <a:spLocks noChangeArrowheads="1"/>
          </p:cNvSpPr>
          <p:nvPr/>
        </p:nvSpPr>
        <p:spPr bwMode="auto">
          <a:xfrm>
            <a:off x="457200" y="1143000"/>
            <a:ext cx="433863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 smtClean="0">
                <a:latin typeface="Calibri" panose="020F0502020204030204" pitchFamily="34" charset="0"/>
              </a:rPr>
              <a:t>Pyrolysis monitored per layer</a:t>
            </a:r>
            <a:endParaRPr lang="de-DE" altLang="en-US" dirty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 smtClean="0">
                <a:latin typeface="Calibri" panose="020F0502020204030204" pitchFamily="34" charset="0"/>
              </a:rPr>
              <a:t>Layers </a:t>
            </a:r>
            <a:r>
              <a:rPr lang="de-DE" altLang="en-US" dirty="0">
                <a:latin typeface="Calibri" panose="020F0502020204030204" pitchFamily="34" charset="0"/>
              </a:rPr>
              <a:t>1-5, </a:t>
            </a:r>
            <a:r>
              <a:rPr lang="de-DE" altLang="en-US" dirty="0" smtClean="0">
                <a:latin typeface="Calibri" panose="020F0502020204030204" pitchFamily="34" charset="0"/>
              </a:rPr>
              <a:t>layer </a:t>
            </a:r>
            <a:r>
              <a:rPr lang="de-DE" altLang="en-US" dirty="0">
                <a:latin typeface="Calibri" panose="020F0502020204030204" pitchFamily="34" charset="0"/>
              </a:rPr>
              <a:t>3 </a:t>
            </a:r>
            <a:r>
              <a:rPr lang="de-DE" altLang="en-US" dirty="0" smtClean="0">
                <a:latin typeface="Calibri" panose="020F0502020204030204" pitchFamily="34" charset="0"/>
              </a:rPr>
              <a:t>is copper </a:t>
            </a:r>
            <a:r>
              <a:rPr lang="de-DE" altLang="en-US" dirty="0">
                <a:latin typeface="Calibri" panose="020F0502020204030204" pitchFamily="34" charset="0"/>
              </a:rPr>
              <a:t>– </a:t>
            </a:r>
            <a:r>
              <a:rPr lang="de-DE" altLang="en-US" dirty="0" smtClean="0">
                <a:latin typeface="Calibri" panose="020F0502020204030204" pitchFamily="34" charset="0"/>
              </a:rPr>
              <a:t>no pyrolysis </a:t>
            </a:r>
            <a:r>
              <a:rPr lang="de-DE" altLang="en-US" dirty="0">
                <a:latin typeface="Calibri" panose="020F0502020204030204" pitchFamily="34" charset="0"/>
              </a:rPr>
              <a:t>in </a:t>
            </a:r>
            <a:r>
              <a:rPr lang="de-DE" altLang="en-US" dirty="0" smtClean="0">
                <a:latin typeface="Calibri" panose="020F0502020204030204" pitchFamily="34" charset="0"/>
              </a:rPr>
              <a:t>the simulation</a:t>
            </a:r>
            <a:endParaRPr lang="de-DE" altLang="en-US" dirty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>
                <a:latin typeface="Calibri" panose="020F0502020204030204" pitchFamily="34" charset="0"/>
              </a:rPr>
              <a:t>Simulation </a:t>
            </a:r>
            <a:r>
              <a:rPr lang="de-DE" altLang="en-US" dirty="0" smtClean="0">
                <a:latin typeface="Calibri" panose="020F0502020204030204" pitchFamily="34" charset="0"/>
              </a:rPr>
              <a:t>in </a:t>
            </a:r>
            <a:r>
              <a:rPr lang="de-DE" altLang="en-US" dirty="0">
                <a:latin typeface="Calibri" panose="020F0502020204030204" pitchFamily="34" charset="0"/>
              </a:rPr>
              <a:t>„Coarse Cone“ (7,5 mm c</a:t>
            </a:r>
            <a:r>
              <a:rPr lang="de-DE" altLang="en-US" dirty="0" smtClean="0">
                <a:latin typeface="Calibri" panose="020F0502020204030204" pitchFamily="34" charset="0"/>
              </a:rPr>
              <a:t>ells)</a:t>
            </a:r>
            <a:endParaRPr lang="de-DE" altLang="en-US" dirty="0"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90525"/>
            <a:ext cx="8229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Cone</a:t>
            </a:r>
            <a:r>
              <a:rPr lang="de-DE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 Simulation</a:t>
            </a:r>
            <a:endParaRPr lang="en-GB" sz="2800" b="1" dirty="0">
              <a:solidFill>
                <a:schemeClr val="tx2">
                  <a:lumMod val="40000"/>
                  <a:lumOff val="6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30728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550" y="3630613"/>
            <a:ext cx="4233863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4563" y="3629025"/>
            <a:ext cx="4241800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0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95838" y="541338"/>
            <a:ext cx="41957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1" name="Textfeld 11"/>
          <p:cNvSpPr txBox="1">
            <a:spLocks noChangeArrowheads="1"/>
          </p:cNvSpPr>
          <p:nvPr/>
        </p:nvSpPr>
        <p:spPr bwMode="auto">
          <a:xfrm>
            <a:off x="5532438" y="3153744"/>
            <a:ext cx="35067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en-US" sz="1400" dirty="0" smtClean="0"/>
              <a:t>Pyrolysis: Layers (form above without layer  </a:t>
            </a:r>
            <a:r>
              <a:rPr lang="de-DE" altLang="en-US" sz="1400" dirty="0"/>
              <a:t>1)</a:t>
            </a:r>
          </a:p>
        </p:txBody>
      </p:sp>
      <p:sp>
        <p:nvSpPr>
          <p:cNvPr id="30732" name="Textfeld 12"/>
          <p:cNvSpPr txBox="1">
            <a:spLocks noChangeArrowheads="1"/>
          </p:cNvSpPr>
          <p:nvPr/>
        </p:nvSpPr>
        <p:spPr bwMode="auto">
          <a:xfrm>
            <a:off x="5478463" y="307975"/>
            <a:ext cx="35067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en-US" sz="1400" dirty="0" smtClean="0"/>
              <a:t>Pyrolysis: Layers</a:t>
            </a:r>
            <a:endParaRPr lang="de-DE" altLang="en-US" sz="1400" dirty="0"/>
          </a:p>
        </p:txBody>
      </p:sp>
      <p:sp>
        <p:nvSpPr>
          <p:cNvPr id="30733" name="Textfeld 10"/>
          <p:cNvSpPr txBox="1">
            <a:spLocks noChangeArrowheads="1"/>
          </p:cNvSpPr>
          <p:nvPr/>
        </p:nvSpPr>
        <p:spPr bwMode="auto">
          <a:xfrm>
            <a:off x="936625" y="3421063"/>
            <a:ext cx="35067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en-US" sz="1400" dirty="0" smtClean="0"/>
              <a:t>Pyrolysis: Components and layers</a:t>
            </a:r>
            <a:endParaRPr lang="de-DE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D9497B7-90E9-4901-A0AB-031676313358}" type="slidenum">
              <a:rPr lang="en-US" altLang="en-US">
                <a:solidFill>
                  <a:srgbClr val="8999BE"/>
                </a:solidFill>
              </a:rPr>
              <a:pPr/>
              <a:t>18</a:t>
            </a:fld>
            <a:endParaRPr lang="en-US" altLang="en-US">
              <a:solidFill>
                <a:srgbClr val="8999BE"/>
              </a:solidFill>
            </a:endParaRPr>
          </a:p>
        </p:txBody>
      </p:sp>
      <p:sp>
        <p:nvSpPr>
          <p:cNvPr id="31749" name="TextBox 4"/>
          <p:cNvSpPr txBox="1">
            <a:spLocks noChangeArrowheads="1"/>
          </p:cNvSpPr>
          <p:nvPr/>
        </p:nvSpPr>
        <p:spPr bwMode="auto">
          <a:xfrm>
            <a:off x="457200" y="0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3200" b="1" dirty="0" smtClean="0">
                <a:solidFill>
                  <a:srgbClr val="092199"/>
                </a:solidFill>
                <a:latin typeface="Calibri" panose="020F0502020204030204" pitchFamily="34" charset="0"/>
              </a:rPr>
              <a:t>Cable material first steps</a:t>
            </a:r>
            <a:endParaRPr lang="en-GB" altLang="en-US" sz="3200" b="1" dirty="0">
              <a:solidFill>
                <a:srgbClr val="092199"/>
              </a:solidFill>
              <a:latin typeface="Calibri" panose="020F0502020204030204" pitchFamily="34" charset="0"/>
            </a:endParaRPr>
          </a:p>
        </p:txBody>
      </p:sp>
      <p:sp>
        <p:nvSpPr>
          <p:cNvPr id="31750" name="TextBox 5"/>
          <p:cNvSpPr txBox="1">
            <a:spLocks noChangeArrowheads="1"/>
          </p:cNvSpPr>
          <p:nvPr/>
        </p:nvSpPr>
        <p:spPr bwMode="auto">
          <a:xfrm>
            <a:off x="457200" y="1143000"/>
            <a:ext cx="378301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 smtClean="0">
                <a:latin typeface="Calibri" panose="020F0502020204030204" pitchFamily="34" charset="0"/>
              </a:rPr>
              <a:t>Heating of the different layers at different </a:t>
            </a:r>
            <a:r>
              <a:rPr lang="de-DE" altLang="en-US" dirty="0" err="1" smtClean="0">
                <a:latin typeface="Calibri" panose="020F0502020204030204" pitchFamily="34" charset="0"/>
              </a:rPr>
              <a:t>times</a:t>
            </a:r>
            <a:endParaRPr lang="de-DE" altLang="en-US" dirty="0" smtClean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 err="1" smtClean="0">
                <a:latin typeface="Calibri" panose="020F0502020204030204" pitchFamily="34" charset="0"/>
              </a:rPr>
              <a:t>Changes</a:t>
            </a:r>
            <a:r>
              <a:rPr lang="de-DE" altLang="en-US" dirty="0" smtClean="0">
                <a:latin typeface="Calibri" panose="020F0502020204030204" pitchFamily="34" charset="0"/>
              </a:rPr>
              <a:t> in thermal </a:t>
            </a:r>
            <a:r>
              <a:rPr lang="de-DE" altLang="en-US" dirty="0" err="1" smtClean="0">
                <a:latin typeface="Calibri" panose="020F0502020204030204" pitchFamily="34" charset="0"/>
              </a:rPr>
              <a:t>properties</a:t>
            </a:r>
            <a:r>
              <a:rPr lang="de-DE" altLang="en-US" dirty="0" smtClean="0">
                <a:latin typeface="Calibri" panose="020F0502020204030204" pitchFamily="34" charset="0"/>
              </a:rPr>
              <a:t> </a:t>
            </a:r>
            <a:r>
              <a:rPr lang="de-DE" altLang="en-US" dirty="0" err="1" smtClean="0">
                <a:latin typeface="Calibri" panose="020F0502020204030204" pitchFamily="34" charset="0"/>
              </a:rPr>
              <a:t>of</a:t>
            </a:r>
            <a:r>
              <a:rPr lang="de-DE" altLang="en-US" dirty="0" smtClean="0">
                <a:latin typeface="Calibri" panose="020F0502020204030204" pitchFamily="34" charset="0"/>
              </a:rPr>
              <a:t> </a:t>
            </a:r>
            <a:r>
              <a:rPr lang="de-DE" altLang="en-US" dirty="0" err="1" smtClean="0">
                <a:latin typeface="Calibri" panose="020F0502020204030204" pitchFamily="34" charset="0"/>
              </a:rPr>
              <a:t>the</a:t>
            </a:r>
            <a:r>
              <a:rPr lang="de-DE" altLang="en-US" dirty="0" smtClean="0">
                <a:latin typeface="Calibri" panose="020F0502020204030204" pitchFamily="34" charset="0"/>
              </a:rPr>
              <a:t> </a:t>
            </a:r>
            <a:r>
              <a:rPr lang="de-DE" altLang="en-US" smtClean="0">
                <a:latin typeface="Calibri" panose="020F0502020204030204" pitchFamily="34" charset="0"/>
              </a:rPr>
              <a:t>ashes</a:t>
            </a:r>
            <a:endParaRPr lang="de-DE" altLang="en-US" dirty="0"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90525"/>
            <a:ext cx="8229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Cone</a:t>
            </a:r>
            <a:r>
              <a:rPr lang="de-DE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 Simulation</a:t>
            </a:r>
            <a:endParaRPr lang="en-GB" sz="2800" b="1" dirty="0">
              <a:solidFill>
                <a:schemeClr val="tx2">
                  <a:lumMod val="40000"/>
                  <a:lumOff val="6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31752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3430" y="707866"/>
            <a:ext cx="4554537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102079"/>
            <a:ext cx="4695713" cy="27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D60608F-EBF4-4369-9296-2FAD75EEED4E}" type="slidenum">
              <a:rPr lang="en-US" altLang="en-US">
                <a:solidFill>
                  <a:srgbClr val="8999BE"/>
                </a:solidFill>
              </a:rPr>
              <a:pPr/>
              <a:t>19</a:t>
            </a:fld>
            <a:endParaRPr lang="en-US" altLang="en-US">
              <a:solidFill>
                <a:srgbClr val="8999BE"/>
              </a:solidFill>
            </a:endParaRPr>
          </a:p>
        </p:txBody>
      </p:sp>
      <p:sp>
        <p:nvSpPr>
          <p:cNvPr id="29701" name="TextBox 4"/>
          <p:cNvSpPr txBox="1">
            <a:spLocks noChangeArrowheads="1"/>
          </p:cNvSpPr>
          <p:nvPr/>
        </p:nvSpPr>
        <p:spPr bwMode="auto">
          <a:xfrm>
            <a:off x="457200" y="0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3200" b="1" dirty="0" smtClean="0">
                <a:solidFill>
                  <a:srgbClr val="092199"/>
                </a:solidFill>
                <a:latin typeface="Calibri" panose="020F0502020204030204" pitchFamily="34" charset="0"/>
              </a:rPr>
              <a:t>Cable material first steps</a:t>
            </a:r>
            <a:endParaRPr lang="en-GB" altLang="en-US" sz="3200" b="1" dirty="0">
              <a:solidFill>
                <a:srgbClr val="092199"/>
              </a:solidFill>
              <a:latin typeface="Calibri" panose="020F0502020204030204" pitchFamily="34" charset="0"/>
            </a:endParaRPr>
          </a:p>
        </p:txBody>
      </p:sp>
      <p:sp>
        <p:nvSpPr>
          <p:cNvPr id="29702" name="TextBox 5"/>
          <p:cNvSpPr txBox="1">
            <a:spLocks noChangeArrowheads="1"/>
          </p:cNvSpPr>
          <p:nvPr/>
        </p:nvSpPr>
        <p:spPr bwMode="auto">
          <a:xfrm>
            <a:off x="457200" y="1028700"/>
            <a:ext cx="40147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>
                <a:latin typeface="Calibri" panose="020F0502020204030204" pitchFamily="34" charset="0"/>
              </a:rPr>
              <a:t>Variation </a:t>
            </a:r>
            <a:r>
              <a:rPr lang="de-DE" altLang="en-US" dirty="0" smtClean="0">
                <a:latin typeface="Calibri" panose="020F0502020204030204" pitchFamily="34" charset="0"/>
              </a:rPr>
              <a:t>of the heat of combustion</a:t>
            </a:r>
            <a:endParaRPr lang="de-DE" altLang="en-US" dirty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>
                <a:latin typeface="Calibri" panose="020F0502020204030204" pitchFamily="34" charset="0"/>
              </a:rPr>
              <a:t>Simulation </a:t>
            </a:r>
            <a:r>
              <a:rPr lang="de-DE" altLang="en-US" dirty="0" smtClean="0">
                <a:latin typeface="Calibri" panose="020F0502020204030204" pitchFamily="34" charset="0"/>
              </a:rPr>
              <a:t>in </a:t>
            </a:r>
            <a:r>
              <a:rPr lang="de-DE" altLang="en-US" dirty="0">
                <a:latin typeface="Calibri" panose="020F0502020204030204" pitchFamily="34" charset="0"/>
              </a:rPr>
              <a:t>„Coarse Cone“ </a:t>
            </a:r>
            <a:br>
              <a:rPr lang="de-DE" altLang="en-US" dirty="0">
                <a:latin typeface="Calibri" panose="020F0502020204030204" pitchFamily="34" charset="0"/>
              </a:rPr>
            </a:br>
            <a:r>
              <a:rPr lang="de-DE" altLang="en-US" dirty="0">
                <a:latin typeface="Calibri" panose="020F0502020204030204" pitchFamily="34" charset="0"/>
              </a:rPr>
              <a:t>(7,5 mm </a:t>
            </a:r>
            <a:r>
              <a:rPr lang="de-DE" altLang="en-US" dirty="0" smtClean="0">
                <a:latin typeface="Calibri" panose="020F0502020204030204" pitchFamily="34" charset="0"/>
              </a:rPr>
              <a:t>cells)</a:t>
            </a:r>
            <a:endParaRPr lang="de-DE" altLang="en-US" dirty="0"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90525"/>
            <a:ext cx="8229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Cone</a:t>
            </a:r>
            <a:r>
              <a:rPr lang="de-DE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 Simulation</a:t>
            </a:r>
            <a:endParaRPr lang="en-GB" sz="2800" b="1" dirty="0">
              <a:solidFill>
                <a:schemeClr val="tx2">
                  <a:lumMod val="40000"/>
                  <a:lumOff val="6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970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488" y="3162300"/>
            <a:ext cx="4254500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9950" y="3151188"/>
            <a:ext cx="4264025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Picture 10" descr="C:\Users\Tristan\GoogleDrive\PhD\Reports\rep_2\cone5mm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8500" y="884238"/>
            <a:ext cx="446722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7" name="Textfeld 12"/>
          <p:cNvSpPr txBox="1">
            <a:spLocks noChangeArrowheads="1"/>
          </p:cNvSpPr>
          <p:nvPr/>
        </p:nvSpPr>
        <p:spPr bwMode="auto">
          <a:xfrm>
            <a:off x="4940300" y="609600"/>
            <a:ext cx="35067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en-US" sz="1400" dirty="0"/>
              <a:t>Cone </a:t>
            </a:r>
            <a:r>
              <a:rPr lang="de-DE" altLang="en-US" sz="1400" dirty="0" smtClean="0"/>
              <a:t>with </a:t>
            </a:r>
            <a:r>
              <a:rPr lang="de-DE" altLang="en-US" sz="1400" dirty="0"/>
              <a:t>7,5 mm </a:t>
            </a:r>
            <a:r>
              <a:rPr lang="de-DE" altLang="en-US" sz="1400" dirty="0" smtClean="0"/>
              <a:t>cells</a:t>
            </a:r>
            <a:endParaRPr lang="de-DE" altLang="en-US" sz="1400" dirty="0"/>
          </a:p>
        </p:txBody>
      </p:sp>
      <p:sp>
        <p:nvSpPr>
          <p:cNvPr id="29708" name="Textfeld 12"/>
          <p:cNvSpPr txBox="1">
            <a:spLocks noChangeArrowheads="1"/>
          </p:cNvSpPr>
          <p:nvPr/>
        </p:nvSpPr>
        <p:spPr bwMode="auto">
          <a:xfrm>
            <a:off x="703263" y="3008313"/>
            <a:ext cx="35067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en-US" sz="1400" dirty="0" smtClean="0"/>
              <a:t>Change of the heat of combustion</a:t>
            </a:r>
            <a:endParaRPr lang="de-DE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B56B5BD-5DEA-46FF-B1AE-848898683962}" type="slidenum">
              <a:rPr lang="en-US" altLang="en-US">
                <a:solidFill>
                  <a:srgbClr val="8999BE"/>
                </a:solidFill>
              </a:rPr>
              <a:pPr/>
              <a:t>2</a:t>
            </a:fld>
            <a:endParaRPr lang="en-US" altLang="en-US">
              <a:solidFill>
                <a:srgbClr val="8999BE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0"/>
            <a:ext cx="8229600" cy="6159500"/>
          </a:xfrm>
          <a:prstGeom prst="rect">
            <a:avLst/>
          </a:prstGeom>
        </p:spPr>
        <p:txBody>
          <a:bodyPr anchor="ctr"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Arial" charset="0"/>
              <a:buNone/>
              <a:defRPr/>
            </a:pPr>
            <a:r>
              <a:rPr lang="en-GB" sz="1800" b="1" cap="all" dirty="0">
                <a:solidFill>
                  <a:srgbClr val="092199"/>
                </a:solidFill>
                <a:latin typeface="Calibri" panose="020F0502020204030204" pitchFamily="34" charset="0"/>
                <a:cs typeface="Arial" pitchFamily="34" charset="0"/>
              </a:rPr>
              <a:t>DGS-SEE Seminar on fire protection for physics research facilities</a:t>
            </a:r>
            <a:r>
              <a:rPr lang="de-DE" sz="1800" b="1" cap="all" dirty="0" smtClean="0">
                <a:solidFill>
                  <a:srgbClr val="092199"/>
                </a:solidFill>
                <a:latin typeface="Calibri" panose="020F0502020204030204" pitchFamily="34" charset="0"/>
                <a:cs typeface="Arial" pitchFamily="34" charset="0"/>
              </a:rPr>
              <a:t> </a:t>
            </a:r>
          </a:p>
          <a:p>
            <a:pPr algn="ctr" fontAlgn="auto">
              <a:spcAft>
                <a:spcPts val="0"/>
              </a:spcAft>
              <a:buFont typeface="Arial" charset="0"/>
              <a:buNone/>
              <a:defRPr/>
            </a:pPr>
            <a:r>
              <a:rPr lang="sv-SE" sz="1400" b="1" cap="all" dirty="0" smtClean="0">
                <a:solidFill>
                  <a:srgbClr val="092199"/>
                </a:solidFill>
                <a:latin typeface="Calibri" panose="020F0502020204030204" pitchFamily="34" charset="0"/>
                <a:cs typeface="Arial" pitchFamily="34" charset="0"/>
              </a:rPr>
              <a:t>07-08 October 2015</a:t>
            </a:r>
          </a:p>
          <a:p>
            <a:pPr algn="ctr" fontAlgn="auto">
              <a:spcAft>
                <a:spcPts val="0"/>
              </a:spcAft>
              <a:buFont typeface="Arial" charset="0"/>
              <a:buNone/>
              <a:defRPr/>
            </a:pPr>
            <a:r>
              <a:rPr lang="sv-SE" sz="1400" b="1" cap="all" dirty="0" smtClean="0">
                <a:solidFill>
                  <a:srgbClr val="092199"/>
                </a:solidFill>
                <a:latin typeface="Calibri" panose="020F0502020204030204" pitchFamily="34" charset="0"/>
                <a:cs typeface="Arial" pitchFamily="34" charset="0"/>
              </a:rPr>
              <a:t>CERN</a:t>
            </a:r>
          </a:p>
          <a:p>
            <a:pPr algn="ctr" fontAlgn="auto">
              <a:spcAft>
                <a:spcPts val="0"/>
              </a:spcAft>
              <a:buFont typeface="Arial" charset="0"/>
              <a:buNone/>
              <a:defRPr/>
            </a:pPr>
            <a:endParaRPr lang="de-DE" sz="1400" b="1" cap="all" dirty="0" smtClean="0">
              <a:solidFill>
                <a:srgbClr val="092199"/>
              </a:solidFill>
              <a:latin typeface="Calibri" panose="020F0502020204030204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buFont typeface="Arial" charset="0"/>
              <a:buNone/>
              <a:defRPr/>
            </a:pPr>
            <a:endParaRPr lang="de-DE" sz="1400" b="1" cap="all" dirty="0">
              <a:solidFill>
                <a:srgbClr val="092199"/>
              </a:solidFill>
              <a:latin typeface="Calibri" panose="020F0502020204030204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buFont typeface="Arial" charset="0"/>
              <a:buNone/>
              <a:defRPr/>
            </a:pPr>
            <a:endParaRPr lang="de-DE" sz="1400" b="1" cap="all" dirty="0" smtClean="0">
              <a:solidFill>
                <a:srgbClr val="092199"/>
              </a:solidFill>
              <a:latin typeface="Calibri" panose="020F0502020204030204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buFont typeface="Arial" charset="0"/>
              <a:buNone/>
              <a:defRPr/>
            </a:pPr>
            <a:r>
              <a:rPr lang="de-DE" sz="3200" b="1" cap="all" dirty="0" smtClean="0">
                <a:solidFill>
                  <a:srgbClr val="092199"/>
                </a:solidFill>
                <a:latin typeface="Calibri" panose="020F0502020204030204" pitchFamily="34" charset="0"/>
                <a:cs typeface="Arial" pitchFamily="34" charset="0"/>
              </a:rPr>
              <a:t>Creating a cable material for fire simulation – first steps</a:t>
            </a:r>
            <a:endParaRPr lang="de-DE" sz="1400" b="1" cap="all" dirty="0" smtClean="0">
              <a:solidFill>
                <a:srgbClr val="092199"/>
              </a:solidFill>
              <a:latin typeface="Calibri" panose="020F0502020204030204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buFont typeface="Arial" charset="0"/>
              <a:buNone/>
              <a:defRPr/>
            </a:pPr>
            <a:endParaRPr lang="de-DE" sz="1400" b="1" cap="all" dirty="0" smtClean="0">
              <a:solidFill>
                <a:srgbClr val="092199"/>
              </a:solidFill>
              <a:latin typeface="Calibri" panose="020F0502020204030204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buFont typeface="Arial" charset="0"/>
              <a:buNone/>
              <a:defRPr/>
            </a:pPr>
            <a:endParaRPr lang="de-DE" sz="1400" b="1" cap="all" dirty="0">
              <a:solidFill>
                <a:srgbClr val="092199"/>
              </a:solidFill>
              <a:latin typeface="Calibri" panose="020F0502020204030204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buFont typeface="Arial" charset="0"/>
              <a:buNone/>
              <a:defRPr/>
            </a:pPr>
            <a:r>
              <a:rPr lang="de-DE" sz="1200" b="1" cap="all" dirty="0" smtClean="0">
                <a:solidFill>
                  <a:srgbClr val="092199"/>
                </a:solidFill>
                <a:latin typeface="Calibri" panose="020F0502020204030204" pitchFamily="34" charset="0"/>
                <a:cs typeface="Arial" pitchFamily="34" charset="0"/>
              </a:rPr>
              <a:t>Tristan Hehnen</a:t>
            </a:r>
          </a:p>
          <a:p>
            <a:pPr algn="ctr" fontAlgn="auto">
              <a:spcAft>
                <a:spcPts val="0"/>
              </a:spcAft>
              <a:buFont typeface="Arial" charset="0"/>
              <a:buNone/>
              <a:defRPr/>
            </a:pPr>
            <a:endParaRPr lang="de-DE" sz="1200" b="1" cap="all" dirty="0" smtClean="0">
              <a:solidFill>
                <a:srgbClr val="092199"/>
              </a:solidFill>
              <a:latin typeface="+mj-lt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buFont typeface="Arial" charset="0"/>
              <a:buNone/>
              <a:defRPr/>
            </a:pPr>
            <a:endParaRPr lang="en-GB" sz="1200" b="1" cap="all" dirty="0" smtClean="0">
              <a:solidFill>
                <a:srgbClr val="09219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880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19CAB26-4B32-4A39-BFB8-B0BC51DD2FBF}" type="slidenum">
              <a:rPr lang="en-US" altLang="en-US" sz="12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200" smtClean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9461" name="Title 1"/>
          <p:cNvSpPr txBox="1">
            <a:spLocks/>
          </p:cNvSpPr>
          <p:nvPr/>
        </p:nvSpPr>
        <p:spPr bwMode="auto">
          <a:xfrm>
            <a:off x="0" y="0"/>
            <a:ext cx="91440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de-DE" altLang="en-US" sz="4400" b="1" dirty="0" smtClean="0">
                <a:latin typeface="Calibri" panose="020F0502020204030204" pitchFamily="34" charset="0"/>
              </a:rPr>
              <a:t>Future steps</a:t>
            </a:r>
            <a:endParaRPr lang="en-GB" altLang="en-US" sz="4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91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667" r="34167"/>
          <a:stretch>
            <a:fillRect/>
          </a:stretch>
        </p:blipFill>
        <p:spPr bwMode="auto">
          <a:xfrm>
            <a:off x="5997575" y="381000"/>
            <a:ext cx="3124200" cy="484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4885B1C-6733-49A5-BABC-277B225C650A}" type="slidenum">
              <a:rPr lang="en-US" altLang="en-US">
                <a:solidFill>
                  <a:srgbClr val="8999BE"/>
                </a:solidFill>
              </a:rPr>
              <a:pPr/>
              <a:t>21</a:t>
            </a:fld>
            <a:endParaRPr lang="en-US" altLang="en-US">
              <a:solidFill>
                <a:srgbClr val="8999BE"/>
              </a:solidFill>
            </a:endParaRPr>
          </a:p>
        </p:txBody>
      </p:sp>
      <p:sp>
        <p:nvSpPr>
          <p:cNvPr id="32774" name="TextBox 4"/>
          <p:cNvSpPr txBox="1">
            <a:spLocks noChangeArrowheads="1"/>
          </p:cNvSpPr>
          <p:nvPr/>
        </p:nvSpPr>
        <p:spPr bwMode="auto">
          <a:xfrm>
            <a:off x="457200" y="0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3200" b="1" dirty="0" smtClean="0">
                <a:solidFill>
                  <a:srgbClr val="092199"/>
                </a:solidFill>
                <a:latin typeface="Calibri" panose="020F0502020204030204" pitchFamily="34" charset="0"/>
              </a:rPr>
              <a:t>Future steps</a:t>
            </a:r>
            <a:endParaRPr lang="en-GB" altLang="en-US" sz="3200" b="1" dirty="0">
              <a:solidFill>
                <a:srgbClr val="092199"/>
              </a:solidFill>
              <a:latin typeface="Calibri" panose="020F0502020204030204" pitchFamily="34" charset="0"/>
            </a:endParaRPr>
          </a:p>
        </p:txBody>
      </p:sp>
      <p:pic>
        <p:nvPicPr>
          <p:cNvPr id="3277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001" r="14166"/>
          <a:stretch>
            <a:fillRect/>
          </a:stretch>
        </p:blipFill>
        <p:spPr bwMode="auto">
          <a:xfrm>
            <a:off x="2501900" y="2339975"/>
            <a:ext cx="4343400" cy="303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001" r="14166"/>
          <a:stretch>
            <a:fillRect/>
          </a:stretch>
        </p:blipFill>
        <p:spPr bwMode="auto">
          <a:xfrm>
            <a:off x="2501900" y="2341563"/>
            <a:ext cx="4343400" cy="303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>
          <a:xfrm>
            <a:off x="6919913" y="2057400"/>
            <a:ext cx="1600200" cy="1447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3425825" y="2579688"/>
            <a:ext cx="2921000" cy="2819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cxnSp>
        <p:nvCxnSpPr>
          <p:cNvPr id="12" name="Straight Connector 11"/>
          <p:cNvCxnSpPr>
            <a:stCxn id="11" idx="0"/>
            <a:endCxn id="10" idx="0"/>
          </p:cNvCxnSpPr>
          <p:nvPr/>
        </p:nvCxnSpPr>
        <p:spPr>
          <a:xfrm flipV="1">
            <a:off x="4886325" y="2057400"/>
            <a:ext cx="2833688" cy="5222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11" idx="5"/>
            <a:endCxn id="10" idx="5"/>
          </p:cNvCxnSpPr>
          <p:nvPr/>
        </p:nvCxnSpPr>
        <p:spPr>
          <a:xfrm flipV="1">
            <a:off x="5919788" y="3292475"/>
            <a:ext cx="2365375" cy="16938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82" name="TextBox 13"/>
          <p:cNvSpPr txBox="1">
            <a:spLocks noChangeArrowheads="1"/>
          </p:cNvSpPr>
          <p:nvPr/>
        </p:nvSpPr>
        <p:spPr bwMode="auto">
          <a:xfrm>
            <a:off x="6248400" y="5578475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1400"/>
              <a:t>Pictures: T. Hehnen</a:t>
            </a:r>
            <a:endParaRPr lang="en-GB" altLang="en-US" sz="1400"/>
          </a:p>
        </p:txBody>
      </p:sp>
      <p:sp>
        <p:nvSpPr>
          <p:cNvPr id="15" name="TextBox 14"/>
          <p:cNvSpPr txBox="1"/>
          <p:nvPr/>
        </p:nvSpPr>
        <p:spPr>
          <a:xfrm>
            <a:off x="457200" y="390525"/>
            <a:ext cx="8229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Prepared models</a:t>
            </a:r>
            <a:endParaRPr lang="de-DE" sz="2800" b="1" dirty="0">
              <a:solidFill>
                <a:schemeClr val="tx2">
                  <a:lumMod val="40000"/>
                  <a:lumOff val="6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6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00" y="2395538"/>
            <a:ext cx="3313113" cy="249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7"/>
          <p:cNvSpPr txBox="1">
            <a:spLocks noChangeArrowheads="1"/>
          </p:cNvSpPr>
          <p:nvPr/>
        </p:nvSpPr>
        <p:spPr bwMode="auto">
          <a:xfrm>
            <a:off x="0" y="4799013"/>
            <a:ext cx="37766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>
                <a:latin typeface="Calibri" panose="020F0502020204030204" pitchFamily="34" charset="0"/>
              </a:rPr>
              <a:t>heater temperature: 598.69 °C, mean gauge heat flux at sample surface: 35.21 kW/m2</a:t>
            </a:r>
            <a:endParaRPr lang="de-DE" altLang="en-US">
              <a:latin typeface="Calibri" panose="020F0502020204030204" pitchFamily="34" charset="0"/>
            </a:endParaRPr>
          </a:p>
          <a:p>
            <a:pPr eaLnBrk="1" hangingPunct="1"/>
            <a:endParaRPr lang="en-GB" altLang="en-US">
              <a:latin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" y="838200"/>
            <a:ext cx="5257800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Calibri" panose="020F0502020204030204" pitchFamily="34" charset="0"/>
              </a:rPr>
              <a:t>High-resolution cone calorimeter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Calibri" panose="020F0502020204030204" pitchFamily="34" charset="0"/>
              </a:rPr>
              <a:t>Uniform mesh, cell size: 2 mm </a:t>
            </a:r>
            <a:r>
              <a:rPr lang="de-DE" dirty="0" smtClean="0">
                <a:latin typeface="Calibri" panose="020F0502020204030204" pitchFamily="34" charset="0"/>
              </a:rPr>
              <a:t>(cubes)</a:t>
            </a:r>
            <a:endParaRPr lang="de-DE" dirty="0">
              <a:latin typeface="Calibri" panose="020F0502020204030204" pitchFamily="34" charset="0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Calibri" panose="020F0502020204030204" pitchFamily="34" charset="0"/>
              </a:rPr>
              <a:t>Number of cells: 125,000,000 (whole), </a:t>
            </a:r>
            <a:br>
              <a:rPr lang="de-DE" dirty="0">
                <a:latin typeface="Calibri" panose="020F0502020204030204" pitchFamily="34" charset="0"/>
              </a:rPr>
            </a:br>
            <a:r>
              <a:rPr lang="de-DE" dirty="0">
                <a:latin typeface="Calibri" panose="020F0502020204030204" pitchFamily="34" charset="0"/>
              </a:rPr>
              <a:t>1,969,920 (only cone and specimen)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2413" y="53975"/>
            <a:ext cx="5313362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2578130-BFBA-4175-B4A0-2154D932CF0E}" type="slidenum">
              <a:rPr lang="en-US" altLang="en-US">
                <a:solidFill>
                  <a:srgbClr val="8999BE"/>
                </a:solidFill>
              </a:rPr>
              <a:pPr/>
              <a:t>22</a:t>
            </a:fld>
            <a:endParaRPr lang="en-US" altLang="en-US">
              <a:solidFill>
                <a:srgbClr val="8999BE"/>
              </a:solidFill>
            </a:endParaRPr>
          </a:p>
        </p:txBody>
      </p:sp>
      <p:sp>
        <p:nvSpPr>
          <p:cNvPr id="33798" name="TextBox 4"/>
          <p:cNvSpPr txBox="1">
            <a:spLocks noChangeArrowheads="1"/>
          </p:cNvSpPr>
          <p:nvPr/>
        </p:nvSpPr>
        <p:spPr bwMode="auto">
          <a:xfrm>
            <a:off x="457200" y="0"/>
            <a:ext cx="82296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3200" b="1" dirty="0" smtClean="0">
                <a:solidFill>
                  <a:srgbClr val="092199"/>
                </a:solidFill>
                <a:latin typeface="Calibri" panose="020F0502020204030204" pitchFamily="34" charset="0"/>
              </a:rPr>
              <a:t>Future steps</a:t>
            </a:r>
            <a:endParaRPr lang="en-GB" altLang="en-US" sz="3200" b="1" dirty="0" smtClean="0">
              <a:solidFill>
                <a:srgbClr val="092199"/>
              </a:solidFill>
              <a:latin typeface="Calibri" panose="020F0502020204030204" pitchFamily="34" charset="0"/>
            </a:endParaRPr>
          </a:p>
          <a:p>
            <a:pPr eaLnBrk="1" hangingPunct="1"/>
            <a:endParaRPr lang="de-DE" altLang="en-US" sz="3200" b="1" dirty="0">
              <a:latin typeface="Calibri" panose="020F0502020204030204" pitchFamily="34" charset="0"/>
            </a:endParaRPr>
          </a:p>
        </p:txBody>
      </p:sp>
      <p:sp>
        <p:nvSpPr>
          <p:cNvPr id="33800" name="TextBox 13"/>
          <p:cNvSpPr txBox="1">
            <a:spLocks noChangeArrowheads="1"/>
          </p:cNvSpPr>
          <p:nvPr/>
        </p:nvSpPr>
        <p:spPr bwMode="auto">
          <a:xfrm>
            <a:off x="6248400" y="5578475"/>
            <a:ext cx="243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1400"/>
              <a:t>Pictures: T. Hehnen, CHRISTIFIRE</a:t>
            </a:r>
            <a:endParaRPr lang="en-GB" altLang="en-US" sz="1400"/>
          </a:p>
        </p:txBody>
      </p:sp>
      <p:sp>
        <p:nvSpPr>
          <p:cNvPr id="15" name="TextBox 14"/>
          <p:cNvSpPr txBox="1"/>
          <p:nvPr/>
        </p:nvSpPr>
        <p:spPr>
          <a:xfrm>
            <a:off x="457200" y="390525"/>
            <a:ext cx="8229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Prepared models</a:t>
            </a:r>
          </a:p>
        </p:txBody>
      </p:sp>
      <p:pic>
        <p:nvPicPr>
          <p:cNvPr id="33802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9563" y="2852738"/>
            <a:ext cx="5248275" cy="278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3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00" y="2703513"/>
            <a:ext cx="4311650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57200" y="838200"/>
            <a:ext cx="4079875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Calibri" panose="020F0502020204030204" pitchFamily="34" charset="0"/>
              </a:rPr>
              <a:t>Multiple cable tray experiment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Calibri" panose="020F0502020204030204" pitchFamily="34" charset="0"/>
              </a:rPr>
              <a:t>Uniform mesh, cell size: 1 cm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Calibri" panose="020F0502020204030204" pitchFamily="34" charset="0"/>
              </a:rPr>
              <a:t>Based on CHRISTIFIRE Phase 1 (MT Test 1)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BD159D-2B41-4DB4-9E57-F67B5B1E2F83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37893" name="TextBox 4"/>
          <p:cNvSpPr txBox="1">
            <a:spLocks noChangeArrowheads="1"/>
          </p:cNvSpPr>
          <p:nvPr/>
        </p:nvSpPr>
        <p:spPr bwMode="auto">
          <a:xfrm>
            <a:off x="447675" y="2063750"/>
            <a:ext cx="8229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en-US" sz="4000" b="1">
                <a:solidFill>
                  <a:srgbClr val="092199"/>
                </a:solidFill>
                <a:latin typeface="Calibri" panose="020F0502020204030204" pitchFamily="34" charset="0"/>
              </a:rPr>
              <a:t>  Thank you for your kind attention!</a:t>
            </a:r>
            <a:endParaRPr lang="en-GB" altLang="en-US" sz="4000" b="1">
              <a:solidFill>
                <a:srgbClr val="092199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2438" y="625475"/>
            <a:ext cx="8229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  </a:t>
            </a:r>
            <a:endParaRPr lang="en-GB" sz="2800" dirty="0">
              <a:solidFill>
                <a:schemeClr val="tx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2438" y="2927350"/>
            <a:ext cx="82296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2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Do you have any questions?</a:t>
            </a:r>
            <a:endParaRPr lang="en-GB" sz="3200" b="1" dirty="0">
              <a:solidFill>
                <a:schemeClr val="tx2">
                  <a:lumMod val="40000"/>
                  <a:lumOff val="6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901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0FC8E6-9EB2-45A4-86BC-A69772427E7B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38917" name="TextBox 5"/>
          <p:cNvSpPr txBox="1">
            <a:spLocks noChangeArrowheads="1"/>
          </p:cNvSpPr>
          <p:nvPr/>
        </p:nvSpPr>
        <p:spPr bwMode="auto">
          <a:xfrm>
            <a:off x="457200" y="923925"/>
            <a:ext cx="8229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b="1" i="1">
                <a:latin typeface="Calibri" panose="020F0502020204030204" pitchFamily="34" charset="0"/>
              </a:rPr>
              <a:t>Influence of input parameters on the fire simulation</a:t>
            </a:r>
            <a:r>
              <a:rPr lang="de-DE" altLang="en-US">
                <a:latin typeface="Calibri" panose="020F0502020204030204" pitchFamily="34" charset="0"/>
              </a:rPr>
              <a:t>, Trettin, C., Hagemann, P., Werrel, M., Wittbecker, F.-W., PROCEEDINGS Fire and Evacuating Modelling Technical Conference (FEMTC) 2014, Gaithersburg, Maryland, September 8-10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>
                <a:latin typeface="Calibri" panose="020F0502020204030204" pitchFamily="34" charset="0"/>
              </a:rPr>
              <a:t>Babrauskas V. </a:t>
            </a:r>
            <a:r>
              <a:rPr lang="en-GB" altLang="en-US" b="1" i="1">
                <a:latin typeface="Calibri" panose="020F0502020204030204" pitchFamily="34" charset="0"/>
              </a:rPr>
              <a:t>Ignition Handbook</a:t>
            </a:r>
            <a:r>
              <a:rPr lang="en-GB" altLang="en-US">
                <a:latin typeface="Calibri" panose="020F0502020204030204" pitchFamily="34" charset="0"/>
              </a:rPr>
              <a:t>. Fire Science Publishers, Issaquah, WA 98027, USA, 1th edition, 2003. Co-published by the Society of Fire Protection Engineers.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>
                <a:latin typeface="Calibri" panose="020F0502020204030204" pitchFamily="34" charset="0"/>
              </a:rPr>
              <a:t>Karlsson B., Quintiere J. G. </a:t>
            </a:r>
            <a:r>
              <a:rPr lang="en-GB" altLang="en-US" b="1" i="1">
                <a:latin typeface="Calibri" panose="020F0502020204030204" pitchFamily="34" charset="0"/>
              </a:rPr>
              <a:t>Enclosure Fire Dynamics</a:t>
            </a:r>
            <a:r>
              <a:rPr lang="en-GB" altLang="en-US">
                <a:latin typeface="Calibri" panose="020F0502020204030204" pitchFamily="34" charset="0"/>
              </a:rPr>
              <a:t>. CRC Press LLC, Boca Raton, Florida, 2000.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>
                <a:latin typeface="Calibri" panose="020F0502020204030204" pitchFamily="34" charset="0"/>
              </a:rPr>
              <a:t>Drysdale D. </a:t>
            </a:r>
            <a:r>
              <a:rPr lang="en-GB" altLang="en-US" b="1" i="1">
                <a:latin typeface="Calibri" panose="020F0502020204030204" pitchFamily="34" charset="0"/>
              </a:rPr>
              <a:t>An Introduction to Fire Dynamics</a:t>
            </a:r>
            <a:r>
              <a:rPr lang="en-GB" altLang="en-US">
                <a:latin typeface="Calibri" panose="020F0502020204030204" pitchFamily="34" charset="0"/>
              </a:rPr>
              <a:t>. John Wiley &amp; Sons, Southern Gate, Chichester, West Sussex PO19 8 Q, England, second edition, 1998.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b="1" i="1">
                <a:latin typeface="Calibri" panose="020F0502020204030204" pitchFamily="34" charset="0"/>
              </a:rPr>
              <a:t>Safety request form: “Request to characterize the burning behaviour of a vertical stack of horizontal cable trays.”</a:t>
            </a:r>
            <a:r>
              <a:rPr lang="en-GB" altLang="en-US">
                <a:latin typeface="Calibri" panose="020F0502020204030204" pitchFamily="34" charset="0"/>
              </a:rPr>
              <a:t>, Answered by: F.Corsanego DGS/SEE, EDMS No.: 1357073 v1.0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i="1">
                <a:latin typeface="Calibri" panose="020F0502020204030204" pitchFamily="34" charset="0"/>
              </a:rPr>
              <a:t>Technical Note: </a:t>
            </a:r>
            <a:r>
              <a:rPr lang="en-GB" altLang="en-US" b="1" i="1">
                <a:latin typeface="Calibri" panose="020F0502020204030204" pitchFamily="34" charset="0"/>
              </a:rPr>
              <a:t>“Fire modelling tools: Parameters for vertical and horizontal cable tray fire modelling. Results from real-scale tests.”</a:t>
            </a:r>
            <a:r>
              <a:rPr lang="en-GB" altLang="en-US">
                <a:latin typeface="Calibri" panose="020F0502020204030204" pitchFamily="34" charset="0"/>
              </a:rPr>
              <a:t>, F.Corsanego, DGS-SEE, EDMS No.: 1097020 ver. 1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i="1">
                <a:latin typeface="Calibri" panose="020F0502020204030204" pitchFamily="34" charset="0"/>
              </a:rPr>
              <a:t>Guideline: </a:t>
            </a:r>
            <a:r>
              <a:rPr lang="en-GB" altLang="en-US" b="1" i="1">
                <a:latin typeface="Calibri" panose="020F0502020204030204" pitchFamily="34" charset="0"/>
              </a:rPr>
              <a:t>“Fire modelling tools: Quick method to calculate the fire load of cable trays and cable ladders .”</a:t>
            </a:r>
            <a:r>
              <a:rPr lang="en-GB" altLang="en-US">
                <a:latin typeface="Calibri" panose="020F0502020204030204" pitchFamily="34" charset="0"/>
              </a:rPr>
              <a:t>, F.Corsanego, DGS-SEE, EDMS No.: 1405658 ver. 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390525"/>
            <a:ext cx="8229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   </a:t>
            </a:r>
            <a:endParaRPr lang="en-GB" sz="2800" dirty="0">
              <a:solidFill>
                <a:schemeClr val="tx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8919" name="TextBox 4"/>
          <p:cNvSpPr txBox="1">
            <a:spLocks noChangeArrowheads="1"/>
          </p:cNvSpPr>
          <p:nvPr/>
        </p:nvSpPr>
        <p:spPr bwMode="auto">
          <a:xfrm>
            <a:off x="457200" y="0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3200" b="1">
                <a:solidFill>
                  <a:srgbClr val="092199"/>
                </a:solidFill>
                <a:latin typeface="Calibri" panose="020F0502020204030204" pitchFamily="34" charset="0"/>
              </a:rPr>
              <a:t>Literature</a:t>
            </a:r>
            <a:endParaRPr lang="en-GB" altLang="en-US" sz="3200" b="1">
              <a:solidFill>
                <a:srgbClr val="092199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390525"/>
            <a:ext cx="8229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Excerpt</a:t>
            </a:r>
          </a:p>
        </p:txBody>
      </p:sp>
    </p:spTree>
    <p:extLst>
      <p:ext uri="{BB962C8B-B14F-4D97-AF65-F5344CB8AC3E}">
        <p14:creationId xmlns:p14="http://schemas.microsoft.com/office/powerpoint/2010/main" xmlns="" val="307684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C2960F-4AD4-47CE-824D-FD8495ACB905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923925"/>
            <a:ext cx="8229600" cy="53546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i="1" dirty="0">
                <a:latin typeface="Calibri" panose="020F0502020204030204" pitchFamily="34" charset="0"/>
              </a:rPr>
              <a:t>Fire Performance of Electric Cables – new methods and measurement techniques</a:t>
            </a:r>
            <a:r>
              <a:rPr lang="de-DE" dirty="0">
                <a:latin typeface="Calibri" panose="020F0502020204030204" pitchFamily="34" charset="0"/>
              </a:rPr>
              <a:t>, Final Report on the European Commission SMT Programme Sponsored Research Project SMT4 –CT96-2059, Interscience Communications Limited, West Yard House, Guildford Grove, Greenwich, London SE10 8JT, UK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i="1" dirty="0">
                <a:latin typeface="Calibri" panose="020F0502020204030204" pitchFamily="34" charset="0"/>
              </a:rPr>
              <a:t>Cable Heat Release, </a:t>
            </a:r>
            <a:r>
              <a:rPr lang="en-GB" b="1" i="1" dirty="0">
                <a:latin typeface="Calibri" panose="020F0502020204030204" pitchFamily="34" charset="0"/>
              </a:rPr>
              <a:t>Ignition and Spread in Tray Installations During Fire (CHRISTIFIRE) Phase 1: Horizontal Trays</a:t>
            </a:r>
            <a:r>
              <a:rPr lang="en-GB" dirty="0">
                <a:latin typeface="Calibri" panose="020F0502020204030204" pitchFamily="34" charset="0"/>
              </a:rPr>
              <a:t>, NUREG/CR-7010, Vol. 1, U.S.NRC, July 2012, McGrattan K., Lock L.,  Marsh N., Nyden M., Bareham S., Price M.,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b="1" i="1" dirty="0">
                <a:latin typeface="Calibri" panose="020F0502020204030204" pitchFamily="34" charset="0"/>
              </a:rPr>
              <a:t>Cable Heat Release, Ignition and Spread in Tray Installations During Fire (CHRISTIFIRE) Phase 2: Vertical Shafts and Corridors</a:t>
            </a:r>
            <a:r>
              <a:rPr lang="en-GB" dirty="0">
                <a:latin typeface="Calibri" panose="020F0502020204030204" pitchFamily="34" charset="0"/>
              </a:rPr>
              <a:t>, NUREG/CR-7010, Vol. 2, U.S.NRC, July 2012, McGrattan K., Lock L.,  Marsh N., Nyden M., Bareham S., Price M.,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Calibri" panose="020F0502020204030204" pitchFamily="34" charset="0"/>
              </a:rPr>
              <a:t>Coutin M., PlumecocqW., Melis S., Audouin L. </a:t>
            </a:r>
            <a:r>
              <a:rPr lang="en-GB" b="1" i="1" dirty="0">
                <a:latin typeface="Calibri" panose="020F0502020204030204" pitchFamily="34" charset="0"/>
              </a:rPr>
              <a:t>Energy balance in a confined fire compartment to assess the heat release rate of an electrical cabinet fire</a:t>
            </a:r>
            <a:r>
              <a:rPr lang="en-GB" dirty="0">
                <a:latin typeface="Calibri" panose="020F0502020204030204" pitchFamily="34" charset="0"/>
              </a:rPr>
              <a:t>. Fire Safety Journal, 52:34 – 45, 2012.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Calibri" panose="020F0502020204030204" pitchFamily="34" charset="0"/>
              </a:rPr>
              <a:t>Dietmar Hosser and Volker Hohm. </a:t>
            </a:r>
            <a:r>
              <a:rPr lang="en-GB" b="1" i="1" dirty="0">
                <a:latin typeface="Calibri" panose="020F0502020204030204" pitchFamily="34" charset="0"/>
              </a:rPr>
              <a:t>Application of a new model for the simulation of coupled heat transfer processes during fires to safety relevant objects in nuclear facilities</a:t>
            </a:r>
            <a:r>
              <a:rPr lang="en-GB" dirty="0">
                <a:latin typeface="Calibri" panose="020F0502020204030204" pitchFamily="34" charset="0"/>
              </a:rPr>
              <a:t>. Fire Safety Journal, 62, Part B(0):144 – 160, 2013. Special Issue on PRISME – Fire Safety in Nuclear Facilities.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605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72A7F-8BCC-4CB6-9BF3-495BE95E3537}" type="slidenum">
              <a:rPr lang="en-US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923925"/>
            <a:ext cx="8229600" cy="5078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Calibri" panose="020F0502020204030204" pitchFamily="34" charset="0"/>
              </a:rPr>
              <a:t>F. Bonte and N. Noterman and B. Merci. </a:t>
            </a:r>
            <a:r>
              <a:rPr lang="en-GB" b="1" i="1" dirty="0">
                <a:latin typeface="Calibri" panose="020F0502020204030204" pitchFamily="34" charset="0"/>
              </a:rPr>
              <a:t>Computer simulations to study interaction between burning rates and pressure variations in confined enclosure fires</a:t>
            </a:r>
            <a:r>
              <a:rPr lang="en-GB" dirty="0">
                <a:latin typeface="Calibri" panose="020F0502020204030204" pitchFamily="34" charset="0"/>
              </a:rPr>
              <a:t>. Fire Safety Journal, 62, Part B(0):125 – 143, 2013. Special Issue on PRISME – Fire Safety in Nuclear Facilities.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Calibri" panose="020F0502020204030204" pitchFamily="34" charset="0"/>
              </a:rPr>
              <a:t>Lee B. T. </a:t>
            </a:r>
            <a:r>
              <a:rPr lang="en-GB" b="1" i="1" dirty="0">
                <a:latin typeface="Calibri" panose="020F0502020204030204" pitchFamily="34" charset="0"/>
              </a:rPr>
              <a:t>Heat release rate characteristics of some combustible fuel sources in nuclear power plants</a:t>
            </a:r>
            <a:r>
              <a:rPr lang="en-GB" dirty="0">
                <a:latin typeface="Calibri" panose="020F0502020204030204" pitchFamily="34" charset="0"/>
              </a:rPr>
              <a:t>. Technical report, U.S. Department of Commerce, National Bureau of Standards, Gaithersburg, MD 20899, 1985.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Calibri" panose="020F0502020204030204" pitchFamily="34" charset="0"/>
              </a:rPr>
              <a:t>Mangs J., Paananen J., Keski-Rahkonen O. </a:t>
            </a:r>
            <a:r>
              <a:rPr lang="en-GB" b="1" i="1" dirty="0">
                <a:latin typeface="Calibri" panose="020F0502020204030204" pitchFamily="34" charset="0"/>
              </a:rPr>
              <a:t>Calorimetric fire experiments on electronic cabinets</a:t>
            </a:r>
            <a:r>
              <a:rPr lang="en-GB" dirty="0">
                <a:latin typeface="Calibri" panose="020F0502020204030204" pitchFamily="34" charset="0"/>
              </a:rPr>
              <a:t>. Fire Safety Journal, 38:165 – 186, 2003.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Calibri" panose="020F0502020204030204" pitchFamily="34" charset="0"/>
              </a:rPr>
              <a:t>Tewarson A. </a:t>
            </a:r>
            <a:r>
              <a:rPr lang="en-GB" b="1" i="1" dirty="0">
                <a:latin typeface="Calibri" panose="020F0502020204030204" pitchFamily="34" charset="0"/>
              </a:rPr>
              <a:t>Characterization of the fire environments in central offices of the telecommunications industry</a:t>
            </a:r>
            <a:r>
              <a:rPr lang="en-GB" dirty="0">
                <a:latin typeface="Calibri" panose="020F0502020204030204" pitchFamily="34" charset="0"/>
              </a:rPr>
              <a:t>. Fire and Materials, 27:131 – 149, 2003.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b="1" i="1" dirty="0" err="1">
                <a:latin typeface="Calibri" panose="020F0502020204030204" pitchFamily="34" charset="0"/>
              </a:rPr>
              <a:t>Boulet</a:t>
            </a:r>
            <a:r>
              <a:rPr lang="en-GB" b="1" i="1" dirty="0">
                <a:latin typeface="Calibri" panose="020F0502020204030204" pitchFamily="34" charset="0"/>
              </a:rPr>
              <a:t> P., Parent G., </a:t>
            </a:r>
            <a:r>
              <a:rPr lang="en-GB" b="1" i="1" dirty="0" err="1">
                <a:latin typeface="Calibri" panose="020F0502020204030204" pitchFamily="34" charset="0"/>
              </a:rPr>
              <a:t>Acem</a:t>
            </a:r>
            <a:r>
              <a:rPr lang="en-GB" b="1" i="1" dirty="0">
                <a:latin typeface="Calibri" panose="020F0502020204030204" pitchFamily="34" charset="0"/>
              </a:rPr>
              <a:t> Z., </a:t>
            </a:r>
            <a:r>
              <a:rPr lang="en-GB" b="1" i="1" dirty="0" err="1">
                <a:latin typeface="Calibri" panose="020F0502020204030204" pitchFamily="34" charset="0"/>
              </a:rPr>
              <a:t>Rogaume</a:t>
            </a:r>
            <a:r>
              <a:rPr lang="en-GB" b="1" i="1" dirty="0">
                <a:latin typeface="Calibri" panose="020F0502020204030204" pitchFamily="34" charset="0"/>
              </a:rPr>
              <a:t> T., </a:t>
            </a:r>
            <a:r>
              <a:rPr lang="en-GB" b="1" i="1" dirty="0" err="1">
                <a:latin typeface="Calibri" panose="020F0502020204030204" pitchFamily="34" charset="0"/>
              </a:rPr>
              <a:t>Fateh</a:t>
            </a:r>
            <a:r>
              <a:rPr lang="en-GB" b="1" i="1" dirty="0">
                <a:latin typeface="Calibri" panose="020F0502020204030204" pitchFamily="34" charset="0"/>
              </a:rPr>
              <a:t> T., </a:t>
            </a:r>
            <a:r>
              <a:rPr lang="en-GB" b="1" i="1" dirty="0" err="1">
                <a:latin typeface="Calibri" panose="020F0502020204030204" pitchFamily="34" charset="0"/>
              </a:rPr>
              <a:t>Zaida</a:t>
            </a:r>
            <a:r>
              <a:rPr lang="en-GB" b="1" i="1" dirty="0">
                <a:latin typeface="Calibri" panose="020F0502020204030204" pitchFamily="34" charset="0"/>
              </a:rPr>
              <a:t> J., Richard F. </a:t>
            </a:r>
            <a:r>
              <a:rPr lang="en-GB" dirty="0">
                <a:latin typeface="Calibri" panose="020F0502020204030204" pitchFamily="34" charset="0"/>
              </a:rPr>
              <a:t>Characterization of the radiative exchanges when using a cone calorimeter for the study of the plywood pyrolysis. Fire Safety Journal, 51(0):53 – 60, 2012.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b="1" dirty="0" err="1">
                <a:latin typeface="Calibri" panose="020F0502020204030204" pitchFamily="34" charset="0"/>
              </a:rPr>
              <a:t>McGrattan</a:t>
            </a:r>
            <a:r>
              <a:rPr lang="en-GB" b="1" dirty="0">
                <a:latin typeface="Calibri" panose="020F0502020204030204" pitchFamily="34" charset="0"/>
              </a:rPr>
              <a:t> K., McDermott R.,</a:t>
            </a:r>
            <a:r>
              <a:rPr lang="en-GB" b="1" dirty="0" err="1">
                <a:latin typeface="Calibri" panose="020F0502020204030204" pitchFamily="34" charset="0"/>
              </a:rPr>
              <a:t>Weinschenk</a:t>
            </a:r>
            <a:r>
              <a:rPr lang="en-GB" b="1" dirty="0">
                <a:latin typeface="Calibri" panose="020F0502020204030204" pitchFamily="34" charset="0"/>
              </a:rPr>
              <a:t> C., </a:t>
            </a:r>
            <a:r>
              <a:rPr lang="en-GB" b="1" dirty="0" err="1">
                <a:latin typeface="Calibri" panose="020F0502020204030204" pitchFamily="34" charset="0"/>
              </a:rPr>
              <a:t>Overholt</a:t>
            </a:r>
            <a:r>
              <a:rPr lang="en-GB" b="1" dirty="0">
                <a:latin typeface="Calibri" panose="020F0502020204030204" pitchFamily="34" charset="0"/>
              </a:rPr>
              <a:t> K.</a:t>
            </a:r>
            <a:r>
              <a:rPr lang="en-GB" dirty="0">
                <a:latin typeface="Calibri" panose="020F0502020204030204" pitchFamily="34" charset="0"/>
              </a:rPr>
              <a:t> Fire Dynamics Simulator (Version 6) User’s Guide. Technical report, NIST, Gaithersburg, Maryland, USA, September 2014.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042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BA7412-AB97-496E-ABD1-C7077FF46AEA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923925"/>
            <a:ext cx="8229600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b="1" i="1" dirty="0">
                <a:latin typeface="Calibri" panose="020F0502020204030204" pitchFamily="34" charset="0"/>
              </a:rPr>
              <a:t>SC/GS</a:t>
            </a:r>
            <a:r>
              <a:rPr lang="en-GB" dirty="0">
                <a:latin typeface="Calibri" panose="020F0502020204030204" pitchFamily="34" charset="0"/>
              </a:rPr>
              <a:t>. Criteria and standard test methods for the selection of electric cables and wires with respect to fire safety and radiation resistance. IS23 Rev. 3, CERN, CH-1211 Geneva 23, Switzerland, February 2005.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b="1" i="1" dirty="0">
                <a:latin typeface="Calibri" panose="020F0502020204030204" pitchFamily="34" charset="0"/>
              </a:rPr>
              <a:t>Staggs J. E. J</a:t>
            </a:r>
            <a:r>
              <a:rPr lang="en-GB" dirty="0">
                <a:latin typeface="Calibri" panose="020F0502020204030204" pitchFamily="34" charset="0"/>
              </a:rPr>
              <a:t>. Convection heat transfer in the cone calorimeter. </a:t>
            </a:r>
            <a:r>
              <a:rPr lang="en-GB" i="1" dirty="0">
                <a:latin typeface="Calibri" panose="020F0502020204030204" pitchFamily="34" charset="0"/>
              </a:rPr>
              <a:t>Fire Safety Journal</a:t>
            </a:r>
            <a:r>
              <a:rPr lang="en-GB" dirty="0">
                <a:latin typeface="Calibri" panose="020F0502020204030204" pitchFamily="34" charset="0"/>
              </a:rPr>
              <a:t>, 44(4):469 – 474, 2009.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b="1" i="1" dirty="0">
                <a:latin typeface="Calibri" panose="020F0502020204030204" pitchFamily="34" charset="0"/>
              </a:rPr>
              <a:t>Staggs J. E. J</a:t>
            </a:r>
            <a:r>
              <a:rPr lang="en-GB" dirty="0">
                <a:latin typeface="Calibri" panose="020F0502020204030204" pitchFamily="34" charset="0"/>
              </a:rPr>
              <a:t>. A reappraisal of convection heat transfer in the cone calorimeter. </a:t>
            </a:r>
            <a:r>
              <a:rPr lang="en-GB" i="1" dirty="0">
                <a:latin typeface="Calibri" panose="020F0502020204030204" pitchFamily="34" charset="0"/>
              </a:rPr>
              <a:t>Fire Safety Journal</a:t>
            </a:r>
            <a:r>
              <a:rPr lang="en-GB" dirty="0">
                <a:latin typeface="Calibri" panose="020F0502020204030204" pitchFamily="34" charset="0"/>
              </a:rPr>
              <a:t>, 46(3):125 – 131, 2011.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b="1" i="1" dirty="0">
                <a:latin typeface="Calibri" panose="020F0502020204030204" pitchFamily="34" charset="0"/>
              </a:rPr>
              <a:t>Stein A. B., Sparrow E. M., Gorman J. M</a:t>
            </a:r>
            <a:r>
              <a:rPr lang="en-GB" dirty="0">
                <a:latin typeface="Calibri" panose="020F0502020204030204" pitchFamily="34" charset="0"/>
              </a:rPr>
              <a:t>. Numerical simulation of cables in widespread use in the nuclear power industry subjected to fire. Fire Safety Journal, 53(0):28 – 34, 2012.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de-DE" dirty="0">
              <a:latin typeface="Calibri" panose="020F050202020403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799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EEBF95D-5C2D-4CFF-8503-163506D12512}" type="slidenum">
              <a:rPr lang="en-US" altLang="en-US">
                <a:solidFill>
                  <a:srgbClr val="8999BE"/>
                </a:solidFill>
              </a:rPr>
              <a:pPr/>
              <a:t>3</a:t>
            </a:fld>
            <a:endParaRPr lang="en-US" altLang="en-US">
              <a:solidFill>
                <a:srgbClr val="8999BE"/>
              </a:solidFill>
            </a:endParaRPr>
          </a:p>
        </p:txBody>
      </p:sp>
      <p:sp>
        <p:nvSpPr>
          <p:cNvPr id="11269" name="TextBox 7"/>
          <p:cNvSpPr txBox="1">
            <a:spLocks noChangeArrowheads="1"/>
          </p:cNvSpPr>
          <p:nvPr/>
        </p:nvSpPr>
        <p:spPr bwMode="auto">
          <a:xfrm>
            <a:off x="457200" y="0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3200" b="1">
                <a:solidFill>
                  <a:srgbClr val="092199"/>
                </a:solidFill>
                <a:latin typeface="Calibri" panose="020F0502020204030204" pitchFamily="34" charset="0"/>
              </a:rPr>
              <a:t>Inhalt</a:t>
            </a:r>
            <a:endParaRPr lang="en-GB" altLang="en-US" sz="3200" b="1">
              <a:solidFill>
                <a:srgbClr val="092199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1143000"/>
            <a:ext cx="8229600" cy="5078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>
                <a:latin typeface="Calibri" panose="020F0502020204030204" pitchFamily="34" charset="0"/>
              </a:rPr>
              <a:t>Einleitung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>
                <a:latin typeface="Calibri" panose="020F0502020204030204" pitchFamily="34" charset="0"/>
              </a:rPr>
              <a:t>Ausgangspunkt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>
                <a:latin typeface="Calibri" panose="020F0502020204030204" pitchFamily="34" charset="0"/>
              </a:rPr>
              <a:t>Kabelbrandmodelle am CERN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>
                <a:latin typeface="Calibri" panose="020F0502020204030204" pitchFamily="34" charset="0"/>
              </a:rPr>
              <a:t>CHRISTIFIRE Programm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>
                <a:latin typeface="Calibri" panose="020F0502020204030204" pitchFamily="34" charset="0"/>
              </a:rPr>
              <a:t>FIPEC Programm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>
                <a:latin typeface="Calibri" panose="020F0502020204030204" pitchFamily="34" charset="0"/>
              </a:rPr>
              <a:t>Brandversuche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>
                <a:latin typeface="Calibri" panose="020F0502020204030204" pitchFamily="34" charset="0"/>
              </a:rPr>
              <a:t>Kabel-/ elektrische Installationen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>
                <a:latin typeface="Calibri" panose="020F0502020204030204" pitchFamily="34" charset="0"/>
              </a:rPr>
              <a:t>Bisher durchgeführte Arbeit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 err="1">
                <a:latin typeface="Calibri" panose="020F0502020204030204" pitchFamily="34" charset="0"/>
              </a:rPr>
              <a:t>Micro-Combustion</a:t>
            </a:r>
            <a:r>
              <a:rPr lang="de-DE" b="1" dirty="0">
                <a:latin typeface="Calibri" panose="020F0502020204030204" pitchFamily="34" charset="0"/>
              </a:rPr>
              <a:t> </a:t>
            </a:r>
            <a:r>
              <a:rPr lang="de-DE" b="1" dirty="0" err="1">
                <a:latin typeface="Calibri" panose="020F0502020204030204" pitchFamily="34" charset="0"/>
              </a:rPr>
              <a:t>Calorimetry</a:t>
            </a:r>
            <a:endParaRPr lang="de-DE" b="1" dirty="0">
              <a:latin typeface="Calibri" panose="020F0502020204030204" pitchFamily="34" charset="0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b="1" dirty="0" err="1">
                <a:latin typeface="Calibri" panose="020F0502020204030204" pitchFamily="34" charset="0"/>
              </a:rPr>
              <a:t>Kabelmaterial</a:t>
            </a:r>
            <a:endParaRPr lang="en-GB" b="1" dirty="0">
              <a:latin typeface="Calibri" panose="020F0502020204030204" pitchFamily="34" charset="0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 err="1">
                <a:latin typeface="Calibri" panose="020F0502020204030204" pitchFamily="34" charset="0"/>
              </a:rPr>
              <a:t>Cone</a:t>
            </a:r>
            <a:r>
              <a:rPr lang="de-DE" b="1" dirty="0">
                <a:latin typeface="Calibri" panose="020F0502020204030204" pitchFamily="34" charset="0"/>
              </a:rPr>
              <a:t> </a:t>
            </a:r>
            <a:r>
              <a:rPr lang="de-DE" b="1" dirty="0" err="1">
                <a:latin typeface="Calibri" panose="020F0502020204030204" pitchFamily="34" charset="0"/>
              </a:rPr>
              <a:t>Calorimetry</a:t>
            </a:r>
            <a:endParaRPr lang="de-DE" b="1" dirty="0">
              <a:latin typeface="Calibri" panose="020F0502020204030204" pitchFamily="34" charset="0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 err="1">
                <a:latin typeface="Calibri" panose="020F0502020204030204" pitchFamily="34" charset="0"/>
              </a:rPr>
              <a:t>Cone</a:t>
            </a:r>
            <a:r>
              <a:rPr lang="de-DE" b="1" dirty="0">
                <a:latin typeface="Calibri" panose="020F0502020204030204" pitchFamily="34" charset="0"/>
              </a:rPr>
              <a:t> Simulation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>
                <a:latin typeface="Calibri" panose="020F0502020204030204" pitchFamily="34" charset="0"/>
              </a:rPr>
              <a:t>Ausblick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de-DE" b="1" dirty="0">
              <a:latin typeface="Calibri" panose="020F0502020204030204" pitchFamily="34" charset="0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>
                <a:latin typeface="Calibri" panose="020F0502020204030204" pitchFamily="34" charset="0"/>
              </a:rPr>
              <a:t>Literatur</a:t>
            </a:r>
            <a:endParaRPr lang="en-GB" b="1" dirty="0">
              <a:latin typeface="Calibri" panose="020F0502020204030204" pitchFamily="34" charset="0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de-DE" b="1" dirty="0">
              <a:latin typeface="Calibri" panose="020F0502020204030204" pitchFamily="34" charset="0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de-DE" b="1" dirty="0">
              <a:latin typeface="Calibri" panose="020F050202020403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EA6C06D-D0DA-4070-8B8F-E1DBB04F98A2}" type="slidenum">
              <a:rPr lang="en-US" altLang="en-US">
                <a:solidFill>
                  <a:srgbClr val="8999BE"/>
                </a:solidFill>
              </a:rPr>
              <a:pPr/>
              <a:t>4</a:t>
            </a:fld>
            <a:endParaRPr lang="en-US" altLang="en-US">
              <a:solidFill>
                <a:srgbClr val="8999BE"/>
              </a:solidFill>
            </a:endParaRPr>
          </a:p>
        </p:txBody>
      </p:sp>
      <p:sp>
        <p:nvSpPr>
          <p:cNvPr id="11269" name="TextBox 7"/>
          <p:cNvSpPr txBox="1">
            <a:spLocks noChangeArrowheads="1"/>
          </p:cNvSpPr>
          <p:nvPr/>
        </p:nvSpPr>
        <p:spPr bwMode="auto">
          <a:xfrm>
            <a:off x="457200" y="0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3200" b="1" dirty="0" smtClean="0">
                <a:solidFill>
                  <a:srgbClr val="092199"/>
                </a:solidFill>
                <a:latin typeface="Calibri" panose="020F0502020204030204" pitchFamily="34" charset="0"/>
              </a:rPr>
              <a:t>Table of contents</a:t>
            </a:r>
            <a:endParaRPr lang="en-GB" altLang="en-US" sz="3200" b="1" dirty="0">
              <a:solidFill>
                <a:srgbClr val="092199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1143000"/>
            <a:ext cx="8229600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 smtClean="0">
                <a:latin typeface="Calibri" panose="020F0502020204030204" pitchFamily="34" charset="0"/>
              </a:rPr>
              <a:t>Introduction</a:t>
            </a:r>
            <a:endParaRPr lang="de-DE" b="1" dirty="0">
              <a:latin typeface="Calibri" panose="020F0502020204030204" pitchFamily="34" charset="0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 smtClean="0">
                <a:latin typeface="Calibri" panose="020F0502020204030204" pitchFamily="34" charset="0"/>
              </a:rPr>
              <a:t>Introduction</a:t>
            </a:r>
            <a:endParaRPr lang="de-DE" b="1" dirty="0">
              <a:latin typeface="Calibri" panose="020F0502020204030204" pitchFamily="34" charset="0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 smtClean="0">
                <a:latin typeface="Calibri" panose="020F0502020204030204" pitchFamily="34" charset="0"/>
              </a:rPr>
              <a:t>Aim 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 smtClean="0">
                <a:latin typeface="Calibri" panose="020F0502020204030204" pitchFamily="34" charset="0"/>
              </a:rPr>
              <a:t>Starting ideas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de-DE" b="1" dirty="0" smtClean="0">
              <a:latin typeface="Calibri" panose="020F0502020204030204" pitchFamily="34" charset="0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 smtClean="0">
                <a:latin typeface="Calibri" panose="020F0502020204030204" pitchFamily="34" charset="0"/>
              </a:rPr>
              <a:t>Cable material first steps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 smtClean="0">
                <a:latin typeface="Calibri" panose="020F0502020204030204" pitchFamily="34" charset="0"/>
              </a:rPr>
              <a:t> Micro-Combustion Calorimetry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 smtClean="0">
                <a:latin typeface="Calibri" panose="020F0502020204030204" pitchFamily="34" charset="0"/>
              </a:rPr>
              <a:t>Cone Calorimetry</a:t>
            </a:r>
            <a:endParaRPr lang="de-DE" b="1" dirty="0">
              <a:latin typeface="Calibri" panose="020F0502020204030204" pitchFamily="34" charset="0"/>
            </a:endParaRP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b="1" dirty="0">
              <a:latin typeface="Calibri" panose="020F0502020204030204" pitchFamily="34" charset="0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 smtClean="0">
                <a:latin typeface="Calibri" panose="020F0502020204030204" pitchFamily="34" charset="0"/>
              </a:rPr>
              <a:t>Future steps</a:t>
            </a:r>
            <a:endParaRPr lang="de-DE" b="1" dirty="0">
              <a:latin typeface="Calibri" panose="020F0502020204030204" pitchFamily="34" charset="0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 smtClean="0">
                <a:latin typeface="Calibri" panose="020F0502020204030204" pitchFamily="34" charset="0"/>
              </a:rPr>
              <a:t>Prepared models</a:t>
            </a:r>
            <a:endParaRPr lang="de-DE" b="1" dirty="0">
              <a:latin typeface="Calibri" panose="020F0502020204030204" pitchFamily="34" charset="0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562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19CAB26-4B32-4A39-BFB8-B0BC51DD2FBF}" type="slidenum">
              <a:rPr lang="en-US" altLang="en-US" sz="12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200" smtClean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9461" name="Title 1"/>
          <p:cNvSpPr txBox="1">
            <a:spLocks/>
          </p:cNvSpPr>
          <p:nvPr/>
        </p:nvSpPr>
        <p:spPr bwMode="auto">
          <a:xfrm>
            <a:off x="0" y="0"/>
            <a:ext cx="91440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de-DE" altLang="en-US" sz="4400" b="1" dirty="0" smtClean="0">
                <a:latin typeface="Calibri" panose="020F0502020204030204" pitchFamily="34" charset="0"/>
              </a:rPr>
              <a:t>Introduction</a:t>
            </a:r>
            <a:endParaRPr lang="en-GB" altLang="en-US" sz="4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754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478127-7B2B-449E-9940-ECEFCACC9ECC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13317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62650" y="584200"/>
            <a:ext cx="264795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6200" y="581025"/>
            <a:ext cx="788988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81025"/>
            <a:ext cx="1527175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TextBox 7"/>
          <p:cNvSpPr txBox="1">
            <a:spLocks noChangeArrowheads="1"/>
          </p:cNvSpPr>
          <p:nvPr/>
        </p:nvSpPr>
        <p:spPr bwMode="auto">
          <a:xfrm>
            <a:off x="762000" y="1376363"/>
            <a:ext cx="3124200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>
                <a:latin typeface="Calibri" panose="020F0502020204030204" pitchFamily="34" charset="0"/>
              </a:rPr>
              <a:t>Member of the Doctoral Student Programme at CERN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>
                <a:latin typeface="Calibri" panose="020F0502020204030204" pitchFamily="34" charset="0"/>
              </a:rPr>
              <a:t>Work supported by the Wolfgang-Gentner-Programme of the </a:t>
            </a:r>
            <a:r>
              <a:rPr lang="en-GB" altLang="en-US" dirty="0">
                <a:latin typeface="Calibri" panose="020F0502020204030204" pitchFamily="34" charset="0"/>
              </a:rPr>
              <a:t>German Federal Ministry of Education and Research </a:t>
            </a:r>
            <a:r>
              <a:rPr lang="de-DE" altLang="en-US" dirty="0">
                <a:latin typeface="Calibri" panose="020F0502020204030204" pitchFamily="34" charset="0"/>
              </a:rPr>
              <a:t>(BMBF)</a:t>
            </a:r>
          </a:p>
        </p:txBody>
      </p:sp>
      <p:sp>
        <p:nvSpPr>
          <p:cNvPr id="13321" name="TextBox 8"/>
          <p:cNvSpPr txBox="1">
            <a:spLocks noChangeArrowheads="1"/>
          </p:cNvSpPr>
          <p:nvPr/>
        </p:nvSpPr>
        <p:spPr bwMode="auto">
          <a:xfrm>
            <a:off x="5257800" y="1376363"/>
            <a:ext cx="3133725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>
                <a:latin typeface="Calibri" panose="020F0502020204030204" pitchFamily="34" charset="0"/>
              </a:rPr>
              <a:t>Doctoral student at the Bergische Universität Wuppertal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>
                <a:latin typeface="Calibri" panose="020F0502020204030204" pitchFamily="34" charset="0"/>
              </a:rPr>
              <a:t>Department: Computer Simulation for Fire Safety and Pedestrian Traffic</a:t>
            </a:r>
            <a:endParaRPr lang="de-DE" altLang="en-US">
              <a:latin typeface="Calibri" panose="020F0502020204030204" pitchFamily="34" charset="0"/>
            </a:endParaRPr>
          </a:p>
        </p:txBody>
      </p:sp>
      <p:sp>
        <p:nvSpPr>
          <p:cNvPr id="13322" name="TextBox 9"/>
          <p:cNvSpPr txBox="1">
            <a:spLocks noChangeArrowheads="1"/>
          </p:cNvSpPr>
          <p:nvPr/>
        </p:nvSpPr>
        <p:spPr bwMode="auto">
          <a:xfrm>
            <a:off x="457200" y="5252872"/>
            <a:ext cx="8229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en-US" dirty="0">
                <a:latin typeface="Calibri" panose="020F0502020204030204" pitchFamily="34" charset="0"/>
              </a:rPr>
              <a:t>Duration of the doctoral programm: from Nov. 2014 to Nov. 2017</a:t>
            </a:r>
            <a:endParaRPr lang="en-GB" altLang="en-US" dirty="0">
              <a:latin typeface="Calibri" panose="020F0502020204030204" pitchFamily="34" charset="0"/>
            </a:endParaRPr>
          </a:p>
        </p:txBody>
      </p:sp>
      <p:sp>
        <p:nvSpPr>
          <p:cNvPr id="13323" name="TextBox 10"/>
          <p:cNvSpPr txBox="1">
            <a:spLocks noChangeArrowheads="1"/>
          </p:cNvSpPr>
          <p:nvPr/>
        </p:nvSpPr>
        <p:spPr bwMode="auto">
          <a:xfrm>
            <a:off x="1057275" y="4038600"/>
            <a:ext cx="3124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>
                <a:latin typeface="Calibri" panose="020F0502020204030204" pitchFamily="34" charset="0"/>
              </a:rPr>
              <a:t>Supervisor: </a:t>
            </a:r>
          </a:p>
          <a:p>
            <a:pPr eaLnBrk="1" hangingPunct="1"/>
            <a:r>
              <a:rPr lang="de-DE" altLang="en-US">
                <a:latin typeface="Calibri" panose="020F0502020204030204" pitchFamily="34" charset="0"/>
              </a:rPr>
              <a:t>Saverio La Mendola</a:t>
            </a:r>
          </a:p>
        </p:txBody>
      </p:sp>
      <p:sp>
        <p:nvSpPr>
          <p:cNvPr id="13324" name="TextBox 11"/>
          <p:cNvSpPr txBox="1">
            <a:spLocks noChangeArrowheads="1"/>
          </p:cNvSpPr>
          <p:nvPr/>
        </p:nvSpPr>
        <p:spPr bwMode="auto">
          <a:xfrm>
            <a:off x="5562600" y="4038600"/>
            <a:ext cx="31242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dirty="0">
                <a:latin typeface="Calibri" panose="020F0502020204030204" pitchFamily="34" charset="0"/>
              </a:rPr>
              <a:t>Supervisor: </a:t>
            </a:r>
          </a:p>
          <a:p>
            <a:pPr eaLnBrk="1" hangingPunct="1"/>
            <a:r>
              <a:rPr lang="de-DE" altLang="en-US" dirty="0">
                <a:latin typeface="Calibri" panose="020F0502020204030204" pitchFamily="34" charset="0"/>
              </a:rPr>
              <a:t>Armin </a:t>
            </a:r>
            <a:r>
              <a:rPr lang="de-DE" altLang="en-US" dirty="0" smtClean="0">
                <a:latin typeface="Calibri" panose="020F0502020204030204" pitchFamily="34" charset="0"/>
              </a:rPr>
              <a:t>Seyfried</a:t>
            </a:r>
          </a:p>
          <a:p>
            <a:pPr eaLnBrk="1" hangingPunct="1"/>
            <a:r>
              <a:rPr lang="de-DE" altLang="en-US" dirty="0" smtClean="0">
                <a:latin typeface="Calibri" panose="020F0502020204030204" pitchFamily="34" charset="0"/>
              </a:rPr>
              <a:t>Lukas Arnold</a:t>
            </a:r>
            <a:endParaRPr lang="de-DE" altLang="en-US" dirty="0">
              <a:latin typeface="Calibri" panose="020F0502020204030204" pitchFamily="34" charset="0"/>
            </a:endParaRPr>
          </a:p>
        </p:txBody>
      </p:sp>
      <p:sp>
        <p:nvSpPr>
          <p:cNvPr id="13325" name="TextBox 12"/>
          <p:cNvSpPr txBox="1">
            <a:spLocks noChangeArrowheads="1"/>
          </p:cNvSpPr>
          <p:nvPr/>
        </p:nvSpPr>
        <p:spPr bwMode="auto">
          <a:xfrm>
            <a:off x="457200" y="0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3200" b="1" dirty="0">
                <a:solidFill>
                  <a:srgbClr val="092199"/>
                </a:solidFill>
                <a:latin typeface="Calibri" panose="020F0502020204030204" pitchFamily="34" charset="0"/>
              </a:rPr>
              <a:t>Introduction</a:t>
            </a:r>
            <a:endParaRPr lang="en-GB" altLang="en-US" sz="3200" b="1" dirty="0">
              <a:solidFill>
                <a:srgbClr val="09219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78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3A73C6-F60D-4FB6-A1E4-251B8F0A8AB3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4341" name="TextBox 12"/>
          <p:cNvSpPr txBox="1">
            <a:spLocks noChangeArrowheads="1"/>
          </p:cNvSpPr>
          <p:nvPr/>
        </p:nvSpPr>
        <p:spPr bwMode="auto">
          <a:xfrm>
            <a:off x="457200" y="0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3200" b="1" dirty="0" smtClean="0">
                <a:solidFill>
                  <a:srgbClr val="092199"/>
                </a:solidFill>
                <a:latin typeface="Calibri" panose="020F0502020204030204" pitchFamily="34" charset="0"/>
              </a:rPr>
              <a:t>Aim</a:t>
            </a:r>
            <a:endParaRPr lang="en-GB" altLang="en-US" sz="3200" b="1" dirty="0">
              <a:solidFill>
                <a:srgbClr val="092199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1143000"/>
            <a:ext cx="5270500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de-DE" altLang="en-US" dirty="0">
                <a:latin typeface="Calibri" panose="020F0502020204030204" pitchFamily="34" charset="0"/>
              </a:rPr>
              <a:t>Investigate fire behaviour of electrical equipment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de-DE" altLang="en-US" dirty="0">
                <a:latin typeface="Calibri" panose="020F0502020204030204" pitchFamily="34" charset="0"/>
              </a:rPr>
              <a:t>Cable trays first</a:t>
            </a:r>
            <a:r>
              <a:rPr lang="de-DE" altLang="en-US" dirty="0" smtClean="0">
                <a:latin typeface="Calibri" panose="020F0502020204030204" pitchFamily="34" charset="0"/>
              </a:rPr>
              <a:t>, maybe later </a:t>
            </a:r>
            <a:r>
              <a:rPr lang="de-DE" altLang="en-US" dirty="0">
                <a:latin typeface="Calibri" panose="020F0502020204030204" pitchFamily="34" charset="0"/>
              </a:rPr>
              <a:t>cabinets and their </a:t>
            </a:r>
            <a:r>
              <a:rPr lang="de-DE" altLang="en-US" dirty="0" smtClean="0">
                <a:latin typeface="Calibri" panose="020F0502020204030204" pitchFamily="34" charset="0"/>
              </a:rPr>
              <a:t>interconnection</a:t>
            </a:r>
            <a:endParaRPr lang="de-DE" altLang="en-US" dirty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de-DE" altLang="en-US" dirty="0">
                <a:latin typeface="Calibri" panose="020F0502020204030204" pitchFamily="34" charset="0"/>
              </a:rPr>
              <a:t>Create simple </a:t>
            </a:r>
            <a:r>
              <a:rPr lang="de-DE" altLang="en-US" dirty="0" smtClean="0">
                <a:latin typeface="Calibri" panose="020F0502020204030204" pitchFamily="34" charset="0"/>
              </a:rPr>
              <a:t>model(s) </a:t>
            </a:r>
            <a:r>
              <a:rPr lang="de-DE" altLang="en-US" dirty="0">
                <a:latin typeface="Calibri" panose="020F0502020204030204" pitchFamily="34" charset="0"/>
              </a:rPr>
              <a:t>to estimate fire </a:t>
            </a:r>
            <a:r>
              <a:rPr lang="de-DE" altLang="en-US" dirty="0" smtClean="0">
                <a:latin typeface="Calibri" panose="020F0502020204030204" pitchFamily="34" charset="0"/>
              </a:rPr>
              <a:t/>
            </a:r>
            <a:br>
              <a:rPr lang="de-DE" altLang="en-US" dirty="0" smtClean="0">
                <a:latin typeface="Calibri" panose="020F0502020204030204" pitchFamily="34" charset="0"/>
              </a:rPr>
            </a:br>
            <a:r>
              <a:rPr lang="de-DE" altLang="en-US" dirty="0" smtClean="0">
                <a:latin typeface="Calibri" panose="020F0502020204030204" pitchFamily="34" charset="0"/>
              </a:rPr>
              <a:t>propagation</a:t>
            </a:r>
            <a:endParaRPr lang="de-DE" dirty="0">
              <a:latin typeface="Calibri" panose="020F0502020204030204" pitchFamily="34" charset="0"/>
            </a:endParaRPr>
          </a:p>
        </p:txBody>
      </p:sp>
      <p:pic>
        <p:nvPicPr>
          <p:cNvPr id="9" name="Picture 2" descr="H:\mie foto di PS\P10308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629415"/>
            <a:ext cx="4951413" cy="330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2325" y="1028700"/>
            <a:ext cx="1971675" cy="492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86338" y="3794125"/>
            <a:ext cx="2151062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ttp://www.atlas.ch/news/images/stories/cables1-hq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689"/>
          <a:stretch>
            <a:fillRect/>
          </a:stretch>
        </p:blipFill>
        <p:spPr bwMode="auto">
          <a:xfrm>
            <a:off x="4986338" y="2046288"/>
            <a:ext cx="2151062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2365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DBF875-EBC8-4F72-8458-C6DB12D91AF9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457200" y="0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3200" b="1" dirty="0" smtClean="0">
                <a:solidFill>
                  <a:srgbClr val="092199"/>
                </a:solidFill>
                <a:latin typeface="Calibri" panose="020F0502020204030204" pitchFamily="34" charset="0"/>
              </a:rPr>
              <a:t>Starting ideas</a:t>
            </a:r>
            <a:endParaRPr lang="en-GB" altLang="en-US" sz="3200" b="1" dirty="0">
              <a:solidFill>
                <a:srgbClr val="092199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1143000"/>
            <a:ext cx="5543550" cy="2031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Calibri" panose="020F0502020204030204" pitchFamily="34" charset="0"/>
              </a:rPr>
              <a:t>Work had been done by Fabio Corsanego DGS/SEE, based on the CHRISTIFIRE project conducted by U.S.NRC.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Calibri" panose="020F0502020204030204" pitchFamily="34" charset="0"/>
              </a:rPr>
              <a:t>Conservative and simple model for fire load estimation of cables inside a tunnel </a:t>
            </a:r>
            <a:endParaRPr lang="en-GB" dirty="0">
              <a:latin typeface="Calibri" panose="020F0502020204030204" pitchFamily="34" charset="0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altLang="en-US" dirty="0">
                <a:latin typeface="Calibri" panose="020F0502020204030204" pitchFamily="34" charset="0"/>
              </a:rPr>
              <a:t>Guidelines for design fires, simplified the FLASH-CAT code into an </a:t>
            </a:r>
            <a:r>
              <a:rPr lang="de-DE" altLang="en-US" dirty="0" smtClean="0">
                <a:latin typeface="Calibri" panose="020F0502020204030204" pitchFamily="34" charset="0"/>
              </a:rPr>
              <a:t>Excel-sheet</a:t>
            </a:r>
            <a:endParaRPr lang="de-DE" altLang="en-US" dirty="0"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90525"/>
            <a:ext cx="8229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Cable fire models at CERN</a:t>
            </a:r>
            <a:endParaRPr lang="en-GB" sz="2800" b="1" dirty="0">
              <a:solidFill>
                <a:schemeClr val="tx2">
                  <a:lumMod val="40000"/>
                  <a:lumOff val="6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536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2938" y="2096213"/>
            <a:ext cx="3276600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270750" y="2086588"/>
            <a:ext cx="1709738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0" name="TextBox 8"/>
          <p:cNvSpPr txBox="1">
            <a:spLocks noChangeArrowheads="1"/>
          </p:cNvSpPr>
          <p:nvPr/>
        </p:nvSpPr>
        <p:spPr bwMode="auto">
          <a:xfrm>
            <a:off x="6248400" y="5578475"/>
            <a:ext cx="2895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1400"/>
              <a:t>Picture: CHRISTIFIRE, phase 1</a:t>
            </a:r>
            <a:endParaRPr lang="en-GB" altLang="en-US" sz="1400"/>
          </a:p>
        </p:txBody>
      </p:sp>
      <p:pic>
        <p:nvPicPr>
          <p:cNvPr id="12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88" y="3538663"/>
            <a:ext cx="2743200" cy="209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5400" y="3538663"/>
            <a:ext cx="2782888" cy="209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1904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B6D44C-E9C4-4BDA-83B3-EDFA668A858E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9461" name="TextBox 4"/>
          <p:cNvSpPr txBox="1">
            <a:spLocks noChangeArrowheads="1"/>
          </p:cNvSpPr>
          <p:nvPr/>
        </p:nvSpPr>
        <p:spPr bwMode="auto">
          <a:xfrm>
            <a:off x="457200" y="0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3200" b="1" dirty="0" smtClean="0">
                <a:solidFill>
                  <a:srgbClr val="092199"/>
                </a:solidFill>
                <a:latin typeface="Calibri" panose="020F0502020204030204" pitchFamily="34" charset="0"/>
              </a:rPr>
              <a:t>Starting ideas</a:t>
            </a:r>
            <a:endParaRPr lang="en-GB" altLang="en-US" sz="3200" b="1" dirty="0">
              <a:solidFill>
                <a:srgbClr val="092199"/>
              </a:solidFill>
              <a:latin typeface="Calibri" panose="020F0502020204030204" pitchFamily="34" charset="0"/>
            </a:endParaRPr>
          </a:p>
        </p:txBody>
      </p:sp>
      <p:sp>
        <p:nvSpPr>
          <p:cNvPr id="19462" name="TextBox 5"/>
          <p:cNvSpPr txBox="1">
            <a:spLocks noChangeArrowheads="1"/>
          </p:cNvSpPr>
          <p:nvPr/>
        </p:nvSpPr>
        <p:spPr bwMode="auto">
          <a:xfrm>
            <a:off x="457200" y="1143000"/>
            <a:ext cx="55626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dirty="0">
                <a:latin typeface="Calibri" panose="020F0502020204030204" pitchFamily="34" charset="0"/>
              </a:rPr>
              <a:t>Cable Heat Release, Ignition, and Spread in Tray Installations During Fire (CHRISTIFIRE)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de-DE" dirty="0" smtClean="0">
                <a:latin typeface="Calibri" panose="020F0502020204030204" pitchFamily="34" charset="0"/>
              </a:rPr>
              <a:t>Plenty of data recorded, able to be utilised in simulations</a:t>
            </a:r>
            <a:endParaRPr lang="de-DE" altLang="en-US" dirty="0"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90525"/>
            <a:ext cx="8229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CHRISTIFIRE programme</a:t>
            </a:r>
            <a:endParaRPr lang="en-GB" sz="2800" b="1" dirty="0">
              <a:solidFill>
                <a:schemeClr val="tx2">
                  <a:lumMod val="40000"/>
                  <a:lumOff val="6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9464" name="TextBox 7"/>
          <p:cNvSpPr txBox="1">
            <a:spLocks noChangeArrowheads="1"/>
          </p:cNvSpPr>
          <p:nvPr/>
        </p:nvSpPr>
        <p:spPr bwMode="auto">
          <a:xfrm>
            <a:off x="6248400" y="5805488"/>
            <a:ext cx="2895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1400"/>
              <a:t>Pictures: CHRISTIFIRE, phase 1</a:t>
            </a:r>
            <a:endParaRPr lang="en-GB" altLang="en-US" sz="1400"/>
          </a:p>
        </p:txBody>
      </p:sp>
      <p:pic>
        <p:nvPicPr>
          <p:cNvPr id="19465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970213"/>
            <a:ext cx="3182938" cy="184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8063" y="4251325"/>
            <a:ext cx="236537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791075"/>
            <a:ext cx="3332163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8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8063" y="2649538"/>
            <a:ext cx="2365375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9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7750" y="2649538"/>
            <a:ext cx="3016250" cy="317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7164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3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4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0</TotalTime>
  <Words>1657</Words>
  <Application>Microsoft Office PowerPoint</Application>
  <PresentationFormat>Bildschirmpräsentation (4:3)</PresentationFormat>
  <Paragraphs>225</Paragraphs>
  <Slides>27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28" baseType="lpstr">
      <vt:lpstr>CERNCorporate4-3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  <vt:lpstr>Folie 16</vt:lpstr>
      <vt:lpstr>Folie 17</vt:lpstr>
      <vt:lpstr>Folie 18</vt:lpstr>
      <vt:lpstr>Folie 19</vt:lpstr>
      <vt:lpstr>Folie 20</vt:lpstr>
      <vt:lpstr>Folie 21</vt:lpstr>
      <vt:lpstr>Folie 22</vt:lpstr>
      <vt:lpstr>Folie 23</vt:lpstr>
      <vt:lpstr>Folie 24</vt:lpstr>
      <vt:lpstr>Folie 25</vt:lpstr>
      <vt:lpstr>Folie 26</vt:lpstr>
      <vt:lpstr>Folie 27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Tristan Hehnen</dc:creator>
  <cp:lastModifiedBy>Tristan</cp:lastModifiedBy>
  <cp:revision>242</cp:revision>
  <dcterms:created xsi:type="dcterms:W3CDTF">2015-01-19T08:25:49Z</dcterms:created>
  <dcterms:modified xsi:type="dcterms:W3CDTF">2015-10-08T05:59:11Z</dcterms:modified>
</cp:coreProperties>
</file>