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709" r:id="rId2"/>
    <p:sldMasterId id="2147483750" r:id="rId3"/>
  </p:sldMasterIdLst>
  <p:notesMasterIdLst>
    <p:notesMasterId r:id="rId17"/>
  </p:notesMasterIdLst>
  <p:handoutMasterIdLst>
    <p:handoutMasterId r:id="rId18"/>
  </p:handoutMasterIdLst>
  <p:sldIdLst>
    <p:sldId id="256" r:id="rId4"/>
    <p:sldId id="257" r:id="rId5"/>
    <p:sldId id="266" r:id="rId6"/>
    <p:sldId id="263" r:id="rId7"/>
    <p:sldId id="261" r:id="rId8"/>
    <p:sldId id="265" r:id="rId9"/>
    <p:sldId id="269" r:id="rId10"/>
    <p:sldId id="262" r:id="rId11"/>
    <p:sldId id="267" r:id="rId12"/>
    <p:sldId id="258" r:id="rId13"/>
    <p:sldId id="259" r:id="rId14"/>
    <p:sldId id="260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333A"/>
    <a:srgbClr val="0000FF"/>
    <a:srgbClr val="FF82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823" autoAdjust="0"/>
    <p:restoredTop sz="99488" autoAdjust="0"/>
  </p:normalViewPr>
  <p:slideViewPr>
    <p:cSldViewPr snapToGrid="0" snapToObjects="1">
      <p:cViewPr varScale="1">
        <p:scale>
          <a:sx n="102" d="100"/>
          <a:sy n="102" d="100"/>
        </p:scale>
        <p:origin x="91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033CF3-B0A2-714D-86E6-6B479E9B3C58}" type="datetimeFigureOut">
              <a:rPr lang="en-US" smtClean="0"/>
              <a:pPr/>
              <a:t>9/14/2015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D6946D-6533-404B-873D-C72F150EB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6972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32799F-F550-5C40-8E74-62E3799512FE}" type="datetimeFigureOut">
              <a:rPr lang="en-US" smtClean="0"/>
              <a:pPr/>
              <a:t>9/14/2015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F3C4C9-71FA-2D4F-8EE7-4B36ECFC343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9032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3113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5464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871" y="6354506"/>
            <a:ext cx="146009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15th September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2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</a:t>
            </a:r>
            <a:r>
              <a:rPr lang="en-US" b="0" cap="none" spc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Computing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0797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September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WLCG Information System Use Cases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7322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September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WLCG Information System Use Cases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16155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871" y="6354506"/>
            <a:ext cx="146009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15th September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9" name="Group 18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16" name="Picture 15" descr="network-structure.jpg"/>
            <p:cNvPicPr>
              <a:picLocks noChangeAspect="1"/>
            </p:cNvPicPr>
            <p:nvPr userDrawn="1"/>
          </p:nvPicPr>
          <p:blipFill rotWithShape="1">
            <a:blip r:embed="rId3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7" name="Oval 16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22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161552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r>
              <a:rPr lang="en-US" smtClean="0">
                <a:solidFill>
                  <a:prstClr val="white">
                    <a:lumMod val="95000"/>
                  </a:prstClr>
                </a:solidFill>
              </a:rPr>
              <a:t>15th September 2015</a:t>
            </a:r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/>
          <a:p>
            <a:r>
              <a:rPr lang="en-GB" smtClean="0"/>
              <a:t>WLCG Information System Use Cases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753027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95000"/>
                  </a:prstClr>
                </a:solidFill>
              </a:rPr>
              <a:t>15th September 2015</a:t>
            </a:r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WLCG Information System Use Cases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47150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95000"/>
                  </a:prstClr>
                </a:solidFill>
              </a:rPr>
              <a:t>15th September 2015</a:t>
            </a:r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WLCG Information System Use Cases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030535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871" y="6354506"/>
            <a:ext cx="146009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15th September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9" name="Group 18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16" name="Picture 15" descr="network-structure.jpg"/>
            <p:cNvPicPr>
              <a:picLocks noChangeAspect="1"/>
            </p:cNvPicPr>
            <p:nvPr userDrawn="1"/>
          </p:nvPicPr>
          <p:blipFill rotWithShape="1">
            <a:blip r:embed="rId3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7" name="Oval 16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22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24721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r>
              <a:rPr lang="en-US" smtClean="0">
                <a:solidFill>
                  <a:prstClr val="white">
                    <a:lumMod val="95000"/>
                  </a:prstClr>
                </a:solidFill>
              </a:rPr>
              <a:t>15th September 2015</a:t>
            </a:r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/>
          <a:p>
            <a:r>
              <a:rPr lang="en-GB" smtClean="0"/>
              <a:t>WLCG Information System Use Cases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0670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95000"/>
                  </a:prstClr>
                </a:solidFill>
              </a:rPr>
              <a:t>15th September 2015</a:t>
            </a:r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WLCG Information System Use Cases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090039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95000"/>
                  </a:prstClr>
                </a:solidFill>
              </a:rPr>
              <a:t>15th September 2015</a:t>
            </a:r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WLCG Information System Use Cases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40730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r>
              <a:rPr lang="en-US" smtClean="0"/>
              <a:t>15th September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/>
          <a:p>
            <a:r>
              <a:rPr lang="en-GB" smtClean="0"/>
              <a:t>WLCG Information System Use Cases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87729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September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WLCG Information System Use Cases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7096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September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WLCG Information System Use Cases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17066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September 2015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WLCG Information System Use Cases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30391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September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WLCG Information System Use Cases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48860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September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WLCG Information System Use Cases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45699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September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WLCG Information System Use Cases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47173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September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WLCG Information System Use Cases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62064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em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.em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1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smtClean="0"/>
              <a:t>15th September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2F2F2"/>
                </a:solidFill>
              </a:defRPr>
            </a:lvl1pPr>
          </a:lstStyle>
          <a:p>
            <a:r>
              <a:rPr lang="en-GB" smtClean="0"/>
              <a:t>WLCG Information System Use Cases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450" y="0"/>
            <a:ext cx="968549" cy="85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06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white">
                    <a:lumMod val="95000"/>
                  </a:prstClr>
                </a:solidFill>
              </a:rPr>
              <a:t>15th September 2015</a:t>
            </a:r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2F2F2"/>
                </a:solidFill>
              </a:defRPr>
            </a:lvl1pPr>
          </a:lstStyle>
          <a:p>
            <a:r>
              <a:rPr lang="en-GB" smtClean="0"/>
              <a:t>WLCG Information System Use Cases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723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white">
                    <a:lumMod val="95000"/>
                  </a:prstClr>
                </a:solidFill>
              </a:rPr>
              <a:t>15th September 2015</a:t>
            </a:r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2F2F2"/>
                </a:solidFill>
              </a:defRPr>
            </a:lvl1pPr>
          </a:lstStyle>
          <a:p>
            <a:r>
              <a:rPr lang="en-GB" smtClean="0"/>
              <a:t>WLCG Information System Use Cases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191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EGEE/WLCGISEvolution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4475/" TargetMode="External"/><Relationship Id="rId2" Type="http://schemas.openxmlformats.org/officeDocument/2006/relationships/hyperlink" Target="https://twiki.cern.ch/twiki/bin/view/EGEE/ISTEG2012Summay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twiki.cern.ch/twiki/bin/view/EGEE/WLCGGISR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441747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381001" y="1626397"/>
            <a:ext cx="8466666" cy="2452621"/>
          </a:xfrm>
        </p:spPr>
        <p:txBody>
          <a:bodyPr>
            <a:normAutofit/>
          </a:bodyPr>
          <a:lstStyle/>
          <a:p>
            <a:pPr lvl="0" defTabSz="9144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2800" kern="0" dirty="0" smtClean="0">
                <a:solidFill>
                  <a:srgbClr val="7030A0"/>
                </a:solidFill>
                <a:latin typeface="Tahoma"/>
                <a:ea typeface="ＭＳ Ｐゴシック" charset="0"/>
              </a:rPr>
              <a:t>Information System Use Cases</a:t>
            </a:r>
            <a:br>
              <a:rPr lang="en-US" sz="2800" kern="0" dirty="0" smtClean="0">
                <a:solidFill>
                  <a:srgbClr val="7030A0"/>
                </a:solidFill>
                <a:latin typeface="Tahoma"/>
                <a:ea typeface="ＭＳ Ｐゴシック" charset="0"/>
              </a:rPr>
            </a:br>
            <a:r>
              <a:rPr lang="en-US" sz="2000" kern="0" dirty="0" smtClean="0">
                <a:solidFill>
                  <a:prstClr val="black"/>
                </a:solidFill>
                <a:latin typeface="Tahoma"/>
                <a:ea typeface="ＭＳ Ｐゴシック" charset="-128"/>
                <a:cs typeface="ＭＳ Ｐゴシック" charset="-128"/>
              </a:rPr>
              <a:t>WLCG Management Board</a:t>
            </a:r>
            <a:br>
              <a:rPr lang="en-US" sz="2000" kern="0" dirty="0" smtClean="0">
                <a:solidFill>
                  <a:prstClr val="black"/>
                </a:solidFill>
                <a:latin typeface="Tahoma"/>
                <a:ea typeface="ＭＳ Ｐゴシック" charset="-128"/>
                <a:cs typeface="ＭＳ Ｐゴシック" charset="-128"/>
              </a:rPr>
            </a:br>
            <a:r>
              <a:rPr lang="en-US" sz="2000" kern="0" dirty="0" smtClean="0">
                <a:solidFill>
                  <a:prstClr val="black"/>
                </a:solidFill>
                <a:latin typeface="Tahoma"/>
                <a:ea typeface="ＭＳ Ｐゴシック" charset="-128"/>
                <a:cs typeface="ＭＳ Ｐゴシック" charset="-128"/>
              </a:rPr>
              <a:t>15</a:t>
            </a:r>
            <a:r>
              <a:rPr lang="en-US" sz="2000" kern="0" baseline="30000" dirty="0" smtClean="0">
                <a:solidFill>
                  <a:prstClr val="black"/>
                </a:solidFill>
                <a:latin typeface="Tahoma"/>
                <a:ea typeface="ＭＳ Ｐゴシック" charset="-128"/>
                <a:cs typeface="ＭＳ Ｐゴシック" charset="-128"/>
              </a:rPr>
              <a:t>th</a:t>
            </a:r>
            <a:r>
              <a:rPr lang="en-US" sz="2000" kern="0" dirty="0" smtClean="0">
                <a:solidFill>
                  <a:prstClr val="black"/>
                </a:solidFill>
                <a:latin typeface="Tahoma"/>
                <a:ea typeface="ＭＳ Ｐゴシック" charset="-128"/>
                <a:cs typeface="ＭＳ Ｐゴシック" charset="-128"/>
              </a:rPr>
              <a:t> September 2015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2222" y="4715122"/>
            <a:ext cx="5964297" cy="923677"/>
          </a:xfrm>
        </p:spPr>
        <p:txBody>
          <a:bodyPr>
            <a:normAutofit/>
          </a:bodyPr>
          <a:lstStyle/>
          <a:p>
            <a:r>
              <a:rPr lang="en-US" sz="2200" dirty="0" smtClean="0"/>
              <a:t>Maria Alandes on behalf of the Information System Task Force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62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 of the Information System by the LHC VOs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1874948"/>
              </p:ext>
            </p:extLst>
          </p:nvPr>
        </p:nvGraphicFramePr>
        <p:xfrm>
          <a:off x="517159" y="1909510"/>
          <a:ext cx="8109681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4421"/>
                <a:gridCol w="1379095"/>
                <a:gridCol w="1206708"/>
                <a:gridCol w="1019331"/>
                <a:gridCol w="2098623"/>
                <a:gridCol w="1521503"/>
              </a:tblGrid>
              <a:tr h="55754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BDII Dependency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Main</a:t>
                      </a:r>
                    </a:p>
                    <a:p>
                      <a:r>
                        <a:rPr lang="en-GB" dirty="0" smtClean="0"/>
                        <a:t>Interface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GLUE</a:t>
                      </a:r>
                      <a:r>
                        <a:rPr lang="en-GB" baseline="0" dirty="0" smtClean="0"/>
                        <a:t> version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BDII type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BDII query</a:t>
                      </a:r>
                      <a:r>
                        <a:rPr lang="en-GB" baseline="0" dirty="0" smtClean="0"/>
                        <a:t> f</a:t>
                      </a:r>
                      <a:r>
                        <a:rPr lang="en-GB" dirty="0" smtClean="0"/>
                        <a:t>requency</a:t>
                      </a:r>
                      <a:endParaRPr lang="en-GB" dirty="0"/>
                    </a:p>
                  </a:txBody>
                  <a:tcPr/>
                </a:tc>
              </a:tr>
              <a:tr h="324331">
                <a:tc>
                  <a:txBody>
                    <a:bodyPr/>
                    <a:lstStyle/>
                    <a:p>
                      <a:r>
                        <a:rPr lang="en-GB" dirty="0" smtClean="0"/>
                        <a:t>ALICE</a:t>
                      </a:r>
                      <a:endParaRPr lang="en-GB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r>
                        <a:rPr lang="en-GB" dirty="0" err="1" smtClean="0"/>
                        <a:t>ldapsearch</a:t>
                      </a:r>
                      <a:endParaRPr lang="en-GB" dirty="0" smtClean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r>
                        <a:rPr lang="en-GB" dirty="0" smtClean="0"/>
                        <a:t>GLUE 1.3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Resource &amp; site BDII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Every</a:t>
                      </a:r>
                      <a:r>
                        <a:rPr lang="en-GB" baseline="0" dirty="0" smtClean="0"/>
                        <a:t> min</a:t>
                      </a:r>
                      <a:endParaRPr lang="en-GB" dirty="0"/>
                    </a:p>
                  </a:txBody>
                  <a:tcPr/>
                </a:tc>
              </a:tr>
              <a:tr h="318599">
                <a:tc>
                  <a:txBody>
                    <a:bodyPr/>
                    <a:lstStyle/>
                    <a:p>
                      <a:r>
                        <a:rPr lang="en-GB" dirty="0" smtClean="0"/>
                        <a:t>ATLAS</a:t>
                      </a:r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Top BDII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Every 2h</a:t>
                      </a:r>
                      <a:endParaRPr lang="en-GB" dirty="0"/>
                    </a:p>
                  </a:txBody>
                  <a:tcPr/>
                </a:tc>
              </a:tr>
              <a:tr h="318599">
                <a:tc>
                  <a:txBody>
                    <a:bodyPr/>
                    <a:lstStyle/>
                    <a:p>
                      <a:r>
                        <a:rPr lang="en-GB" dirty="0" smtClean="0"/>
                        <a:t>CMS</a:t>
                      </a:r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Bootstrap (*)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Several times per</a:t>
                      </a:r>
                      <a:r>
                        <a:rPr lang="en-GB" baseline="0" dirty="0" smtClean="0"/>
                        <a:t> hour (**)</a:t>
                      </a:r>
                      <a:endParaRPr lang="en-GB" dirty="0"/>
                    </a:p>
                  </a:txBody>
                  <a:tcPr/>
                </a:tc>
              </a:tr>
              <a:tr h="318599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LHCb</a:t>
                      </a:r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Every 12h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September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WLCG Information System Use Cases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4926867"/>
            <a:ext cx="8229600" cy="107080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1800" dirty="0" smtClean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 smtClean="0"/>
              <a:t>(*) Pilot infrastructure uses the Information System the first time a site is added</a:t>
            </a:r>
          </a:p>
          <a:p>
            <a:pPr marL="0" indent="0">
              <a:buNone/>
            </a:pPr>
            <a:r>
              <a:rPr lang="en-GB" sz="1800" dirty="0" smtClean="0"/>
              <a:t>(**) </a:t>
            </a:r>
            <a:r>
              <a:rPr lang="en-GB" sz="1800" dirty="0" err="1" smtClean="0"/>
              <a:t>Vofeed</a:t>
            </a:r>
            <a:r>
              <a:rPr lang="en-GB" sz="1800" dirty="0" smtClean="0"/>
              <a:t> creation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2326223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 Cases by the LHC VOs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6000307"/>
              </p:ext>
            </p:extLst>
          </p:nvPr>
        </p:nvGraphicFramePr>
        <p:xfrm>
          <a:off x="457200" y="1535113"/>
          <a:ext cx="8229600" cy="347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/>
                <a:gridCol w="3494314"/>
                <a:gridCol w="3744686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Use Cases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GLUE 1 Attributes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ALICE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aseline="0" dirty="0" smtClean="0"/>
                        <a:t>CE status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1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GlueCEStateStatus</a:t>
                      </a:r>
                      <a:r>
                        <a:rPr lang="en-GB" sz="1800" b="0" i="1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8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800" b="0" i="1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GlueCEStateWaitingJobs</a:t>
                      </a:r>
                      <a:r>
                        <a:rPr lang="en-GB" sz="1800" b="0" i="1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8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800" b="0" i="1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GlueCEStateRunningJobs</a:t>
                      </a:r>
                      <a:r>
                        <a:rPr lang="en-GB" sz="1800" b="0" i="1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ATLAS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CE attributes</a:t>
                      </a:r>
                      <a:endParaRPr lang="en-GB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aseline="0" dirty="0" smtClean="0"/>
                        <a:t>HEP-SPEC06 and Logical CPUs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i="1" dirty="0" err="1" smtClean="0"/>
                        <a:t>GlueSite</a:t>
                      </a:r>
                      <a:r>
                        <a:rPr lang="en-GB" i="1" baseline="0" dirty="0" smtClean="0"/>
                        <a:t> and </a:t>
                      </a:r>
                      <a:r>
                        <a:rPr lang="en-GB" i="1" baseline="0" dirty="0" err="1" smtClean="0"/>
                        <a:t>GlueCE</a:t>
                      </a:r>
                      <a:r>
                        <a:rPr lang="en-GB" i="1" baseline="0" dirty="0" smtClean="0"/>
                        <a:t> attributes</a:t>
                      </a:r>
                      <a:endParaRPr lang="en-GB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CE service discovery</a:t>
                      </a:r>
                      <a:r>
                        <a:rPr lang="en-GB" baseline="0" dirty="0" smtClean="0"/>
                        <a:t>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aseline="0" dirty="0" smtClean="0"/>
                        <a:t>CE attributes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aseline="0" dirty="0" smtClean="0"/>
                        <a:t>Logical CPUs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i="1" dirty="0" err="1" smtClean="0"/>
                        <a:t>GlueCEUniqueID</a:t>
                      </a:r>
                      <a:endParaRPr lang="en-GB" i="1" dirty="0" smtClean="0"/>
                    </a:p>
                    <a:p>
                      <a:r>
                        <a:rPr lang="en-GB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GlueCEPolicyMaxCPUTime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GlueCEPolicyMaxWallClockTime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LHCb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CE service discovery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CE</a:t>
                      </a:r>
                      <a:r>
                        <a:rPr lang="en-GB" baseline="0" dirty="0" smtClean="0"/>
                        <a:t> attributes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i="1" dirty="0" err="1" smtClean="0"/>
                        <a:t>GlueCE</a:t>
                      </a:r>
                      <a:r>
                        <a:rPr lang="en-GB" i="1" dirty="0" smtClean="0"/>
                        <a:t>, </a:t>
                      </a:r>
                      <a:r>
                        <a:rPr lang="en-GB" i="1" dirty="0" err="1" smtClean="0"/>
                        <a:t>GlueHost</a:t>
                      </a:r>
                      <a:r>
                        <a:rPr lang="en-GB" i="1" dirty="0" smtClean="0"/>
                        <a:t> and </a:t>
                      </a:r>
                      <a:r>
                        <a:rPr lang="en-GB" i="1" dirty="0" err="1" smtClean="0"/>
                        <a:t>GlueSE</a:t>
                      </a:r>
                      <a:r>
                        <a:rPr lang="en-GB" i="1" dirty="0" smtClean="0"/>
                        <a:t> attributes</a:t>
                      </a:r>
                      <a:endParaRPr lang="en-GB" i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September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WLCG Information System Use Cases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9896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 Cases by other activities in WLCG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2285317"/>
              </p:ext>
            </p:extLst>
          </p:nvPr>
        </p:nvGraphicFramePr>
        <p:xfrm>
          <a:off x="457200" y="1197656"/>
          <a:ext cx="8229600" cy="4226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7771"/>
                <a:gridCol w="2862943"/>
                <a:gridCol w="3058886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Use Cases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GLUE 1 Attributes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SAM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Queue name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GlueCEUniqueID</a:t>
                      </a:r>
                      <a:endParaRPr lang="en-GB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REBUS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Site Capacities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i="1" dirty="0" err="1" smtClean="0"/>
                        <a:t>GlueCE</a:t>
                      </a:r>
                      <a:r>
                        <a:rPr lang="en-GB" i="1" baseline="0" dirty="0" smtClean="0"/>
                        <a:t> and </a:t>
                      </a:r>
                      <a:r>
                        <a:rPr lang="en-GB" i="1" baseline="0" dirty="0" err="1" smtClean="0"/>
                        <a:t>GlueSE</a:t>
                      </a:r>
                      <a:r>
                        <a:rPr lang="en-GB" i="1" baseline="0" dirty="0" smtClean="0"/>
                        <a:t> attributes</a:t>
                      </a:r>
                      <a:endParaRPr lang="en-GB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GFAL2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SE endpoints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GB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GlueService</a:t>
                      </a:r>
                      <a:r>
                        <a:rPr lang="en-GB" sz="1800" i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attributes</a:t>
                      </a:r>
                      <a:endParaRPr lang="en-GB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IT-SDC</a:t>
                      </a:r>
                      <a:r>
                        <a:rPr lang="en-GB" baseline="0" dirty="0" smtClean="0"/>
                        <a:t> C5 reports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Site Capacity</a:t>
                      </a:r>
                      <a:r>
                        <a:rPr lang="en-GB" baseline="0" dirty="0" smtClean="0"/>
                        <a:t> per OS, batch system, CEs and 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i="1" dirty="0" err="1" smtClean="0"/>
                        <a:t>GlueCE</a:t>
                      </a:r>
                      <a:r>
                        <a:rPr lang="en-GB" i="1" dirty="0" smtClean="0"/>
                        <a:t>, </a:t>
                      </a:r>
                      <a:r>
                        <a:rPr lang="en-GB" i="1" dirty="0" err="1" smtClean="0"/>
                        <a:t>GlueSE</a:t>
                      </a:r>
                      <a:r>
                        <a:rPr lang="en-GB" i="1" dirty="0" smtClean="0"/>
                        <a:t>,</a:t>
                      </a:r>
                      <a:r>
                        <a:rPr lang="en-GB" i="1" baseline="0" dirty="0" smtClean="0"/>
                        <a:t> </a:t>
                      </a:r>
                      <a:r>
                        <a:rPr lang="en-GB" i="1" baseline="0" dirty="0" err="1" smtClean="0"/>
                        <a:t>GlueHost</a:t>
                      </a:r>
                      <a:r>
                        <a:rPr lang="en-GB" i="1" baseline="0" dirty="0" smtClean="0"/>
                        <a:t> and </a:t>
                      </a:r>
                      <a:r>
                        <a:rPr lang="en-GB" i="1" baseline="0" dirty="0" err="1" smtClean="0"/>
                        <a:t>GlueSubcluster</a:t>
                      </a:r>
                      <a:r>
                        <a:rPr lang="en-GB" i="1" baseline="0" dirty="0" smtClean="0"/>
                        <a:t> attributes</a:t>
                      </a:r>
                      <a:endParaRPr lang="en-GB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WLCG Google Earth Dashboard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Site coordinates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GlueSiteUniqueID</a:t>
                      </a:r>
                      <a:endParaRPr lang="en-GB" sz="1800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GlueSiteLatitude</a:t>
                      </a:r>
                      <a:endParaRPr lang="en-GB" sz="1800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GlueSiteLongitude</a:t>
                      </a:r>
                      <a:endParaRPr lang="en-GB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APEL accounting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HEP-SPEC06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Message broker discovery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GB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CPUScalingReferenceSI00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GlueHostBenchmarkSI00</a:t>
                      </a:r>
                    </a:p>
                    <a:p>
                      <a:pPr lvl="0"/>
                      <a:r>
                        <a:rPr lang="en-GB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GlueService</a:t>
                      </a:r>
                      <a:r>
                        <a:rPr lang="en-GB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attributes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September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WLCG Information System Use Cases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0834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Feedback from sites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err="1" smtClean="0"/>
              <a:t>GridPP</a:t>
            </a:r>
            <a:r>
              <a:rPr lang="en-GB" dirty="0" smtClean="0"/>
              <a:t> sites have also provided feedback on the way the Information System is used</a:t>
            </a:r>
          </a:p>
          <a:p>
            <a:r>
              <a:rPr lang="en-GB" dirty="0" smtClean="0"/>
              <a:t>More feedback from other sites could be collected in future versions of the document</a:t>
            </a:r>
          </a:p>
          <a:p>
            <a:r>
              <a:rPr lang="en-GB" dirty="0" smtClean="0"/>
              <a:t>Highlights</a:t>
            </a:r>
          </a:p>
          <a:p>
            <a:pPr lvl="1"/>
            <a:r>
              <a:rPr lang="en-GB" dirty="0" smtClean="0"/>
              <a:t>Useful for service discovery and migration campaigns</a:t>
            </a:r>
          </a:p>
          <a:p>
            <a:pPr lvl="1"/>
            <a:r>
              <a:rPr lang="en-GB" dirty="0" smtClean="0"/>
              <a:t>Contains too much information that is not used</a:t>
            </a:r>
          </a:p>
          <a:p>
            <a:pPr lvl="1"/>
            <a:r>
              <a:rPr lang="en-GB" dirty="0" smtClean="0"/>
              <a:t>Mix of static and dynamic information</a:t>
            </a:r>
          </a:p>
          <a:p>
            <a:pPr lvl="1"/>
            <a:r>
              <a:rPr lang="en-GB" dirty="0" smtClean="0"/>
              <a:t>GLUE 1 and GLUE 2 schema support is a burden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September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WLCG Information System Use Cases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2629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New Task Force created on July 2015</a:t>
            </a:r>
          </a:p>
          <a:p>
            <a:pPr lvl="1"/>
            <a:r>
              <a:rPr lang="en-GB" sz="2000" dirty="0">
                <a:hlinkClick r:id="rId3"/>
              </a:rPr>
              <a:t>https://</a:t>
            </a:r>
            <a:r>
              <a:rPr lang="en-GB" sz="2000" dirty="0" smtClean="0">
                <a:hlinkClick r:id="rId3"/>
              </a:rPr>
              <a:t>twiki.cern.ch/twiki/bin/view/EGEE/WLCGISEvolution</a:t>
            </a:r>
            <a:endParaRPr lang="en-GB" sz="2000" dirty="0" smtClean="0"/>
          </a:p>
          <a:p>
            <a:r>
              <a:rPr lang="en-GB" sz="2400" dirty="0" smtClean="0"/>
              <a:t>One of the main goals is to identify the existing use cases for the WLCG Information System</a:t>
            </a:r>
          </a:p>
          <a:p>
            <a:r>
              <a:rPr lang="en-GB" sz="2400" dirty="0" smtClean="0"/>
              <a:t>A document has been written with input from TF members representing LHC VOs and WLCG activities currently relying on the IS</a:t>
            </a:r>
          </a:p>
          <a:p>
            <a:pPr lvl="1"/>
            <a:r>
              <a:rPr lang="en-GB" sz="2000" dirty="0" smtClean="0"/>
              <a:t>Document can be found attached in the </a:t>
            </a:r>
            <a:r>
              <a:rPr lang="en-GB" sz="2000" dirty="0" err="1" smtClean="0"/>
              <a:t>Indico</a:t>
            </a:r>
            <a:r>
              <a:rPr lang="en-GB" sz="2000" dirty="0" smtClean="0"/>
              <a:t> Agenda</a:t>
            </a:r>
          </a:p>
          <a:p>
            <a:pPr lvl="1"/>
            <a:r>
              <a:rPr lang="en-GB" sz="2000" dirty="0" smtClean="0"/>
              <a:t>A summary will be presented in the following slides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September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WLCG Information System Use Cases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582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WLCG Information System Overview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025" y="1535113"/>
            <a:ext cx="5949949" cy="446246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September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WLCG Information System Use Cases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7245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Uses Cases 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The Information System is currently being used by all LHC VOs</a:t>
            </a:r>
          </a:p>
          <a:p>
            <a:r>
              <a:rPr lang="en-GB" dirty="0"/>
              <a:t>Many activities in WLCG have also a dependency on it</a:t>
            </a:r>
          </a:p>
          <a:p>
            <a:r>
              <a:rPr lang="en-GB" dirty="0" smtClean="0"/>
              <a:t>Uses cases are many and there is no common pattern</a:t>
            </a:r>
          </a:p>
          <a:p>
            <a:pPr lvl="1"/>
            <a:r>
              <a:rPr lang="en-GB" dirty="0" smtClean="0"/>
              <a:t>Some experiments use it for service discovery, others don’t</a:t>
            </a:r>
          </a:p>
          <a:p>
            <a:pPr lvl="1"/>
            <a:r>
              <a:rPr lang="en-GB" dirty="0" smtClean="0"/>
              <a:t>Some experiments integrate the information in their workload management workflows, others don’t</a:t>
            </a:r>
          </a:p>
          <a:p>
            <a:r>
              <a:rPr lang="en-GB" dirty="0" smtClean="0"/>
              <a:t>GLUE 1.3 is the GLUE version used by all use cases</a:t>
            </a:r>
          </a:p>
          <a:p>
            <a:r>
              <a:rPr lang="en-GB" dirty="0" smtClean="0"/>
              <a:t>As far as clients are concerned, </a:t>
            </a:r>
            <a:r>
              <a:rPr lang="en-GB" i="1" dirty="0" err="1" smtClean="0"/>
              <a:t>ldapsearch</a:t>
            </a:r>
            <a:r>
              <a:rPr lang="en-GB" dirty="0" smtClean="0"/>
              <a:t> is widely used</a:t>
            </a:r>
          </a:p>
          <a:p>
            <a:pPr lvl="1"/>
            <a:r>
              <a:rPr lang="en-GB" i="1" dirty="0" err="1" smtClean="0"/>
              <a:t>lcg-infosites</a:t>
            </a:r>
            <a:r>
              <a:rPr lang="en-GB" dirty="0" smtClean="0"/>
              <a:t> is also used to a greater extent by sys admins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September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WLCG Information System Use Cases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1813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Drawbacks of the Information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2114"/>
            <a:ext cx="8229600" cy="4865561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Known issues identified for a long time</a:t>
            </a:r>
          </a:p>
          <a:p>
            <a:pPr lvl="1"/>
            <a:r>
              <a:rPr lang="en-GB" dirty="0" smtClean="0"/>
              <a:t>Already reported in 2012 at TEG reports</a:t>
            </a:r>
          </a:p>
          <a:p>
            <a:pPr marL="857250" lvl="2" indent="0">
              <a:buNone/>
            </a:pPr>
            <a:r>
              <a:rPr lang="en-GB" sz="2200" dirty="0">
                <a:hlinkClick r:id="rId2"/>
              </a:rPr>
              <a:t>https://</a:t>
            </a:r>
            <a:r>
              <a:rPr lang="en-GB" sz="2200" dirty="0" smtClean="0">
                <a:hlinkClick r:id="rId2"/>
              </a:rPr>
              <a:t>twiki.cern.ch/twiki/bin/view/EGEE/ISTEG2012Summay</a:t>
            </a:r>
            <a:endParaRPr lang="en-GB" sz="2200" dirty="0" smtClean="0"/>
          </a:p>
          <a:p>
            <a:pPr lvl="1"/>
            <a:r>
              <a:rPr lang="en-GB" dirty="0" smtClean="0"/>
              <a:t>Discussed in Infosys meeting</a:t>
            </a:r>
          </a:p>
          <a:p>
            <a:pPr marL="857250" lvl="2" indent="0">
              <a:buNone/>
            </a:pPr>
            <a:r>
              <a:rPr lang="en-GB" sz="2200" dirty="0">
                <a:hlinkClick r:id="rId3"/>
              </a:rPr>
              <a:t>https://indico.cern.ch/category/4475</a:t>
            </a:r>
            <a:r>
              <a:rPr lang="en-GB" sz="2200" dirty="0" smtClean="0">
                <a:hlinkClick r:id="rId3"/>
              </a:rPr>
              <a:t>/</a:t>
            </a:r>
            <a:endParaRPr lang="en-GB" sz="2200" dirty="0" smtClean="0"/>
          </a:p>
          <a:p>
            <a:pPr lvl="2"/>
            <a:r>
              <a:rPr lang="en-GB" dirty="0" smtClean="0"/>
              <a:t>GSR was an attempt to address these issues</a:t>
            </a:r>
          </a:p>
          <a:p>
            <a:pPr marL="1371600" lvl="3" indent="0">
              <a:buNone/>
            </a:pPr>
            <a:r>
              <a:rPr lang="en-GB" sz="2200" dirty="0">
                <a:hlinkClick r:id="rId4"/>
              </a:rPr>
              <a:t>https://</a:t>
            </a:r>
            <a:r>
              <a:rPr lang="en-GB" sz="2200" dirty="0" smtClean="0">
                <a:hlinkClick r:id="rId4"/>
              </a:rPr>
              <a:t>twiki.cern.ch/twiki/bin/view/EGEE/WLCGGISR</a:t>
            </a:r>
            <a:endParaRPr lang="en-GB" sz="2200" dirty="0" smtClean="0"/>
          </a:p>
          <a:p>
            <a:r>
              <a:rPr lang="en-GB" dirty="0" smtClean="0"/>
              <a:t>Some issues addressed in the past years</a:t>
            </a:r>
          </a:p>
          <a:p>
            <a:pPr lvl="1"/>
            <a:r>
              <a:rPr lang="en-GB" dirty="0" smtClean="0"/>
              <a:t>Information accuracy and validation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n-GB" dirty="0" smtClean="0"/>
              <a:t>glue-validator</a:t>
            </a:r>
          </a:p>
          <a:p>
            <a:pPr lvl="1"/>
            <a:r>
              <a:rPr lang="en-GB" dirty="0" smtClean="0"/>
              <a:t>Information volatility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GB" dirty="0" smtClean="0"/>
              <a:t> top BDII cache</a:t>
            </a:r>
          </a:p>
          <a:p>
            <a:r>
              <a:rPr lang="en-GB" dirty="0" smtClean="0"/>
              <a:t>Some issues inherent to the existing architecture </a:t>
            </a:r>
          </a:p>
          <a:p>
            <a:pPr lvl="1"/>
            <a:r>
              <a:rPr lang="en-GB" dirty="0" smtClean="0"/>
              <a:t>Mix of static and dynamic information</a:t>
            </a:r>
          </a:p>
          <a:p>
            <a:r>
              <a:rPr lang="en-GB" dirty="0" smtClean="0"/>
              <a:t>Some issues recently discussed</a:t>
            </a:r>
          </a:p>
          <a:p>
            <a:pPr lvl="1"/>
            <a:r>
              <a:rPr lang="en-GB" dirty="0"/>
              <a:t>Lack of flexibility to aggregate across multiple types of inputs and </a:t>
            </a:r>
            <a:r>
              <a:rPr lang="en-GB" dirty="0" smtClean="0"/>
              <a:t>formats</a:t>
            </a:r>
          </a:p>
          <a:p>
            <a:pPr lvl="1"/>
            <a:r>
              <a:rPr lang="en-GB" dirty="0"/>
              <a:t>Manual editing of certain classes of information is a desired functionality, while other classes will normally be collected automatically through information </a:t>
            </a:r>
            <a:r>
              <a:rPr lang="en-GB" dirty="0" smtClean="0"/>
              <a:t>providers</a:t>
            </a:r>
            <a:endParaRPr lang="en-GB" dirty="0"/>
          </a:p>
          <a:p>
            <a:endParaRPr lang="en-GB" dirty="0"/>
          </a:p>
          <a:p>
            <a:endParaRPr lang="en-GB" sz="4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September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WLCG Information System Use Cases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15394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6649"/>
            <a:ext cx="8229600" cy="4701026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The collected use cases demonstrate the need to maintain a WLCG information system</a:t>
            </a:r>
          </a:p>
          <a:p>
            <a:r>
              <a:rPr lang="en-GB" dirty="0" smtClean="0"/>
              <a:t>A review of the current implementation is in any case needed since OSG will stop publishing in the Information System</a:t>
            </a:r>
          </a:p>
          <a:p>
            <a:pPr lvl="1"/>
            <a:r>
              <a:rPr lang="en-GB" dirty="0" smtClean="0"/>
              <a:t>100% consensus and participation is needed to move forward and ensure interoperation</a:t>
            </a:r>
          </a:p>
          <a:p>
            <a:pPr lvl="2"/>
            <a:r>
              <a:rPr lang="en-GB" dirty="0" smtClean="0"/>
              <a:t>EGI, OSG and NDGF will present their future plans at the next </a:t>
            </a:r>
            <a:r>
              <a:rPr lang="en-GB" dirty="0"/>
              <a:t>TF meeting </a:t>
            </a:r>
            <a:r>
              <a:rPr lang="en-GB" dirty="0">
                <a:hlinkClick r:id="rId2"/>
              </a:rPr>
              <a:t>https://indico.cern.ch/event/441747</a:t>
            </a:r>
            <a:r>
              <a:rPr lang="en-GB" dirty="0" smtClean="0">
                <a:hlinkClick r:id="rId2"/>
              </a:rPr>
              <a:t>/</a:t>
            </a:r>
            <a:endParaRPr lang="en-GB" dirty="0" smtClean="0"/>
          </a:p>
          <a:p>
            <a:r>
              <a:rPr lang="en-GB" dirty="0"/>
              <a:t>The main goal of the TF is to work on a new information </a:t>
            </a:r>
            <a:r>
              <a:rPr lang="en-GB" dirty="0" smtClean="0"/>
              <a:t>system</a:t>
            </a:r>
          </a:p>
          <a:p>
            <a:pPr lvl="1"/>
            <a:r>
              <a:rPr lang="en-GB" dirty="0" smtClean="0"/>
              <a:t>To address the identified drawbacks of the existing IS</a:t>
            </a:r>
          </a:p>
          <a:p>
            <a:pPr lvl="1"/>
            <a:r>
              <a:rPr lang="en-GB" dirty="0" smtClean="0"/>
              <a:t>To address the collected use cases</a:t>
            </a:r>
          </a:p>
          <a:p>
            <a:pPr lvl="1"/>
            <a:r>
              <a:rPr lang="en-GB" dirty="0" smtClean="0"/>
              <a:t>Next step would be to define the architecture of the new IS</a:t>
            </a:r>
          </a:p>
          <a:p>
            <a:pPr lvl="2"/>
            <a:r>
              <a:rPr lang="en-GB" dirty="0" smtClean="0"/>
              <a:t>New doesn’t necessarily imply a new service written from scratch!</a:t>
            </a:r>
          </a:p>
          <a:p>
            <a:pPr lvl="2"/>
            <a:r>
              <a:rPr lang="en-GB" dirty="0" smtClean="0"/>
              <a:t>Example: Extension of OIM and GOCDB to cover existing use cases</a:t>
            </a:r>
          </a:p>
          <a:p>
            <a:pPr lvl="3"/>
            <a:r>
              <a:rPr lang="en-GB" dirty="0" smtClean="0"/>
              <a:t>GOCDB new features to be presented also at the next TF meeting</a:t>
            </a:r>
          </a:p>
          <a:p>
            <a:pPr lvl="2"/>
            <a:r>
              <a:rPr lang="en-GB" dirty="0" smtClean="0"/>
              <a:t>Example: </a:t>
            </a:r>
            <a:r>
              <a:rPr lang="en-GB" dirty="0" smtClean="0"/>
              <a:t>GSR</a:t>
            </a:r>
          </a:p>
          <a:p>
            <a:pPr lvl="2"/>
            <a:r>
              <a:rPr lang="en-GB" dirty="0" smtClean="0"/>
              <a:t>… other possibilities to be explored</a:t>
            </a:r>
            <a:endParaRPr lang="en-GB" dirty="0" smtClean="0"/>
          </a:p>
          <a:p>
            <a:pPr lvl="2"/>
            <a:r>
              <a:rPr lang="en-GB" dirty="0" smtClean="0"/>
              <a:t>All this will be discussed within the TF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September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WLCG Information System Use Cases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4599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REBUS requirements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September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WLCG Information System Use Cases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8844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requirements for REBUS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During the discussion within the TF, the following requirements </a:t>
            </a:r>
            <a:r>
              <a:rPr lang="en-GB" smtClean="0"/>
              <a:t>affecting REBUS have </a:t>
            </a:r>
            <a:r>
              <a:rPr lang="en-GB" dirty="0" smtClean="0"/>
              <a:t>been collected:</a:t>
            </a:r>
          </a:p>
          <a:p>
            <a:pPr lvl="1"/>
            <a:r>
              <a:rPr lang="en-GB" dirty="0" smtClean="0"/>
              <a:t>Experiments </a:t>
            </a:r>
            <a:r>
              <a:rPr lang="en-GB" dirty="0" smtClean="0"/>
              <a:t>are using pledges per site and not per federation</a:t>
            </a:r>
          </a:p>
          <a:p>
            <a:pPr lvl="2"/>
            <a:r>
              <a:rPr lang="en-GB" dirty="0" smtClean="0"/>
              <a:t>Sites are contacted by experiments to get this information</a:t>
            </a:r>
          </a:p>
          <a:p>
            <a:pPr lvl="2"/>
            <a:r>
              <a:rPr lang="en-GB" dirty="0" smtClean="0"/>
              <a:t>Experiments would like to know what it is supposed to be available at a </a:t>
            </a:r>
            <a:r>
              <a:rPr lang="en-GB" dirty="0" smtClean="0"/>
              <a:t>site</a:t>
            </a:r>
            <a:endParaRPr lang="en-GB" dirty="0" smtClean="0"/>
          </a:p>
          <a:p>
            <a:pPr lvl="2"/>
            <a:r>
              <a:rPr lang="en-GB" dirty="0" smtClean="0"/>
              <a:t>It would be extremely useful if this could be provided by REBUS per site</a:t>
            </a:r>
          </a:p>
          <a:p>
            <a:pPr lvl="2"/>
            <a:r>
              <a:rPr lang="en-GB" dirty="0" smtClean="0"/>
              <a:t>Even if it is an indicative value and not an actual pledge</a:t>
            </a:r>
          </a:p>
          <a:p>
            <a:pPr lvl="1"/>
            <a:r>
              <a:rPr lang="en-GB" dirty="0" smtClean="0"/>
              <a:t>Definition of installed capacity (or a better name)</a:t>
            </a:r>
          </a:p>
          <a:p>
            <a:pPr lvl="2"/>
            <a:r>
              <a:rPr lang="en-GB" dirty="0" smtClean="0"/>
              <a:t>An official definition of installed capacity is needed </a:t>
            </a:r>
          </a:p>
          <a:p>
            <a:pPr lvl="3"/>
            <a:r>
              <a:rPr lang="en-GB" dirty="0" smtClean="0"/>
              <a:t>Some input already provided in the TF</a:t>
            </a:r>
          </a:p>
          <a:p>
            <a:pPr lvl="3"/>
            <a:r>
              <a:rPr lang="en-GB" dirty="0" smtClean="0"/>
              <a:t>Experiments would like to know what it is actually available at a site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GB" dirty="0" smtClean="0"/>
              <a:t> available capacity?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September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WLCG Information System Use Cases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7113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Additional material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September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WLCG Information System Use Cases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297723"/>
      </p:ext>
    </p:extLst>
  </p:cSld>
  <p:clrMapOvr>
    <a:masterClrMapping/>
  </p:clrMapOvr>
</p:sld>
</file>

<file path=ppt/theme/theme1.xml><?xml version="1.0" encoding="utf-8"?>
<a:theme xmlns:a="http://schemas.openxmlformats.org/drawingml/2006/main" name="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2_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22863</TotalTime>
  <Words>930</Words>
  <Application>Microsoft Office PowerPoint</Application>
  <PresentationFormat>On-screen Show (4:3)</PresentationFormat>
  <Paragraphs>188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ＭＳ Ｐゴシック</vt:lpstr>
      <vt:lpstr>Arial</vt:lpstr>
      <vt:lpstr>Calibri</vt:lpstr>
      <vt:lpstr>News Gothic MT</vt:lpstr>
      <vt:lpstr>Tahoma</vt:lpstr>
      <vt:lpstr>Times New Roman</vt:lpstr>
      <vt:lpstr>Wingdings</vt:lpstr>
      <vt:lpstr>IT Groups</vt:lpstr>
      <vt:lpstr>1_IT Groups</vt:lpstr>
      <vt:lpstr>2_IT Groups</vt:lpstr>
      <vt:lpstr>Information System Use Cases WLCG Management Board 15th September 2015</vt:lpstr>
      <vt:lpstr>Introduction</vt:lpstr>
      <vt:lpstr>WLCG Information System Overview</vt:lpstr>
      <vt:lpstr>Uses Cases Summary</vt:lpstr>
      <vt:lpstr>Drawbacks of the Information System</vt:lpstr>
      <vt:lpstr>Next steps</vt:lpstr>
      <vt:lpstr>REBUS requirements</vt:lpstr>
      <vt:lpstr>New requirements for REBUS</vt:lpstr>
      <vt:lpstr>Additional material</vt:lpstr>
      <vt:lpstr>Use of the Information System by the LHC VOs</vt:lpstr>
      <vt:lpstr>Use Cases by the LHC VOs</vt:lpstr>
      <vt:lpstr>Use Cases by other activities in WLCG</vt:lpstr>
      <vt:lpstr>Feedback from sites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NN</dc:creator>
  <cp:lastModifiedBy>Maria Alandes Pradillo</cp:lastModifiedBy>
  <cp:revision>260</cp:revision>
  <dcterms:created xsi:type="dcterms:W3CDTF">2013-05-06T12:43:53Z</dcterms:created>
  <dcterms:modified xsi:type="dcterms:W3CDTF">2015-09-14T13:57:46Z</dcterms:modified>
</cp:coreProperties>
</file>