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7" r:id="rId3"/>
    <p:sldId id="268" r:id="rId4"/>
    <p:sldId id="265" r:id="rId5"/>
    <p:sldId id="270" r:id="rId6"/>
    <p:sldId id="269" r:id="rId7"/>
    <p:sldId id="271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9FDB1"/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 autoAdjust="0"/>
    <p:restoredTop sz="94762" autoAdjust="0"/>
  </p:normalViewPr>
  <p:slideViewPr>
    <p:cSldViewPr snapToGrid="0" snapToObjects="1">
      <p:cViewPr varScale="1">
        <p:scale>
          <a:sx n="140" d="100"/>
          <a:sy n="140" d="100"/>
        </p:scale>
        <p:origin x="84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9/15/15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9/15/15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681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22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9 Sept 2015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</a:t>
            </a:r>
            <a:r>
              <a:rPr lang="en-GB" dirty="0" smtClean="0"/>
              <a:t>Technical Forum </a:t>
            </a:r>
            <a:r>
              <a:rPr lang="en-GB" dirty="0"/>
              <a:t>-</a:t>
            </a:r>
            <a:r>
              <a:rPr lang="en-GB" dirty="0" smtClean="0"/>
              <a:t> Proposal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1" y="4166845"/>
            <a:ext cx="6629400" cy="1066688"/>
          </a:xfrm>
        </p:spPr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MB</a:t>
            </a:r>
            <a:endParaRPr lang="en-GB" dirty="0" smtClean="0"/>
          </a:p>
          <a:p>
            <a:r>
              <a:rPr lang="en-GB" dirty="0" smtClean="0"/>
              <a:t>CERN, </a:t>
            </a:r>
            <a:r>
              <a:rPr lang="en-GB" dirty="0" smtClean="0"/>
              <a:t>15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September 2015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88316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 discussed and agreed in June</a:t>
            </a:r>
          </a:p>
          <a:p>
            <a:pPr lvl="1"/>
            <a:r>
              <a:rPr lang="en-US" dirty="0" smtClean="0"/>
              <a:t>Set up a technical forum to discuss/agree and publish the technical strategy and directions of the distributed computing infrastructure for WLCG</a:t>
            </a:r>
          </a:p>
          <a:p>
            <a:pPr lvl="1"/>
            <a:r>
              <a:rPr lang="en-US" dirty="0" smtClean="0"/>
              <a:t>Needed for ourselves, but also to address concerns of LHCC and funding agencies that we have a process to ensure that HL-LHC computing can be managed and afforded</a:t>
            </a:r>
          </a:p>
          <a:p>
            <a:pPr lvl="2"/>
            <a:r>
              <a:rPr lang="en-US" dirty="0" smtClean="0"/>
              <a:t>Also need a way to make sure that any available funding fits with </a:t>
            </a:r>
            <a:r>
              <a:rPr lang="en-US" i="1" dirty="0" smtClean="0"/>
              <a:t>our</a:t>
            </a:r>
            <a:r>
              <a:rPr lang="en-US" dirty="0" smtClean="0"/>
              <a:t> strategy and that we are not driven by external influences</a:t>
            </a:r>
          </a:p>
          <a:p>
            <a:pPr lvl="1"/>
            <a:endParaRPr lang="en-US" dirty="0"/>
          </a:p>
          <a:p>
            <a:r>
              <a:rPr lang="en-US" dirty="0" smtClean="0"/>
              <a:t>Proposal for discussion today:</a:t>
            </a:r>
          </a:p>
          <a:p>
            <a:pPr lvl="1"/>
            <a:r>
              <a:rPr lang="en-US" dirty="0" smtClean="0"/>
              <a:t>Scope, topics to address (starting set), membership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3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5080561"/>
          </a:xfrm>
        </p:spPr>
        <p:txBody>
          <a:bodyPr>
            <a:normAutofit fontScale="77500" lnSpcReduction="20000"/>
          </a:bodyPr>
          <a:lstStyle/>
          <a:p>
            <a:pPr marL="493725" lvl="1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/>
              <a:t>Prepare the long-term future of the WLCG infrastructure, complementary to, and supporting, the evolution of the computing models of the experiments.  </a:t>
            </a:r>
            <a:endParaRPr lang="en-US" dirty="0" smtClean="0"/>
          </a:p>
          <a:p>
            <a:pPr marL="493725" lvl="1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 smtClean="0"/>
              <a:t>The </a:t>
            </a:r>
            <a:r>
              <a:rPr lang="en-US" dirty="0"/>
              <a:t>timescale of Run 3 and Run 4 are the focus, although improvement should be ongoing.  </a:t>
            </a:r>
            <a:endParaRPr lang="en-US" dirty="0" smtClean="0"/>
          </a:p>
          <a:p>
            <a:pPr marL="493725" lvl="1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 smtClean="0"/>
              <a:t>Understand </a:t>
            </a:r>
            <a:r>
              <a:rPr lang="en-US" dirty="0"/>
              <a:t>how the overall distributed computing infrastructure must evolve in preparation for the upgrades, and to adapt to the changing environment and technology.  </a:t>
            </a:r>
            <a:endParaRPr lang="en-US" dirty="0" smtClean="0"/>
          </a:p>
          <a:p>
            <a:pPr marL="493725" lvl="1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 smtClean="0"/>
              <a:t>In </a:t>
            </a:r>
            <a:r>
              <a:rPr lang="en-US" dirty="0"/>
              <a:t>particular investigate where reductions in necessary effort and resources may be achieved, through consolidation, automation, and novel techniques</a:t>
            </a:r>
            <a:r>
              <a:rPr lang="en-US" dirty="0" smtClean="0"/>
              <a:t>.</a:t>
            </a:r>
          </a:p>
          <a:p>
            <a:pPr marL="493725" lvl="1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 smtClean="0"/>
              <a:t>Review all aspects of the infrastructure and its implementations</a:t>
            </a:r>
          </a:p>
          <a:p>
            <a:pPr marL="493725" lvl="1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 smtClean="0"/>
              <a:t>Key points:</a:t>
            </a:r>
          </a:p>
          <a:p>
            <a:pPr marL="681193" lvl="2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 smtClean="0"/>
              <a:t>Must show that where it is feasible we can have common solutions and implementations – this will be essential to convince FA’s</a:t>
            </a:r>
          </a:p>
          <a:p>
            <a:pPr marL="681193" lvl="2">
              <a:buClr>
                <a:srgbClr val="0000FF"/>
              </a:buClr>
              <a:buSzPct val="80000"/>
              <a:buFont typeface="Wingdings" charset="2"/>
              <a:buChar char="q"/>
            </a:pPr>
            <a:r>
              <a:rPr lang="en-US" dirty="0" smtClean="0"/>
              <a:t>Keep in mind the desire to have an infrastructure/tools useful for HEP globally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3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Members &amp;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96546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Experiment </a:t>
            </a:r>
            <a:r>
              <a:rPr lang="en-US" dirty="0" smtClean="0"/>
              <a:t>nominees (1+1</a:t>
            </a:r>
            <a:r>
              <a:rPr lang="en-US" dirty="0" smtClean="0"/>
              <a:t>) + experts as needed</a:t>
            </a:r>
          </a:p>
          <a:p>
            <a:r>
              <a:rPr lang="en-US" dirty="0"/>
              <a:t>S</a:t>
            </a:r>
            <a:r>
              <a:rPr lang="en-US" dirty="0" smtClean="0"/>
              <a:t>ite </a:t>
            </a:r>
            <a:r>
              <a:rPr lang="en-US" dirty="0" smtClean="0"/>
              <a:t>representatives (1/Tier 1 + 2-3 reps of Tier 2’s)</a:t>
            </a:r>
          </a:p>
          <a:p>
            <a:r>
              <a:rPr lang="en-US" dirty="0" smtClean="0"/>
              <a:t>Technical providers </a:t>
            </a:r>
            <a:r>
              <a:rPr lang="en-US" dirty="0" smtClean="0"/>
              <a:t>as needed and invited</a:t>
            </a:r>
            <a:endParaRPr lang="en-US" dirty="0" smtClean="0"/>
          </a:p>
          <a:p>
            <a:r>
              <a:rPr lang="en-US" dirty="0" smtClean="0"/>
              <a:t>Chair:</a:t>
            </a:r>
          </a:p>
          <a:p>
            <a:pPr lvl="1"/>
            <a:r>
              <a:rPr lang="en-US" dirty="0" smtClean="0"/>
              <a:t>Nominated by PL, 2-year term?</a:t>
            </a:r>
          </a:p>
          <a:p>
            <a:r>
              <a:rPr lang="en-US" dirty="0" smtClean="0"/>
              <a:t>Reports </a:t>
            </a:r>
            <a:r>
              <a:rPr lang="en-US" dirty="0" smtClean="0"/>
              <a:t>to:</a:t>
            </a:r>
          </a:p>
          <a:p>
            <a:pPr lvl="1"/>
            <a:r>
              <a:rPr lang="en-US" dirty="0" smtClean="0"/>
              <a:t>MB</a:t>
            </a:r>
          </a:p>
          <a:p>
            <a:pPr lvl="1"/>
            <a:r>
              <a:rPr lang="en-US" dirty="0" smtClean="0"/>
              <a:t>Uses GDB </a:t>
            </a:r>
            <a:r>
              <a:rPr lang="en-US" dirty="0" smtClean="0"/>
              <a:t>(&amp; workshops) for </a:t>
            </a:r>
            <a:r>
              <a:rPr lang="en-US" dirty="0" smtClean="0"/>
              <a:t>broader discussion of </a:t>
            </a:r>
            <a:r>
              <a:rPr lang="en-US" dirty="0" smtClean="0"/>
              <a:t>issues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4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 a list of key topics that should be reviewed for the long term evolution</a:t>
            </a:r>
          </a:p>
          <a:p>
            <a:r>
              <a:rPr lang="en-US" dirty="0" smtClean="0"/>
              <a:t>However, MB should use the group as a core of expertise to address other technical concerns that don</a:t>
            </a:r>
            <a:r>
              <a:rPr lang="fr-FR" dirty="0" smtClean="0"/>
              <a:t>’</a:t>
            </a:r>
            <a:r>
              <a:rPr lang="en-US" dirty="0" smtClean="0"/>
              <a:t>t necessarily fit with operations coordination or that have longer term implications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1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to be discussed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Security and trust model</a:t>
            </a:r>
          </a:p>
          <a:p>
            <a:pPr lvl="1"/>
            <a:r>
              <a:rPr lang="en-US" dirty="0" smtClean="0"/>
              <a:t>Trust VO’s or users?</a:t>
            </a:r>
          </a:p>
          <a:p>
            <a:pPr lvl="1"/>
            <a:r>
              <a:rPr lang="en-US" dirty="0" smtClean="0"/>
              <a:t>Traceability and reactivity vs “control”</a:t>
            </a:r>
          </a:p>
          <a:p>
            <a:r>
              <a:rPr lang="en-US" dirty="0" smtClean="0"/>
              <a:t>Software performance</a:t>
            </a:r>
          </a:p>
          <a:p>
            <a:pPr lvl="1"/>
            <a:r>
              <a:rPr lang="en-US" dirty="0" smtClean="0"/>
              <a:t>Supporting HSF – but needs to be clear it is a key concern</a:t>
            </a:r>
          </a:p>
          <a:p>
            <a:r>
              <a:rPr lang="en-US" dirty="0" smtClean="0"/>
              <a:t>Compute:</a:t>
            </a:r>
          </a:p>
          <a:p>
            <a:pPr lvl="1"/>
            <a:r>
              <a:rPr lang="en-US" dirty="0" smtClean="0"/>
              <a:t>Simple access to any resources: grid, cloud, HPC, volunteer, </a:t>
            </a:r>
            <a:r>
              <a:rPr lang="en-US" dirty="0" err="1" smtClean="0"/>
              <a:t>etc</a:t>
            </a:r>
            <a:r>
              <a:rPr lang="en-US" dirty="0" smtClean="0"/>
              <a:t> – what is minimal need?</a:t>
            </a:r>
          </a:p>
          <a:p>
            <a:pPr lvl="1"/>
            <a:r>
              <a:rPr lang="en-US" dirty="0" smtClean="0"/>
              <a:t>Need for “CE”</a:t>
            </a:r>
          </a:p>
          <a:p>
            <a:pPr lvl="1"/>
            <a:r>
              <a:rPr lang="en-US" dirty="0" smtClean="0"/>
              <a:t>Need for batch systems?</a:t>
            </a:r>
          </a:p>
          <a:p>
            <a:pPr lvl="1"/>
            <a:r>
              <a:rPr lang="en-US" dirty="0" smtClean="0"/>
              <a:t>Volunteer computing service as mechanism for “small” sites</a:t>
            </a:r>
          </a:p>
          <a:p>
            <a:pPr lvl="1"/>
            <a:r>
              <a:rPr lang="en-US" dirty="0" smtClean="0"/>
              <a:t>Cloud provisioning:  interfaces and how to provision; commercial clouds as extensions of sites, stand-alone?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Data:</a:t>
            </a:r>
          </a:p>
          <a:p>
            <a:pPr lvl="1"/>
            <a:r>
              <a:rPr lang="en-US" dirty="0" smtClean="0"/>
              <a:t>Common set of data management tools?</a:t>
            </a:r>
          </a:p>
          <a:p>
            <a:pPr lvl="1"/>
            <a:r>
              <a:rPr lang="en-US" dirty="0" smtClean="0"/>
              <a:t>What are key functionalities/use cases</a:t>
            </a:r>
          </a:p>
          <a:p>
            <a:pPr lvl="1"/>
            <a:r>
              <a:rPr lang="en-US" dirty="0" smtClean="0"/>
              <a:t>A&amp;A vs performance</a:t>
            </a:r>
          </a:p>
          <a:p>
            <a:pPr lvl="1"/>
            <a:r>
              <a:rPr lang="en-US" dirty="0" smtClean="0"/>
              <a:t>Better use of disk – roles of Tiers</a:t>
            </a:r>
          </a:p>
          <a:p>
            <a:pPr lvl="2"/>
            <a:r>
              <a:rPr lang="en-US" dirty="0" smtClean="0"/>
              <a:t>Consolidation of functions</a:t>
            </a:r>
          </a:p>
          <a:p>
            <a:pPr lvl="1"/>
            <a:r>
              <a:rPr lang="en-US" dirty="0" smtClean="0"/>
              <a:t>Evolution of federated storage mechanisms</a:t>
            </a:r>
          </a:p>
          <a:p>
            <a:pPr lvl="1"/>
            <a:r>
              <a:rPr lang="en-US" dirty="0" smtClean="0"/>
              <a:t>“Dropbox” </a:t>
            </a:r>
            <a:r>
              <a:rPr lang="en-US" dirty="0" err="1" smtClean="0"/>
              <a:t>funtionality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Networking:</a:t>
            </a:r>
          </a:p>
          <a:p>
            <a:pPr lvl="1"/>
            <a:r>
              <a:rPr lang="en-US" dirty="0" smtClean="0"/>
              <a:t>Evolution of LHCOPN, </a:t>
            </a:r>
            <a:r>
              <a:rPr lang="en-US" dirty="0" err="1" smtClean="0"/>
              <a:t>LHCOne</a:t>
            </a:r>
            <a:endParaRPr lang="en-US" dirty="0"/>
          </a:p>
          <a:p>
            <a:pPr lvl="1"/>
            <a:r>
              <a:rPr lang="en-US" dirty="0" smtClean="0"/>
              <a:t>Deployment of IPV6</a:t>
            </a:r>
          </a:p>
          <a:p>
            <a:pPr lvl="1"/>
            <a:r>
              <a:rPr lang="en-US" dirty="0" smtClean="0"/>
              <a:t>Monitoring/performance</a:t>
            </a:r>
          </a:p>
          <a:p>
            <a:pPr lvl="1"/>
            <a:r>
              <a:rPr lang="en-US" dirty="0" smtClean="0"/>
              <a:t>Evolving requirements</a:t>
            </a:r>
          </a:p>
          <a:p>
            <a:pPr lvl="2"/>
            <a:r>
              <a:rPr lang="en-US" dirty="0" smtClean="0"/>
              <a:t>Need for advanced tools? Define why.</a:t>
            </a:r>
          </a:p>
          <a:p>
            <a:pPr marL="36572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3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…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Monitoring and information systems</a:t>
            </a:r>
          </a:p>
          <a:p>
            <a:pPr lvl="1"/>
            <a:r>
              <a:rPr lang="en-US" dirty="0" smtClean="0"/>
              <a:t>What are use cases now</a:t>
            </a:r>
          </a:p>
          <a:p>
            <a:pPr lvl="1"/>
            <a:r>
              <a:rPr lang="en-US" dirty="0" smtClean="0"/>
              <a:t>Service discovery vs monitoring</a:t>
            </a:r>
          </a:p>
          <a:p>
            <a:pPr lvl="1"/>
            <a:r>
              <a:rPr lang="en-US" dirty="0" smtClean="0"/>
              <a:t>Include reporting needs, e.g. accounting</a:t>
            </a:r>
          </a:p>
          <a:p>
            <a:pPr lvl="1"/>
            <a:r>
              <a:rPr lang="en-US" dirty="0" smtClean="0"/>
              <a:t>SAM-like functionality still needed? What?</a:t>
            </a:r>
          </a:p>
          <a:p>
            <a:pPr lvl="1"/>
            <a:r>
              <a:rPr lang="en-US" dirty="0" smtClean="0"/>
              <a:t>Dashboards – what?</a:t>
            </a:r>
          </a:p>
          <a:p>
            <a:r>
              <a:rPr lang="en-US" dirty="0" smtClean="0"/>
              <a:t>Accounting</a:t>
            </a:r>
          </a:p>
          <a:p>
            <a:pPr lvl="1"/>
            <a:r>
              <a:rPr lang="en-US" dirty="0" smtClean="0"/>
              <a:t>Job vs client (need for clouds to validate billing)</a:t>
            </a:r>
          </a:p>
          <a:p>
            <a:pPr lvl="1"/>
            <a:r>
              <a:rPr lang="en-US" dirty="0" smtClean="0"/>
              <a:t>Understand limitations and define strategy</a:t>
            </a:r>
          </a:p>
          <a:p>
            <a:r>
              <a:rPr lang="en-US" dirty="0" smtClean="0"/>
              <a:t>Benchmarking and performance monitoring</a:t>
            </a:r>
          </a:p>
          <a:p>
            <a:pPr lvl="1"/>
            <a:r>
              <a:rPr lang="en-US" dirty="0" smtClean="0"/>
              <a:t>Benchmarking</a:t>
            </a:r>
          </a:p>
          <a:p>
            <a:pPr lvl="1"/>
            <a:r>
              <a:rPr lang="en-US" dirty="0" smtClean="0"/>
              <a:t>In-job performance check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Long term distributed computing models</a:t>
            </a:r>
          </a:p>
          <a:p>
            <a:pPr lvl="1"/>
            <a:r>
              <a:rPr lang="en-US" dirty="0" smtClean="0"/>
              <a:t>Long-term thinking – e.g. virtual data </a:t>
            </a:r>
            <a:r>
              <a:rPr lang="en-US" dirty="0" err="1" smtClean="0"/>
              <a:t>centre</a:t>
            </a:r>
            <a:r>
              <a:rPr lang="en-US" dirty="0" smtClean="0"/>
              <a:t> ideas, different analysis models </a:t>
            </a:r>
          </a:p>
          <a:p>
            <a:pPr lvl="1"/>
            <a:r>
              <a:rPr lang="en-US" dirty="0" smtClean="0"/>
              <a:t>How best to use offered sites – large vs “small” – “data” sites vs “compute” sites</a:t>
            </a:r>
          </a:p>
          <a:p>
            <a:r>
              <a:rPr lang="en-US" dirty="0" smtClean="0"/>
              <a:t>Define anticipated running conditions for Run 3 and Run 4; resource models</a:t>
            </a:r>
          </a:p>
          <a:p>
            <a:r>
              <a:rPr lang="en-US" dirty="0" smtClean="0"/>
              <a:t>Simulation/modelling of the overall system?</a:t>
            </a:r>
          </a:p>
          <a:p>
            <a:r>
              <a:rPr lang="en-US" dirty="0" smtClean="0"/>
              <a:t>Need for prototyping long term ideas?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62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17" y="1052779"/>
            <a:ext cx="8265984" cy="1826363"/>
          </a:xfrm>
        </p:spPr>
        <p:txBody>
          <a:bodyPr/>
          <a:lstStyle/>
          <a:p>
            <a:r>
              <a:rPr lang="en-US" dirty="0" smtClean="0"/>
              <a:t>Discussion &amp; next steps??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95809" y="2118588"/>
            <a:ext cx="6629400" cy="26088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Concept and scope?</a:t>
            </a:r>
          </a:p>
          <a:p>
            <a:endParaRPr lang="en-US" dirty="0"/>
          </a:p>
          <a:p>
            <a:r>
              <a:rPr lang="en-US" dirty="0" smtClean="0"/>
              <a:t>Proposal of chair person</a:t>
            </a:r>
          </a:p>
          <a:p>
            <a:endParaRPr lang="en-US" dirty="0"/>
          </a:p>
          <a:p>
            <a:r>
              <a:rPr lang="en-US" dirty="0" smtClean="0"/>
              <a:t>If we agree: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Should start immediately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Draft outline whitepaper with main ideas for the future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MB should prioritize most urgent topics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-WLCG-4-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CERN-WLCG-4-3</Template>
  <TotalTime>506</TotalTime>
  <Words>708</Words>
  <Application>Microsoft Macintosh PowerPoint</Application>
  <PresentationFormat>On-screen Show (4:3)</PresentationFormat>
  <Paragraphs>113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Courier New</vt:lpstr>
      <vt:lpstr>Wingdings</vt:lpstr>
      <vt:lpstr>Arial</vt:lpstr>
      <vt:lpstr>CERN-WLCG-4-3</vt:lpstr>
      <vt:lpstr>WLCG Technical Forum - Proposal </vt:lpstr>
      <vt:lpstr>Background</vt:lpstr>
      <vt:lpstr>Scope</vt:lpstr>
      <vt:lpstr>Members &amp; Reporting</vt:lpstr>
      <vt:lpstr>Topics</vt:lpstr>
      <vt:lpstr>Topics to be discussed</vt:lpstr>
      <vt:lpstr>Topics … (2)</vt:lpstr>
      <vt:lpstr>Discussion &amp; next steps??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Boards</dc:title>
  <dc:creator>Ian Bird</dc:creator>
  <cp:lastModifiedBy>Ian Bird</cp:lastModifiedBy>
  <cp:revision>24</cp:revision>
  <cp:lastPrinted>2013-11-14T14:03:19Z</cp:lastPrinted>
  <dcterms:created xsi:type="dcterms:W3CDTF">2015-09-01T14:47:15Z</dcterms:created>
  <dcterms:modified xsi:type="dcterms:W3CDTF">2015-09-15T12:37:46Z</dcterms:modified>
</cp:coreProperties>
</file>