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58" r:id="rId2"/>
    <p:sldId id="261" r:id="rId3"/>
    <p:sldId id="275" r:id="rId4"/>
    <p:sldId id="285" r:id="rId5"/>
    <p:sldId id="286" r:id="rId6"/>
    <p:sldId id="287" r:id="rId7"/>
    <p:sldId id="288" r:id="rId8"/>
    <p:sldId id="289" r:id="rId9"/>
    <p:sldId id="290" r:id="rId10"/>
    <p:sldId id="274" r:id="rId11"/>
    <p:sldId id="259" r:id="rId12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1032B5C-AE87-48B7-B3B7-AAB3CD92AAAF}">
          <p14:sldIdLst>
            <p14:sldId id="258"/>
            <p14:sldId id="261"/>
            <p14:sldId id="275"/>
            <p14:sldId id="285"/>
            <p14:sldId id="286"/>
            <p14:sldId id="287"/>
            <p14:sldId id="288"/>
            <p14:sldId id="289"/>
            <p14:sldId id="290"/>
            <p14:sldId id="274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699" autoAdjust="0"/>
  </p:normalViewPr>
  <p:slideViewPr>
    <p:cSldViewPr>
      <p:cViewPr varScale="1">
        <p:scale>
          <a:sx n="123" d="100"/>
          <a:sy n="123" d="100"/>
        </p:scale>
        <p:origin x="114" y="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92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A43FE49-1560-4FA4-B9DA-581CB3FA0E4B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94CD233-9805-4AE2-998F-77F1B2B46E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602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CD233-9805-4AE2-998F-77F1B2B46E8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910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15-Sep-2015</a:t>
            </a:r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15-Sep-2015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15-Sep-2015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15-Sep-2015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15-Sep-2015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 smtClean="0"/>
              <a:t>15-Sep-2015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08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15-Sep-2015</a:t>
            </a:r>
            <a:endParaRPr lang="en-GB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Helge Meinhard (at) CERN .</a:t>
            </a:r>
            <a:r>
              <a:rPr lang="en-GB" dirty="0" err="1" smtClean="0"/>
              <a:t>ch</a:t>
            </a:r>
            <a:endParaRPr lang="en-GB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15-Sep-2015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7624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15-Sep-2015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15-Sep-2015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15-Sep-2015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80200"/>
            <a:ext cx="2513062" cy="552450"/>
          </a:xfrm>
          <a:prstGeom prst="rect">
            <a:avLst/>
          </a:prstGeom>
        </p:spPr>
        <p:txBody>
          <a:bodyPr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 smtClean="0"/>
              <a:t>Benchmarking</a:t>
            </a:r>
            <a:r>
              <a:rPr lang="fr-FR" dirty="0" smtClean="0"/>
              <a:t>	</a:t>
            </a:r>
          </a:p>
          <a:p>
            <a:endParaRPr lang="fr-FR" dirty="0" smtClean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15-Sep-2015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Helge Meinhard (at) CERN .</a:t>
            </a:r>
            <a:r>
              <a:rPr lang="en-GB" dirty="0" err="1" smtClean="0"/>
              <a:t>ch</a:t>
            </a:r>
            <a:endParaRPr lang="en-GB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Lucida Grande"/>
        <a:buChar char="-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GDBMeetingNotes20150909#CPU_Benchmarking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80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 Decision?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15-Sep-2015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08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235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Benchmarking – The GDB </a:t>
            </a:r>
            <a:r>
              <a:rPr lang="en-GB" dirty="0"/>
              <a:t>D</a:t>
            </a:r>
            <a:r>
              <a:rPr lang="en-GB" dirty="0" smtClean="0"/>
              <a:t>iscussion and the Way </a:t>
            </a:r>
            <a:r>
              <a:rPr lang="en-GB" dirty="0"/>
              <a:t>F</a:t>
            </a:r>
            <a:r>
              <a:rPr lang="en-GB" dirty="0" smtClean="0"/>
              <a:t>orward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Helge Meinhard, CERN-IT</a:t>
            </a:r>
          </a:p>
          <a:p>
            <a:r>
              <a:rPr lang="en-GB" dirty="0" smtClean="0"/>
              <a:t>WLCG Management Board</a:t>
            </a:r>
          </a:p>
          <a:p>
            <a:r>
              <a:rPr lang="en-GB" dirty="0" smtClean="0"/>
              <a:t>15-Sep-2015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2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15-Sep-2015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81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GDB discussion – summary and personal impressions</a:t>
            </a:r>
          </a:p>
          <a:p>
            <a:r>
              <a:rPr lang="en-GB" dirty="0" smtClean="0"/>
              <a:t>Four issues to address</a:t>
            </a:r>
          </a:p>
          <a:p>
            <a:pPr lvl="1"/>
            <a:r>
              <a:rPr lang="en-GB" dirty="0" smtClean="0"/>
              <a:t>Predict power of batch slot</a:t>
            </a:r>
          </a:p>
          <a:p>
            <a:pPr lvl="1"/>
            <a:r>
              <a:rPr lang="en-GB" dirty="0" smtClean="0"/>
              <a:t>Benchmark accurately full machine</a:t>
            </a:r>
          </a:p>
          <a:p>
            <a:pPr lvl="1"/>
            <a:r>
              <a:rPr lang="en-GB" dirty="0" smtClean="0"/>
              <a:t>Check accounting figures</a:t>
            </a:r>
          </a:p>
          <a:p>
            <a:pPr lvl="1"/>
            <a:r>
              <a:rPr lang="en-GB" dirty="0" smtClean="0"/>
              <a:t>Decide on mechanisms for storing and distributing benchmarking information</a:t>
            </a:r>
          </a:p>
          <a:p>
            <a:r>
              <a:rPr lang="en-GB" dirty="0" smtClean="0"/>
              <a:t>How to move forward – a proposal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15-Sep-2015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1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GDB Discussion 09-Sep-2015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1400" dirty="0" smtClean="0">
                <a:hlinkClick r:id="rId2"/>
              </a:rPr>
              <a:t>https</a:t>
            </a:r>
            <a:r>
              <a:rPr lang="en-GB" sz="1400" dirty="0">
                <a:hlinkClick r:id="rId2"/>
              </a:rPr>
              <a:t>://</a:t>
            </a:r>
            <a:r>
              <a:rPr lang="en-GB" sz="1400" dirty="0" smtClean="0">
                <a:hlinkClick r:id="rId2"/>
              </a:rPr>
              <a:t>twiki.cern.ch/twiki/bin/view/LCG/GDBMeetingNotes20150909#CPU_Benchmarking</a:t>
            </a:r>
            <a:r>
              <a:rPr lang="en-GB" sz="1400" dirty="0" smtClean="0"/>
              <a:t> </a:t>
            </a:r>
            <a:endParaRPr lang="en-GB" sz="2800" dirty="0"/>
          </a:p>
          <a:p>
            <a:r>
              <a:rPr lang="en-GB" dirty="0" smtClean="0"/>
              <a:t>Machine-job </a:t>
            </a:r>
            <a:r>
              <a:rPr lang="en-GB" dirty="0" smtClean="0"/>
              <a:t>features</a:t>
            </a:r>
          </a:p>
          <a:p>
            <a:r>
              <a:rPr lang="en-GB" dirty="0" smtClean="0"/>
              <a:t>Benchmarking: experiment contributions</a:t>
            </a:r>
          </a:p>
          <a:p>
            <a:pPr lvl="1"/>
            <a:r>
              <a:rPr lang="en-GB" dirty="0" smtClean="0"/>
              <a:t>Widely varying level of detail</a:t>
            </a:r>
          </a:p>
          <a:p>
            <a:pPr lvl="1"/>
            <a:r>
              <a:rPr lang="en-GB" dirty="0" smtClean="0"/>
              <a:t>Long discussions highlighting uncomfortable feelings</a:t>
            </a:r>
          </a:p>
          <a:p>
            <a:pPr lvl="2"/>
            <a:r>
              <a:rPr lang="en-GB" dirty="0" smtClean="0"/>
              <a:t>A number of areas to be improved</a:t>
            </a:r>
          </a:p>
          <a:p>
            <a:pPr lvl="1"/>
            <a:r>
              <a:rPr lang="en-GB" dirty="0" smtClean="0"/>
              <a:t>IMO a little confused</a:t>
            </a:r>
          </a:p>
          <a:p>
            <a:r>
              <a:rPr lang="en-GB" dirty="0" smtClean="0"/>
              <a:t>Attempt to structure… (Manfred </a:t>
            </a:r>
            <a:r>
              <a:rPr lang="en-GB" dirty="0" err="1" smtClean="0"/>
              <a:t>Alef</a:t>
            </a:r>
            <a:r>
              <a:rPr lang="en-GB" dirty="0" smtClean="0"/>
              <a:t>, Ian Bird, Michel </a:t>
            </a:r>
            <a:r>
              <a:rPr lang="en-GB" dirty="0" err="1" smtClean="0"/>
              <a:t>Jouvin</a:t>
            </a:r>
            <a:r>
              <a:rPr lang="en-GB" dirty="0" smtClean="0"/>
              <a:t>, HM, …)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15-Sep-2015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340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to Address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Predict power of compute slot (batch, cloud) for the running job</a:t>
            </a:r>
          </a:p>
          <a:p>
            <a:pPr lvl="1"/>
            <a:r>
              <a:rPr lang="en-GB" dirty="0" smtClean="0"/>
              <a:t>Often needed</a:t>
            </a:r>
            <a:r>
              <a:rPr lang="en-GB" dirty="0" smtClean="0"/>
              <a:t> </a:t>
            </a:r>
            <a:r>
              <a:rPr lang="en-GB" dirty="0" smtClean="0"/>
              <a:t>for job matching and masonry</a:t>
            </a:r>
          </a:p>
          <a:p>
            <a:pPr lvl="1"/>
            <a:r>
              <a:rPr lang="en-GB" dirty="0" smtClean="0"/>
              <a:t>Two approaches:</a:t>
            </a:r>
          </a:p>
          <a:p>
            <a:pPr lvl="2"/>
            <a:r>
              <a:rPr lang="en-GB" dirty="0" smtClean="0"/>
              <a:t>Use HS06 (via MJF) – possibly underestimate because of advanced CPU features</a:t>
            </a:r>
            <a:endParaRPr lang="en-GB" dirty="0" smtClean="0"/>
          </a:p>
          <a:p>
            <a:pPr lvl="2"/>
            <a:r>
              <a:rPr lang="en-GB" dirty="0" smtClean="0"/>
              <a:t>Determine on the running job – possibly unprecise if workload changes</a:t>
            </a:r>
            <a:endParaRPr lang="en-GB" dirty="0" smtClean="0"/>
          </a:p>
          <a:p>
            <a:pPr lvl="3"/>
            <a:r>
              <a:rPr lang="en-GB" dirty="0" smtClean="0"/>
              <a:t>Needs </a:t>
            </a:r>
            <a:r>
              <a:rPr lang="en-GB" dirty="0" smtClean="0"/>
              <a:t>to be fast and to require access to job slot only</a:t>
            </a:r>
          </a:p>
          <a:p>
            <a:pPr lvl="3"/>
            <a:r>
              <a:rPr lang="en-GB" dirty="0" smtClean="0"/>
              <a:t>HS06 clearly inappropriate</a:t>
            </a:r>
            <a:r>
              <a:rPr lang="en-GB" dirty="0"/>
              <a:t> </a:t>
            </a:r>
            <a:r>
              <a:rPr lang="en-GB" dirty="0" smtClean="0"/>
              <a:t>– takes hours, requires licence, expects access to full machine</a:t>
            </a:r>
          </a:p>
          <a:p>
            <a:pPr lvl="3"/>
            <a:r>
              <a:rPr lang="en-GB" dirty="0" smtClean="0"/>
              <a:t>Known candidates: </a:t>
            </a:r>
            <a:r>
              <a:rPr lang="en-GB" dirty="0" err="1" smtClean="0"/>
              <a:t>LHCb</a:t>
            </a:r>
            <a:r>
              <a:rPr lang="en-GB" dirty="0" smtClean="0"/>
              <a:t> Python script, </a:t>
            </a:r>
            <a:r>
              <a:rPr lang="en-GB" dirty="0" err="1" smtClean="0"/>
              <a:t>ROOTmark</a:t>
            </a:r>
            <a:r>
              <a:rPr lang="en-GB" dirty="0" smtClean="0"/>
              <a:t>, Drystone/Whetstone, </a:t>
            </a:r>
            <a:r>
              <a:rPr lang="en-GB" dirty="0" err="1" smtClean="0"/>
              <a:t>KitValidation</a:t>
            </a:r>
            <a:r>
              <a:rPr lang="en-GB" dirty="0" smtClean="0"/>
              <a:t>, </a:t>
            </a:r>
            <a:r>
              <a:rPr lang="en-GB" dirty="0" err="1" smtClean="0"/>
              <a:t>HTCondor</a:t>
            </a:r>
            <a:r>
              <a:rPr lang="en-GB" dirty="0" smtClean="0"/>
              <a:t> benchmarks, …</a:t>
            </a:r>
          </a:p>
          <a:p>
            <a:pPr lvl="3"/>
            <a:r>
              <a:rPr lang="en-GB" dirty="0" smtClean="0"/>
              <a:t>Some work done, but not conclusive yet</a:t>
            </a:r>
          </a:p>
          <a:p>
            <a:pPr lvl="3"/>
            <a:r>
              <a:rPr lang="en-GB" dirty="0" smtClean="0"/>
              <a:t>Ideally one single choice for all experiments and application types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15-Sep-2015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024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to Address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Benchmark precisely a whole farm</a:t>
            </a:r>
          </a:p>
          <a:p>
            <a:pPr lvl="1"/>
            <a:r>
              <a:rPr lang="en-GB" dirty="0" smtClean="0"/>
              <a:t>Needed for procurements, pledges, installed capacity, CPU accounting, …</a:t>
            </a:r>
          </a:p>
          <a:p>
            <a:pPr lvl="1"/>
            <a:r>
              <a:rPr lang="en-GB" dirty="0" smtClean="0"/>
              <a:t>Requires (possibly long-running) benchmark programs controlling the full machine</a:t>
            </a:r>
          </a:p>
          <a:p>
            <a:pPr lvl="1"/>
            <a:r>
              <a:rPr lang="en-GB" dirty="0" smtClean="0"/>
              <a:t>HEP-SPEC 06 emerged from common WLCG/</a:t>
            </a:r>
            <a:r>
              <a:rPr lang="en-GB" dirty="0" err="1" smtClean="0"/>
              <a:t>HEPiX</a:t>
            </a:r>
            <a:r>
              <a:rPr lang="en-GB" dirty="0" smtClean="0"/>
              <a:t> activity back in 2007/2008</a:t>
            </a:r>
          </a:p>
          <a:p>
            <a:pPr lvl="1"/>
            <a:r>
              <a:rPr lang="en-GB" dirty="0" smtClean="0"/>
              <a:t>No known issue with HS06 per se</a:t>
            </a:r>
          </a:p>
          <a:p>
            <a:pPr lvl="2"/>
            <a:r>
              <a:rPr lang="en-GB" dirty="0" smtClean="0"/>
              <a:t>No evidence of scaling issues beyond 10% - the initial objective</a:t>
            </a:r>
          </a:p>
          <a:p>
            <a:pPr lvl="2"/>
            <a:r>
              <a:rPr lang="en-GB" dirty="0" smtClean="0"/>
              <a:t>Choice of boundary conditions for running HS06 has served community well</a:t>
            </a:r>
          </a:p>
          <a:p>
            <a:pPr lvl="1"/>
            <a:r>
              <a:rPr lang="en-GB" dirty="0" smtClean="0"/>
              <a:t>Applications, machines and industry-standard benchmarks have evolved since</a:t>
            </a:r>
          </a:p>
          <a:p>
            <a:pPr lvl="2"/>
            <a:r>
              <a:rPr lang="en-GB" dirty="0" smtClean="0"/>
              <a:t>Should move forward to a new benchmark </a:t>
            </a:r>
            <a:r>
              <a:rPr lang="en-GB" dirty="0" smtClean="0"/>
              <a:t>soon, following proper verification agains</a:t>
            </a:r>
            <a:r>
              <a:rPr lang="en-GB" dirty="0" smtClean="0"/>
              <a:t>t typical experiment applications</a:t>
            </a:r>
            <a:endParaRPr lang="en-GB" dirty="0" smtClean="0"/>
          </a:p>
          <a:p>
            <a:pPr lvl="2"/>
            <a:r>
              <a:rPr lang="en-GB" dirty="0" smtClean="0"/>
              <a:t>Candidates: (Subset of?) new SPEC CPU benchmark suite (expected to be released soon), Geant4 benchmark, 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15-Sep-2015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333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to Address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Accounting: Acute or latent suspicion about accounting numbers being inaccurate</a:t>
            </a:r>
          </a:p>
          <a:p>
            <a:pPr lvl="1"/>
            <a:r>
              <a:rPr lang="en-GB" dirty="0" smtClean="0"/>
              <a:t>CPU time used times slot power in </a:t>
            </a:r>
            <a:r>
              <a:rPr lang="en-GB" dirty="0" smtClean="0"/>
              <a:t>HS06</a:t>
            </a:r>
          </a:p>
          <a:p>
            <a:pPr lvl="2"/>
            <a:r>
              <a:rPr lang="en-GB" dirty="0" smtClean="0"/>
              <a:t>HS06 </a:t>
            </a:r>
            <a:r>
              <a:rPr lang="en-GB" dirty="0" smtClean="0"/>
              <a:t>of machine divided by number of </a:t>
            </a:r>
            <a:r>
              <a:rPr lang="en-GB" dirty="0" smtClean="0"/>
              <a:t>slots, or</a:t>
            </a:r>
          </a:p>
          <a:p>
            <a:pPr lvl="2"/>
            <a:r>
              <a:rPr lang="en-GB" dirty="0" smtClean="0"/>
              <a:t>Average HS06 per slot of a whole compute farm or CE</a:t>
            </a:r>
            <a:endParaRPr lang="en-GB" dirty="0" smtClean="0"/>
          </a:p>
          <a:p>
            <a:pPr lvl="1"/>
            <a:r>
              <a:rPr lang="en-GB" dirty="0" smtClean="0"/>
              <a:t>Increasingly inaccurate due to increased machine sophistication – factors including</a:t>
            </a:r>
          </a:p>
          <a:p>
            <a:pPr lvl="2"/>
            <a:r>
              <a:rPr lang="en-GB" dirty="0" smtClean="0"/>
              <a:t>Symmetric multi-threading / hyper-threading</a:t>
            </a:r>
          </a:p>
          <a:p>
            <a:pPr lvl="2"/>
            <a:r>
              <a:rPr lang="en-GB" dirty="0" smtClean="0"/>
              <a:t>Turbo-boost</a:t>
            </a:r>
          </a:p>
          <a:p>
            <a:pPr lvl="2"/>
            <a:r>
              <a:rPr lang="en-GB" dirty="0" smtClean="0"/>
              <a:t>Virtualisation</a:t>
            </a:r>
          </a:p>
          <a:p>
            <a:pPr lvl="2"/>
            <a:r>
              <a:rPr lang="en-GB" dirty="0" smtClean="0"/>
              <a:t>…</a:t>
            </a:r>
          </a:p>
          <a:p>
            <a:pPr lvl="1"/>
            <a:r>
              <a:rPr lang="en-GB" dirty="0" smtClean="0"/>
              <a:t>Exactly the same reasons why (1) and (2) are potentially very different!</a:t>
            </a:r>
          </a:p>
          <a:p>
            <a:r>
              <a:rPr lang="en-GB" dirty="0"/>
              <a:t>C</a:t>
            </a:r>
            <a:r>
              <a:rPr lang="en-GB" dirty="0" smtClean="0"/>
              <a:t>heck whether this is the only source of discrepancy (and unhappiness)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15-Sep-2015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875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to Address (4)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Storage and transport of information</a:t>
            </a:r>
          </a:p>
          <a:p>
            <a:pPr lvl="1"/>
            <a:r>
              <a:rPr lang="en-GB" dirty="0" smtClean="0"/>
              <a:t>Current attempt: Machine-job features</a:t>
            </a:r>
          </a:p>
          <a:p>
            <a:pPr lvl="2"/>
            <a:r>
              <a:rPr lang="en-GB" dirty="0" smtClean="0"/>
              <a:t>Definitely the right </a:t>
            </a:r>
            <a:r>
              <a:rPr lang="en-GB" dirty="0" smtClean="0"/>
              <a:t>direction</a:t>
            </a:r>
          </a:p>
          <a:p>
            <a:pPr lvl="2"/>
            <a:r>
              <a:rPr lang="en-GB" dirty="0" smtClean="0"/>
              <a:t>Deployment is easy (still risks to take long due to chicken-egg situation)</a:t>
            </a:r>
          </a:p>
          <a:p>
            <a:pPr lvl="2"/>
            <a:r>
              <a:rPr lang="en-GB" dirty="0" smtClean="0"/>
              <a:t>Needed at least for precise estimate of lower limit of job slot performance, and for proper per-job accounting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15-Sep-2015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35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Quite some expertise around</a:t>
            </a:r>
          </a:p>
          <a:p>
            <a:pPr lvl="1"/>
            <a:r>
              <a:rPr lang="en-GB" dirty="0" smtClean="0"/>
              <a:t>… and even way more diverging views ;-)</a:t>
            </a:r>
          </a:p>
          <a:p>
            <a:r>
              <a:rPr lang="en-GB" dirty="0" smtClean="0"/>
              <a:t>Co-ordination and planning needed</a:t>
            </a:r>
          </a:p>
          <a:p>
            <a:r>
              <a:rPr lang="en-GB" dirty="0" smtClean="0"/>
              <a:t>Establish a task force mandated to plan concrete steps to tackle issues (1) to (4)</a:t>
            </a:r>
          </a:p>
          <a:p>
            <a:pPr lvl="1"/>
            <a:r>
              <a:rPr lang="en-GB" dirty="0"/>
              <a:t>I</a:t>
            </a:r>
            <a:r>
              <a:rPr lang="en-GB" dirty="0" smtClean="0"/>
              <a:t>nclude all LHC experiments, selected site reps and benchmarking and accounting experts</a:t>
            </a:r>
          </a:p>
          <a:p>
            <a:pPr lvl="1"/>
            <a:r>
              <a:rPr lang="en-GB" dirty="0"/>
              <a:t>R</a:t>
            </a:r>
            <a:r>
              <a:rPr lang="en-GB" dirty="0" smtClean="0"/>
              <a:t>eport back to MB (and GDB)</a:t>
            </a:r>
          </a:p>
          <a:p>
            <a:pPr lvl="1"/>
            <a:r>
              <a:rPr lang="en-GB" dirty="0" smtClean="0"/>
              <a:t>Subject to MB approval, kick off activities around issues (1) to (4) with clearly defined objectives and target dates</a:t>
            </a:r>
          </a:p>
          <a:p>
            <a:pPr lvl="2"/>
            <a:r>
              <a:rPr lang="en-GB" dirty="0" smtClean="0"/>
              <a:t>In particular for (1) and (2), collaborate with </a:t>
            </a:r>
            <a:r>
              <a:rPr lang="en-GB" dirty="0" err="1" smtClean="0"/>
              <a:t>HEPiX</a:t>
            </a:r>
            <a:r>
              <a:rPr lang="en-GB" dirty="0" smtClean="0"/>
              <a:t> and their benchmarking experts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15-Sep-2015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984408"/>
      </p:ext>
    </p:extLst>
  </p:cSld>
  <p:clrMapOvr>
    <a:masterClrMapping/>
  </p:clrMapOvr>
</p:sld>
</file>

<file path=ppt/theme/theme1.xml><?xml version="1.0" encoding="utf-8"?>
<a:theme xmlns:a="http://schemas.openxmlformats.org/drawingml/2006/main" name="2013-02-18-ITUM-SLC6migration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2013-06-12-GDB-HEPiXreport</Template>
  <TotalTime>0</TotalTime>
  <Words>685</Words>
  <Application>Microsoft Office PowerPoint</Application>
  <PresentationFormat>On-screen Show (4:3)</PresentationFormat>
  <Paragraphs>99</Paragraphs>
  <Slides>11</Slides>
  <Notes>1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Lucida Grande</vt:lpstr>
      <vt:lpstr>2013-02-18-ITUM-SLC6migration</vt:lpstr>
      <vt:lpstr>PowerPoint Presentation</vt:lpstr>
      <vt:lpstr>Benchmarking – The GDB Discussion and the Way Forward</vt:lpstr>
      <vt:lpstr>Outline</vt:lpstr>
      <vt:lpstr>GDB Discussion 09-Sep-2015</vt:lpstr>
      <vt:lpstr>Issues to Address (1)</vt:lpstr>
      <vt:lpstr>Issues to Address (2)</vt:lpstr>
      <vt:lpstr>Issues to Address (3)</vt:lpstr>
      <vt:lpstr>Issues to Address (4)</vt:lpstr>
      <vt:lpstr>Proposal</vt:lpstr>
      <vt:lpstr>Questions? Decision?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Services of IT-PES Group</dc:title>
  <dc:creator>Helge Meinhard</dc:creator>
  <cp:lastModifiedBy>Helge Meinhard</cp:lastModifiedBy>
  <cp:revision>135</cp:revision>
  <dcterms:created xsi:type="dcterms:W3CDTF">2013-12-06T13:47:58Z</dcterms:created>
  <dcterms:modified xsi:type="dcterms:W3CDTF">2015-09-15T10:59:24Z</dcterms:modified>
</cp:coreProperties>
</file>