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  <p:sldMasterId id="2147483687" r:id="rId3"/>
  </p:sldMasterIdLst>
  <p:notesMasterIdLst>
    <p:notesMasterId r:id="rId13"/>
  </p:notesMasterIdLst>
  <p:handoutMasterIdLst>
    <p:handoutMasterId r:id="rId14"/>
  </p:handoutMasterIdLst>
  <p:sldIdLst>
    <p:sldId id="261" r:id="rId4"/>
    <p:sldId id="262" r:id="rId5"/>
    <p:sldId id="264" r:id="rId6"/>
    <p:sldId id="271" r:id="rId7"/>
    <p:sldId id="272" r:id="rId8"/>
    <p:sldId id="273" r:id="rId9"/>
    <p:sldId id="269" r:id="rId10"/>
    <p:sldId id="277" r:id="rId11"/>
    <p:sldId id="278" r:id="rId1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80808"/>
    <a:srgbClr val="FF9900"/>
    <a:srgbClr val="FFFF9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56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saiz:Downloads:ggus-ticket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876478318002602E-2"/>
          <c:y val="6.2350265920699199E-2"/>
          <c:w val="0.89750328515111699"/>
          <c:h val="0.8297381541754580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9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Sheet2!$A$2:$A$350</c:f>
              <c:numCache>
                <c:formatCode>d\-mmm</c:formatCode>
                <c:ptCount val="349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</c:numCache>
            </c:numRef>
          </c:xVal>
          <c:yVal>
            <c:numRef>
              <c:f>Sheet2!$E$2:$E$350</c:f>
              <c:numCache>
                <c:formatCode>General</c:formatCode>
                <c:ptCount val="349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1</c:v>
                </c:pt>
                <c:pt idx="7">
                  <c:v>4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53</c:v>
                </c:pt>
                <c:pt idx="27">
                  <c:v>2</c:v>
                </c:pt>
                <c:pt idx="28">
                  <c:v>7</c:v>
                </c:pt>
                <c:pt idx="29">
                  <c:v>1</c:v>
                </c:pt>
                <c:pt idx="30">
                  <c:v>5</c:v>
                </c:pt>
                <c:pt idx="31">
                  <c:v>1</c:v>
                </c:pt>
                <c:pt idx="32">
                  <c:v>0</c:v>
                </c:pt>
                <c:pt idx="33">
                  <c:v>1</c:v>
                </c:pt>
                <c:pt idx="34">
                  <c:v>1</c:v>
                </c:pt>
                <c:pt idx="35">
                  <c:v>3</c:v>
                </c:pt>
                <c:pt idx="36">
                  <c:v>2</c:v>
                </c:pt>
                <c:pt idx="37">
                  <c:v>2</c:v>
                </c:pt>
                <c:pt idx="38">
                  <c:v>0</c:v>
                </c:pt>
                <c:pt idx="39">
                  <c:v>1</c:v>
                </c:pt>
                <c:pt idx="40">
                  <c:v>3</c:v>
                </c:pt>
                <c:pt idx="41">
                  <c:v>1</c:v>
                </c:pt>
                <c:pt idx="42">
                  <c:v>1</c:v>
                </c:pt>
                <c:pt idx="43">
                  <c:v>4</c:v>
                </c:pt>
                <c:pt idx="44">
                  <c:v>3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3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1</c:v>
                </c:pt>
                <c:pt idx="59">
                  <c:v>2</c:v>
                </c:pt>
                <c:pt idx="60">
                  <c:v>2</c:v>
                </c:pt>
                <c:pt idx="61">
                  <c:v>1</c:v>
                </c:pt>
                <c:pt idx="62">
                  <c:v>0</c:v>
                </c:pt>
                <c:pt idx="63">
                  <c:v>4</c:v>
                </c:pt>
                <c:pt idx="64">
                  <c:v>2</c:v>
                </c:pt>
                <c:pt idx="65">
                  <c:v>4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3</c:v>
                </c:pt>
                <c:pt idx="72">
                  <c:v>2</c:v>
                </c:pt>
                <c:pt idx="73">
                  <c:v>1</c:v>
                </c:pt>
                <c:pt idx="74">
                  <c:v>1</c:v>
                </c:pt>
                <c:pt idx="75">
                  <c:v>3</c:v>
                </c:pt>
                <c:pt idx="76">
                  <c:v>0</c:v>
                </c:pt>
                <c:pt idx="77">
                  <c:v>0</c:v>
                </c:pt>
                <c:pt idx="78">
                  <c:v>2</c:v>
                </c:pt>
                <c:pt idx="79">
                  <c:v>2</c:v>
                </c:pt>
                <c:pt idx="80">
                  <c:v>1</c:v>
                </c:pt>
                <c:pt idx="81">
                  <c:v>0</c:v>
                </c:pt>
                <c:pt idx="82">
                  <c:v>0</c:v>
                </c:pt>
                <c:pt idx="83">
                  <c:v>2</c:v>
                </c:pt>
                <c:pt idx="84">
                  <c:v>1</c:v>
                </c:pt>
                <c:pt idx="85">
                  <c:v>0</c:v>
                </c:pt>
                <c:pt idx="86">
                  <c:v>1</c:v>
                </c:pt>
                <c:pt idx="87">
                  <c:v>3</c:v>
                </c:pt>
                <c:pt idx="88">
                  <c:v>1</c:v>
                </c:pt>
                <c:pt idx="89">
                  <c:v>2</c:v>
                </c:pt>
                <c:pt idx="90">
                  <c:v>0</c:v>
                </c:pt>
                <c:pt idx="91">
                  <c:v>4</c:v>
                </c:pt>
                <c:pt idx="92">
                  <c:v>5</c:v>
                </c:pt>
                <c:pt idx="93">
                  <c:v>3</c:v>
                </c:pt>
                <c:pt idx="94">
                  <c:v>2</c:v>
                </c:pt>
                <c:pt idx="95">
                  <c:v>16</c:v>
                </c:pt>
                <c:pt idx="96">
                  <c:v>0</c:v>
                </c:pt>
                <c:pt idx="97">
                  <c:v>2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3</c:v>
                </c:pt>
                <c:pt idx="102">
                  <c:v>1</c:v>
                </c:pt>
                <c:pt idx="103">
                  <c:v>0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2</c:v>
                </c:pt>
                <c:pt idx="108">
                  <c:v>2</c:v>
                </c:pt>
                <c:pt idx="109">
                  <c:v>4</c:v>
                </c:pt>
                <c:pt idx="110">
                  <c:v>2</c:v>
                </c:pt>
                <c:pt idx="111">
                  <c:v>0</c:v>
                </c:pt>
                <c:pt idx="112">
                  <c:v>1</c:v>
                </c:pt>
                <c:pt idx="113">
                  <c:v>4</c:v>
                </c:pt>
                <c:pt idx="114">
                  <c:v>0</c:v>
                </c:pt>
                <c:pt idx="115">
                  <c:v>2</c:v>
                </c:pt>
                <c:pt idx="116">
                  <c:v>2</c:v>
                </c:pt>
                <c:pt idx="117">
                  <c:v>0</c:v>
                </c:pt>
                <c:pt idx="118">
                  <c:v>1</c:v>
                </c:pt>
                <c:pt idx="119">
                  <c:v>3</c:v>
                </c:pt>
                <c:pt idx="120">
                  <c:v>1</c:v>
                </c:pt>
                <c:pt idx="121">
                  <c:v>0</c:v>
                </c:pt>
                <c:pt idx="122">
                  <c:v>0</c:v>
                </c:pt>
                <c:pt idx="123">
                  <c:v>4</c:v>
                </c:pt>
                <c:pt idx="124">
                  <c:v>0</c:v>
                </c:pt>
                <c:pt idx="125">
                  <c:v>1</c:v>
                </c:pt>
                <c:pt idx="126">
                  <c:v>3</c:v>
                </c:pt>
                <c:pt idx="127">
                  <c:v>0</c:v>
                </c:pt>
                <c:pt idx="128">
                  <c:v>3</c:v>
                </c:pt>
                <c:pt idx="129">
                  <c:v>0</c:v>
                </c:pt>
                <c:pt idx="130">
                  <c:v>0</c:v>
                </c:pt>
                <c:pt idx="131">
                  <c:v>3</c:v>
                </c:pt>
                <c:pt idx="132">
                  <c:v>3</c:v>
                </c:pt>
                <c:pt idx="133">
                  <c:v>0</c:v>
                </c:pt>
                <c:pt idx="134">
                  <c:v>1</c:v>
                </c:pt>
                <c:pt idx="135">
                  <c:v>0</c:v>
                </c:pt>
                <c:pt idx="136">
                  <c:v>2</c:v>
                </c:pt>
                <c:pt idx="137">
                  <c:v>0</c:v>
                </c:pt>
                <c:pt idx="138">
                  <c:v>0</c:v>
                </c:pt>
                <c:pt idx="139">
                  <c:v>2</c:v>
                </c:pt>
                <c:pt idx="140">
                  <c:v>1</c:v>
                </c:pt>
                <c:pt idx="141">
                  <c:v>1</c:v>
                </c:pt>
                <c:pt idx="142">
                  <c:v>2</c:v>
                </c:pt>
                <c:pt idx="143">
                  <c:v>0</c:v>
                </c:pt>
                <c:pt idx="144">
                  <c:v>1</c:v>
                </c:pt>
                <c:pt idx="145">
                  <c:v>0</c:v>
                </c:pt>
                <c:pt idx="146">
                  <c:v>0</c:v>
                </c:pt>
                <c:pt idx="147">
                  <c:v>4</c:v>
                </c:pt>
                <c:pt idx="148">
                  <c:v>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>
              <a:solidFill>
                <a:srgbClr val="99336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20884"/>
              </a:solidFill>
              <a:ln>
                <a:solidFill>
                  <a:srgbClr val="993366"/>
                </a:solidFill>
                <a:prstDash val="solid"/>
              </a:ln>
            </c:spPr>
          </c:marker>
          <c:xVal>
            <c:numRef>
              <c:f>Sheet2!$A$2:$A$350</c:f>
              <c:numCache>
                <c:formatCode>d\-mmm</c:formatCode>
                <c:ptCount val="349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</c:numCache>
            </c:numRef>
          </c:xVal>
          <c:yVal>
            <c:numRef>
              <c:f>Sheet2!$I$2:$I$350</c:f>
              <c:numCache>
                <c:formatCode>General</c:formatCode>
                <c:ptCount val="349"/>
                <c:pt idx="0">
                  <c:v>16</c:v>
                </c:pt>
                <c:pt idx="1">
                  <c:v>29</c:v>
                </c:pt>
                <c:pt idx="2">
                  <c:v>47</c:v>
                </c:pt>
                <c:pt idx="3">
                  <c:v>44</c:v>
                </c:pt>
                <c:pt idx="4">
                  <c:v>37</c:v>
                </c:pt>
                <c:pt idx="5">
                  <c:v>42</c:v>
                </c:pt>
                <c:pt idx="6">
                  <c:v>34</c:v>
                </c:pt>
                <c:pt idx="7">
                  <c:v>24</c:v>
                </c:pt>
                <c:pt idx="8">
                  <c:v>30</c:v>
                </c:pt>
                <c:pt idx="9">
                  <c:v>38</c:v>
                </c:pt>
                <c:pt idx="10">
                  <c:v>37</c:v>
                </c:pt>
                <c:pt idx="11">
                  <c:v>46</c:v>
                </c:pt>
                <c:pt idx="12">
                  <c:v>35</c:v>
                </c:pt>
                <c:pt idx="13">
                  <c:v>35</c:v>
                </c:pt>
                <c:pt idx="14">
                  <c:v>30</c:v>
                </c:pt>
                <c:pt idx="15">
                  <c:v>24</c:v>
                </c:pt>
                <c:pt idx="16">
                  <c:v>35</c:v>
                </c:pt>
                <c:pt idx="17">
                  <c:v>24</c:v>
                </c:pt>
                <c:pt idx="18">
                  <c:v>19</c:v>
                </c:pt>
                <c:pt idx="19">
                  <c:v>54</c:v>
                </c:pt>
                <c:pt idx="20">
                  <c:v>25</c:v>
                </c:pt>
                <c:pt idx="21">
                  <c:v>12</c:v>
                </c:pt>
                <c:pt idx="22">
                  <c:v>31</c:v>
                </c:pt>
                <c:pt idx="23">
                  <c:v>16</c:v>
                </c:pt>
                <c:pt idx="24">
                  <c:v>34</c:v>
                </c:pt>
                <c:pt idx="25">
                  <c:v>29</c:v>
                </c:pt>
                <c:pt idx="26">
                  <c:v>58</c:v>
                </c:pt>
                <c:pt idx="27">
                  <c:v>36</c:v>
                </c:pt>
                <c:pt idx="28">
                  <c:v>17</c:v>
                </c:pt>
                <c:pt idx="29">
                  <c:v>32</c:v>
                </c:pt>
                <c:pt idx="30">
                  <c:v>22</c:v>
                </c:pt>
                <c:pt idx="31">
                  <c:v>32</c:v>
                </c:pt>
                <c:pt idx="32">
                  <c:v>24</c:v>
                </c:pt>
                <c:pt idx="33">
                  <c:v>33</c:v>
                </c:pt>
                <c:pt idx="34">
                  <c:v>28</c:v>
                </c:pt>
                <c:pt idx="35">
                  <c:v>21</c:v>
                </c:pt>
                <c:pt idx="36">
                  <c:v>37</c:v>
                </c:pt>
                <c:pt idx="37">
                  <c:v>35</c:v>
                </c:pt>
                <c:pt idx="38">
                  <c:v>30</c:v>
                </c:pt>
                <c:pt idx="39">
                  <c:v>37</c:v>
                </c:pt>
                <c:pt idx="40">
                  <c:v>45</c:v>
                </c:pt>
                <c:pt idx="41">
                  <c:v>29</c:v>
                </c:pt>
                <c:pt idx="42">
                  <c:v>25</c:v>
                </c:pt>
                <c:pt idx="43">
                  <c:v>20</c:v>
                </c:pt>
                <c:pt idx="44">
                  <c:v>36</c:v>
                </c:pt>
                <c:pt idx="45">
                  <c:v>26</c:v>
                </c:pt>
                <c:pt idx="46">
                  <c:v>33</c:v>
                </c:pt>
                <c:pt idx="47">
                  <c:v>31</c:v>
                </c:pt>
                <c:pt idx="48">
                  <c:v>20</c:v>
                </c:pt>
                <c:pt idx="49">
                  <c:v>2</c:v>
                </c:pt>
                <c:pt idx="50">
                  <c:v>14</c:v>
                </c:pt>
                <c:pt idx="51">
                  <c:v>16</c:v>
                </c:pt>
                <c:pt idx="52">
                  <c:v>35</c:v>
                </c:pt>
                <c:pt idx="53">
                  <c:v>24</c:v>
                </c:pt>
                <c:pt idx="54">
                  <c:v>30</c:v>
                </c:pt>
                <c:pt idx="55">
                  <c:v>30</c:v>
                </c:pt>
                <c:pt idx="56">
                  <c:v>27</c:v>
                </c:pt>
                <c:pt idx="57">
                  <c:v>37</c:v>
                </c:pt>
                <c:pt idx="58">
                  <c:v>19</c:v>
                </c:pt>
                <c:pt idx="59">
                  <c:v>23</c:v>
                </c:pt>
                <c:pt idx="60">
                  <c:v>24</c:v>
                </c:pt>
                <c:pt idx="61">
                  <c:v>24</c:v>
                </c:pt>
                <c:pt idx="62">
                  <c:v>25</c:v>
                </c:pt>
                <c:pt idx="63">
                  <c:v>21</c:v>
                </c:pt>
                <c:pt idx="64">
                  <c:v>23</c:v>
                </c:pt>
                <c:pt idx="65">
                  <c:v>24</c:v>
                </c:pt>
                <c:pt idx="66">
                  <c:v>30</c:v>
                </c:pt>
                <c:pt idx="67">
                  <c:v>21</c:v>
                </c:pt>
                <c:pt idx="68">
                  <c:v>34</c:v>
                </c:pt>
                <c:pt idx="69">
                  <c:v>25</c:v>
                </c:pt>
                <c:pt idx="70">
                  <c:v>21</c:v>
                </c:pt>
                <c:pt idx="71">
                  <c:v>31</c:v>
                </c:pt>
                <c:pt idx="72">
                  <c:v>26</c:v>
                </c:pt>
                <c:pt idx="73">
                  <c:v>18</c:v>
                </c:pt>
                <c:pt idx="74">
                  <c:v>31</c:v>
                </c:pt>
                <c:pt idx="75">
                  <c:v>26</c:v>
                </c:pt>
                <c:pt idx="76">
                  <c:v>25</c:v>
                </c:pt>
                <c:pt idx="77">
                  <c:v>28</c:v>
                </c:pt>
                <c:pt idx="78">
                  <c:v>29</c:v>
                </c:pt>
                <c:pt idx="79">
                  <c:v>33</c:v>
                </c:pt>
                <c:pt idx="80">
                  <c:v>44</c:v>
                </c:pt>
                <c:pt idx="81">
                  <c:v>23</c:v>
                </c:pt>
                <c:pt idx="82">
                  <c:v>23</c:v>
                </c:pt>
                <c:pt idx="83">
                  <c:v>21</c:v>
                </c:pt>
                <c:pt idx="84">
                  <c:v>29</c:v>
                </c:pt>
                <c:pt idx="85">
                  <c:v>49</c:v>
                </c:pt>
                <c:pt idx="86">
                  <c:v>17</c:v>
                </c:pt>
                <c:pt idx="87">
                  <c:v>25</c:v>
                </c:pt>
                <c:pt idx="88">
                  <c:v>30</c:v>
                </c:pt>
                <c:pt idx="89">
                  <c:v>33</c:v>
                </c:pt>
                <c:pt idx="90">
                  <c:v>26</c:v>
                </c:pt>
                <c:pt idx="91">
                  <c:v>31</c:v>
                </c:pt>
                <c:pt idx="92">
                  <c:v>17</c:v>
                </c:pt>
                <c:pt idx="93">
                  <c:v>24</c:v>
                </c:pt>
                <c:pt idx="94">
                  <c:v>28</c:v>
                </c:pt>
                <c:pt idx="95">
                  <c:v>20</c:v>
                </c:pt>
                <c:pt idx="96">
                  <c:v>23</c:v>
                </c:pt>
                <c:pt idx="97">
                  <c:v>27</c:v>
                </c:pt>
                <c:pt idx="98">
                  <c:v>30</c:v>
                </c:pt>
                <c:pt idx="99">
                  <c:v>14</c:v>
                </c:pt>
                <c:pt idx="100">
                  <c:v>22</c:v>
                </c:pt>
                <c:pt idx="101">
                  <c:v>22</c:v>
                </c:pt>
                <c:pt idx="102">
                  <c:v>18</c:v>
                </c:pt>
                <c:pt idx="103">
                  <c:v>11</c:v>
                </c:pt>
                <c:pt idx="104">
                  <c:v>13</c:v>
                </c:pt>
                <c:pt idx="105">
                  <c:v>19</c:v>
                </c:pt>
                <c:pt idx="106">
                  <c:v>11</c:v>
                </c:pt>
                <c:pt idx="107">
                  <c:v>16</c:v>
                </c:pt>
                <c:pt idx="108">
                  <c:v>9</c:v>
                </c:pt>
                <c:pt idx="109">
                  <c:v>17</c:v>
                </c:pt>
                <c:pt idx="110">
                  <c:v>16</c:v>
                </c:pt>
                <c:pt idx="111">
                  <c:v>12</c:v>
                </c:pt>
                <c:pt idx="112">
                  <c:v>28</c:v>
                </c:pt>
                <c:pt idx="113">
                  <c:v>26</c:v>
                </c:pt>
                <c:pt idx="114">
                  <c:v>27</c:v>
                </c:pt>
                <c:pt idx="115">
                  <c:v>23</c:v>
                </c:pt>
                <c:pt idx="116">
                  <c:v>16</c:v>
                </c:pt>
                <c:pt idx="117">
                  <c:v>17</c:v>
                </c:pt>
                <c:pt idx="118">
                  <c:v>23</c:v>
                </c:pt>
                <c:pt idx="119">
                  <c:v>19</c:v>
                </c:pt>
                <c:pt idx="120">
                  <c:v>15</c:v>
                </c:pt>
                <c:pt idx="121">
                  <c:v>18</c:v>
                </c:pt>
                <c:pt idx="122">
                  <c:v>18</c:v>
                </c:pt>
                <c:pt idx="123">
                  <c:v>13</c:v>
                </c:pt>
                <c:pt idx="124">
                  <c:v>25</c:v>
                </c:pt>
                <c:pt idx="125">
                  <c:v>29</c:v>
                </c:pt>
                <c:pt idx="126">
                  <c:v>24</c:v>
                </c:pt>
                <c:pt idx="127">
                  <c:v>17</c:v>
                </c:pt>
                <c:pt idx="128">
                  <c:v>18</c:v>
                </c:pt>
                <c:pt idx="129">
                  <c:v>18</c:v>
                </c:pt>
                <c:pt idx="130">
                  <c:v>33</c:v>
                </c:pt>
                <c:pt idx="131">
                  <c:v>25</c:v>
                </c:pt>
                <c:pt idx="132">
                  <c:v>5</c:v>
                </c:pt>
                <c:pt idx="133">
                  <c:v>15</c:v>
                </c:pt>
                <c:pt idx="134">
                  <c:v>16</c:v>
                </c:pt>
                <c:pt idx="135">
                  <c:v>15</c:v>
                </c:pt>
                <c:pt idx="136">
                  <c:v>28</c:v>
                </c:pt>
                <c:pt idx="137">
                  <c:v>16</c:v>
                </c:pt>
                <c:pt idx="138">
                  <c:v>16</c:v>
                </c:pt>
                <c:pt idx="139">
                  <c:v>21</c:v>
                </c:pt>
                <c:pt idx="140">
                  <c:v>13</c:v>
                </c:pt>
                <c:pt idx="141">
                  <c:v>12</c:v>
                </c:pt>
                <c:pt idx="142">
                  <c:v>14</c:v>
                </c:pt>
                <c:pt idx="143">
                  <c:v>19</c:v>
                </c:pt>
                <c:pt idx="144">
                  <c:v>15</c:v>
                </c:pt>
                <c:pt idx="145">
                  <c:v>22</c:v>
                </c:pt>
                <c:pt idx="146">
                  <c:v>11</c:v>
                </c:pt>
                <c:pt idx="147">
                  <c:v>15</c:v>
                </c:pt>
                <c:pt idx="148">
                  <c:v>12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>
              <a:solidFill>
                <a:srgbClr val="006411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1FB714"/>
              </a:solidFill>
              <a:ln>
                <a:solidFill>
                  <a:srgbClr val="006411"/>
                </a:solidFill>
                <a:prstDash val="solid"/>
              </a:ln>
            </c:spPr>
          </c:marker>
          <c:xVal>
            <c:numRef>
              <c:f>Sheet2!$A$2:$A$350</c:f>
              <c:numCache>
                <c:formatCode>d\-mmm</c:formatCode>
                <c:ptCount val="349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</c:numCache>
            </c:numRef>
          </c:xVal>
          <c:yVal>
            <c:numRef>
              <c:f>Sheet2!$M$2:$M$350</c:f>
              <c:numCache>
                <c:formatCode>General</c:formatCode>
                <c:ptCount val="349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3</c:v>
                </c:pt>
                <c:pt idx="5">
                  <c:v>3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  <c:pt idx="9">
                  <c:v>7</c:v>
                </c:pt>
                <c:pt idx="10">
                  <c:v>8</c:v>
                </c:pt>
                <c:pt idx="11">
                  <c:v>7</c:v>
                </c:pt>
                <c:pt idx="12">
                  <c:v>6</c:v>
                </c:pt>
                <c:pt idx="13">
                  <c:v>9</c:v>
                </c:pt>
                <c:pt idx="14">
                  <c:v>10</c:v>
                </c:pt>
                <c:pt idx="15">
                  <c:v>10</c:v>
                </c:pt>
                <c:pt idx="16">
                  <c:v>7</c:v>
                </c:pt>
                <c:pt idx="17">
                  <c:v>5</c:v>
                </c:pt>
                <c:pt idx="18">
                  <c:v>10</c:v>
                </c:pt>
                <c:pt idx="19">
                  <c:v>17</c:v>
                </c:pt>
                <c:pt idx="20">
                  <c:v>12</c:v>
                </c:pt>
                <c:pt idx="21">
                  <c:v>4</c:v>
                </c:pt>
                <c:pt idx="22">
                  <c:v>5</c:v>
                </c:pt>
                <c:pt idx="23">
                  <c:v>10</c:v>
                </c:pt>
                <c:pt idx="24">
                  <c:v>7</c:v>
                </c:pt>
                <c:pt idx="25">
                  <c:v>16</c:v>
                </c:pt>
                <c:pt idx="26">
                  <c:v>12</c:v>
                </c:pt>
                <c:pt idx="27">
                  <c:v>16</c:v>
                </c:pt>
                <c:pt idx="28">
                  <c:v>10</c:v>
                </c:pt>
                <c:pt idx="29">
                  <c:v>10</c:v>
                </c:pt>
                <c:pt idx="30">
                  <c:v>14</c:v>
                </c:pt>
                <c:pt idx="31">
                  <c:v>9</c:v>
                </c:pt>
                <c:pt idx="32">
                  <c:v>4</c:v>
                </c:pt>
                <c:pt idx="33">
                  <c:v>8</c:v>
                </c:pt>
                <c:pt idx="34">
                  <c:v>7</c:v>
                </c:pt>
                <c:pt idx="35">
                  <c:v>8</c:v>
                </c:pt>
                <c:pt idx="36">
                  <c:v>5</c:v>
                </c:pt>
                <c:pt idx="37">
                  <c:v>1</c:v>
                </c:pt>
                <c:pt idx="38">
                  <c:v>9</c:v>
                </c:pt>
                <c:pt idx="39">
                  <c:v>7</c:v>
                </c:pt>
                <c:pt idx="40">
                  <c:v>9</c:v>
                </c:pt>
                <c:pt idx="41">
                  <c:v>8</c:v>
                </c:pt>
                <c:pt idx="42">
                  <c:v>8</c:v>
                </c:pt>
                <c:pt idx="43">
                  <c:v>9</c:v>
                </c:pt>
                <c:pt idx="44">
                  <c:v>10</c:v>
                </c:pt>
                <c:pt idx="45">
                  <c:v>3</c:v>
                </c:pt>
                <c:pt idx="46">
                  <c:v>7</c:v>
                </c:pt>
                <c:pt idx="47">
                  <c:v>11</c:v>
                </c:pt>
                <c:pt idx="48">
                  <c:v>11</c:v>
                </c:pt>
                <c:pt idx="49">
                  <c:v>7</c:v>
                </c:pt>
                <c:pt idx="50">
                  <c:v>5</c:v>
                </c:pt>
                <c:pt idx="51">
                  <c:v>6</c:v>
                </c:pt>
                <c:pt idx="52">
                  <c:v>8</c:v>
                </c:pt>
                <c:pt idx="53">
                  <c:v>11</c:v>
                </c:pt>
                <c:pt idx="54">
                  <c:v>10</c:v>
                </c:pt>
                <c:pt idx="55">
                  <c:v>9</c:v>
                </c:pt>
                <c:pt idx="56">
                  <c:v>13</c:v>
                </c:pt>
                <c:pt idx="57">
                  <c:v>7</c:v>
                </c:pt>
                <c:pt idx="58">
                  <c:v>28</c:v>
                </c:pt>
                <c:pt idx="59">
                  <c:v>12</c:v>
                </c:pt>
                <c:pt idx="60">
                  <c:v>10</c:v>
                </c:pt>
                <c:pt idx="61">
                  <c:v>12</c:v>
                </c:pt>
                <c:pt idx="62">
                  <c:v>13</c:v>
                </c:pt>
                <c:pt idx="63">
                  <c:v>5</c:v>
                </c:pt>
                <c:pt idx="64">
                  <c:v>10</c:v>
                </c:pt>
                <c:pt idx="65">
                  <c:v>15</c:v>
                </c:pt>
                <c:pt idx="66">
                  <c:v>14</c:v>
                </c:pt>
                <c:pt idx="67">
                  <c:v>29</c:v>
                </c:pt>
                <c:pt idx="68">
                  <c:v>35</c:v>
                </c:pt>
                <c:pt idx="69">
                  <c:v>38</c:v>
                </c:pt>
                <c:pt idx="70">
                  <c:v>30</c:v>
                </c:pt>
                <c:pt idx="71">
                  <c:v>53</c:v>
                </c:pt>
                <c:pt idx="72">
                  <c:v>29</c:v>
                </c:pt>
                <c:pt idx="73">
                  <c:v>23</c:v>
                </c:pt>
                <c:pt idx="74">
                  <c:v>22</c:v>
                </c:pt>
                <c:pt idx="75">
                  <c:v>29</c:v>
                </c:pt>
                <c:pt idx="76">
                  <c:v>33</c:v>
                </c:pt>
                <c:pt idx="77">
                  <c:v>22</c:v>
                </c:pt>
                <c:pt idx="78">
                  <c:v>45</c:v>
                </c:pt>
                <c:pt idx="79">
                  <c:v>37</c:v>
                </c:pt>
                <c:pt idx="80">
                  <c:v>26</c:v>
                </c:pt>
                <c:pt idx="81">
                  <c:v>40</c:v>
                </c:pt>
                <c:pt idx="82">
                  <c:v>35</c:v>
                </c:pt>
                <c:pt idx="83">
                  <c:v>27</c:v>
                </c:pt>
                <c:pt idx="84">
                  <c:v>35</c:v>
                </c:pt>
                <c:pt idx="85">
                  <c:v>24</c:v>
                </c:pt>
                <c:pt idx="86">
                  <c:v>28</c:v>
                </c:pt>
                <c:pt idx="87">
                  <c:v>41</c:v>
                </c:pt>
                <c:pt idx="88">
                  <c:v>37</c:v>
                </c:pt>
                <c:pt idx="89">
                  <c:v>28</c:v>
                </c:pt>
                <c:pt idx="90">
                  <c:v>17</c:v>
                </c:pt>
                <c:pt idx="91">
                  <c:v>83</c:v>
                </c:pt>
                <c:pt idx="92">
                  <c:v>27</c:v>
                </c:pt>
                <c:pt idx="93">
                  <c:v>43</c:v>
                </c:pt>
                <c:pt idx="94">
                  <c:v>34</c:v>
                </c:pt>
                <c:pt idx="95">
                  <c:v>35</c:v>
                </c:pt>
                <c:pt idx="96">
                  <c:v>34</c:v>
                </c:pt>
                <c:pt idx="97">
                  <c:v>37</c:v>
                </c:pt>
                <c:pt idx="98">
                  <c:v>22</c:v>
                </c:pt>
                <c:pt idx="99">
                  <c:v>34</c:v>
                </c:pt>
                <c:pt idx="100">
                  <c:v>24</c:v>
                </c:pt>
                <c:pt idx="101">
                  <c:v>48</c:v>
                </c:pt>
                <c:pt idx="102">
                  <c:v>10</c:v>
                </c:pt>
                <c:pt idx="103">
                  <c:v>11</c:v>
                </c:pt>
                <c:pt idx="104">
                  <c:v>25</c:v>
                </c:pt>
                <c:pt idx="105">
                  <c:v>27</c:v>
                </c:pt>
                <c:pt idx="106">
                  <c:v>43</c:v>
                </c:pt>
                <c:pt idx="107">
                  <c:v>26</c:v>
                </c:pt>
                <c:pt idx="108">
                  <c:v>24</c:v>
                </c:pt>
                <c:pt idx="109">
                  <c:v>36</c:v>
                </c:pt>
                <c:pt idx="110">
                  <c:v>38</c:v>
                </c:pt>
                <c:pt idx="111">
                  <c:v>40</c:v>
                </c:pt>
                <c:pt idx="112">
                  <c:v>32</c:v>
                </c:pt>
                <c:pt idx="113">
                  <c:v>46</c:v>
                </c:pt>
                <c:pt idx="114">
                  <c:v>50</c:v>
                </c:pt>
                <c:pt idx="115">
                  <c:v>37</c:v>
                </c:pt>
                <c:pt idx="116">
                  <c:v>28</c:v>
                </c:pt>
                <c:pt idx="117">
                  <c:v>43</c:v>
                </c:pt>
                <c:pt idx="118">
                  <c:v>44</c:v>
                </c:pt>
                <c:pt idx="119">
                  <c:v>38</c:v>
                </c:pt>
                <c:pt idx="120">
                  <c:v>31</c:v>
                </c:pt>
                <c:pt idx="121">
                  <c:v>36</c:v>
                </c:pt>
                <c:pt idx="122">
                  <c:v>40</c:v>
                </c:pt>
                <c:pt idx="123">
                  <c:v>33</c:v>
                </c:pt>
                <c:pt idx="124">
                  <c:v>34</c:v>
                </c:pt>
                <c:pt idx="125">
                  <c:v>39</c:v>
                </c:pt>
                <c:pt idx="126">
                  <c:v>33</c:v>
                </c:pt>
                <c:pt idx="127">
                  <c:v>52</c:v>
                </c:pt>
                <c:pt idx="128">
                  <c:v>30</c:v>
                </c:pt>
                <c:pt idx="129">
                  <c:v>29</c:v>
                </c:pt>
                <c:pt idx="130">
                  <c:v>29</c:v>
                </c:pt>
                <c:pt idx="131">
                  <c:v>23</c:v>
                </c:pt>
                <c:pt idx="132">
                  <c:v>30</c:v>
                </c:pt>
                <c:pt idx="133">
                  <c:v>51</c:v>
                </c:pt>
                <c:pt idx="134">
                  <c:v>36</c:v>
                </c:pt>
                <c:pt idx="135">
                  <c:v>31</c:v>
                </c:pt>
                <c:pt idx="136">
                  <c:v>19</c:v>
                </c:pt>
                <c:pt idx="137">
                  <c:v>31</c:v>
                </c:pt>
                <c:pt idx="138">
                  <c:v>32</c:v>
                </c:pt>
                <c:pt idx="139">
                  <c:v>34</c:v>
                </c:pt>
                <c:pt idx="140">
                  <c:v>35</c:v>
                </c:pt>
                <c:pt idx="141">
                  <c:v>40</c:v>
                </c:pt>
                <c:pt idx="142">
                  <c:v>52</c:v>
                </c:pt>
                <c:pt idx="143">
                  <c:v>149</c:v>
                </c:pt>
                <c:pt idx="144">
                  <c:v>39</c:v>
                </c:pt>
                <c:pt idx="145">
                  <c:v>55</c:v>
                </c:pt>
                <c:pt idx="146">
                  <c:v>34</c:v>
                </c:pt>
                <c:pt idx="147">
                  <c:v>42</c:v>
                </c:pt>
                <c:pt idx="148">
                  <c:v>49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Sheet2!$Q$1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>
              <a:solidFill>
                <a:srgbClr val="00CC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ABEA"/>
                </a:solidFill>
                <a:prstDash val="solid"/>
              </a:ln>
            </c:spPr>
          </c:marker>
          <c:xVal>
            <c:numRef>
              <c:f>Sheet2!$A$2:$A$350</c:f>
              <c:numCache>
                <c:formatCode>d\-mmm</c:formatCode>
                <c:ptCount val="349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</c:numCache>
            </c:numRef>
          </c:xVal>
          <c:yVal>
            <c:numRef>
              <c:f>Sheet2!$Q$2:$Q$350</c:f>
              <c:numCache>
                <c:formatCode>General</c:formatCode>
                <c:ptCount val="349"/>
                <c:pt idx="0">
                  <c:v>8</c:v>
                </c:pt>
                <c:pt idx="1">
                  <c:v>18</c:v>
                </c:pt>
                <c:pt idx="2">
                  <c:v>2</c:v>
                </c:pt>
                <c:pt idx="3">
                  <c:v>12</c:v>
                </c:pt>
                <c:pt idx="4">
                  <c:v>6</c:v>
                </c:pt>
                <c:pt idx="5">
                  <c:v>14</c:v>
                </c:pt>
                <c:pt idx="6">
                  <c:v>8</c:v>
                </c:pt>
                <c:pt idx="7">
                  <c:v>7</c:v>
                </c:pt>
                <c:pt idx="8">
                  <c:v>11</c:v>
                </c:pt>
                <c:pt idx="9">
                  <c:v>8</c:v>
                </c:pt>
                <c:pt idx="10">
                  <c:v>1</c:v>
                </c:pt>
                <c:pt idx="11">
                  <c:v>12</c:v>
                </c:pt>
                <c:pt idx="12">
                  <c:v>11</c:v>
                </c:pt>
                <c:pt idx="13">
                  <c:v>0</c:v>
                </c:pt>
                <c:pt idx="14">
                  <c:v>3</c:v>
                </c:pt>
                <c:pt idx="15">
                  <c:v>2</c:v>
                </c:pt>
                <c:pt idx="16">
                  <c:v>1</c:v>
                </c:pt>
                <c:pt idx="17">
                  <c:v>4</c:v>
                </c:pt>
                <c:pt idx="18">
                  <c:v>9</c:v>
                </c:pt>
                <c:pt idx="19">
                  <c:v>7</c:v>
                </c:pt>
                <c:pt idx="20">
                  <c:v>1</c:v>
                </c:pt>
                <c:pt idx="21">
                  <c:v>5</c:v>
                </c:pt>
                <c:pt idx="22">
                  <c:v>14</c:v>
                </c:pt>
                <c:pt idx="23">
                  <c:v>30</c:v>
                </c:pt>
                <c:pt idx="24">
                  <c:v>5</c:v>
                </c:pt>
                <c:pt idx="25">
                  <c:v>10</c:v>
                </c:pt>
                <c:pt idx="26">
                  <c:v>5</c:v>
                </c:pt>
                <c:pt idx="27">
                  <c:v>6</c:v>
                </c:pt>
                <c:pt idx="28">
                  <c:v>13</c:v>
                </c:pt>
                <c:pt idx="29">
                  <c:v>4</c:v>
                </c:pt>
                <c:pt idx="30">
                  <c:v>11</c:v>
                </c:pt>
                <c:pt idx="31">
                  <c:v>15</c:v>
                </c:pt>
                <c:pt idx="32">
                  <c:v>9</c:v>
                </c:pt>
                <c:pt idx="33">
                  <c:v>12</c:v>
                </c:pt>
                <c:pt idx="34">
                  <c:v>9</c:v>
                </c:pt>
                <c:pt idx="35">
                  <c:v>7</c:v>
                </c:pt>
                <c:pt idx="36">
                  <c:v>7</c:v>
                </c:pt>
                <c:pt idx="37">
                  <c:v>4</c:v>
                </c:pt>
                <c:pt idx="38">
                  <c:v>5</c:v>
                </c:pt>
                <c:pt idx="39">
                  <c:v>14</c:v>
                </c:pt>
                <c:pt idx="40">
                  <c:v>7</c:v>
                </c:pt>
                <c:pt idx="41">
                  <c:v>4</c:v>
                </c:pt>
                <c:pt idx="42">
                  <c:v>11</c:v>
                </c:pt>
                <c:pt idx="43">
                  <c:v>15</c:v>
                </c:pt>
                <c:pt idx="44">
                  <c:v>14</c:v>
                </c:pt>
                <c:pt idx="45">
                  <c:v>12</c:v>
                </c:pt>
                <c:pt idx="46">
                  <c:v>5</c:v>
                </c:pt>
                <c:pt idx="47">
                  <c:v>5</c:v>
                </c:pt>
                <c:pt idx="48">
                  <c:v>10</c:v>
                </c:pt>
                <c:pt idx="49">
                  <c:v>17</c:v>
                </c:pt>
                <c:pt idx="50">
                  <c:v>5</c:v>
                </c:pt>
                <c:pt idx="51">
                  <c:v>1</c:v>
                </c:pt>
                <c:pt idx="52">
                  <c:v>10</c:v>
                </c:pt>
                <c:pt idx="53">
                  <c:v>6</c:v>
                </c:pt>
                <c:pt idx="54">
                  <c:v>9</c:v>
                </c:pt>
                <c:pt idx="55">
                  <c:v>10</c:v>
                </c:pt>
                <c:pt idx="56">
                  <c:v>11</c:v>
                </c:pt>
                <c:pt idx="57">
                  <c:v>12</c:v>
                </c:pt>
                <c:pt idx="58">
                  <c:v>6</c:v>
                </c:pt>
                <c:pt idx="59">
                  <c:v>16</c:v>
                </c:pt>
                <c:pt idx="60">
                  <c:v>12</c:v>
                </c:pt>
                <c:pt idx="61">
                  <c:v>6</c:v>
                </c:pt>
                <c:pt idx="62">
                  <c:v>7</c:v>
                </c:pt>
                <c:pt idx="63">
                  <c:v>20</c:v>
                </c:pt>
                <c:pt idx="64">
                  <c:v>6</c:v>
                </c:pt>
                <c:pt idx="65">
                  <c:v>11</c:v>
                </c:pt>
                <c:pt idx="66">
                  <c:v>6</c:v>
                </c:pt>
                <c:pt idx="67">
                  <c:v>4</c:v>
                </c:pt>
                <c:pt idx="68">
                  <c:v>9</c:v>
                </c:pt>
                <c:pt idx="69">
                  <c:v>8</c:v>
                </c:pt>
                <c:pt idx="70">
                  <c:v>3</c:v>
                </c:pt>
                <c:pt idx="71">
                  <c:v>7</c:v>
                </c:pt>
                <c:pt idx="72">
                  <c:v>7</c:v>
                </c:pt>
                <c:pt idx="73">
                  <c:v>3</c:v>
                </c:pt>
                <c:pt idx="74">
                  <c:v>4</c:v>
                </c:pt>
                <c:pt idx="75">
                  <c:v>12</c:v>
                </c:pt>
                <c:pt idx="76">
                  <c:v>4</c:v>
                </c:pt>
                <c:pt idx="77">
                  <c:v>4</c:v>
                </c:pt>
                <c:pt idx="78">
                  <c:v>5</c:v>
                </c:pt>
                <c:pt idx="79">
                  <c:v>5</c:v>
                </c:pt>
                <c:pt idx="80">
                  <c:v>2</c:v>
                </c:pt>
                <c:pt idx="81">
                  <c:v>5</c:v>
                </c:pt>
                <c:pt idx="82">
                  <c:v>7</c:v>
                </c:pt>
                <c:pt idx="83">
                  <c:v>6</c:v>
                </c:pt>
                <c:pt idx="84">
                  <c:v>4</c:v>
                </c:pt>
                <c:pt idx="85">
                  <c:v>5</c:v>
                </c:pt>
                <c:pt idx="86">
                  <c:v>3</c:v>
                </c:pt>
                <c:pt idx="87">
                  <c:v>7</c:v>
                </c:pt>
                <c:pt idx="88">
                  <c:v>4</c:v>
                </c:pt>
                <c:pt idx="89">
                  <c:v>2</c:v>
                </c:pt>
                <c:pt idx="90">
                  <c:v>3</c:v>
                </c:pt>
                <c:pt idx="91">
                  <c:v>4</c:v>
                </c:pt>
                <c:pt idx="92">
                  <c:v>9</c:v>
                </c:pt>
                <c:pt idx="93">
                  <c:v>10</c:v>
                </c:pt>
                <c:pt idx="94">
                  <c:v>2</c:v>
                </c:pt>
                <c:pt idx="95">
                  <c:v>3</c:v>
                </c:pt>
                <c:pt idx="96">
                  <c:v>2</c:v>
                </c:pt>
                <c:pt idx="97">
                  <c:v>2</c:v>
                </c:pt>
                <c:pt idx="98">
                  <c:v>1</c:v>
                </c:pt>
                <c:pt idx="99">
                  <c:v>8</c:v>
                </c:pt>
                <c:pt idx="100">
                  <c:v>3</c:v>
                </c:pt>
                <c:pt idx="101">
                  <c:v>5</c:v>
                </c:pt>
                <c:pt idx="102">
                  <c:v>1</c:v>
                </c:pt>
                <c:pt idx="103">
                  <c:v>1</c:v>
                </c:pt>
                <c:pt idx="104">
                  <c:v>4</c:v>
                </c:pt>
                <c:pt idx="105">
                  <c:v>2</c:v>
                </c:pt>
                <c:pt idx="106">
                  <c:v>1</c:v>
                </c:pt>
                <c:pt idx="107">
                  <c:v>3</c:v>
                </c:pt>
                <c:pt idx="108">
                  <c:v>4</c:v>
                </c:pt>
                <c:pt idx="109">
                  <c:v>3</c:v>
                </c:pt>
                <c:pt idx="110">
                  <c:v>6</c:v>
                </c:pt>
                <c:pt idx="111">
                  <c:v>8</c:v>
                </c:pt>
                <c:pt idx="112">
                  <c:v>2</c:v>
                </c:pt>
                <c:pt idx="113">
                  <c:v>4</c:v>
                </c:pt>
                <c:pt idx="114">
                  <c:v>6</c:v>
                </c:pt>
                <c:pt idx="115">
                  <c:v>4</c:v>
                </c:pt>
                <c:pt idx="116">
                  <c:v>0</c:v>
                </c:pt>
                <c:pt idx="117">
                  <c:v>2</c:v>
                </c:pt>
                <c:pt idx="118">
                  <c:v>2</c:v>
                </c:pt>
                <c:pt idx="119">
                  <c:v>3</c:v>
                </c:pt>
                <c:pt idx="120">
                  <c:v>2</c:v>
                </c:pt>
                <c:pt idx="121">
                  <c:v>3</c:v>
                </c:pt>
                <c:pt idx="122">
                  <c:v>8</c:v>
                </c:pt>
                <c:pt idx="123">
                  <c:v>6</c:v>
                </c:pt>
                <c:pt idx="124">
                  <c:v>7</c:v>
                </c:pt>
                <c:pt idx="125">
                  <c:v>9</c:v>
                </c:pt>
                <c:pt idx="126">
                  <c:v>3</c:v>
                </c:pt>
                <c:pt idx="127">
                  <c:v>10</c:v>
                </c:pt>
                <c:pt idx="128">
                  <c:v>10</c:v>
                </c:pt>
                <c:pt idx="129">
                  <c:v>6</c:v>
                </c:pt>
                <c:pt idx="130">
                  <c:v>11</c:v>
                </c:pt>
                <c:pt idx="131">
                  <c:v>2</c:v>
                </c:pt>
                <c:pt idx="132">
                  <c:v>8</c:v>
                </c:pt>
                <c:pt idx="133">
                  <c:v>4</c:v>
                </c:pt>
                <c:pt idx="134">
                  <c:v>5</c:v>
                </c:pt>
                <c:pt idx="135">
                  <c:v>5</c:v>
                </c:pt>
                <c:pt idx="136">
                  <c:v>10</c:v>
                </c:pt>
                <c:pt idx="137">
                  <c:v>8</c:v>
                </c:pt>
                <c:pt idx="138">
                  <c:v>7</c:v>
                </c:pt>
                <c:pt idx="139">
                  <c:v>8</c:v>
                </c:pt>
                <c:pt idx="140">
                  <c:v>3</c:v>
                </c:pt>
                <c:pt idx="141">
                  <c:v>6</c:v>
                </c:pt>
                <c:pt idx="142">
                  <c:v>12</c:v>
                </c:pt>
                <c:pt idx="143">
                  <c:v>11</c:v>
                </c:pt>
                <c:pt idx="144">
                  <c:v>11</c:v>
                </c:pt>
                <c:pt idx="145">
                  <c:v>13</c:v>
                </c:pt>
                <c:pt idx="146">
                  <c:v>6</c:v>
                </c:pt>
                <c:pt idx="147">
                  <c:v>8</c:v>
                </c:pt>
                <c:pt idx="148">
                  <c:v>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830368"/>
        <c:axId val="115455696"/>
      </c:scatterChart>
      <c:valAx>
        <c:axId val="65830368"/>
        <c:scaling>
          <c:orientation val="minMax"/>
        </c:scaling>
        <c:delete val="0"/>
        <c:axPos val="b"/>
        <c:numFmt formatCode="d\-mmm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5455696"/>
        <c:crosses val="autoZero"/>
        <c:crossBetween val="midCat"/>
      </c:valAx>
      <c:valAx>
        <c:axId val="115455696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5830368"/>
        <c:crosses val="autoZero"/>
        <c:crossBetween val="midCat"/>
      </c:valAx>
      <c:spPr>
        <a:noFill/>
        <a:ln w="12700">
          <a:solidFill>
            <a:srgbClr val="FFFF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7.7126956016746198E-2"/>
          <c:y val="9.6559223180224696E-2"/>
          <c:w val="0.139700153079728"/>
          <c:h val="0.341768227117698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5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01/12/2015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7909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380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077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2283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8856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3985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12/1/2015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2586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7738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41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700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12/1/2015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6787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2297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3850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1282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31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669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iki.egi.eu/wiki/SVG:Advisory-SVG-2015-CVE-2015-718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ServiceIncident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twiki.cern.ch/twiki/pub/LCG/WLCGServiceIncidents/SIR-IN2P3-CC-network-2015-11-03-v3.pd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WLCG Service Report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800" dirty="0">
                <a:solidFill>
                  <a:srgbClr val="7030A0"/>
                </a:solidFill>
              </a:rPr>
              <a:t>3</a:t>
            </a:r>
            <a:r>
              <a:rPr lang="en-US" sz="2800" dirty="0" smtClean="0">
                <a:solidFill>
                  <a:srgbClr val="7030A0"/>
                </a:solidFill>
              </a:rPr>
              <a:t> weeks, Oct 27 – Nov </a:t>
            </a:r>
            <a:r>
              <a:rPr lang="en-US" sz="2800" dirty="0">
                <a:solidFill>
                  <a:srgbClr val="7030A0"/>
                </a:solidFill>
              </a:rPr>
              <a:t>1</a:t>
            </a:r>
            <a:r>
              <a:rPr lang="en-US" sz="2800" dirty="0" smtClean="0">
                <a:solidFill>
                  <a:srgbClr val="7030A0"/>
                </a:solidFill>
              </a:rPr>
              <a:t>7</a:t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>
                <a:solidFill>
                  <a:srgbClr val="080808"/>
                </a:solidFill>
              </a:rPr>
              <a:t>WLCG Management Board, 17</a:t>
            </a:r>
            <a:r>
              <a:rPr lang="en-US" sz="3200" baseline="30000" dirty="0" smtClean="0">
                <a:solidFill>
                  <a:srgbClr val="080808"/>
                </a:solidFill>
              </a:rPr>
              <a:t>th</a:t>
            </a:r>
            <a:r>
              <a:rPr lang="en-US" sz="3200" dirty="0" smtClean="0">
                <a:solidFill>
                  <a:srgbClr val="080808"/>
                </a:solidFill>
              </a:rPr>
              <a:t> Nov 2015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 smtClean="0"/>
              <a:t>Luca Mascetti</a:t>
            </a:r>
            <a:br>
              <a:rPr lang="en-US" sz="2400" dirty="0" smtClean="0"/>
            </a:br>
            <a:r>
              <a:rPr lang="en-US" sz="2400" dirty="0" smtClean="0"/>
              <a:t>CERN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v1.4 (updated Dec 1)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/>
          </a:bodyPr>
          <a:lstStyle/>
          <a:p>
            <a:r>
              <a:rPr lang="en-US" dirty="0"/>
              <a:t>CERN and OSG developed a BDII info provider for HTCondor </a:t>
            </a:r>
            <a:r>
              <a:rPr lang="en-US" dirty="0" smtClean="0"/>
              <a:t>CE</a:t>
            </a:r>
          </a:p>
          <a:p>
            <a:pPr lvl="1"/>
            <a:r>
              <a:rPr lang="en-US" dirty="0" smtClean="0">
                <a:solidFill>
                  <a:srgbClr val="009900"/>
                </a:solidFill>
              </a:rPr>
              <a:t>already </a:t>
            </a:r>
            <a:r>
              <a:rPr lang="en-US" dirty="0">
                <a:solidFill>
                  <a:srgbClr val="009900"/>
                </a:solidFill>
              </a:rPr>
              <a:t>running </a:t>
            </a:r>
            <a:r>
              <a:rPr lang="en-US" dirty="0"/>
              <a:t>at </a:t>
            </a:r>
            <a:r>
              <a:rPr lang="en-US" dirty="0" smtClean="0"/>
              <a:t>CERN</a:t>
            </a:r>
          </a:p>
          <a:p>
            <a:pPr lvl="1"/>
            <a:r>
              <a:rPr lang="en-US" dirty="0" smtClean="0"/>
              <a:t>other </a:t>
            </a:r>
            <a:r>
              <a:rPr lang="en-US" dirty="0"/>
              <a:t>sites running HTCondor CE </a:t>
            </a:r>
            <a:r>
              <a:rPr lang="en-US" dirty="0">
                <a:solidFill>
                  <a:srgbClr val="009900"/>
                </a:solidFill>
              </a:rPr>
              <a:t>can benefit </a:t>
            </a:r>
            <a:r>
              <a:rPr lang="en-US" dirty="0"/>
              <a:t>from it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r>
              <a:rPr lang="en-US" dirty="0"/>
              <a:t>perfSONAR collector, datastore, publisher and dashboard now in </a:t>
            </a:r>
            <a:r>
              <a:rPr lang="en-US" dirty="0" smtClean="0">
                <a:solidFill>
                  <a:srgbClr val="009900"/>
                </a:solidFill>
              </a:rPr>
              <a:t>production</a:t>
            </a:r>
          </a:p>
          <a:p>
            <a:pPr lvl="1"/>
            <a:r>
              <a:rPr lang="en-US" dirty="0" smtClean="0"/>
              <a:t>Stable operations </a:t>
            </a:r>
            <a:endParaRPr lang="en-US" dirty="0"/>
          </a:p>
          <a:p>
            <a:endParaRPr lang="en-US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05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(1)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Critical Vulnerability </a:t>
            </a:r>
            <a:r>
              <a:rPr lang="en-US" dirty="0"/>
              <a:t>broadcasted </a:t>
            </a:r>
            <a:r>
              <a:rPr lang="en-US" dirty="0" smtClean="0"/>
              <a:t>by EGI SVG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Affecting </a:t>
            </a:r>
            <a:r>
              <a:rPr lang="en-US" dirty="0">
                <a:solidFill>
                  <a:srgbClr val="080808"/>
                </a:solidFill>
              </a:rPr>
              <a:t>software using </a:t>
            </a:r>
            <a:r>
              <a:rPr lang="en-US" dirty="0" smtClean="0">
                <a:solidFill>
                  <a:srgbClr val="080808"/>
                </a:solidFill>
              </a:rPr>
              <a:t>the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NSS security </a:t>
            </a:r>
            <a:r>
              <a:rPr lang="en-US" dirty="0" smtClean="0">
                <a:solidFill>
                  <a:srgbClr val="FF0000"/>
                </a:solidFill>
              </a:rPr>
              <a:t>library </a:t>
            </a:r>
            <a:r>
              <a:rPr lang="en-US" dirty="0" smtClean="0"/>
              <a:t>(e.g. libcurl)</a:t>
            </a:r>
          </a:p>
          <a:p>
            <a:pPr lvl="1"/>
            <a:r>
              <a:rPr lang="en-US" sz="23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hlinkClick r:id="rId4"/>
              </a:rPr>
              <a:t>https://wiki.egi.eu/wiki/SVG:Advisory-SVG-2015-CVE-2015-7183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1"/>
            <a:endParaRPr lang="en-US" dirty="0"/>
          </a:p>
          <a:p>
            <a:r>
              <a:rPr lang="en-US" dirty="0"/>
              <a:t>BNL </a:t>
            </a:r>
            <a:r>
              <a:rPr lang="en-US" dirty="0">
                <a:solidFill>
                  <a:srgbClr val="FF0000"/>
                </a:solidFill>
              </a:rPr>
              <a:t>Incident with FTS3 </a:t>
            </a:r>
          </a:p>
          <a:p>
            <a:pPr lvl="1"/>
            <a:r>
              <a:rPr lang="en-US" dirty="0">
                <a:solidFill>
                  <a:srgbClr val="080808"/>
                </a:solidFill>
              </a:rPr>
              <a:t>caused by </a:t>
            </a:r>
            <a:r>
              <a:rPr lang="en-US" i="1" dirty="0">
                <a:solidFill>
                  <a:srgbClr val="080808"/>
                </a:solidFill>
              </a:rPr>
              <a:t>bringOnline</a:t>
            </a:r>
            <a:r>
              <a:rPr lang="en-US" dirty="0">
                <a:solidFill>
                  <a:srgbClr val="080808"/>
                </a:solidFill>
              </a:rPr>
              <a:t> function</a:t>
            </a:r>
          </a:p>
          <a:p>
            <a:pPr lvl="1"/>
            <a:r>
              <a:rPr lang="en-US" dirty="0">
                <a:solidFill>
                  <a:srgbClr val="009900"/>
                </a:solidFill>
              </a:rPr>
              <a:t>Next release will prevent </a:t>
            </a:r>
            <a:r>
              <a:rPr lang="en-US" dirty="0" smtClean="0">
                <a:solidFill>
                  <a:srgbClr val="009900"/>
                </a:solidFill>
              </a:rPr>
              <a:t>this issue</a:t>
            </a:r>
          </a:p>
          <a:p>
            <a:pPr lvl="1"/>
            <a:endParaRPr lang="en-US" dirty="0"/>
          </a:p>
          <a:p>
            <a:r>
              <a:rPr lang="en-US" dirty="0"/>
              <a:t>IN2P3 </a:t>
            </a:r>
            <a:r>
              <a:rPr lang="en-US" dirty="0">
                <a:solidFill>
                  <a:srgbClr val="FF0000"/>
                </a:solidFill>
              </a:rPr>
              <a:t>Major network incident </a:t>
            </a:r>
          </a:p>
          <a:p>
            <a:pPr lvl="1"/>
            <a:r>
              <a:rPr lang="en-US" dirty="0">
                <a:solidFill>
                  <a:srgbClr val="080808"/>
                </a:solidFill>
              </a:rPr>
              <a:t>affected the traffic in and out IN2P3</a:t>
            </a:r>
          </a:p>
          <a:p>
            <a:pPr lvl="1"/>
            <a:r>
              <a:rPr lang="en-US" dirty="0">
                <a:solidFill>
                  <a:srgbClr val="009900"/>
                </a:solidFill>
              </a:rPr>
              <a:t>Problem fixed after </a:t>
            </a:r>
            <a:r>
              <a:rPr lang="en-US" dirty="0" smtClean="0">
                <a:solidFill>
                  <a:srgbClr val="009900"/>
                </a:solidFill>
              </a:rPr>
              <a:t>1h</a:t>
            </a:r>
          </a:p>
          <a:p>
            <a:pPr lvl="1"/>
            <a:endParaRPr lang="en-US" dirty="0"/>
          </a:p>
          <a:p>
            <a:r>
              <a:rPr lang="en-US" dirty="0" smtClean="0"/>
              <a:t>KISTI </a:t>
            </a:r>
            <a:r>
              <a:rPr lang="en-US" dirty="0" smtClean="0">
                <a:solidFill>
                  <a:srgbClr val="0055A0"/>
                </a:solidFill>
              </a:rPr>
              <a:t>running </a:t>
            </a:r>
            <a:r>
              <a:rPr lang="en-US" dirty="0">
                <a:solidFill>
                  <a:srgbClr val="0055A0"/>
                </a:solidFill>
              </a:rPr>
              <a:t>with half of the </a:t>
            </a:r>
            <a:r>
              <a:rPr lang="en-US" dirty="0" smtClean="0">
                <a:solidFill>
                  <a:srgbClr val="0055A0"/>
                </a:solidFill>
              </a:rPr>
              <a:t>job slots </a:t>
            </a:r>
            <a:r>
              <a:rPr lang="en-US" dirty="0">
                <a:solidFill>
                  <a:srgbClr val="0055A0"/>
                </a:solidFill>
              </a:rPr>
              <a:t>until Feb/</a:t>
            </a:r>
            <a:r>
              <a:rPr lang="en-US" dirty="0" smtClean="0">
                <a:solidFill>
                  <a:srgbClr val="0055A0"/>
                </a:solidFill>
              </a:rPr>
              <a:t>2016</a:t>
            </a:r>
          </a:p>
          <a:p>
            <a:pPr lvl="1"/>
            <a:r>
              <a:rPr lang="en-US" dirty="0">
                <a:solidFill>
                  <a:srgbClr val="080808"/>
                </a:solidFill>
              </a:rPr>
              <a:t>to </a:t>
            </a:r>
            <a:r>
              <a:rPr lang="en-US" dirty="0" smtClean="0">
                <a:solidFill>
                  <a:srgbClr val="080808"/>
                </a:solidFill>
              </a:rPr>
              <a:t>provide heavy </a:t>
            </a:r>
            <a:r>
              <a:rPr lang="en-US" dirty="0">
                <a:solidFill>
                  <a:srgbClr val="080808"/>
                </a:solidFill>
              </a:rPr>
              <a:t>ion reconstruction jobs </a:t>
            </a:r>
            <a:r>
              <a:rPr lang="en-US" dirty="0" smtClean="0">
                <a:solidFill>
                  <a:srgbClr val="080808"/>
                </a:solidFill>
              </a:rPr>
              <a:t>with </a:t>
            </a:r>
            <a:r>
              <a:rPr lang="en-US" dirty="0" smtClean="0">
                <a:solidFill>
                  <a:srgbClr val="009900"/>
                </a:solidFill>
              </a:rPr>
              <a:t>more </a:t>
            </a:r>
            <a:r>
              <a:rPr lang="en-US" dirty="0">
                <a:solidFill>
                  <a:srgbClr val="009900"/>
                </a:solidFill>
              </a:rPr>
              <a:t>memory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2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(2)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6464"/>
            <a:ext cx="8379813" cy="4566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CERN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Argus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issue with central banning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Affected</a:t>
            </a:r>
            <a:r>
              <a:rPr lang="en-US" dirty="0" smtClean="0"/>
              <a:t> all CERN job </a:t>
            </a:r>
            <a:r>
              <a:rPr lang="en-US" dirty="0" smtClean="0">
                <a:solidFill>
                  <a:srgbClr val="FF0000"/>
                </a:solidFill>
              </a:rPr>
              <a:t>submission and authorization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HTCondor </a:t>
            </a:r>
            <a:r>
              <a:rPr lang="en-US" dirty="0" smtClean="0">
                <a:solidFill>
                  <a:srgbClr val="009900"/>
                </a:solidFill>
              </a:rPr>
              <a:t>pool in production </a:t>
            </a:r>
            <a:r>
              <a:rPr lang="en-US" dirty="0" smtClean="0"/>
              <a:t>from Nov 2</a:t>
            </a:r>
          </a:p>
          <a:p>
            <a:pPr lvl="2"/>
            <a:r>
              <a:rPr lang="en-US" dirty="0" smtClean="0"/>
              <a:t>ARC CE decommissioning started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LSF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9900"/>
                </a:solidFill>
              </a:rPr>
              <a:t>upgraded</a:t>
            </a:r>
            <a:r>
              <a:rPr lang="en-US" dirty="0" smtClean="0"/>
              <a:t> on Nov 4</a:t>
            </a:r>
          </a:p>
          <a:p>
            <a:pPr lvl="2"/>
            <a:r>
              <a:rPr lang="en-US" dirty="0" smtClean="0">
                <a:solidFill>
                  <a:srgbClr val="009900"/>
                </a:solidFill>
              </a:rPr>
              <a:t>Fixed</a:t>
            </a:r>
            <a:r>
              <a:rPr lang="en-US" dirty="0" smtClean="0"/>
              <a:t> scalability problem found in the previous attempt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CASTOR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80808"/>
                </a:solidFill>
              </a:rPr>
              <a:t>EOS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9900"/>
                </a:solidFill>
              </a:rPr>
              <a:t>upgraded</a:t>
            </a:r>
            <a:r>
              <a:rPr lang="en-US" dirty="0" smtClean="0"/>
              <a:t> during MD slot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11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(3)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439150" cy="4566563"/>
          </a:xfrm>
        </p:spPr>
        <p:txBody>
          <a:bodyPr>
            <a:normAutofit fontScale="77500" lnSpcReduction="20000"/>
          </a:bodyPr>
          <a:lstStyle/>
          <a:p>
            <a:r>
              <a:rPr lang="en-US" sz="3200" dirty="0">
                <a:solidFill>
                  <a:srgbClr val="009900"/>
                </a:solidFill>
              </a:rPr>
              <a:t>V</a:t>
            </a:r>
            <a:r>
              <a:rPr lang="en-US" sz="3200" dirty="0" smtClean="0">
                <a:solidFill>
                  <a:srgbClr val="009900"/>
                </a:solidFill>
              </a:rPr>
              <a:t>ery </a:t>
            </a:r>
            <a:r>
              <a:rPr lang="en-US" sz="3200" dirty="0">
                <a:solidFill>
                  <a:srgbClr val="009900"/>
                </a:solidFill>
              </a:rPr>
              <a:t>high activity </a:t>
            </a:r>
            <a:r>
              <a:rPr lang="en-US" sz="3200" dirty="0"/>
              <a:t>thanks to inclusion of </a:t>
            </a:r>
            <a:r>
              <a:rPr lang="en-US" sz="3200" dirty="0">
                <a:solidFill>
                  <a:srgbClr val="009900"/>
                </a:solidFill>
              </a:rPr>
              <a:t>HLT farms </a:t>
            </a:r>
            <a:r>
              <a:rPr lang="en-US" sz="3200" dirty="0" smtClean="0"/>
              <a:t>and</a:t>
            </a:r>
            <a:r>
              <a:rPr lang="en-US" sz="3200" dirty="0"/>
              <a:t> </a:t>
            </a:r>
            <a:r>
              <a:rPr lang="en-US" sz="3200" dirty="0" smtClean="0"/>
              <a:t>other </a:t>
            </a:r>
            <a:r>
              <a:rPr lang="en-US" sz="3200" dirty="0">
                <a:solidFill>
                  <a:srgbClr val="009900"/>
                </a:solidFill>
              </a:rPr>
              <a:t>opportunistic</a:t>
            </a:r>
            <a:r>
              <a:rPr lang="en-US" sz="3200" dirty="0"/>
              <a:t> </a:t>
            </a:r>
            <a:r>
              <a:rPr lang="en-US" sz="3200" dirty="0" smtClean="0"/>
              <a:t>resources</a:t>
            </a:r>
          </a:p>
          <a:p>
            <a:pPr lvl="1"/>
            <a:r>
              <a:rPr lang="en-US" dirty="0" smtClean="0"/>
              <a:t>More </a:t>
            </a:r>
            <a:r>
              <a:rPr lang="en-US" dirty="0"/>
              <a:t>than </a:t>
            </a:r>
            <a:r>
              <a:rPr lang="en-US" dirty="0">
                <a:solidFill>
                  <a:srgbClr val="009900"/>
                </a:solidFill>
              </a:rPr>
              <a:t>400k</a:t>
            </a:r>
            <a:r>
              <a:rPr lang="en-US" dirty="0"/>
              <a:t> active cores reached, up to a peak of </a:t>
            </a:r>
            <a:r>
              <a:rPr lang="en-US" dirty="0">
                <a:solidFill>
                  <a:srgbClr val="009900"/>
                </a:solidFill>
              </a:rPr>
              <a:t>~450k</a:t>
            </a:r>
            <a:r>
              <a:rPr lang="en-US" sz="2800" dirty="0"/>
              <a:t/>
            </a:r>
            <a:br>
              <a:rPr lang="en-US" sz="2800" dirty="0"/>
            </a:br>
            <a:endParaRPr lang="en-US" dirty="0" smtClean="0"/>
          </a:p>
          <a:p>
            <a:r>
              <a:rPr lang="en-US" sz="3400" dirty="0" smtClean="0"/>
              <a:t>ALICE</a:t>
            </a:r>
          </a:p>
          <a:p>
            <a:pPr lvl="1"/>
            <a:r>
              <a:rPr lang="en-US" dirty="0" smtClean="0"/>
              <a:t>Affected by </a:t>
            </a:r>
            <a:r>
              <a:rPr lang="en-US" dirty="0" smtClean="0">
                <a:solidFill>
                  <a:srgbClr val="080808"/>
                </a:solidFill>
              </a:rPr>
              <a:t>Argus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banning incident</a:t>
            </a:r>
          </a:p>
          <a:p>
            <a:pPr lvl="2"/>
            <a:r>
              <a:rPr lang="en-US" dirty="0" smtClean="0"/>
              <a:t>CERN got largely </a:t>
            </a:r>
            <a:r>
              <a:rPr lang="en-US" dirty="0" smtClean="0">
                <a:solidFill>
                  <a:srgbClr val="FF0000"/>
                </a:solidFill>
              </a:rPr>
              <a:t>drained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Problem accessing </a:t>
            </a:r>
            <a:r>
              <a:rPr lang="en-US" dirty="0" smtClean="0">
                <a:solidFill>
                  <a:srgbClr val="080808"/>
                </a:solidFill>
              </a:rPr>
              <a:t>CASTOR</a:t>
            </a:r>
          </a:p>
          <a:p>
            <a:pPr lvl="2"/>
            <a:r>
              <a:rPr lang="en-US" dirty="0" smtClean="0"/>
              <a:t>Huge amount of transfers caused by big staging request in the wrong pool</a:t>
            </a:r>
          </a:p>
          <a:p>
            <a:pPr lvl="2"/>
            <a:r>
              <a:rPr lang="en-US" dirty="0" smtClean="0">
                <a:solidFill>
                  <a:srgbClr val="009900"/>
                </a:solidFill>
              </a:rPr>
              <a:t>Fixed </a:t>
            </a:r>
            <a:r>
              <a:rPr lang="en-US" dirty="0" smtClean="0"/>
              <a:t>on the ALICE side and thanks to the CASTOR team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ATLAS</a:t>
            </a:r>
          </a:p>
          <a:p>
            <a:pPr lvl="1"/>
            <a:r>
              <a:rPr lang="en-US" dirty="0" smtClean="0"/>
              <a:t>Normal data taking and grid production activities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33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(4)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6464"/>
            <a:ext cx="8448675" cy="4566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CMS</a:t>
            </a:r>
          </a:p>
          <a:p>
            <a:pPr lvl="1"/>
            <a:r>
              <a:rPr lang="en-US" dirty="0" smtClean="0"/>
              <a:t>Production system running full and smoothly</a:t>
            </a:r>
          </a:p>
          <a:p>
            <a:pPr lvl="2"/>
            <a:r>
              <a:rPr lang="en-US" dirty="0" smtClean="0"/>
              <a:t>Good resource utilization, sustained 120k cores busy</a:t>
            </a:r>
          </a:p>
          <a:p>
            <a:pPr lvl="1"/>
            <a:r>
              <a:rPr lang="en-US" dirty="0" smtClean="0"/>
              <a:t>Transfer </a:t>
            </a:r>
            <a:r>
              <a:rPr lang="en-US" dirty="0" smtClean="0">
                <a:solidFill>
                  <a:srgbClr val="FF0000"/>
                </a:solidFill>
              </a:rPr>
              <a:t>failure</a:t>
            </a:r>
            <a:r>
              <a:rPr lang="en-US" dirty="0" smtClean="0"/>
              <a:t> on EOS</a:t>
            </a:r>
          </a:p>
          <a:p>
            <a:pPr lvl="2"/>
            <a:r>
              <a:rPr lang="en-US" dirty="0" smtClean="0">
                <a:solidFill>
                  <a:srgbClr val="009900"/>
                </a:solidFill>
              </a:rPr>
              <a:t>Fixed</a:t>
            </a:r>
            <a:r>
              <a:rPr lang="en-US" dirty="0" smtClean="0"/>
              <a:t> internally in CMS (quota setting issue)</a:t>
            </a:r>
          </a:p>
          <a:p>
            <a:pPr lvl="1"/>
            <a:r>
              <a:rPr lang="en-US" dirty="0" smtClean="0"/>
              <a:t>AAA Global redirector </a:t>
            </a:r>
            <a:r>
              <a:rPr lang="en-US" dirty="0" smtClean="0">
                <a:solidFill>
                  <a:srgbClr val="FF0000"/>
                </a:solidFill>
              </a:rPr>
              <a:t>not seeing </a:t>
            </a:r>
            <a:r>
              <a:rPr lang="en-US" dirty="0" smtClean="0"/>
              <a:t>European redirectors</a:t>
            </a:r>
          </a:p>
          <a:p>
            <a:pPr lvl="2"/>
            <a:r>
              <a:rPr lang="en-US" dirty="0" smtClean="0">
                <a:solidFill>
                  <a:srgbClr val="009900"/>
                </a:solidFill>
              </a:rPr>
              <a:t>Workaround in place </a:t>
            </a:r>
            <a:r>
              <a:rPr lang="en-US" dirty="0" smtClean="0"/>
              <a:t>to fix the issue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LHCb</a:t>
            </a:r>
          </a:p>
          <a:p>
            <a:pPr lvl="1"/>
            <a:r>
              <a:rPr lang="en-US" dirty="0" smtClean="0">
                <a:solidFill>
                  <a:srgbClr val="0055A0"/>
                </a:solidFill>
              </a:rPr>
              <a:t>Problems </a:t>
            </a:r>
            <a:r>
              <a:rPr lang="en-US" dirty="0" smtClean="0"/>
              <a:t>with </a:t>
            </a:r>
            <a:r>
              <a:rPr lang="en-US" dirty="0" smtClean="0">
                <a:solidFill>
                  <a:srgbClr val="080808"/>
                </a:solidFill>
              </a:rPr>
              <a:t>FTS</a:t>
            </a:r>
            <a:r>
              <a:rPr lang="en-US" dirty="0" smtClean="0">
                <a:solidFill>
                  <a:srgbClr val="0055A0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080808"/>
                </a:solidFill>
              </a:rPr>
              <a:t>EOS SRM (Bestman2) </a:t>
            </a:r>
            <a:r>
              <a:rPr lang="en-US" dirty="0" smtClean="0">
                <a:solidFill>
                  <a:srgbClr val="009900"/>
                </a:solidFill>
              </a:rPr>
              <a:t>fixed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Issues</a:t>
            </a:r>
            <a:r>
              <a:rPr lang="en-US" dirty="0" smtClean="0">
                <a:solidFill>
                  <a:srgbClr val="0055A0"/>
                </a:solidFill>
              </a:rPr>
              <a:t> with </a:t>
            </a:r>
            <a:r>
              <a:rPr lang="en-US" dirty="0" smtClean="0">
                <a:solidFill>
                  <a:srgbClr val="080808"/>
                </a:solidFill>
              </a:rPr>
              <a:t>dCache </a:t>
            </a:r>
            <a:r>
              <a:rPr lang="en-US" dirty="0" smtClean="0">
                <a:solidFill>
                  <a:srgbClr val="0055A0"/>
                </a:solidFill>
              </a:rPr>
              <a:t>in IN2P3 and SARA</a:t>
            </a:r>
          </a:p>
          <a:p>
            <a:pPr marL="36576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pPr lvl="1"/>
            <a:endParaRPr lang="en-US" dirty="0" smtClean="0">
              <a:solidFill>
                <a:srgbClr val="0055A0"/>
              </a:solidFill>
            </a:endParaRPr>
          </a:p>
          <a:p>
            <a:pPr lvl="1"/>
            <a:endParaRPr lang="en-US" dirty="0" smtClean="0">
              <a:solidFill>
                <a:srgbClr val="009900"/>
              </a:solidFill>
            </a:endParaRP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75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Service Incident Reports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solidFill>
                  <a:srgbClr val="7030A0"/>
                </a:solidFill>
                <a:hlinkClick r:id="rId3"/>
              </a:rPr>
              <a:t>https://</a:t>
            </a:r>
            <a:r>
              <a:rPr lang="en-US" sz="2200" dirty="0" smtClean="0">
                <a:solidFill>
                  <a:srgbClr val="7030A0"/>
                </a:solidFill>
                <a:hlinkClick r:id="rId3"/>
              </a:rPr>
              <a:t>twiki.cern.ch/twiki/bin/view/LCG/WLCGServiceIncidents</a:t>
            </a:r>
            <a:r>
              <a:rPr lang="en-US" sz="2200" dirty="0" smtClean="0">
                <a:solidFill>
                  <a:srgbClr val="7030A0"/>
                </a:solidFill>
              </a:rPr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6464"/>
            <a:ext cx="8568385" cy="4566563"/>
          </a:xfrm>
        </p:spPr>
        <p:txBody>
          <a:bodyPr>
            <a:normAutofit/>
          </a:bodyPr>
          <a:lstStyle/>
          <a:p>
            <a:r>
              <a:rPr lang="en-US" dirty="0" smtClean="0"/>
              <a:t>Published SIR on IN2P3 </a:t>
            </a:r>
            <a:r>
              <a:rPr lang="en-US" dirty="0" smtClean="0">
                <a:solidFill>
                  <a:srgbClr val="FF0000"/>
                </a:solidFill>
              </a:rPr>
              <a:t>network incident</a:t>
            </a:r>
          </a:p>
          <a:p>
            <a:pPr marL="448056" lvl="1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hlinkClick r:id="rId4"/>
              </a:rPr>
              <a:t>https://twiki.cern.ch/twiki/pub/LCG/WLCGServiceIncidents/SIR-IN2P3-CC-network-2015-11-03-v3.pdf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1"/>
            <a:endParaRPr lang="en-US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742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363"/>
            <a:ext cx="91440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GGUS summary (</a:t>
            </a:r>
            <a:r>
              <a:rPr lang="en-US" sz="2800" dirty="0"/>
              <a:t>3</a:t>
            </a:r>
            <a:r>
              <a:rPr lang="en-US" sz="2800" dirty="0" smtClean="0"/>
              <a:t> weeks 26/10/15 -15/11/15)</a:t>
            </a:r>
            <a:br>
              <a:rPr lang="en-US" sz="2800" dirty="0" smtClean="0"/>
            </a:br>
            <a:r>
              <a:rPr lang="en-US" sz="2800" b="0" dirty="0">
                <a:solidFill>
                  <a:srgbClr val="7030A0"/>
                </a:solidFill>
              </a:rPr>
              <a:t>by </a:t>
            </a:r>
            <a:r>
              <a:rPr lang="en-US" sz="2800" b="0" dirty="0" smtClean="0">
                <a:solidFill>
                  <a:srgbClr val="7030A0"/>
                </a:solidFill>
              </a:rPr>
              <a:t> Pablo Saiz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FD80-1B1D-4B86-945A-BD34D0D02452}" type="datetime1">
              <a:rPr lang="en-US" smtClean="0"/>
              <a:t>12/1/2015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1955115"/>
              </p:ext>
            </p:extLst>
          </p:nvPr>
        </p:nvGraphicFramePr>
        <p:xfrm>
          <a:off x="1081890" y="1152643"/>
          <a:ext cx="7086600" cy="2419350"/>
        </p:xfrm>
        <a:graphic>
          <a:graphicData uri="http://schemas.openxmlformats.org/drawingml/2006/table">
            <a:tbl>
              <a:tblPr/>
              <a:tblGrid>
                <a:gridCol w="1198563"/>
                <a:gridCol w="1233487"/>
                <a:gridCol w="1693863"/>
                <a:gridCol w="1374775"/>
                <a:gridCol w="1585912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chemeClr val="bg2"/>
                </a:solidFill>
              </a:rPr>
              <a:t>GGUS Slides for the WLCG Service Report</a:t>
            </a:r>
            <a:endParaRPr lang="en-GB" sz="1600" dirty="0">
              <a:solidFill>
                <a:schemeClr val="bg2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3748672"/>
              </p:ext>
            </p:extLst>
          </p:nvPr>
        </p:nvGraphicFramePr>
        <p:xfrm>
          <a:off x="1240470" y="3813625"/>
          <a:ext cx="6929069" cy="23156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6044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4649"/>
            <a:ext cx="8495514" cy="4463026"/>
          </a:xfrm>
        </p:spPr>
        <p:txBody>
          <a:bodyPr>
            <a:normAutofit/>
          </a:bodyPr>
          <a:lstStyle/>
          <a:p>
            <a:r>
              <a:rPr lang="en-US" dirty="0" smtClean="0"/>
              <a:t>Release on the 28</a:t>
            </a:r>
            <a:r>
              <a:rPr lang="en-US" baseline="30000" dirty="0" smtClean="0"/>
              <a:t>th</a:t>
            </a:r>
            <a:r>
              <a:rPr lang="en-US" dirty="0" smtClean="0"/>
              <a:t> of October</a:t>
            </a:r>
          </a:p>
          <a:p>
            <a:pPr lvl="1"/>
            <a:r>
              <a:rPr lang="en-US" dirty="0" smtClean="0"/>
              <a:t>Notifications for GGUS downtimes</a:t>
            </a:r>
          </a:p>
          <a:p>
            <a:pPr lvl="1"/>
            <a:r>
              <a:rPr lang="en-US" dirty="0" smtClean="0"/>
              <a:t>Internal security patches </a:t>
            </a:r>
          </a:p>
          <a:p>
            <a:pPr lvl="1"/>
            <a:r>
              <a:rPr lang="en-US" dirty="0" smtClean="0"/>
              <a:t>New version of mail parser</a:t>
            </a:r>
          </a:p>
          <a:p>
            <a:r>
              <a:rPr lang="en-US" dirty="0" smtClean="0"/>
              <a:t>Next release scheduled for </a:t>
            </a:r>
            <a:r>
              <a:rPr lang="en-US" dirty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December</a:t>
            </a:r>
          </a:p>
          <a:p>
            <a:r>
              <a:rPr lang="en-US" dirty="0"/>
              <a:t>3</a:t>
            </a:r>
            <a:r>
              <a:rPr lang="en-US" dirty="0" smtClean="0"/>
              <a:t> LHCb alarms for CERN:</a:t>
            </a:r>
          </a:p>
          <a:p>
            <a:pPr lvl="1"/>
            <a:r>
              <a:rPr lang="en-US" dirty="0" smtClean="0"/>
              <a:t> FTS </a:t>
            </a:r>
            <a:r>
              <a:rPr lang="en-US" sz="2400" dirty="0" smtClean="0"/>
              <a:t>(27/Oct)</a:t>
            </a:r>
            <a:r>
              <a:rPr lang="en-US" dirty="0" smtClean="0"/>
              <a:t>, Argus</a:t>
            </a:r>
            <a:r>
              <a:rPr lang="en-US" sz="2400" dirty="0" smtClean="0"/>
              <a:t>(29/Oct)</a:t>
            </a:r>
            <a:r>
              <a:rPr lang="en-US" dirty="0" smtClean="0"/>
              <a:t>, EOS </a:t>
            </a:r>
            <a:r>
              <a:rPr lang="en-US" sz="2400" dirty="0" smtClean="0"/>
              <a:t>(30/Oct)  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EDE-10F7-49E3-BE97-C1E9FF758D0C}" type="datetime1">
              <a:rPr lang="en-US" smtClean="0"/>
              <a:t>12/1/2015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chemeClr val="bg2"/>
                </a:solidFill>
              </a:rPr>
              <a:t>GGUS Slides for the WLCG Service Report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16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2208</TotalTime>
  <Words>398</Words>
  <Application>Microsoft Office PowerPoint</Application>
  <PresentationFormat>On-screen Show (4:3)</PresentationFormat>
  <Paragraphs>124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ＭＳ Ｐゴシック</vt:lpstr>
      <vt:lpstr>Arial</vt:lpstr>
      <vt:lpstr>Calibri</vt:lpstr>
      <vt:lpstr>Lucida Grande</vt:lpstr>
      <vt:lpstr>News Gothic MT</vt:lpstr>
      <vt:lpstr>Tahoma</vt:lpstr>
      <vt:lpstr>Times New Roman</vt:lpstr>
      <vt:lpstr>Wingdings</vt:lpstr>
      <vt:lpstr>CERNCorporate4-3</vt:lpstr>
      <vt:lpstr>IT Groups</vt:lpstr>
      <vt:lpstr>1_IT Groups</vt:lpstr>
      <vt:lpstr>WLCG Service Report  3 weeks, Oct 27 – Nov 17  WLCG Management Board, 17th Nov 2015  Luca Mascetti CERN  v1.4 (updated Dec 1)</vt:lpstr>
      <vt:lpstr>Operations Coordination highlights https://twiki.cern.ch/twiki/bin/view/LCG/WLCGOpsCoordination </vt:lpstr>
      <vt:lpstr>Selected items from Operations (1) https://twiki.cern.ch/twiki/bin/view/LCG/WLCGOperationsMeetings  </vt:lpstr>
      <vt:lpstr>Selected items from Operations (2) https://twiki.cern.ch/twiki/bin/view/LCG/WLCGOperationsMeetings  </vt:lpstr>
      <vt:lpstr>Selected items from Operations (3) https://twiki.cern.ch/twiki/bin/view/LCG/WLCGOperationsMeetings  </vt:lpstr>
      <vt:lpstr>Selected items from Operations (4) https://twiki.cern.ch/twiki/bin/view/LCG/WLCGOperationsMeetings  </vt:lpstr>
      <vt:lpstr>Service Incident Reports https://twiki.cern.ch/twiki/bin/view/LCG/WLCGServiceIncidents </vt:lpstr>
      <vt:lpstr>GGUS summary (3 weeks 26/10/15 -15/11/15) by  Pablo Saiz</vt:lpstr>
      <vt:lpstr>Significant events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Maarten Litmaath</cp:lastModifiedBy>
  <cp:revision>146</cp:revision>
  <cp:lastPrinted>2015-03-25T10:23:14Z</cp:lastPrinted>
  <dcterms:created xsi:type="dcterms:W3CDTF">2015-01-26T14:46:24Z</dcterms:created>
  <dcterms:modified xsi:type="dcterms:W3CDTF">2015-12-01T17:27:14Z</dcterms:modified>
</cp:coreProperties>
</file>