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959" r:id="rId2"/>
    <p:sldId id="1064" r:id="rId3"/>
    <p:sldId id="1073" r:id="rId4"/>
    <p:sldId id="1074" r:id="rId5"/>
    <p:sldId id="1075" r:id="rId6"/>
    <p:sldId id="1076" r:id="rId7"/>
    <p:sldId id="1077" r:id="rId8"/>
    <p:sldId id="1078" r:id="rId9"/>
    <p:sldId id="1079" r:id="rId10"/>
    <p:sldId id="1029" r:id="rId11"/>
    <p:sldId id="1084" r:id="rId12"/>
    <p:sldId id="1083" r:id="rId13"/>
    <p:sldId id="1080" r:id="rId14"/>
    <p:sldId id="1081" r:id="rId15"/>
    <p:sldId id="1082" r:id="rId16"/>
    <p:sldId id="1072" r:id="rId17"/>
  </p:sldIdLst>
  <p:sldSz cx="9144000" cy="6858000" type="screen4x3"/>
  <p:notesSz cx="6858000" cy="91313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rgbClr val="0000CC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rgbClr val="0000CC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rgbClr val="0000CC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rgbClr val="0000CC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rgbClr val="0000CC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0000CC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0000CC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0000CC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0000CC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CC"/>
    <a:srgbClr val="FF9933"/>
    <a:srgbClr val="9999FF"/>
    <a:srgbClr val="FFFFCC"/>
    <a:srgbClr val="FFCC66"/>
    <a:srgbClr val="EAEAEA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381" autoAdjust="0"/>
    <p:restoredTop sz="92606" autoAdjust="0"/>
  </p:normalViewPr>
  <p:slideViewPr>
    <p:cSldViewPr snapToGrid="0">
      <p:cViewPr varScale="1">
        <p:scale>
          <a:sx n="101" d="100"/>
          <a:sy n="101" d="100"/>
        </p:scale>
        <p:origin x="-34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741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74100"/>
            <a:ext cx="2971800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2F418F3-2288-45B1-9B06-0F5C15498E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7763" y="685800"/>
            <a:ext cx="4564062" cy="34226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37050"/>
            <a:ext cx="50292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741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741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B96686E5-1507-425E-9970-D745A3A1DD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486C44-EF97-46CD-9EB0-8BCC502325DC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2363" y="666750"/>
            <a:ext cx="4640262" cy="3479800"/>
          </a:xfrm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3288" y="4367213"/>
            <a:ext cx="5051425" cy="407352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86200" y="86741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DB3F0B8-9CC1-418D-9846-66B83F3A32AB}" type="slidenum">
              <a:rPr lang="en-GB" sz="1200">
                <a:solidFill>
                  <a:schemeClr val="tx1"/>
                </a:solidFill>
                <a:latin typeface="Times New Roman" pitchFamily="18" charset="0"/>
              </a:rPr>
              <a:pPr algn="r"/>
              <a:t>3</a:t>
            </a:fld>
            <a:endParaRPr lang="en-GB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doc.cern.ch/archive/electronic/cern/others/PHO/photo-lhc/LHC-PHO-1999-631.jpg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100000">
                <a:srgbClr val="FFFFCC"/>
              </a:gs>
            </a:gsLst>
            <a:lin ang="2700000" scaled="1"/>
          </a:gradFill>
          <a:ln w="12700" cap="sq">
            <a:noFill/>
            <a:miter lim="800000"/>
            <a:headEnd/>
            <a:tailEnd/>
          </a:ln>
          <a:effectLst/>
        </p:spPr>
        <p:txBody>
          <a:bodyPr lIns="92075" tIns="46038" rIns="92075" bIns="46038" anchor="ctr" anchorCtr="1"/>
          <a:lstStyle/>
          <a:p>
            <a:pPr>
              <a:defRPr/>
            </a:pPr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5" name="Picture 5" descr="islogo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91440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photo-lhc/lhc-pho-1999-631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532813" y="80963"/>
            <a:ext cx="53657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8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208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doc.cern.ch/archive/electronic/cern/others/PHO/photo-lhc/LHC-PHO-1999-631.jpg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hlink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2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100000">
                <a:srgbClr val="FFFFCC"/>
              </a:gs>
            </a:gsLst>
            <a:lin ang="2700000" scaled="1"/>
          </a:gradFill>
          <a:ln w="12700" cap="sq" algn="ctr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  <a:defRPr/>
            </a:pPr>
            <a:endParaRPr lang="en-US" sz="2400" b="1">
              <a:latin typeface="Times New Roman" pitchFamily="18" charset="0"/>
            </a:endParaRPr>
          </a:p>
        </p:txBody>
      </p:sp>
      <p:sp>
        <p:nvSpPr>
          <p:cNvPr id="419843" name="Rectangle 3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gradFill rotWithShape="1">
            <a:gsLst>
              <a:gs pos="0">
                <a:srgbClr val="FFCC66"/>
              </a:gs>
              <a:gs pos="100000">
                <a:srgbClr val="FFFFCC"/>
              </a:gs>
            </a:gsLst>
            <a:lin ang="2700000" scaled="1"/>
          </a:gradFill>
          <a:ln w="12700" cap="sq">
            <a:noFill/>
            <a:miter lim="800000"/>
            <a:headEnd/>
            <a:tailEnd/>
          </a:ln>
          <a:effectLst/>
        </p:spPr>
        <p:txBody>
          <a:bodyPr lIns="92075" tIns="46038" rIns="92075" bIns="46038" anchor="ctr" anchorCtr="1"/>
          <a:lstStyle/>
          <a:p>
            <a:pPr algn="ctr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endParaRPr lang="en-US" sz="2800">
              <a:latin typeface="Times New Roman" pitchFamily="18" charset="0"/>
            </a:endParaRPr>
          </a:p>
        </p:txBody>
      </p:sp>
      <p:sp>
        <p:nvSpPr>
          <p:cNvPr id="41984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01600"/>
            <a:ext cx="655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ISOLDE</a:t>
            </a:r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9888" y="1109663"/>
            <a:ext cx="8328025" cy="528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 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9847" name="Text Box 7"/>
          <p:cNvSpPr txBox="1">
            <a:spLocks noChangeArrowheads="1"/>
          </p:cNvSpPr>
          <p:nvPr/>
        </p:nvSpPr>
        <p:spPr bwMode="auto">
          <a:xfrm>
            <a:off x="5508625" y="6553200"/>
            <a:ext cx="34829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200" b="1">
                <a:solidFill>
                  <a:srgbClr val="FF0000"/>
                </a:solidFill>
              </a:rPr>
              <a:t>INTC  </a:t>
            </a:r>
            <a:r>
              <a:rPr lang="en-US" sz="1200" b="1">
                <a:solidFill>
                  <a:schemeClr val="tx1"/>
                </a:solidFill>
              </a:rPr>
              <a:t>November 3, 2008</a:t>
            </a:r>
            <a:endParaRPr lang="en-US" sz="1200">
              <a:solidFill>
                <a:schemeClr val="tx1"/>
              </a:solidFill>
            </a:endParaRPr>
          </a:p>
        </p:txBody>
      </p:sp>
      <p:pic>
        <p:nvPicPr>
          <p:cNvPr id="1031" name="Picture 8" descr="islogo1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52400" y="152400"/>
            <a:ext cx="914400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photo-lhc/lhc-pho-1999-631">
            <a:hlinkClick r:id="rId6"/>
          </p:cNvPr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8532813" y="80963"/>
            <a:ext cx="536575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 userDrawn="1"/>
        </p:nvSpPr>
        <p:spPr>
          <a:xfrm>
            <a:off x="68263" y="6581775"/>
            <a:ext cx="833437" cy="2587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A. </a:t>
            </a:r>
            <a:r>
              <a:rPr lang="en-US" sz="1200" dirty="0" err="1">
                <a:solidFill>
                  <a:schemeClr val="tx1"/>
                </a:solidFill>
                <a:latin typeface="+mj-lt"/>
              </a:rPr>
              <a:t>Herlert</a:t>
            </a:r>
            <a:endParaRPr lang="en-US" sz="1200" dirty="0">
              <a:solidFill>
                <a:schemeClr val="tx1"/>
              </a:solidFill>
              <a:latin typeface="+mj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2" r:id="rId2"/>
    <p:sldLayoutId id="2147483651" r:id="rId3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2800">
          <a:solidFill>
            <a:srgbClr val="0000CC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Font typeface="Arial" charset="0"/>
        <a:buChar char="•"/>
        <a:defRPr sz="2400">
          <a:solidFill>
            <a:srgbClr val="FF3300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1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8350" y="3051175"/>
            <a:ext cx="7366000" cy="560388"/>
          </a:xfrm>
        </p:spPr>
        <p:txBody>
          <a:bodyPr lIns="92075" tIns="46038" rIns="92075" bIns="46038"/>
          <a:lstStyle/>
          <a:p>
            <a:pPr algn="l" eaLnBrk="1" hangingPunct="1">
              <a:defRPr/>
            </a:pPr>
            <a:r>
              <a:rPr lang="en-US" sz="2000" dirty="0" smtClean="0"/>
              <a:t>A. </a:t>
            </a:r>
            <a:r>
              <a:rPr lang="en-US" sz="2000" dirty="0" err="1" smtClean="0"/>
              <a:t>Herlert</a:t>
            </a:r>
            <a:r>
              <a:rPr lang="en-US" sz="2000" dirty="0" smtClean="0"/>
              <a:t>, CERN PH-IS</a:t>
            </a:r>
          </a:p>
        </p:txBody>
      </p:sp>
      <p:sp>
        <p:nvSpPr>
          <p:cNvPr id="13711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1350" y="1158875"/>
            <a:ext cx="7788275" cy="1555750"/>
          </a:xfrm>
          <a:gradFill rotWithShape="1">
            <a:gsLst>
              <a:gs pos="0">
                <a:srgbClr val="FFCC66"/>
              </a:gs>
              <a:gs pos="100000">
                <a:srgbClr val="FFFFCC"/>
              </a:gs>
            </a:gsLst>
            <a:lin ang="2700000" scaled="1"/>
          </a:gradFill>
          <a:ln w="12700" cap="sq">
            <a:solidFill>
              <a:schemeClr val="tx1"/>
            </a:solidFill>
          </a:ln>
          <a:effectLst>
            <a:outerShdw dist="197566" dir="2700000" algn="ctr" rotWithShape="0">
              <a:schemeClr val="bg2"/>
            </a:outerShdw>
          </a:effectLst>
        </p:spPr>
        <p:txBody>
          <a:bodyPr lIns="92075" tIns="46038" rIns="92075" bIns="46038" anchor="ctr" anchorCtr="1"/>
          <a:lstStyle/>
          <a:p>
            <a:pPr eaLnBrk="1" hangingPunct="1">
              <a:defRPr/>
            </a:pPr>
            <a:r>
              <a:rPr lang="en-US" sz="3200" smtClean="0"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ISOLDE scientific coordinator’s report</a:t>
            </a:r>
            <a:endParaRPr lang="en-US" smtClean="0">
              <a:effectLst>
                <a:outerShdw blurRad="38100" dist="38100" dir="2700000" algn="tl">
                  <a:srgbClr val="000000"/>
                </a:outerShdw>
              </a:effectLst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en-US" sz="2000" smtClean="0"/>
              <a:t>INTC meeting, November 3, 2008</a:t>
            </a:r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1628775" y="3975100"/>
            <a:ext cx="6180138" cy="12239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>
                <a:solidFill>
                  <a:srgbClr val="FF3300"/>
                </a:solidFill>
              </a:rPr>
              <a:t>Schedule and running period 2008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>
                <a:solidFill>
                  <a:srgbClr val="FF3300"/>
                </a:solidFill>
              </a:rPr>
              <a:t>Status ISOLDE experiments and INTC shifts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>
                <a:solidFill>
                  <a:srgbClr val="FF3300"/>
                </a:solidFill>
              </a:rPr>
              <a:t>Outlook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New and closed experiments at ISOLDE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9888" y="1312863"/>
            <a:ext cx="8623300" cy="49593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smtClean="0"/>
              <a:t>New ISOLDE experiments in 2008 (so far)</a:t>
            </a:r>
          </a:p>
          <a:p>
            <a:pPr lvl="2"/>
            <a:r>
              <a:rPr lang="en-US" smtClean="0">
                <a:solidFill>
                  <a:srgbClr val="FF3300"/>
                </a:solidFill>
              </a:rPr>
              <a:t>IS465 - IS476 </a:t>
            </a:r>
            <a:r>
              <a:rPr lang="en-US" smtClean="0"/>
              <a:t>(12 new experiments, 6 scheduled in 2008)	</a:t>
            </a:r>
          </a:p>
          <a:p>
            <a:pPr>
              <a:buFont typeface="Wingdings" pitchFamily="2" charset="2"/>
              <a:buNone/>
            </a:pPr>
            <a:r>
              <a:rPr lang="en-US" sz="2400" smtClean="0"/>
              <a:t>Closed ISOLDE experiments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IS360, IS386, IS412, IS421, IS428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IS406</a:t>
            </a:r>
            <a:r>
              <a:rPr lang="en-US" smtClean="0"/>
              <a:t> (closed by INTC)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IS436</a:t>
            </a:r>
            <a:r>
              <a:rPr lang="en-US" smtClean="0"/>
              <a:t> (MISTRAL - experimental setup </a:t>
            </a:r>
            <a:r>
              <a:rPr lang="en-US" smtClean="0">
                <a:solidFill>
                  <a:srgbClr val="FF0000"/>
                </a:solidFill>
              </a:rPr>
              <a:t>to be removed</a:t>
            </a:r>
            <a:r>
              <a:rPr lang="en-US" smtClean="0"/>
              <a:t>)</a:t>
            </a:r>
          </a:p>
          <a:p>
            <a:pPr lvl="2"/>
            <a:r>
              <a:rPr lang="en-US" smtClean="0"/>
              <a:t>more inactive experiments to be checked in the future	</a:t>
            </a:r>
          </a:p>
          <a:p>
            <a:pPr>
              <a:buFont typeface="Wingdings" pitchFamily="2" charset="2"/>
              <a:buNone/>
            </a:pPr>
            <a:r>
              <a:rPr lang="en-US" sz="2400" smtClean="0"/>
              <a:t>New installations</a:t>
            </a:r>
          </a:p>
          <a:p>
            <a:pPr lvl="2"/>
            <a:r>
              <a:rPr lang="en-US" smtClean="0">
                <a:solidFill>
                  <a:srgbClr val="FF0000"/>
                </a:solidFill>
              </a:rPr>
              <a:t>CRIS</a:t>
            </a:r>
            <a:r>
              <a:rPr lang="en-US" smtClean="0"/>
              <a:t> beam line (</a:t>
            </a:r>
            <a:r>
              <a:rPr lang="en-US" smtClean="0">
                <a:solidFill>
                  <a:srgbClr val="FF0000"/>
                </a:solidFill>
              </a:rPr>
              <a:t>start of installation November 2008 </a:t>
            </a:r>
            <a:r>
              <a:rPr lang="en-US" smtClean="0"/>
              <a:t>at former location of COMPLIS setup)</a:t>
            </a:r>
          </a:p>
          <a:p>
            <a:pPr lvl="2"/>
            <a:r>
              <a:rPr lang="en-US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mtClean="0">
                <a:solidFill>
                  <a:srgbClr val="FF0000"/>
                </a:solidFill>
              </a:rPr>
              <a:t>-NMR</a:t>
            </a:r>
            <a:r>
              <a:rPr lang="en-US" smtClean="0"/>
              <a:t> + tilted foil polarization (</a:t>
            </a:r>
            <a:r>
              <a:rPr lang="en-US" smtClean="0">
                <a:solidFill>
                  <a:srgbClr val="FF0000"/>
                </a:solidFill>
              </a:rPr>
              <a:t>start of installation ongoing, </a:t>
            </a:r>
            <a:r>
              <a:rPr lang="en-US" smtClean="0"/>
              <a:t>experimental setup from HMI Berlin)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428750"/>
            <a:ext cx="86550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Rectangle 2"/>
          <p:cNvSpPr>
            <a:spLocks noChangeArrowheads="1"/>
          </p:cNvSpPr>
          <p:nvPr/>
        </p:nvSpPr>
        <p:spPr bwMode="auto">
          <a:xfrm>
            <a:off x="1295400" y="101600"/>
            <a:ext cx="70151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/>
              <a:t>New experiment CRIS (K. Flanagan et al.)</a:t>
            </a:r>
          </a:p>
        </p:txBody>
      </p:sp>
      <p:sp>
        <p:nvSpPr>
          <p:cNvPr id="36868" name="Text Box 6"/>
          <p:cNvSpPr txBox="1">
            <a:spLocks noChangeArrowheads="1"/>
          </p:cNvSpPr>
          <p:nvPr/>
        </p:nvSpPr>
        <p:spPr bwMode="auto">
          <a:xfrm>
            <a:off x="177800" y="5511800"/>
            <a:ext cx="5226050" cy="835025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 sz="2400"/>
              <a:t> Start of installation November 2008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 sz="2400"/>
              <a:t> Initial safety discussion done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 rot="18301718">
            <a:off x="6357145" y="3834606"/>
            <a:ext cx="1357312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COLLAPS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 rot="20896976">
            <a:off x="3656013" y="1585913"/>
            <a:ext cx="23891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600">
                <a:solidFill>
                  <a:srgbClr val="FF0000"/>
                </a:solidFill>
              </a:rPr>
              <a:t>CENTRAL BEAM LINE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effectLst/>
              </a:rPr>
              <a:t>New experimental setup: </a:t>
            </a:r>
            <a:r>
              <a:rPr lang="en-US" smtClean="0">
                <a:effectLst/>
                <a:latin typeface="Symbol" pitchFamily="18" charset="2"/>
              </a:rPr>
              <a:t>b</a:t>
            </a:r>
            <a:r>
              <a:rPr lang="en-US" smtClean="0">
                <a:effectLst/>
              </a:rPr>
              <a:t> NMR</a:t>
            </a:r>
          </a:p>
        </p:txBody>
      </p:sp>
      <p:pic>
        <p:nvPicPr>
          <p:cNvPr id="35843" name="Picture 6" descr="IMG_267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125" y="1027113"/>
            <a:ext cx="3286125" cy="438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7" descr="IMG_26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6288" y="1028700"/>
            <a:ext cx="3298825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8"/>
          <p:cNvSpPr txBox="1">
            <a:spLocks noChangeArrowheads="1"/>
          </p:cNvSpPr>
          <p:nvPr/>
        </p:nvSpPr>
        <p:spPr bwMode="auto">
          <a:xfrm>
            <a:off x="620713" y="5554663"/>
            <a:ext cx="6462712" cy="366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Setup from HMI Berlin (W.-D. Zeitz) + tilted foil chamber</a:t>
            </a:r>
          </a:p>
        </p:txBody>
      </p:sp>
      <p:sp>
        <p:nvSpPr>
          <p:cNvPr id="35846" name="Text Box 9"/>
          <p:cNvSpPr txBox="1">
            <a:spLocks noChangeArrowheads="1"/>
          </p:cNvSpPr>
          <p:nvPr/>
        </p:nvSpPr>
        <p:spPr bwMode="auto">
          <a:xfrm>
            <a:off x="611188" y="5997575"/>
            <a:ext cx="7283450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Installation ongoing behind REX-LINAC (support by P. Imielski)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Object 4"/>
          <p:cNvGraphicFramePr>
            <a:graphicFrameLocks noChangeAspect="1"/>
          </p:cNvGraphicFramePr>
          <p:nvPr/>
        </p:nvGraphicFramePr>
        <p:xfrm>
          <a:off x="936625" y="1211263"/>
          <a:ext cx="6356350" cy="5430837"/>
        </p:xfrm>
        <a:graphic>
          <a:graphicData uri="http://schemas.openxmlformats.org/presentationml/2006/ole">
            <p:oleObj spid="_x0000_s32770" name="Graph" r:id="rId3" imgW="3587040" imgH="3065760" progId="Origin50.Graph">
              <p:embed/>
            </p:oleObj>
          </a:graphicData>
        </a:graphic>
      </p:graphicFrame>
      <p:sp>
        <p:nvSpPr>
          <p:cNvPr id="1437698" name="Rectangle 2"/>
          <p:cNvSpPr>
            <a:spLocks noChangeArrowheads="1"/>
          </p:cNvSpPr>
          <p:nvPr/>
        </p:nvSpPr>
        <p:spPr bwMode="auto">
          <a:xfrm>
            <a:off x="1295400" y="101600"/>
            <a:ext cx="655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INTC shifts - evolution</a:t>
            </a:r>
          </a:p>
        </p:txBody>
      </p:sp>
      <p:sp>
        <p:nvSpPr>
          <p:cNvPr id="32772" name="Oval 6"/>
          <p:cNvSpPr>
            <a:spLocks noChangeArrowheads="1"/>
          </p:cNvSpPr>
          <p:nvPr/>
        </p:nvSpPr>
        <p:spPr bwMode="auto">
          <a:xfrm>
            <a:off x="6172200" y="2463800"/>
            <a:ext cx="571500" cy="16002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Char char="ü"/>
            </a:pPr>
            <a:endParaRPr lang="en-US"/>
          </a:p>
        </p:txBody>
      </p:sp>
      <p:sp>
        <p:nvSpPr>
          <p:cNvPr id="32773" name="Line 7"/>
          <p:cNvSpPr>
            <a:spLocks noChangeShapeType="1"/>
          </p:cNvSpPr>
          <p:nvPr/>
        </p:nvSpPr>
        <p:spPr bwMode="auto">
          <a:xfrm flipV="1">
            <a:off x="6883400" y="2628900"/>
            <a:ext cx="0" cy="11938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774" name="Text Box 8"/>
          <p:cNvSpPr txBox="1">
            <a:spLocks noChangeArrowheads="1"/>
          </p:cNvSpPr>
          <p:nvPr/>
        </p:nvSpPr>
        <p:spPr bwMode="auto">
          <a:xfrm>
            <a:off x="7045325" y="2525713"/>
            <a:ext cx="1905000" cy="13716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203 more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shifts proposed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in November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INTC meeting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698" name="Rectangle 2"/>
          <p:cNvSpPr>
            <a:spLocks noChangeArrowheads="1"/>
          </p:cNvSpPr>
          <p:nvPr/>
        </p:nvSpPr>
        <p:spPr bwMode="auto">
          <a:xfrm>
            <a:off x="1295400" y="101600"/>
            <a:ext cx="655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INTC shifts - evolution (II)</a:t>
            </a:r>
          </a:p>
        </p:txBody>
      </p:sp>
      <p:graphicFrame>
        <p:nvGraphicFramePr>
          <p:cNvPr id="33795" name="Object 7"/>
          <p:cNvGraphicFramePr>
            <a:graphicFrameLocks noChangeAspect="1"/>
          </p:cNvGraphicFramePr>
          <p:nvPr/>
        </p:nvGraphicFramePr>
        <p:xfrm>
          <a:off x="1166813" y="882650"/>
          <a:ext cx="6513512" cy="5589588"/>
        </p:xfrm>
        <a:graphic>
          <a:graphicData uri="http://schemas.openxmlformats.org/presentationml/2006/ole">
            <p:oleObj spid="_x0000_s33795" name="Graph" r:id="rId3" imgW="3709440" imgH="3183840" progId="Origin50.Graph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698" name="Rectangle 2"/>
          <p:cNvSpPr>
            <a:spLocks noChangeArrowheads="1"/>
          </p:cNvSpPr>
          <p:nvPr/>
        </p:nvSpPr>
        <p:spPr bwMode="auto">
          <a:xfrm>
            <a:off x="1295400" y="101600"/>
            <a:ext cx="655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INTC shifts - evolution (III)</a:t>
            </a:r>
          </a:p>
        </p:txBody>
      </p:sp>
      <p:graphicFrame>
        <p:nvGraphicFramePr>
          <p:cNvPr id="34819" name="Object 5"/>
          <p:cNvGraphicFramePr>
            <a:graphicFrameLocks noChangeAspect="1"/>
          </p:cNvGraphicFramePr>
          <p:nvPr/>
        </p:nvGraphicFramePr>
        <p:xfrm>
          <a:off x="785813" y="1150938"/>
          <a:ext cx="7200900" cy="5307012"/>
        </p:xfrm>
        <a:graphic>
          <a:graphicData uri="http://schemas.openxmlformats.org/presentationml/2006/ole">
            <p:oleObj spid="_x0000_s34819" name="Graph" r:id="rId3" imgW="4046400" imgH="2982240" progId="Origin50.Graph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Accelerator draft schedule 2009</a:t>
            </a:r>
          </a:p>
        </p:txBody>
      </p:sp>
      <p:sp>
        <p:nvSpPr>
          <p:cNvPr id="22530" name="Text Box 5"/>
          <p:cNvSpPr txBox="1">
            <a:spLocks noChangeArrowheads="1"/>
          </p:cNvSpPr>
          <p:nvPr/>
        </p:nvSpPr>
        <p:spPr bwMode="auto">
          <a:xfrm>
            <a:off x="166688" y="1152525"/>
            <a:ext cx="2216150" cy="8223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/>
              <a:t>preliminary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/>
              <a:t>ISOLDE dates:</a:t>
            </a:r>
          </a:p>
        </p:txBody>
      </p:sp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530225" y="2200275"/>
            <a:ext cx="3386138" cy="20415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protons from PSB </a:t>
            </a:r>
            <a:r>
              <a:rPr lang="en-US">
                <a:solidFill>
                  <a:srgbClr val="FF0000"/>
                </a:solidFill>
              </a:rPr>
              <a:t>April 6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physics start ISOLDE April 9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protons stop </a:t>
            </a:r>
            <a:r>
              <a:rPr lang="en-US">
                <a:solidFill>
                  <a:srgbClr val="FF0000"/>
                </a:solidFill>
              </a:rPr>
              <a:t>November 14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(i.e. </a:t>
            </a:r>
            <a:r>
              <a:rPr lang="en-US">
                <a:solidFill>
                  <a:srgbClr val="FF0000"/>
                </a:solidFill>
              </a:rPr>
              <a:t>31.5 weeks for physics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as compared to 27 weeks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in 2008)</a:t>
            </a:r>
          </a:p>
        </p:txBody>
      </p:sp>
      <p:sp>
        <p:nvSpPr>
          <p:cNvPr id="22532" name="Text Box 7"/>
          <p:cNvSpPr txBox="1">
            <a:spLocks noChangeArrowheads="1"/>
          </p:cNvSpPr>
          <p:nvPr/>
        </p:nvSpPr>
        <p:spPr bwMode="auto">
          <a:xfrm>
            <a:off x="166688" y="4433888"/>
            <a:ext cx="2832100" cy="366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Start of n_TOF: May 11</a:t>
            </a:r>
          </a:p>
        </p:txBody>
      </p:sp>
      <p:sp>
        <p:nvSpPr>
          <p:cNvPr id="22533" name="Text Box 7"/>
          <p:cNvSpPr txBox="1">
            <a:spLocks noChangeArrowheads="1"/>
          </p:cNvSpPr>
          <p:nvPr/>
        </p:nvSpPr>
        <p:spPr bwMode="auto">
          <a:xfrm>
            <a:off x="168275" y="5083175"/>
            <a:ext cx="4176713" cy="103663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Short period for shutdown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maintenance - try to schedule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off-line physics and/or development</a:t>
            </a:r>
          </a:p>
        </p:txBody>
      </p:sp>
      <p:pic>
        <p:nvPicPr>
          <p:cNvPr id="2253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54525" y="973138"/>
            <a:ext cx="4676775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 schedule 2008</a:t>
            </a:r>
          </a:p>
        </p:txBody>
      </p:sp>
      <p:sp>
        <p:nvSpPr>
          <p:cNvPr id="9218" name="Text Box 5"/>
          <p:cNvSpPr txBox="1">
            <a:spLocks noChangeArrowheads="1"/>
          </p:cNvSpPr>
          <p:nvPr/>
        </p:nvSpPr>
        <p:spPr bwMode="auto">
          <a:xfrm>
            <a:off x="152400" y="2276475"/>
            <a:ext cx="2236788" cy="4254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2400"/>
              <a:t>ISOLDE dates:</a:t>
            </a:r>
          </a:p>
        </p:txBody>
      </p:sp>
      <p:sp>
        <p:nvSpPr>
          <p:cNvPr id="9219" name="Text Box 6"/>
          <p:cNvSpPr txBox="1">
            <a:spLocks noChangeArrowheads="1"/>
          </p:cNvSpPr>
          <p:nvPr/>
        </p:nvSpPr>
        <p:spPr bwMode="auto">
          <a:xfrm>
            <a:off x="342900" y="2744788"/>
            <a:ext cx="3355975" cy="13716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protons from PSB May 5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physics start ISOLDE May 9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protons stop November 12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(i.e. 27 weeks for physics)</a:t>
            </a:r>
          </a:p>
        </p:txBody>
      </p:sp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130175" y="5484813"/>
            <a:ext cx="3498850" cy="366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Stop of cooling water: Dec 17</a:t>
            </a:r>
          </a:p>
        </p:txBody>
      </p:sp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139700" y="4914900"/>
            <a:ext cx="3879850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Stop of ISOLDE machines Dec 5</a:t>
            </a:r>
          </a:p>
        </p:txBody>
      </p:sp>
      <p:sp>
        <p:nvSpPr>
          <p:cNvPr id="9222" name="Text Box 7"/>
          <p:cNvSpPr txBox="1">
            <a:spLocks noChangeArrowheads="1"/>
          </p:cNvSpPr>
          <p:nvPr/>
        </p:nvSpPr>
        <p:spPr bwMode="auto">
          <a:xfrm>
            <a:off x="130175" y="1254125"/>
            <a:ext cx="3921125" cy="7016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Approved by CERN Research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Board November 28, 2007 (V4.1)</a:t>
            </a:r>
          </a:p>
        </p:txBody>
      </p:sp>
      <p:pic>
        <p:nvPicPr>
          <p:cNvPr id="922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49763" y="981075"/>
            <a:ext cx="4668837" cy="556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5" name="Text Box 7"/>
          <p:cNvSpPr txBox="1">
            <a:spLocks noChangeArrowheads="1"/>
          </p:cNvSpPr>
          <p:nvPr/>
        </p:nvSpPr>
        <p:spPr bwMode="auto">
          <a:xfrm>
            <a:off x="147638" y="4360863"/>
            <a:ext cx="3463925" cy="366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>
                <a:solidFill>
                  <a:srgbClr val="FF0000"/>
                </a:solidFill>
              </a:rPr>
              <a:t>Power cuts November 19+22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6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ISOLDE beam requests 2008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52425" y="1230313"/>
            <a:ext cx="8567738" cy="4711700"/>
          </a:xfrm>
        </p:spPr>
        <p:txBody>
          <a:bodyPr/>
          <a:lstStyle/>
          <a:p>
            <a:pPr eaLnBrk="1" hangingPunct="1"/>
            <a:r>
              <a:rPr lang="en-US" sz="2400" smtClean="0"/>
              <a:t>Limits in key resources </a:t>
            </a:r>
          </a:p>
          <a:p>
            <a:pPr lvl="1" eaLnBrk="1" hangingPunct="1"/>
            <a:r>
              <a:rPr lang="en-US" sz="2000" smtClean="0"/>
              <a:t>RILIS (installation of new solid state lasers, max 2000 h operation)</a:t>
            </a:r>
          </a:p>
          <a:p>
            <a:pPr lvl="1" eaLnBrk="1" hangingPunct="1"/>
            <a:r>
              <a:rPr lang="en-GB" sz="2000" smtClean="0"/>
              <a:t>UC</a:t>
            </a:r>
            <a:r>
              <a:rPr lang="en-GB" sz="2000" baseline="-25000" smtClean="0"/>
              <a:t>x </a:t>
            </a:r>
            <a:r>
              <a:rPr lang="en-GB" sz="2000" smtClean="0"/>
              <a:t>targets (about 10 new units maximum)</a:t>
            </a:r>
            <a:r>
              <a:rPr lang="en-GB" sz="2000" baseline="-25000" smtClean="0"/>
              <a:t> </a:t>
            </a:r>
            <a:endParaRPr lang="en-GB" sz="2000" smtClean="0"/>
          </a:p>
          <a:p>
            <a:pPr eaLnBrk="1" hangingPunct="1"/>
            <a:r>
              <a:rPr lang="en-US" sz="2400" smtClean="0"/>
              <a:t>Schedule:</a:t>
            </a:r>
          </a:p>
          <a:p>
            <a:pPr lvl="1" eaLnBrk="1" hangingPunct="1"/>
            <a:r>
              <a:rPr lang="en-US" sz="2000" smtClean="0"/>
              <a:t>470 RIB shifts left after 2007 for approved experiments</a:t>
            </a:r>
          </a:p>
          <a:p>
            <a:pPr lvl="1" eaLnBrk="1" hangingPunct="1"/>
            <a:r>
              <a:rPr lang="en-US" sz="2000" smtClean="0"/>
              <a:t>231 RIB shifts from new proposals and addenda at February INTC meeting 2008</a:t>
            </a:r>
          </a:p>
          <a:p>
            <a:pPr lvl="2" eaLnBrk="1" hangingPunct="1"/>
            <a:r>
              <a:rPr lang="en-US" sz="1800" smtClean="0"/>
              <a:t>in total 701 RIB shifts for 2008</a:t>
            </a:r>
          </a:p>
          <a:p>
            <a:pPr lvl="2" eaLnBrk="1" hangingPunct="1"/>
            <a:r>
              <a:rPr lang="en-US" sz="1800" smtClean="0"/>
              <a:t>120 additional RIB shifts from May INTC meeting not taken into account</a:t>
            </a:r>
          </a:p>
          <a:p>
            <a:pPr lvl="1" eaLnBrk="1" hangingPunct="1"/>
            <a:r>
              <a:rPr lang="en-US" sz="2000" smtClean="0"/>
              <a:t>551 RIB shifts requested</a:t>
            </a:r>
          </a:p>
          <a:p>
            <a:pPr lvl="2" eaLnBrk="1" hangingPunct="1"/>
            <a:r>
              <a:rPr lang="en-US" sz="1800" smtClean="0"/>
              <a:t>compare to 480 RIB shifts requested in 2007 with 407 scheduled shifts</a:t>
            </a:r>
          </a:p>
          <a:p>
            <a:pPr lvl="2" eaLnBrk="1" hangingPunct="1"/>
            <a:r>
              <a:rPr lang="en-US" sz="1800" smtClean="0"/>
              <a:t>requested RILIS shifts: 337 --&gt; more than 2700 h  operation</a:t>
            </a:r>
          </a:p>
          <a:p>
            <a:pPr lvl="2" eaLnBrk="1" hangingPunct="1"/>
            <a:r>
              <a:rPr lang="en-US" sz="1800" smtClean="0"/>
              <a:t>requested RIB shifts with UC target: 410 (together with RILIS: 308)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>
                <a:effectLst/>
              </a:rPr>
              <a:t>ISCOOL and new tape station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320800"/>
            <a:ext cx="3716338" cy="301625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246063" y="1470025"/>
            <a:ext cx="8304212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n-US" sz="2400"/>
              <a:t>ISCOOL  </a:t>
            </a:r>
          </a:p>
          <a:p>
            <a:pPr marL="742950" lvl="1" indent="-285750">
              <a:spcBef>
                <a:spcPct val="20000"/>
              </a:spcBef>
              <a:buClr>
                <a:srgbClr val="FF3300"/>
              </a:buClr>
              <a:buFont typeface="Arial" charset="0"/>
              <a:buChar char="•"/>
            </a:pPr>
            <a:r>
              <a:rPr lang="en-US">
                <a:solidFill>
                  <a:srgbClr val="FF3300"/>
                </a:solidFill>
              </a:rPr>
              <a:t>maintenance during shutdown </a:t>
            </a:r>
          </a:p>
          <a:p>
            <a:pPr marL="742950" lvl="1" indent="-285750">
              <a:spcBef>
                <a:spcPct val="20000"/>
              </a:spcBef>
              <a:buClr>
                <a:srgbClr val="FF3300"/>
              </a:buClr>
              <a:buFont typeface="Arial" charset="0"/>
              <a:buNone/>
            </a:pPr>
            <a:r>
              <a:rPr lang="en-US">
                <a:solidFill>
                  <a:srgbClr val="FF3300"/>
                </a:solidFill>
              </a:rPr>
              <a:t>	2007/2008</a:t>
            </a:r>
          </a:p>
          <a:p>
            <a:pPr marL="742950" lvl="1" indent="-285750">
              <a:spcBef>
                <a:spcPct val="20000"/>
              </a:spcBef>
              <a:buClr>
                <a:srgbClr val="FF3300"/>
              </a:buClr>
              <a:buFont typeface="Arial" charset="0"/>
              <a:buChar char="•"/>
            </a:pPr>
            <a:r>
              <a:rPr lang="en-GB">
                <a:solidFill>
                  <a:srgbClr val="FF3300"/>
                </a:solidFill>
              </a:rPr>
              <a:t>test in off-line period April 2008</a:t>
            </a:r>
          </a:p>
          <a:p>
            <a:pPr marL="742950" lvl="1" indent="-285750">
              <a:spcBef>
                <a:spcPct val="20000"/>
              </a:spcBef>
              <a:buClr>
                <a:srgbClr val="FF3300"/>
              </a:buClr>
              <a:buFont typeface="Arial" charset="0"/>
              <a:buChar char="•"/>
            </a:pPr>
            <a:r>
              <a:rPr lang="en-GB">
                <a:solidFill>
                  <a:srgbClr val="FF3300"/>
                </a:solidFill>
              </a:rPr>
              <a:t>permanently installed in 2008</a:t>
            </a:r>
            <a:r>
              <a:rPr lang="en-GB" baseline="-25000">
                <a:solidFill>
                  <a:srgbClr val="FF3300"/>
                </a:solidFill>
              </a:rPr>
              <a:t> </a:t>
            </a:r>
          </a:p>
          <a:p>
            <a:pPr marL="742950" lvl="1" indent="-285750">
              <a:spcBef>
                <a:spcPct val="20000"/>
              </a:spcBef>
              <a:buClr>
                <a:srgbClr val="FF3300"/>
              </a:buClr>
              <a:buFont typeface="Arial" charset="0"/>
              <a:buChar char="•"/>
            </a:pPr>
            <a:r>
              <a:rPr lang="en-GB">
                <a:solidFill>
                  <a:srgbClr val="FF3300"/>
                </a:solidFill>
              </a:rPr>
              <a:t>running in transmission and</a:t>
            </a:r>
          </a:p>
          <a:p>
            <a:pPr marL="742950" lvl="1" indent="-285750">
              <a:spcBef>
                <a:spcPct val="20000"/>
              </a:spcBef>
              <a:buClr>
                <a:srgbClr val="FF3300"/>
              </a:buClr>
              <a:buFont typeface="Arial" charset="0"/>
              <a:buNone/>
            </a:pPr>
            <a:r>
              <a:rPr lang="en-GB">
                <a:solidFill>
                  <a:srgbClr val="FF3300"/>
                </a:solidFill>
              </a:rPr>
              <a:t>	bunch mode</a:t>
            </a:r>
          </a:p>
          <a:p>
            <a:pPr marL="742950" lvl="1" indent="-285750">
              <a:spcBef>
                <a:spcPct val="20000"/>
              </a:spcBef>
              <a:buClr>
                <a:srgbClr val="FF3300"/>
              </a:buClr>
              <a:buFont typeface="Arial" charset="0"/>
              <a:buChar char="•"/>
            </a:pPr>
            <a:r>
              <a:rPr lang="en-GB">
                <a:solidFill>
                  <a:srgbClr val="FF3300"/>
                </a:solidFill>
              </a:rPr>
              <a:t>Added additional setup and</a:t>
            </a:r>
          </a:p>
          <a:p>
            <a:pPr marL="742950" lvl="1" indent="-285750">
              <a:spcBef>
                <a:spcPct val="20000"/>
              </a:spcBef>
              <a:buClr>
                <a:srgbClr val="FF3300"/>
              </a:buClr>
              <a:buFont typeface="Arial" charset="0"/>
              <a:buNone/>
            </a:pPr>
            <a:r>
              <a:rPr lang="en-GB">
                <a:solidFill>
                  <a:srgbClr val="FF3300"/>
                </a:solidFill>
              </a:rPr>
              <a:t>	development time for 2008 schedule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</a:pPr>
            <a:r>
              <a:rPr lang="en-US" sz="2400"/>
              <a:t>New tape station (IHPC Strasbourg):</a:t>
            </a:r>
          </a:p>
          <a:p>
            <a:pPr marL="742950" lvl="1" indent="-285750">
              <a:spcBef>
                <a:spcPct val="20000"/>
              </a:spcBef>
              <a:buClr>
                <a:srgbClr val="FF3300"/>
              </a:buClr>
              <a:buFont typeface="Arial" charset="0"/>
              <a:buChar char="•"/>
            </a:pPr>
            <a:r>
              <a:rPr lang="en-US">
                <a:solidFill>
                  <a:srgbClr val="FF3300"/>
                </a:solidFill>
              </a:rPr>
              <a:t>Installation planned for June 2008 but delayed</a:t>
            </a:r>
          </a:p>
          <a:p>
            <a:pPr marL="742950" lvl="1" indent="-285750">
              <a:spcBef>
                <a:spcPct val="20000"/>
              </a:spcBef>
              <a:buClr>
                <a:srgbClr val="FF3300"/>
              </a:buClr>
              <a:buFont typeface="Arial" charset="0"/>
              <a:buChar char="•"/>
            </a:pPr>
            <a:r>
              <a:rPr lang="en-US">
                <a:solidFill>
                  <a:srgbClr val="FF3300"/>
                </a:solidFill>
              </a:rPr>
              <a:t>Has been installed at LA2 beam line in September 2008</a:t>
            </a:r>
          </a:p>
          <a:p>
            <a:pPr marL="742950" lvl="1" indent="-285750">
              <a:spcBef>
                <a:spcPct val="20000"/>
              </a:spcBef>
              <a:buClr>
                <a:srgbClr val="FF3300"/>
              </a:buClr>
              <a:buFont typeface="Arial" charset="0"/>
              <a:buChar char="•"/>
            </a:pPr>
            <a:r>
              <a:rPr lang="en-US">
                <a:solidFill>
                  <a:srgbClr val="FF3300"/>
                </a:solidFill>
              </a:rPr>
              <a:t>try to make first on-line test end of the 2008 running period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ISOLDE schedule 2008 ("final")</a:t>
            </a:r>
          </a:p>
        </p:txBody>
      </p:sp>
      <p:sp>
        <p:nvSpPr>
          <p:cNvPr id="27651" name="Text Box 6"/>
          <p:cNvSpPr txBox="1">
            <a:spLocks noChangeArrowheads="1"/>
          </p:cNvSpPr>
          <p:nvPr/>
        </p:nvSpPr>
        <p:spPr bwMode="auto">
          <a:xfrm>
            <a:off x="284163" y="1223963"/>
            <a:ext cx="2511425" cy="3667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ISOLDE dates 2008:</a:t>
            </a:r>
          </a:p>
        </p:txBody>
      </p:sp>
      <p:sp>
        <p:nvSpPr>
          <p:cNvPr id="27652" name="Text Box 7"/>
          <p:cNvSpPr txBox="1">
            <a:spLocks noChangeArrowheads="1"/>
          </p:cNvSpPr>
          <p:nvPr/>
        </p:nvSpPr>
        <p:spPr bwMode="auto">
          <a:xfrm>
            <a:off x="430213" y="1693863"/>
            <a:ext cx="2216150" cy="112236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600"/>
              <a:t>2 weeks off-line period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600"/>
              <a:t>protons started May 5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600"/>
              <a:t>physics started May 9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 sz="1600"/>
              <a:t>protons stop Nov. 12</a:t>
            </a:r>
          </a:p>
        </p:txBody>
      </p:sp>
      <p:sp>
        <p:nvSpPr>
          <p:cNvPr id="27653" name="Line 8"/>
          <p:cNvSpPr>
            <a:spLocks noChangeShapeType="1"/>
          </p:cNvSpPr>
          <p:nvPr/>
        </p:nvSpPr>
        <p:spPr bwMode="auto">
          <a:xfrm>
            <a:off x="554038" y="3230563"/>
            <a:ext cx="368300" cy="11112"/>
          </a:xfrm>
          <a:prstGeom prst="line">
            <a:avLst/>
          </a:prstGeom>
          <a:noFill/>
          <a:ln w="38100">
            <a:solidFill>
              <a:srgbClr val="0000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654" name="Text Box 9"/>
          <p:cNvSpPr txBox="1">
            <a:spLocks noChangeArrowheads="1"/>
          </p:cNvSpPr>
          <p:nvPr/>
        </p:nvSpPr>
        <p:spPr bwMode="auto">
          <a:xfrm>
            <a:off x="1052513" y="3060700"/>
            <a:ext cx="2668587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27 weeks for physics</a:t>
            </a:r>
          </a:p>
        </p:txBody>
      </p:sp>
      <p:sp>
        <p:nvSpPr>
          <p:cNvPr id="27655" name="Text Box 10"/>
          <p:cNvSpPr txBox="1">
            <a:spLocks noChangeArrowheads="1"/>
          </p:cNvSpPr>
          <p:nvPr/>
        </p:nvSpPr>
        <p:spPr bwMode="auto">
          <a:xfrm>
            <a:off x="473075" y="4049713"/>
            <a:ext cx="3086100" cy="204152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31 IS experiments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(out of 46 requested)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24 target units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   (4 old units)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12 UC</a:t>
            </a:r>
            <a:r>
              <a:rPr lang="en-US"/>
              <a:t> + 1 ThO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   (2 old UC units)</a:t>
            </a:r>
          </a:p>
        </p:txBody>
      </p:sp>
      <p:sp>
        <p:nvSpPr>
          <p:cNvPr id="27656" name="Text Box 6"/>
          <p:cNvSpPr txBox="1">
            <a:spLocks noChangeArrowheads="1"/>
          </p:cNvSpPr>
          <p:nvPr/>
        </p:nvSpPr>
        <p:spPr bwMode="auto">
          <a:xfrm>
            <a:off x="298450" y="3667125"/>
            <a:ext cx="1455738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Scheduled:</a:t>
            </a:r>
          </a:p>
        </p:txBody>
      </p:sp>
      <p:pic>
        <p:nvPicPr>
          <p:cNvPr id="27657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5" y="1003300"/>
            <a:ext cx="4989513" cy="55356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ISCOOL setup and development</a:t>
            </a:r>
          </a:p>
        </p:txBody>
      </p:sp>
      <p:sp>
        <p:nvSpPr>
          <p:cNvPr id="28675" name="Text Box 10"/>
          <p:cNvSpPr txBox="1">
            <a:spLocks noChangeArrowheads="1"/>
          </p:cNvSpPr>
          <p:nvPr/>
        </p:nvSpPr>
        <p:spPr bwMode="auto">
          <a:xfrm>
            <a:off x="244475" y="1560513"/>
            <a:ext cx="3708400" cy="44323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/>
              <a:t> added extra setup time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(not needed next year?)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/>
              <a:t> dedicated MD periods for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beam development (off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line and on-line)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/>
              <a:t> very good performance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for laser spectroscopy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experiments with bunched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beams to COLLAPS (need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further development)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/>
              <a:t> higher He gas consumption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	 than expected (problem for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</a:pPr>
            <a:r>
              <a:rPr lang="en-US"/>
              <a:t>	 future operation?)</a:t>
            </a:r>
          </a:p>
        </p:txBody>
      </p:sp>
      <p:pic>
        <p:nvPicPr>
          <p:cNvPr id="28676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37025" y="1017588"/>
            <a:ext cx="4981575" cy="54816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08450" y="993775"/>
            <a:ext cx="5022850" cy="555148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295400" y="101600"/>
            <a:ext cx="655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RILIS off-line and on-line shifts</a:t>
            </a:r>
          </a:p>
        </p:txBody>
      </p:sp>
      <p:sp>
        <p:nvSpPr>
          <p:cNvPr id="29700" name="Text Box 10"/>
          <p:cNvSpPr txBox="1">
            <a:spLocks noChangeArrowheads="1"/>
          </p:cNvSpPr>
          <p:nvPr/>
        </p:nvSpPr>
        <p:spPr bwMode="auto">
          <a:xfrm>
            <a:off x="244475" y="1865313"/>
            <a:ext cx="3708400" cy="37544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/>
              <a:t> 15 runs (e.g. Au new beam)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/>
              <a:t> rough estimate more than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1800h of operation (without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set up time - close or above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limit of 2000h)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/>
              <a:t> beam development for new 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Nd:YAG pump laser and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standard operation with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Nd:YAG lasers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/>
              <a:t> Copper vapour lasers still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needed for some beams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1295400" y="101600"/>
            <a:ext cx="6553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REX runs in 2008</a:t>
            </a:r>
          </a:p>
        </p:txBody>
      </p:sp>
      <p:sp>
        <p:nvSpPr>
          <p:cNvPr id="30723" name="Text Box 10"/>
          <p:cNvSpPr txBox="1">
            <a:spLocks noChangeArrowheads="1"/>
          </p:cNvSpPr>
          <p:nvPr/>
        </p:nvSpPr>
        <p:spPr bwMode="auto">
          <a:xfrm>
            <a:off x="117475" y="1420813"/>
            <a:ext cx="3924300" cy="505618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/>
              <a:t> 7 on-line runs for IS 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experiments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/>
              <a:t> 1 on-line and 1 off-line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development run for in-trap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decay studies and mass-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separation tests (F. Wenander,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A. Gustafsson)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lang="en-US"/>
              <a:t> Successful runs for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IS418: </a:t>
            </a:r>
            <a:r>
              <a:rPr lang="en-US" baseline="30000"/>
              <a:t>100,102,104</a:t>
            </a:r>
            <a:r>
              <a:rPr lang="en-US"/>
              <a:t>Cd Coulex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IS452: </a:t>
            </a:r>
            <a:r>
              <a:rPr lang="en-US" baseline="30000"/>
              <a:t>182,184,186,188</a:t>
            </a:r>
            <a:r>
              <a:rPr lang="en-US"/>
              <a:t>Hg Coulex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IS465: </a:t>
            </a:r>
            <a:r>
              <a:rPr lang="en-US" baseline="30000"/>
              <a:t>202,204</a:t>
            </a:r>
            <a:r>
              <a:rPr lang="en-US"/>
              <a:t>Rn Coulex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IS468: </a:t>
            </a:r>
            <a:r>
              <a:rPr lang="en-US" baseline="30000"/>
              <a:t>61</a:t>
            </a:r>
            <a:r>
              <a:rPr lang="en-US"/>
              <a:t>Mn,Fe Coulex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IS470: </a:t>
            </a:r>
            <a:r>
              <a:rPr lang="en-US">
                <a:solidFill>
                  <a:srgbClr val="FF0000"/>
                </a:solidFill>
              </a:rPr>
              <a:t>2n transfer</a:t>
            </a:r>
            <a:r>
              <a:rPr lang="en-US"/>
              <a:t> </a:t>
            </a:r>
            <a:r>
              <a:rPr lang="en-US" baseline="30000"/>
              <a:t>30</a:t>
            </a:r>
            <a:r>
              <a:rPr lang="en-US"/>
              <a:t>Mg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r>
              <a:rPr lang="en-US"/>
              <a:t>	             (</a:t>
            </a:r>
            <a:r>
              <a:rPr lang="en-US" baseline="30000"/>
              <a:t>3</a:t>
            </a:r>
            <a:r>
              <a:rPr lang="en-US"/>
              <a:t>H target !)</a:t>
            </a:r>
          </a:p>
          <a:p>
            <a:pPr marL="177800" indent="-177800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</a:pPr>
            <a:endParaRPr lang="en-US"/>
          </a:p>
        </p:txBody>
      </p:sp>
      <p:pic>
        <p:nvPicPr>
          <p:cNvPr id="3072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29088" y="1014413"/>
            <a:ext cx="4976812" cy="551021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Running period 2008 ... successful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69888" y="1025525"/>
            <a:ext cx="8228012" cy="1422400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sz="2000" smtClean="0"/>
              <a:t>Rough start in the beginning ...</a:t>
            </a:r>
          </a:p>
          <a:p>
            <a:pPr lvl="1" eaLnBrk="1" hangingPunct="1">
              <a:buFontTx/>
              <a:buChar char="•"/>
            </a:pPr>
            <a:r>
              <a:rPr lang="en-US" sz="1800" smtClean="0">
                <a:solidFill>
                  <a:schemeClr val="tx1"/>
                </a:solidFill>
              </a:rPr>
              <a:t>unstable controls</a:t>
            </a:r>
          </a:p>
          <a:p>
            <a:pPr lvl="1" eaLnBrk="1" hangingPunct="1">
              <a:buFontTx/>
              <a:buChar char="•"/>
            </a:pPr>
            <a:r>
              <a:rPr lang="en-US" sz="1800" smtClean="0">
                <a:solidFill>
                  <a:schemeClr val="tx1"/>
                </a:solidFill>
              </a:rPr>
              <a:t>limitation of proton beam intensity on GPS</a:t>
            </a:r>
          </a:p>
          <a:p>
            <a:pPr lvl="1" eaLnBrk="1" hangingPunct="1">
              <a:buFontTx/>
              <a:buChar char="•"/>
            </a:pPr>
            <a:r>
              <a:rPr lang="en-US" sz="1800" smtClean="0">
                <a:solidFill>
                  <a:schemeClr val="tx1"/>
                </a:solidFill>
              </a:rPr>
              <a:t>vacuum system partly in manual mode</a:t>
            </a:r>
          </a:p>
          <a:p>
            <a:pPr eaLnBrk="1" hangingPunct="1">
              <a:buFontTx/>
              <a:buChar char="•"/>
            </a:pPr>
            <a:r>
              <a:rPr lang="en-US" sz="2000" smtClean="0"/>
              <a:t>... improved during the running period</a:t>
            </a:r>
          </a:p>
          <a:p>
            <a:pPr lvl="1" eaLnBrk="1" hangingPunct="1">
              <a:buFontTx/>
              <a:buChar char="•"/>
            </a:pPr>
            <a:r>
              <a:rPr lang="en-US" sz="1800" smtClean="0">
                <a:solidFill>
                  <a:schemeClr val="tx1"/>
                </a:solidFill>
              </a:rPr>
              <a:t>situation of controls improved ... vacuum still problematic</a:t>
            </a:r>
          </a:p>
          <a:p>
            <a:pPr lvl="1" eaLnBrk="1" hangingPunct="1">
              <a:buFontTx/>
              <a:buChar char="•"/>
            </a:pPr>
            <a:r>
              <a:rPr lang="en-US" sz="1800" smtClean="0">
                <a:solidFill>
                  <a:schemeClr val="tx1"/>
                </a:solidFill>
              </a:rPr>
              <a:t>remaining broken diagnostics to be repaired during shutdown</a:t>
            </a:r>
          </a:p>
          <a:p>
            <a:pPr lvl="1" eaLnBrk="1" hangingPunct="1">
              <a:buFontTx/>
              <a:buChar char="•"/>
            </a:pPr>
            <a:r>
              <a:rPr lang="en-US" sz="1800" smtClean="0">
                <a:solidFill>
                  <a:schemeClr val="tx1"/>
                </a:solidFill>
              </a:rPr>
              <a:t>intervention for ventilation system worked out: no limitation for GPS proton beam intensity</a:t>
            </a:r>
          </a:p>
          <a:p>
            <a:pPr lvl="1" eaLnBrk="1" hangingPunct="1">
              <a:buFontTx/>
              <a:buChar char="•"/>
            </a:pPr>
            <a:r>
              <a:rPr lang="en-US" sz="1800" smtClean="0">
                <a:solidFill>
                  <a:schemeClr val="tx1"/>
                </a:solidFill>
              </a:rPr>
              <a:t>new RILIS pump lasers in operation - very good performance</a:t>
            </a:r>
          </a:p>
          <a:p>
            <a:pPr lvl="1" eaLnBrk="1" hangingPunct="1">
              <a:buFontTx/>
              <a:buChar char="•"/>
            </a:pPr>
            <a:r>
              <a:rPr lang="en-US" sz="1800" smtClean="0">
                <a:solidFill>
                  <a:schemeClr val="tx1"/>
                </a:solidFill>
              </a:rPr>
              <a:t>good performance of targets - however, yield not in all cases suitable </a:t>
            </a:r>
          </a:p>
          <a:p>
            <a:pPr lvl="1" eaLnBrk="1" hangingPunct="1">
              <a:buFontTx/>
              <a:buNone/>
            </a:pPr>
            <a:r>
              <a:rPr lang="en-US" sz="1800" smtClean="0">
                <a:solidFill>
                  <a:schemeClr val="tx1"/>
                </a:solidFill>
              </a:rPr>
              <a:t>	and also broken target units - in addition problems with HV (polluted extraction electrode?)</a:t>
            </a:r>
          </a:p>
          <a:p>
            <a:pPr lvl="1" eaLnBrk="1" hangingPunct="1">
              <a:buFontTx/>
              <a:buChar char="•"/>
            </a:pPr>
            <a:r>
              <a:rPr lang="en-US" sz="1800" smtClean="0">
                <a:solidFill>
                  <a:schemeClr val="tx1"/>
                </a:solidFill>
              </a:rPr>
              <a:t>a lot of successful runs this year - detailed report at next meeting</a:t>
            </a:r>
          </a:p>
          <a:p>
            <a:pPr lvl="1" eaLnBrk="1" hangingPunct="1">
              <a:buFontTx/>
              <a:buNone/>
            </a:pPr>
            <a:r>
              <a:rPr lang="en-US" sz="1800" smtClean="0">
                <a:solidFill>
                  <a:schemeClr val="tx1"/>
                </a:solidFill>
              </a:rPr>
              <a:t>	(and some results at ISOLDE workshop)</a:t>
            </a:r>
          </a:p>
          <a:p>
            <a:pPr eaLnBrk="1" hangingPunct="1">
              <a:buFontTx/>
              <a:buChar char="•"/>
            </a:pPr>
            <a:r>
              <a:rPr lang="en-US" sz="2000" smtClean="0"/>
              <a:t>... and some more runs to come (REX MD + Pb beam)</a:t>
            </a:r>
            <a:endParaRPr lang="en-US" sz="2000" smtClean="0">
              <a:solidFill>
                <a:schemeClr val="tx1"/>
              </a:solidFill>
            </a:endParaRPr>
          </a:p>
          <a:p>
            <a:pPr lvl="1" eaLnBrk="1" hangingPunct="1">
              <a:buFontTx/>
              <a:buNone/>
            </a:pPr>
            <a:endParaRPr lang="en-US" sz="18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SCC Herlert">
  <a:themeElements>
    <a:clrScheme name="INTC May 04_Frail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NTC May 04_Fraile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Char char="ü"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Char char="ü"/>
          <a:tabLst/>
          <a:defRPr kumimoji="0" lang="en-GB" sz="2400" b="1" i="0" u="none" strike="noStrike" cap="none" normalizeH="0" baseline="0" smtClean="0">
            <a:ln>
              <a:noFill/>
            </a:ln>
            <a:solidFill>
              <a:srgbClr val="0000CC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INTC May 04_Frail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NTC May 04_Frail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C May 04_Frail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C May 04_Frail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C May 04_Frail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C May 04_Frail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NTC May 04_Frail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9807</TotalTime>
  <Words>754</Words>
  <Application>Microsoft PowerPoint</Application>
  <PresentationFormat>On-screen Show (4:3)</PresentationFormat>
  <Paragraphs>155</Paragraphs>
  <Slides>16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Times New Roman</vt:lpstr>
      <vt:lpstr>Wingdings</vt:lpstr>
      <vt:lpstr>Symbol</vt:lpstr>
      <vt:lpstr>ISCC Herlert</vt:lpstr>
      <vt:lpstr>ISCC Herlert</vt:lpstr>
      <vt:lpstr>Origin Graph</vt:lpstr>
      <vt:lpstr>A. Herlert, CERN PH-IS</vt:lpstr>
      <vt:lpstr>Accelerator schedule 2008</vt:lpstr>
      <vt:lpstr>ISOLDE beam requests 2008</vt:lpstr>
      <vt:lpstr>ISCOOL and new tape station</vt:lpstr>
      <vt:lpstr>ISOLDE schedule 2008 ("final")</vt:lpstr>
      <vt:lpstr>ISCOOL setup and development</vt:lpstr>
      <vt:lpstr>Slide 7</vt:lpstr>
      <vt:lpstr>Slide 8</vt:lpstr>
      <vt:lpstr>Running period 2008 ... successful</vt:lpstr>
      <vt:lpstr>New and closed experiments at ISOLDE</vt:lpstr>
      <vt:lpstr>Slide 11</vt:lpstr>
      <vt:lpstr>New experimental setup: b NMR</vt:lpstr>
      <vt:lpstr>Slide 13</vt:lpstr>
      <vt:lpstr>Slide 14</vt:lpstr>
      <vt:lpstr>Slide 15</vt:lpstr>
      <vt:lpstr>Accelerator draft schedule 2009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ISOLDE scientific coordinator's report</dc:title>
  <dc:subject/>
  <dc:creator>A. Herlert</dc:creator>
  <dc:description/>
  <cp:lastModifiedBy>Alexander Herlert</cp:lastModifiedBy>
  <cp:revision>946</cp:revision>
  <dcterms:created xsi:type="dcterms:W3CDTF">2004-11-13T01:14:51Z</dcterms:created>
  <dcterms:modified xsi:type="dcterms:W3CDTF">2008-11-03T12:04:28Z</dcterms:modified>
</cp:coreProperties>
</file>