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309" r:id="rId3"/>
    <p:sldId id="300" r:id="rId4"/>
    <p:sldId id="290" r:id="rId5"/>
    <p:sldId id="303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91" r:id="rId20"/>
    <p:sldId id="288" r:id="rId21"/>
    <p:sldId id="304" r:id="rId22"/>
    <p:sldId id="292" r:id="rId23"/>
    <p:sldId id="289" r:id="rId24"/>
    <p:sldId id="294" r:id="rId25"/>
    <p:sldId id="295" r:id="rId26"/>
    <p:sldId id="302" r:id="rId27"/>
    <p:sldId id="296" r:id="rId28"/>
    <p:sldId id="301" r:id="rId29"/>
    <p:sldId id="297" r:id="rId30"/>
    <p:sldId id="307" r:id="rId31"/>
    <p:sldId id="308" r:id="rId32"/>
    <p:sldId id="305" r:id="rId33"/>
    <p:sldId id="306" r:id="rId34"/>
    <p:sldId id="270" r:id="rId35"/>
    <p:sldId id="271" r:id="rId36"/>
    <p:sldId id="272" r:id="rId37"/>
    <p:sldId id="273" r:id="rId38"/>
    <p:sldId id="275" r:id="rId39"/>
    <p:sldId id="277" r:id="rId40"/>
    <p:sldId id="276" r:id="rId41"/>
    <p:sldId id="285" r:id="rId42"/>
    <p:sldId id="286" r:id="rId4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11"/>
    <p:restoredTop sz="94697"/>
  </p:normalViewPr>
  <p:slideViewPr>
    <p:cSldViewPr snapToGrid="0" snapToObjects="1">
      <p:cViewPr varScale="1">
        <p:scale>
          <a:sx n="85" d="100"/>
          <a:sy n="85" d="100"/>
        </p:scale>
        <p:origin x="88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18679-DB7B-4047-9F0E-2B68EB063398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FF381-97F7-F24B-B450-AB89B939A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0478-C1F4-5F4E-8C39-BDBF9FEB6AAA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6EA08-9EDD-204C-A104-F52273E30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44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8691E-162C-1146-93E7-AD415CABD79C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06225-C0E6-7141-9987-811C1B68E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93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29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D3E8E-0FE7-924C-8E89-960A86E6C063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F5C0-1E40-BE49-B731-8448AE2D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7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A19AA-1679-1845-BCDB-69F58700AC96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D6D4-97D7-A84F-BB9C-188BDAD9F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6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D4C4E-6689-104C-9DCC-B13CE0E8AFD2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545CF-E0EB-CA45-B5B3-692F40F8A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4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8D4AF-73F9-5B41-8CF8-3B5B5E8187E5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9D89F-5728-4F48-9333-356BAEF5E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F3F2-AC98-A244-A915-4BCA3166539D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F52A-BDC1-824E-BC23-AC89A7E8B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3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8B7F2-44ED-BF46-979E-99790E0250F3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CA309-E404-D641-A296-AF58B31E8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4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32C41-F0C5-094E-9615-907749A82E0E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6C441-DE94-E34A-95E4-F22CFF6AC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8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DB25-479C-EE45-BEE7-802A3C91301A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A3D21-A429-DF4A-9630-9D062944A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718649-364D-E04F-8853-22F877CF377B}" type="datetimeFigureOut">
              <a:rPr lang="en-US"/>
              <a:pPr>
                <a:defRPr/>
              </a:pPr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46B844-AD7D-544B-B8D3-73A47856B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721" y="1186044"/>
            <a:ext cx="7772400" cy="1470025"/>
          </a:xfrm>
        </p:spPr>
        <p:txBody>
          <a:bodyPr/>
          <a:lstStyle/>
          <a:p>
            <a:r>
              <a:rPr lang="en-US" dirty="0" smtClean="0"/>
              <a:t>Do nuclear collisions equilibrate?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1521" y="2861188"/>
            <a:ext cx="6400800" cy="1752600"/>
          </a:xfrm>
        </p:spPr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Romatschke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912" y="3737488"/>
            <a:ext cx="4928017" cy="829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320" y="4613788"/>
            <a:ext cx="3251200" cy="1511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0182" y="6288209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</a:t>
            </a:r>
            <a:r>
              <a:rPr lang="en-US" smtClean="0"/>
              <a:t>on 1609.02820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6874"/>
            <a:ext cx="8229600" cy="1143000"/>
          </a:xfrm>
        </p:spPr>
        <p:txBody>
          <a:bodyPr/>
          <a:lstStyle/>
          <a:p>
            <a:r>
              <a:rPr lang="en-US" dirty="0"/>
              <a:t>When is Hydro applicable?</a:t>
            </a:r>
          </a:p>
        </p:txBody>
      </p:sp>
    </p:spTree>
    <p:extLst>
      <p:ext uri="{BB962C8B-B14F-4D97-AF65-F5344CB8AC3E}">
        <p14:creationId xmlns:p14="http://schemas.microsoft.com/office/powerpoint/2010/main" val="1074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derivations of hydro equations</a:t>
            </a:r>
          </a:p>
          <a:p>
            <a:r>
              <a:rPr lang="en-US" dirty="0"/>
              <a:t>M</a:t>
            </a:r>
            <a:r>
              <a:rPr lang="en-US" dirty="0" smtClean="0"/>
              <a:t>ost general approach: Effective Field Theory (EFT)</a:t>
            </a:r>
          </a:p>
          <a:p>
            <a:r>
              <a:rPr lang="en-US" dirty="0" smtClean="0"/>
              <a:t>Hydro = EFT of long-lived, long-wavelength excitations</a:t>
            </a:r>
          </a:p>
          <a:p>
            <a:r>
              <a:rPr lang="en-US" dirty="0" smtClean="0"/>
              <a:t>EFT variables: pressure, energy density, fluid 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8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quantities using EFT variables and their gradients</a:t>
            </a:r>
          </a:p>
          <a:p>
            <a:r>
              <a:rPr lang="en-US" dirty="0" smtClean="0"/>
              <a:t>Energy-Momentum Tensor for relativistic fluid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thermal equilibrium or particle description needed</a:t>
            </a:r>
          </a:p>
          <a:p>
            <a:r>
              <a:rPr lang="en-US" dirty="0" smtClean="0"/>
              <a:t>Seems we need small gradients!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82" y="3536891"/>
            <a:ext cx="7592518" cy="65258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160957" y="4189471"/>
            <a:ext cx="479686" cy="1341899"/>
          </a:xfrm>
          <a:prstGeom prst="line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20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we had LARGE gradients?</a:t>
            </a:r>
          </a:p>
          <a:p>
            <a:r>
              <a:rPr lang="en-US" dirty="0" smtClean="0"/>
              <a:t>Try to improve description by including higher orders in EFT gradient series</a:t>
            </a:r>
          </a:p>
          <a:p>
            <a:r>
              <a:rPr lang="en-US" dirty="0" smtClean="0"/>
              <a:t>E.g. </a:t>
            </a:r>
            <a:r>
              <a:rPr lang="en-US" dirty="0" err="1" smtClean="0"/>
              <a:t>Bjorken</a:t>
            </a:r>
            <a:r>
              <a:rPr lang="en-US" dirty="0" smtClean="0"/>
              <a:t> flow, go to order 240 (</a:t>
            </a:r>
            <a:r>
              <a:rPr lang="en-US" dirty="0" err="1" smtClean="0"/>
              <a:t>AdS</a:t>
            </a:r>
            <a:r>
              <a:rPr lang="en-US" dirty="0" smtClean="0"/>
              <a:t>/CFT)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Find: α</a:t>
            </a:r>
            <a:r>
              <a:rPr lang="en-US" baseline="-25000" dirty="0" err="1" smtClean="0"/>
              <a:t>n</a:t>
            </a:r>
            <a:r>
              <a:rPr lang="en-US" dirty="0" err="1" smtClean="0"/>
              <a:t>~n</a:t>
            </a:r>
            <a:r>
              <a:rPr lang="en-US" dirty="0" smtClean="0"/>
              <a:t>!, gradient series diverges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80605" y="5599173"/>
            <a:ext cx="6263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[1302.0697, 1503.07514, 1603.05344, 1608.07869, </a:t>
            </a:r>
            <a:r>
              <a:rPr lang="en-US" smtClean="0"/>
              <a:t>1609.04803]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466" y="3934101"/>
            <a:ext cx="4961744" cy="110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Gradient series diverges</a:t>
            </a:r>
          </a:p>
          <a:p>
            <a:r>
              <a:rPr lang="en-US" dirty="0" smtClean="0"/>
              <a:t>But it is </a:t>
            </a:r>
            <a:r>
              <a:rPr lang="en-US" dirty="0" err="1" smtClean="0"/>
              <a:t>Borel-summable</a:t>
            </a:r>
            <a:r>
              <a:rPr lang="en-US" dirty="0" smtClean="0"/>
              <a:t>! </a:t>
            </a:r>
            <a:r>
              <a:rPr lang="en-US" sz="1800" dirty="0" smtClean="0"/>
              <a:t>[Heller et al, 1302.0697]</a:t>
            </a:r>
          </a:p>
          <a:p>
            <a:r>
              <a:rPr lang="en-US" dirty="0" err="1" smtClean="0"/>
              <a:t>Borel-resumming</a:t>
            </a:r>
            <a:r>
              <a:rPr lang="en-US" dirty="0" smtClean="0"/>
              <a:t> </a:t>
            </a:r>
            <a:r>
              <a:rPr lang="en-US" dirty="0" err="1" smtClean="0"/>
              <a:t>AdS</a:t>
            </a:r>
            <a:r>
              <a:rPr lang="en-US" dirty="0" smtClean="0"/>
              <a:t>/CFT gradient series: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T</a:t>
            </a:r>
            <a:r>
              <a:rPr lang="en-US" baseline="-25000" dirty="0" err="1" smtClean="0"/>
              <a:t>hydro</a:t>
            </a:r>
            <a:r>
              <a:rPr lang="en-US" dirty="0" smtClean="0"/>
              <a:t> is essentially standard </a:t>
            </a:r>
            <a:r>
              <a:rPr lang="en-US" dirty="0" err="1" smtClean="0"/>
              <a:t>Navier</a:t>
            </a:r>
            <a:r>
              <a:rPr lang="en-US" dirty="0" smtClean="0"/>
              <a:t>-Stokes</a:t>
            </a:r>
          </a:p>
          <a:p>
            <a:r>
              <a:rPr lang="en-US" dirty="0" smtClean="0"/>
              <a:t>Extra pieces non-analytic in gradient expansion; this is why grad series diverges!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8" y="3471314"/>
            <a:ext cx="8334531" cy="86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1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Borel</a:t>
            </a:r>
            <a:r>
              <a:rPr lang="en-US" dirty="0" smtClean="0"/>
              <a:t> </a:t>
            </a:r>
            <a:r>
              <a:rPr lang="en-US" dirty="0" err="1" smtClean="0"/>
              <a:t>resummation</a:t>
            </a:r>
            <a:r>
              <a:rPr lang="en-US" dirty="0" smtClean="0"/>
              <a:t> gives Hydro part and other (“Non-Hydro”) part</a:t>
            </a:r>
          </a:p>
          <a:p>
            <a:r>
              <a:rPr lang="en-US" dirty="0" smtClean="0"/>
              <a:t>Non-hydro part: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w</a:t>
            </a:r>
            <a:r>
              <a:rPr lang="en-US" baseline="-25000" dirty="0" err="1" smtClean="0"/>
              <a:t>Borel</a:t>
            </a:r>
            <a:r>
              <a:rPr lang="en-US" dirty="0" smtClean="0"/>
              <a:t>=</a:t>
            </a:r>
            <a:r>
              <a:rPr lang="en-US" dirty="0"/>
              <a:t>±</a:t>
            </a:r>
            <a:r>
              <a:rPr lang="en-US" dirty="0" smtClean="0"/>
              <a:t>3.1193-2.7471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sz="1800" dirty="0"/>
              <a:t>[Heller et al, 1302.0697</a:t>
            </a:r>
            <a:r>
              <a:rPr lang="en-US" sz="1800" dirty="0" smtClean="0"/>
              <a:t>]</a:t>
            </a:r>
            <a:endParaRPr lang="en-US" dirty="0" smtClean="0"/>
          </a:p>
          <a:p>
            <a:r>
              <a:rPr lang="en-US" dirty="0" err="1" smtClean="0"/>
              <a:t>w</a:t>
            </a:r>
            <a:r>
              <a:rPr lang="en-US" baseline="-25000" dirty="0" err="1" smtClean="0"/>
              <a:t>QNM</a:t>
            </a:r>
            <a:r>
              <a:rPr lang="en-US" dirty="0" smtClean="0"/>
              <a:t>=±3.119-2.747i </a:t>
            </a:r>
            <a:r>
              <a:rPr lang="en-US" sz="1800" dirty="0" smtClean="0"/>
              <a:t>[</a:t>
            </a:r>
            <a:r>
              <a:rPr lang="en-US" sz="1800" dirty="0" err="1" smtClean="0"/>
              <a:t>Starinets</a:t>
            </a:r>
            <a:r>
              <a:rPr lang="en-US" sz="1800" dirty="0" smtClean="0"/>
              <a:t>, </a:t>
            </a:r>
            <a:r>
              <a:rPr lang="en-US" sz="1800" dirty="0" err="1" smtClean="0"/>
              <a:t>hep-th</a:t>
            </a:r>
            <a:r>
              <a:rPr lang="en-US" sz="1800" dirty="0" smtClean="0"/>
              <a:t>/0207133]</a:t>
            </a:r>
            <a:endParaRPr lang="en-US" sz="1800" dirty="0"/>
          </a:p>
        </p:txBody>
      </p:sp>
      <p:pic>
        <p:nvPicPr>
          <p:cNvPr id="5" name="Picture 4" descr="Screen Shot 2016-10-05 at 11.39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" y="3542445"/>
            <a:ext cx="3032647" cy="59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728" y="3198057"/>
            <a:ext cx="4042972" cy="1146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00" y="3198057"/>
            <a:ext cx="293261" cy="11463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126" y="3198057"/>
            <a:ext cx="223685" cy="114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3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as an 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9-22 at 2.28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6962"/>
            <a:ext cx="7962900" cy="40767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233230" y="6126163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</a:t>
            </a:r>
            <a:r>
              <a:rPr lang="en-US" sz="1800" dirty="0" err="1" smtClean="0"/>
              <a:t>Kovtun&amp;Starinets</a:t>
            </a:r>
            <a:r>
              <a:rPr lang="en-US" sz="1800" dirty="0" smtClean="0"/>
              <a:t>, </a:t>
            </a:r>
            <a:r>
              <a:rPr lang="en-US" sz="1800" dirty="0" err="1" smtClean="0"/>
              <a:t>hep-th</a:t>
            </a:r>
            <a:r>
              <a:rPr lang="en-US" sz="1800" dirty="0" smtClean="0"/>
              <a:t>/0506184]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644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6874"/>
            <a:ext cx="8229600" cy="1143000"/>
          </a:xfrm>
        </p:spPr>
        <p:txBody>
          <a:bodyPr/>
          <a:lstStyle/>
          <a:p>
            <a:r>
              <a:rPr lang="en-US" dirty="0"/>
              <a:t>When is Hydro applicable?</a:t>
            </a:r>
          </a:p>
        </p:txBody>
      </p:sp>
    </p:spTree>
    <p:extLst>
      <p:ext uri="{BB962C8B-B14F-4D97-AF65-F5344CB8AC3E}">
        <p14:creationId xmlns:p14="http://schemas.microsoft.com/office/powerpoint/2010/main" val="20672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is Hydro applicable?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Answer (version 2016):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Hydrodynamics is applicable and quantitatively reliable as long as contribution from non-hydro modes can be neglected</a:t>
            </a:r>
            <a:r>
              <a:rPr lang="en-US" baseline="30000" dirty="0" smtClean="0"/>
              <a:t>1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baseline="30000" dirty="0" smtClean="0"/>
              <a:t>1</a:t>
            </a:r>
            <a:r>
              <a:rPr lang="en-US" sz="1800" dirty="0" smtClean="0"/>
              <a:t> If a local rest frame exists.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4462255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[PR, 1609.02820]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4976742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No need of thermal equilibrium!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No need of isotropy!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8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220" y="2088448"/>
            <a:ext cx="8229600" cy="1143000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u="sng" dirty="0" smtClean="0"/>
              <a:t>know: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Hydro works even out of equilibrium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5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56" y="379569"/>
            <a:ext cx="4665288" cy="6220384"/>
          </a:xfrm>
        </p:spPr>
      </p:pic>
    </p:spTree>
    <p:extLst>
      <p:ext uri="{BB962C8B-B14F-4D97-AF65-F5344CB8AC3E}">
        <p14:creationId xmlns:p14="http://schemas.microsoft.com/office/powerpoint/2010/main" val="1281830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/>
              <a:t>Hydro matching data does </a:t>
            </a:r>
            <a:r>
              <a:rPr lang="en-US" sz="4000" u="sng" dirty="0" smtClean="0"/>
              <a:t>not </a:t>
            </a:r>
            <a:r>
              <a:rPr lang="en-US" sz="4000" dirty="0" smtClean="0"/>
              <a:t>indicate the presence of an equilibrated QGP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5741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/>
              <a:t>Hydro does not mean equilibrium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9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131" y="2253340"/>
            <a:ext cx="8229600" cy="1143000"/>
          </a:xfrm>
        </p:spPr>
        <p:txBody>
          <a:bodyPr/>
          <a:lstStyle/>
          <a:p>
            <a:r>
              <a:rPr lang="en-US" dirty="0"/>
              <a:t>Do nuclear collisions </a:t>
            </a:r>
            <a:r>
              <a:rPr lang="en-US" dirty="0" smtClean="0"/>
              <a:t>equilibrate?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131" y="3623872"/>
            <a:ext cx="8229600" cy="70828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Let’s check: use hydro to measure “non-</a:t>
            </a:r>
            <a:r>
              <a:rPr lang="en-US" dirty="0" err="1" smtClean="0"/>
              <a:t>equilibriumness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50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HIC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7"/>
            <a:ext cx="8727909" cy="610953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550429" y="6343513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[PR, 1609.02820]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2503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220" y="2088448"/>
            <a:ext cx="8229600" cy="1143000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u="sng" dirty="0" smtClean="0"/>
              <a:t>know: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Nuclear collisions always out-of-equilibrium!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24262" y="3912433"/>
            <a:ext cx="7300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Not new: This has been known to all hydro practitioners for a decade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789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131" y="2253340"/>
            <a:ext cx="8229600" cy="1143000"/>
          </a:xfrm>
        </p:spPr>
        <p:txBody>
          <a:bodyPr/>
          <a:lstStyle/>
          <a:p>
            <a:r>
              <a:rPr lang="en-US" dirty="0"/>
              <a:t>Do nuclear collisions </a:t>
            </a:r>
            <a:r>
              <a:rPr lang="en-US" dirty="0" smtClean="0"/>
              <a:t>equilibrate?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131" y="3623872"/>
            <a:ext cx="8229600" cy="70828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7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213" y="3819868"/>
            <a:ext cx="4534525" cy="3038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941" y="3057993"/>
            <a:ext cx="3459794" cy="38000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75" y="2158626"/>
            <a:ext cx="3351232" cy="2603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430" y="2863120"/>
            <a:ext cx="2914453" cy="20390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1245" y="3219703"/>
            <a:ext cx="2454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is a very destructive attitude!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9694" y="-5557"/>
            <a:ext cx="5611301" cy="1682900"/>
          </a:xfrm>
        </p:spPr>
        <p:txBody>
          <a:bodyPr/>
          <a:lstStyle/>
          <a:p>
            <a:r>
              <a:rPr lang="en-US" dirty="0" smtClean="0"/>
              <a:t>Reaction from Colleagues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175" y="827702"/>
            <a:ext cx="2260600" cy="2070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976" y="-304928"/>
            <a:ext cx="3212725" cy="22477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65975" y="261687"/>
            <a:ext cx="2392073" cy="1208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</a:t>
            </a:r>
            <a:r>
              <a:rPr lang="en-US" dirty="0"/>
              <a:t>someone looks like crocodile and behaves like crocodile,</a:t>
            </a:r>
            <a:br>
              <a:rPr lang="en-US" dirty="0"/>
            </a:br>
            <a:r>
              <a:rPr lang="en-US" dirty="0"/>
              <a:t>then it is crocodile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07436" y="2584861"/>
            <a:ext cx="135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anonymous</a:t>
            </a: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21" y="1752413"/>
            <a:ext cx="2603947" cy="12048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4736" y="2942237"/>
            <a:ext cx="299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You </a:t>
            </a:r>
            <a:r>
              <a:rPr lang="en-US" sz="2400" dirty="0" smtClean="0"/>
              <a:t>can’t just say no??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this mean we should all go home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equilibration, no problem: </a:t>
            </a:r>
          </a:p>
          <a:p>
            <a:r>
              <a:rPr lang="en-US" dirty="0"/>
              <a:t>C</a:t>
            </a:r>
            <a:r>
              <a:rPr lang="en-US" dirty="0" smtClean="0"/>
              <a:t>an probe non-equilibrium QCD</a:t>
            </a:r>
          </a:p>
          <a:p>
            <a:r>
              <a:rPr lang="en-US" dirty="0" smtClean="0"/>
              <a:t>Extreme experimental hydrodynamics: flow in small systems (did anyone check e</a:t>
            </a:r>
            <a:r>
              <a:rPr lang="en-US" baseline="30000" dirty="0" smtClean="0"/>
              <a:t>+</a:t>
            </a:r>
            <a:r>
              <a:rPr lang="en-US" dirty="0" smtClean="0"/>
              <a:t> e</a:t>
            </a:r>
            <a:r>
              <a:rPr lang="en-US" baseline="30000" dirty="0" smtClean="0"/>
              <a:t>- </a:t>
            </a:r>
            <a:r>
              <a:rPr lang="en-US" dirty="0" smtClean="0"/>
              <a:t>yet?)</a:t>
            </a:r>
          </a:p>
          <a:p>
            <a:r>
              <a:rPr lang="en-US" dirty="0" smtClean="0"/>
              <a:t>Can study non-hydro modes in QCD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Nuclear collisions are much richer subject than expected a decade ago!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1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8172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1172"/>
            <a:ext cx="8229600" cy="55838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[you may go home now]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1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076" y="2801707"/>
            <a:ext cx="8229600" cy="1143000"/>
          </a:xfrm>
        </p:spPr>
        <p:txBody>
          <a:bodyPr/>
          <a:lstStyle/>
          <a:p>
            <a:r>
              <a:rPr lang="en-US" dirty="0" smtClean="0"/>
              <a:t>Bonus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5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63" y="274638"/>
            <a:ext cx="8619344" cy="1143000"/>
          </a:xfrm>
        </p:spPr>
        <p:txBody>
          <a:bodyPr/>
          <a:lstStyle/>
          <a:p>
            <a:r>
              <a:rPr lang="en-US" dirty="0" smtClean="0"/>
              <a:t>“Unreasonable” success of hydro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3115"/>
            <a:ext cx="9144000" cy="2670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6695" y="4285809"/>
            <a:ext cx="410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[1701.07145, see </a:t>
            </a:r>
            <a:r>
              <a:rPr lang="en-US" smtClean="0"/>
              <a:t>poster H8 by </a:t>
            </a:r>
            <a:r>
              <a:rPr lang="en-US" dirty="0" smtClean="0"/>
              <a:t>R. Weller]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9627" y="5036695"/>
            <a:ext cx="8034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“Blind luck” (?)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“Full equilibration in </a:t>
            </a:r>
            <a:r>
              <a:rPr lang="en-US" sz="2400" dirty="0" err="1" smtClean="0"/>
              <a:t>p+p</a:t>
            </a:r>
            <a:r>
              <a:rPr lang="en-US" sz="2400" dirty="0" smtClean="0"/>
              <a:t>” (?)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something else (?)</a:t>
            </a:r>
          </a:p>
        </p:txBody>
      </p:sp>
    </p:spTree>
    <p:extLst>
      <p:ext uri="{BB962C8B-B14F-4D97-AF65-F5344CB8AC3E}">
        <p14:creationId xmlns:p14="http://schemas.microsoft.com/office/powerpoint/2010/main" val="176711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</a:t>
            </a:r>
            <a:r>
              <a:rPr lang="en-US" dirty="0" err="1" smtClean="0"/>
              <a:t>EoS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 equations need </a:t>
            </a:r>
            <a:r>
              <a:rPr lang="en-US" dirty="0" err="1" smtClean="0"/>
              <a:t>EoS</a:t>
            </a:r>
            <a:r>
              <a:rPr lang="en-US" dirty="0" smtClean="0"/>
              <a:t> to close</a:t>
            </a:r>
          </a:p>
          <a:p>
            <a:r>
              <a:rPr lang="en-US" dirty="0" smtClean="0"/>
              <a:t>In equilibrium, can take lattice QCD </a:t>
            </a:r>
            <a:r>
              <a:rPr lang="en-US" dirty="0" err="1" smtClean="0"/>
              <a:t>EoS</a:t>
            </a:r>
            <a:endParaRPr lang="en-US" dirty="0" smtClean="0"/>
          </a:p>
          <a:p>
            <a:r>
              <a:rPr lang="en-US" dirty="0" smtClean="0"/>
              <a:t>Do we have an </a:t>
            </a:r>
            <a:r>
              <a:rPr lang="en-US" dirty="0" err="1" smtClean="0"/>
              <a:t>EoS</a:t>
            </a:r>
            <a:r>
              <a:rPr lang="en-US" dirty="0" smtClean="0"/>
              <a:t> out of equilibrium?</a:t>
            </a:r>
          </a:p>
        </p:txBody>
      </p:sp>
    </p:spTree>
    <p:extLst>
      <p:ext uri="{BB962C8B-B14F-4D97-AF65-F5344CB8AC3E}">
        <p14:creationId xmlns:p14="http://schemas.microsoft.com/office/powerpoint/2010/main" val="197480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EoS</a:t>
            </a:r>
            <a:r>
              <a:rPr lang="en-US" dirty="0" smtClean="0"/>
              <a:t> out of equilibrium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274164"/>
            <a:ext cx="8476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“Pre-</a:t>
            </a:r>
            <a:r>
              <a:rPr lang="en-US" sz="2400" dirty="0" err="1" smtClean="0"/>
              <a:t>thermalization</a:t>
            </a:r>
            <a:r>
              <a:rPr lang="en-US" sz="2400" dirty="0" smtClean="0"/>
              <a:t>”: </a:t>
            </a:r>
            <a:r>
              <a:rPr lang="en-US" sz="2400" dirty="0" err="1" smtClean="0"/>
              <a:t>EoS</a:t>
            </a:r>
            <a:r>
              <a:rPr lang="en-US" sz="2400" dirty="0" smtClean="0"/>
              <a:t> establishes to equilibrium value on timescales dramatically shorter than equilibration time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722" y="2105161"/>
            <a:ext cx="6641893" cy="4649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61511" y="2417164"/>
            <a:ext cx="2422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Berges</a:t>
            </a:r>
            <a:r>
              <a:rPr lang="en-US" dirty="0" smtClean="0"/>
              <a:t>, </a:t>
            </a:r>
            <a:r>
              <a:rPr lang="en-US" dirty="0" err="1" smtClean="0"/>
              <a:t>Borsanyi</a:t>
            </a:r>
            <a:r>
              <a:rPr lang="en-US" dirty="0" smtClean="0"/>
              <a:t>, </a:t>
            </a:r>
            <a:r>
              <a:rPr lang="en-US" dirty="0" err="1" smtClean="0"/>
              <a:t>Wetterich</a:t>
            </a:r>
            <a:r>
              <a:rPr lang="en-US" dirty="0" smtClean="0"/>
              <a:t>, PRL93 (2004)]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370820" y="5411449"/>
            <a:ext cx="0" cy="449705"/>
          </a:xfrm>
          <a:prstGeom prst="line">
            <a:avLst/>
          </a:prstGeom>
          <a:ln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30977" y="5042117"/>
            <a:ext cx="131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eq</a:t>
            </a:r>
            <a:r>
              <a:rPr lang="en-US" dirty="0" smtClean="0"/>
              <a:t>~95 m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4731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non-hydro modes?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6-09-13 at 5.05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9508"/>
            <a:ext cx="9144000" cy="447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Quasi-Normal Modes</a:t>
            </a:r>
            <a:endParaRPr lang="en-US" dirty="0"/>
          </a:p>
        </p:txBody>
      </p:sp>
      <p:pic>
        <p:nvPicPr>
          <p:cNvPr id="6" name="Picture 5" descr="PmodeOscill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71" y="1417638"/>
            <a:ext cx="6063013" cy="522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825" y="2818333"/>
            <a:ext cx="8229600" cy="1143000"/>
          </a:xfrm>
        </p:spPr>
        <p:txBody>
          <a:bodyPr/>
          <a:lstStyle/>
          <a:p>
            <a:r>
              <a:rPr lang="en-US" dirty="0" smtClean="0"/>
              <a:t>When do non-hydro modes become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inetic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6586" y="560375"/>
            <a:ext cx="8360214" cy="627016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483927" y="6343513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[based on PR, 1512.02641]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206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94" y="2545697"/>
            <a:ext cx="8229600" cy="1143000"/>
          </a:xfrm>
        </p:spPr>
        <p:txBody>
          <a:bodyPr/>
          <a:lstStyle/>
          <a:p>
            <a:r>
              <a:rPr lang="en-US" dirty="0" smtClean="0"/>
              <a:t>Hydrodynamic Modes disappear above some critical wave number k&gt;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791882" y="4796118"/>
            <a:ext cx="79487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Implies: no (not even approximate) hydro description above </a:t>
            </a:r>
            <a:r>
              <a:rPr lang="en-US" sz="3200" dirty="0" err="1" smtClean="0">
                <a:solidFill>
                  <a:srgbClr val="FF0000"/>
                </a:solidFill>
              </a:rPr>
              <a:t>k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c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1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04" y="2352820"/>
            <a:ext cx="8229600" cy="1143000"/>
          </a:xfrm>
        </p:spPr>
        <p:txBody>
          <a:bodyPr/>
          <a:lstStyle/>
          <a:p>
            <a:r>
              <a:rPr lang="en-US" dirty="0" smtClean="0"/>
              <a:t>“Destruction” of Hydro Modes also in gauge gravity duality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452068" y="3966073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</a:t>
            </a:r>
            <a:r>
              <a:rPr lang="en-US" sz="1800" dirty="0" err="1" smtClean="0"/>
              <a:t>Grozdanov</a:t>
            </a:r>
            <a:r>
              <a:rPr lang="en-US" sz="1800" dirty="0" smtClean="0"/>
              <a:t>, </a:t>
            </a:r>
            <a:r>
              <a:rPr lang="en-US" sz="1800" dirty="0" err="1" smtClean="0"/>
              <a:t>Kaplis</a:t>
            </a:r>
            <a:r>
              <a:rPr lang="en-US" sz="1800" dirty="0" smtClean="0"/>
              <a:t>, </a:t>
            </a:r>
            <a:r>
              <a:rPr lang="en-US" sz="1800" dirty="0" err="1" smtClean="0"/>
              <a:t>Starinets</a:t>
            </a:r>
            <a:r>
              <a:rPr lang="en-US" sz="1800" dirty="0" smtClean="0"/>
              <a:t>, 1605.02173]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0756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79"/>
            <a:ext cx="8373035" cy="5861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9529" y="5781372"/>
            <a:ext cx="2868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Interaction strength</a:t>
            </a:r>
            <a:endParaRPr lang="en-US" dirty="0"/>
          </a:p>
        </p:txBody>
      </p:sp>
      <p:sp>
        <p:nvSpPr>
          <p:cNvPr id="2" name="Up Arrow 1"/>
          <p:cNvSpPr/>
          <p:nvPr/>
        </p:nvSpPr>
        <p:spPr>
          <a:xfrm>
            <a:off x="3122706" y="3496235"/>
            <a:ext cx="448235" cy="134470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98588" y="4840941"/>
            <a:ext cx="1045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QCD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666808" y="5966038"/>
            <a:ext cx="4691932" cy="514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 smtClean="0"/>
              <a:t>[PR, 1609.02820]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6520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Nuclear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76878"/>
          </a:xfrm>
        </p:spPr>
        <p:txBody>
          <a:bodyPr/>
          <a:lstStyle/>
          <a:p>
            <a:r>
              <a:rPr lang="en-US" dirty="0" smtClean="0"/>
              <a:t>Non-hydro modes breakdown scale</a:t>
            </a:r>
          </a:p>
          <a:p>
            <a:pPr marL="0" indent="0" algn="ctr">
              <a:buNone/>
            </a:pPr>
            <a:r>
              <a:rPr lang="en-US" dirty="0" smtClean="0"/>
              <a:t>k</a:t>
            </a:r>
            <a:r>
              <a:rPr lang="en-US" baseline="-25000" dirty="0" smtClean="0"/>
              <a:t>c</a:t>
            </a:r>
            <a:r>
              <a:rPr lang="en-US" dirty="0"/>
              <a:t>=</a:t>
            </a:r>
            <a:r>
              <a:rPr lang="en-US" dirty="0" smtClean="0"/>
              <a:t>4-7 T</a:t>
            </a:r>
          </a:p>
          <a:p>
            <a:pPr marL="0" indent="0" algn="ctr">
              <a:buNone/>
            </a:pPr>
            <a:r>
              <a:rPr lang="en-US" dirty="0" smtClean="0"/>
              <a:t>k</a:t>
            </a:r>
            <a:r>
              <a:rPr lang="en-US" baseline="-25000" dirty="0" smtClean="0"/>
              <a:t>c</a:t>
            </a:r>
            <a:r>
              <a:rPr lang="en-US" baseline="30000" dirty="0" smtClean="0"/>
              <a:t>-1</a:t>
            </a:r>
            <a:r>
              <a:rPr lang="en-US" dirty="0" smtClean="0"/>
              <a:t>~L=(7 T)</a:t>
            </a:r>
            <a:r>
              <a:rPr lang="en-US" baseline="30000" dirty="0" smtClean="0"/>
              <a:t>-1</a:t>
            </a:r>
            <a:r>
              <a:rPr lang="en-US" dirty="0" smtClean="0"/>
              <a:t>~0.15 </a:t>
            </a:r>
            <a:r>
              <a:rPr lang="en-US" dirty="0" err="1" smtClean="0"/>
              <a:t>fm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L=0.15 </a:t>
            </a:r>
            <a:r>
              <a:rPr lang="en-US" dirty="0" err="1" smtClean="0"/>
              <a:t>fm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5059" y="4069282"/>
            <a:ext cx="69775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2"/>
                </a:solidFill>
              </a:rPr>
              <a:t>Non-hydro mode argument says hydro has to break down for L&lt;0.15 </a:t>
            </a:r>
            <a:r>
              <a:rPr lang="en-US" sz="4000" dirty="0" err="1" smtClean="0">
                <a:solidFill>
                  <a:schemeClr val="accent2"/>
                </a:solidFill>
              </a:rPr>
              <a:t>fm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5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052" y="2658074"/>
            <a:ext cx="8229600" cy="1143000"/>
          </a:xfrm>
        </p:spPr>
        <p:txBody>
          <a:bodyPr/>
          <a:lstStyle/>
          <a:p>
            <a:r>
              <a:rPr lang="en-US" dirty="0" smtClean="0"/>
              <a:t>What do we know? </a:t>
            </a:r>
            <a:br>
              <a:rPr lang="en-US" dirty="0" smtClean="0"/>
            </a:br>
            <a:r>
              <a:rPr lang="en-US" dirty="0" smtClean="0"/>
              <a:t>versus</a:t>
            </a:r>
            <a:br>
              <a:rPr lang="en-US" dirty="0" smtClean="0"/>
            </a:br>
            <a:r>
              <a:rPr lang="en-US" dirty="0" smtClean="0"/>
              <a:t>What do we believe?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Nuclear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76878"/>
          </a:xfrm>
        </p:spPr>
        <p:txBody>
          <a:bodyPr/>
          <a:lstStyle/>
          <a:p>
            <a:r>
              <a:rPr lang="en-US" dirty="0" smtClean="0"/>
              <a:t>Smallest QCD liquid drop size L=0.15 </a:t>
            </a:r>
            <a:r>
              <a:rPr lang="en-US" dirty="0" err="1" smtClean="0"/>
              <a:t>fm</a:t>
            </a:r>
            <a:endParaRPr lang="en-US" dirty="0" smtClean="0"/>
          </a:p>
          <a:p>
            <a:r>
              <a:rPr lang="en-US" dirty="0" smtClean="0"/>
              <a:t>Proton nucleus radius 0.86 </a:t>
            </a:r>
            <a:r>
              <a:rPr lang="en-US" dirty="0" err="1" smtClean="0"/>
              <a:t>fm</a:t>
            </a:r>
            <a:r>
              <a:rPr lang="en-US" dirty="0" smtClean="0"/>
              <a:t>&gt;&gt;L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88310" y="3121631"/>
            <a:ext cx="69775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2"/>
                </a:solidFill>
              </a:rPr>
              <a:t>Non-hydro mode argument says hydro can work for </a:t>
            </a:r>
            <a:r>
              <a:rPr lang="en-US" sz="4000" dirty="0" err="1" smtClean="0">
                <a:solidFill>
                  <a:schemeClr val="accent2"/>
                </a:solidFill>
              </a:rPr>
              <a:t>p+p</a:t>
            </a:r>
            <a:r>
              <a:rPr lang="en-US" sz="4000" dirty="0" smtClean="0">
                <a:solidFill>
                  <a:schemeClr val="accent2"/>
                </a:solidFill>
              </a:rPr>
              <a:t>!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2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diffusion is probably working in this way</a:t>
            </a:r>
          </a:p>
          <a:p>
            <a:r>
              <a:rPr lang="en-US" dirty="0" smtClean="0"/>
              <a:t>E.g. constitutive equation such as J=</a:t>
            </a:r>
            <a:r>
              <a:rPr lang="en-US" dirty="0" err="1" smtClean="0"/>
              <a:t>σE</a:t>
            </a:r>
            <a:r>
              <a:rPr lang="en-US" dirty="0" smtClean="0"/>
              <a:t> out of equilibrium</a:t>
            </a:r>
          </a:p>
          <a:p>
            <a:r>
              <a:rPr lang="en-US" dirty="0" smtClean="0"/>
              <a:t>Could explain longer-than-expected lifetime of magnetic field in HICs (good news for CME?)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83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Cosmology?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Viscous cosmologies: effects from dissipation</a:t>
            </a:r>
          </a:p>
          <a:p>
            <a:r>
              <a:rPr lang="en-US" dirty="0" smtClean="0"/>
              <a:t>Once viscous effects become interesting, standard hydro picture would say theory has broken down</a:t>
            </a:r>
          </a:p>
          <a:p>
            <a:r>
              <a:rPr lang="en-US" dirty="0" smtClean="0"/>
              <a:t>New (non-hydro) picture: viscous effects may be order O(1), yet theory still applies if non-hydro modes are subdominant</a:t>
            </a:r>
          </a:p>
          <a:p>
            <a:r>
              <a:rPr lang="en-US" dirty="0" smtClean="0"/>
              <a:t>May be interesting to look at non-hydro modes in cosmology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5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Saturation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30378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Hydro applicable?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Answer (version 2001):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System in local thermal equilibrium. For nuclear collisions, happens after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(or </a:t>
            </a:r>
            <a:r>
              <a:rPr lang="en-US" dirty="0" err="1" smtClean="0"/>
              <a:t>τ</a:t>
            </a:r>
            <a:r>
              <a:rPr lang="en-US" dirty="0" smtClean="0"/>
              <a:t>&gt;6.9 </a:t>
            </a:r>
            <a:r>
              <a:rPr lang="en-US" dirty="0" err="1" smtClean="0"/>
              <a:t>fm</a:t>
            </a:r>
            <a:r>
              <a:rPr lang="en-US" dirty="0" smtClean="0"/>
              <a:t> if Q</a:t>
            </a:r>
            <a:r>
              <a:rPr lang="en-US" baseline="-25000" dirty="0" smtClean="0"/>
              <a:t>s</a:t>
            </a:r>
            <a:r>
              <a:rPr lang="en-US" dirty="0" smtClean="0"/>
              <a:t>~1 </a:t>
            </a:r>
            <a:r>
              <a:rPr lang="en-US" dirty="0" err="1" smtClean="0"/>
              <a:t>GeV</a:t>
            </a:r>
            <a:r>
              <a:rPr lang="en-US" dirty="0" smtClean="0"/>
              <a:t>, α</a:t>
            </a:r>
            <a:r>
              <a:rPr lang="en-US" baseline="-25000" dirty="0" smtClean="0"/>
              <a:t>s</a:t>
            </a:r>
            <a:r>
              <a:rPr lang="en-US" dirty="0" smtClean="0"/>
              <a:t>~0.3)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95920" y="5839016"/>
            <a:ext cx="405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Baier</a:t>
            </a:r>
            <a:r>
              <a:rPr lang="en-US" dirty="0" smtClean="0"/>
              <a:t>, Mueller, Schiff, Son, 2001]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203" y="3971180"/>
            <a:ext cx="3699031" cy="83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Hydro applicable?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Answer (version 2005):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Thermal equilibrium not needed. Local isotropy will suffice, </a:t>
            </a:r>
            <a:r>
              <a:rPr lang="en-US" dirty="0" err="1" smtClean="0"/>
              <a:t>e.g.T</a:t>
            </a:r>
            <a:r>
              <a:rPr lang="en-US" baseline="30000" dirty="0" err="1" smtClean="0"/>
              <a:t>ab</a:t>
            </a:r>
            <a:r>
              <a:rPr lang="en-US" dirty="0" smtClean="0"/>
              <a:t>=</a:t>
            </a:r>
            <a:r>
              <a:rPr lang="en-US" dirty="0" err="1" smtClean="0"/>
              <a:t>diag</a:t>
            </a:r>
            <a:r>
              <a:rPr lang="en-US" dirty="0" smtClean="0"/>
              <a:t>(</a:t>
            </a:r>
            <a:r>
              <a:rPr lang="en-US" dirty="0" err="1" smtClean="0"/>
              <a:t>ε,p,p,p</a:t>
            </a:r>
            <a:r>
              <a:rPr lang="en-US" dirty="0" smtClean="0"/>
              <a:t>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795920" y="4113852"/>
            <a:ext cx="405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[Arnold, </a:t>
            </a:r>
            <a:r>
              <a:rPr lang="en-US" dirty="0" err="1" smtClean="0"/>
              <a:t>Lenaghan</a:t>
            </a:r>
            <a:r>
              <a:rPr lang="en-US" dirty="0" smtClean="0"/>
              <a:t>, Moore, </a:t>
            </a:r>
            <a:r>
              <a:rPr lang="en-US" dirty="0" err="1" smtClean="0"/>
              <a:t>Yaffe</a:t>
            </a:r>
            <a:r>
              <a:rPr lang="en-US" dirty="0" smtClean="0"/>
              <a:t>, 2005]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g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640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0953" y="6488668"/>
            <a:ext cx="280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[adapted </a:t>
            </a:r>
            <a:r>
              <a:rPr lang="en-US" smtClean="0"/>
              <a:t>from 1512.05347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93692" y="1573967"/>
            <a:ext cx="4227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Hydro works away from isotropy</a:t>
            </a:r>
            <a:endParaRPr lang="en-US" sz="3200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678898" y="2548328"/>
            <a:ext cx="1618938" cy="1349115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2" idx="2"/>
          </p:cNvCxnSpPr>
          <p:nvPr/>
        </p:nvCxnSpPr>
        <p:spPr>
          <a:xfrm flipH="1">
            <a:off x="3297836" y="2651185"/>
            <a:ext cx="809469" cy="1406465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05400" y="2548328"/>
            <a:ext cx="3124200" cy="1699822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046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is Hydro applicable?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6918" cy="4525963"/>
          </a:xfrm>
        </p:spPr>
        <p:txBody>
          <a:bodyPr/>
          <a:lstStyle/>
          <a:p>
            <a:r>
              <a:rPr lang="en-US" dirty="0" smtClean="0"/>
              <a:t>Empirical Fact: Hydro works quantitatively even for anisotropic systems</a:t>
            </a:r>
          </a:p>
          <a:p>
            <a:r>
              <a:rPr lang="en-US" dirty="0" smtClean="0"/>
              <a:t>Onset of quantitative hydro description unrelated to </a:t>
            </a:r>
            <a:r>
              <a:rPr lang="en-US" dirty="0" err="1" smtClean="0"/>
              <a:t>thermalization</a:t>
            </a:r>
            <a:r>
              <a:rPr lang="en-US" dirty="0" smtClean="0"/>
              <a:t> or </a:t>
            </a:r>
            <a:r>
              <a:rPr lang="en-US" dirty="0" err="1" smtClean="0"/>
              <a:t>isotropization</a:t>
            </a:r>
            <a:endParaRPr lang="en-US" dirty="0" smtClean="0"/>
          </a:p>
          <a:p>
            <a:r>
              <a:rPr lang="en-US" dirty="0" smtClean="0"/>
              <a:t>New type of phenomenon (“</a:t>
            </a:r>
            <a:r>
              <a:rPr lang="en-US" dirty="0" err="1" smtClean="0"/>
              <a:t>hydrodynamization</a:t>
            </a:r>
            <a:r>
              <a:rPr lang="en-US" dirty="0" smtClean="0"/>
              <a:t>”=onset of hydro behavior)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07222" y="4894585"/>
            <a:ext cx="5013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Casalderrey</a:t>
            </a:r>
            <a:r>
              <a:rPr lang="en-US" dirty="0" smtClean="0"/>
              <a:t>-Solana, Liu, </a:t>
            </a:r>
            <a:r>
              <a:rPr lang="en-US" dirty="0" err="1" smtClean="0"/>
              <a:t>Mateos</a:t>
            </a:r>
            <a:r>
              <a:rPr lang="en-US" dirty="0" smtClean="0"/>
              <a:t>, </a:t>
            </a:r>
            <a:r>
              <a:rPr lang="en-US" dirty="0" err="1" smtClean="0"/>
              <a:t>Rajagopal</a:t>
            </a:r>
            <a:r>
              <a:rPr lang="en-US" dirty="0" smtClean="0"/>
              <a:t>, </a:t>
            </a:r>
            <a:r>
              <a:rPr lang="en-US" dirty="0" err="1" smtClean="0"/>
              <a:t>Wiedemann</a:t>
            </a:r>
            <a:r>
              <a:rPr lang="en-US" dirty="0" smtClean="0"/>
              <a:t>, 1101.0618]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9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4308</TotalTime>
  <Words>904</Words>
  <Application>Microsoft Macintosh PowerPoint</Application>
  <PresentationFormat>On-screen Show (4:3)</PresentationFormat>
  <Paragraphs>149</Paragraphs>
  <Slides>42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Calibri</vt:lpstr>
      <vt:lpstr>ＭＳ Ｐゴシック</vt:lpstr>
      <vt:lpstr>Times New Roman</vt:lpstr>
      <vt:lpstr>Arial</vt:lpstr>
      <vt:lpstr>Default Theme</vt:lpstr>
      <vt:lpstr>Do nuclear collisions equilibrate?</vt:lpstr>
      <vt:lpstr>PowerPoint Presentation</vt:lpstr>
      <vt:lpstr>“Unreasonable” success of hydro</vt:lpstr>
      <vt:lpstr>What do we know?  versus What do we believe?</vt:lpstr>
      <vt:lpstr>Proof of Saturation</vt:lpstr>
      <vt:lpstr>When is Hydro applicable?</vt:lpstr>
      <vt:lpstr>When is Hydro applicable?</vt:lpstr>
      <vt:lpstr>PowerPoint Presentation</vt:lpstr>
      <vt:lpstr>When is Hydro applicable?</vt:lpstr>
      <vt:lpstr>When is Hydro applicable?</vt:lpstr>
      <vt:lpstr>Hydro as an EFT</vt:lpstr>
      <vt:lpstr>Hydro as an EFT</vt:lpstr>
      <vt:lpstr>Hydro as an EFT</vt:lpstr>
      <vt:lpstr>Hydro as an EFT</vt:lpstr>
      <vt:lpstr>Hydro as an EFT</vt:lpstr>
      <vt:lpstr>Hydro as an EFT</vt:lpstr>
      <vt:lpstr>When is Hydro applicable?</vt:lpstr>
      <vt:lpstr>When is Hydro applicable?</vt:lpstr>
      <vt:lpstr>We know: Hydro works even out of equilibrium </vt:lpstr>
      <vt:lpstr>Implications</vt:lpstr>
      <vt:lpstr>Implications</vt:lpstr>
      <vt:lpstr>Do nuclear collisions equilibrate?</vt:lpstr>
      <vt:lpstr>Implications for HIC</vt:lpstr>
      <vt:lpstr>We know: Nuclear collisions always out-of-equilibrium!</vt:lpstr>
      <vt:lpstr>Do nuclear collisions equilibrate?</vt:lpstr>
      <vt:lpstr>Reaction from Colleagues</vt:lpstr>
      <vt:lpstr>Does this mean we should all go home now?</vt:lpstr>
      <vt:lpstr>Thank you for your attention</vt:lpstr>
      <vt:lpstr>Bonus Material</vt:lpstr>
      <vt:lpstr>What about the EoS?</vt:lpstr>
      <vt:lpstr>EoS out of equilibrium</vt:lpstr>
      <vt:lpstr>What are non-hydro modes?</vt:lpstr>
      <vt:lpstr>Quasi-Normal Modes</vt:lpstr>
      <vt:lpstr>When do non-hydro modes become important?</vt:lpstr>
      <vt:lpstr>PowerPoint Presentation</vt:lpstr>
      <vt:lpstr>Hydrodynamic Modes disappear above some critical wave number k&gt;kc</vt:lpstr>
      <vt:lpstr>“Destruction” of Hydro Modes also in gauge gravity duality</vt:lpstr>
      <vt:lpstr>PowerPoint Presentation</vt:lpstr>
      <vt:lpstr>Implications for Nuclear Collisions</vt:lpstr>
      <vt:lpstr>Implications for Nuclear Collisions</vt:lpstr>
      <vt:lpstr>Implications for HIC</vt:lpstr>
      <vt:lpstr>Implications for Cosmology?</vt:lpstr>
    </vt:vector>
  </TitlesOfParts>
  <Company>CU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nuclear collisions create an equlibrated QGP?</dc:title>
  <dc:creator>Paul Romatschke</dc:creator>
  <cp:lastModifiedBy>Microsoft Office User</cp:lastModifiedBy>
  <cp:revision>95</cp:revision>
  <dcterms:created xsi:type="dcterms:W3CDTF">2016-10-05T16:27:14Z</dcterms:created>
  <dcterms:modified xsi:type="dcterms:W3CDTF">2017-02-08T14:16:18Z</dcterms:modified>
</cp:coreProperties>
</file>