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20" d="100"/>
          <a:sy n="20" d="100"/>
        </p:scale>
        <p:origin x="285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19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92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80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5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91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3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8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98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148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30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01669-9770-40C8-9A00-C09920A0CC6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83F9E-4E5B-49C1-B1CF-C9DC874D2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9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55" Type="http://schemas.openxmlformats.org/officeDocument/2006/relationships/image" Target="../media/image54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54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3" Type="http://schemas.openxmlformats.org/officeDocument/2006/relationships/image" Target="../media/image52.png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4" Type="http://schemas.openxmlformats.org/officeDocument/2006/relationships/image" Target="../media/image3.emf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emf"/><Relationship Id="rId51" Type="http://schemas.openxmlformats.org/officeDocument/2006/relationships/image" Target="../media/image50.png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997" y="-1010654"/>
            <a:ext cx="29501431" cy="3801980"/>
          </a:xfrm>
        </p:spPr>
        <p:txBody>
          <a:bodyPr>
            <a:normAutofit/>
          </a:bodyPr>
          <a:lstStyle/>
          <a:p>
            <a:r>
              <a:rPr lang="en-US" sz="9600" b="1" dirty="0"/>
              <a:t>Chiral </a:t>
            </a:r>
            <a:r>
              <a:rPr lang="en-US" sz="9600" b="1" dirty="0" smtClean="0"/>
              <a:t>Shock </a:t>
            </a:r>
            <a:r>
              <a:rPr lang="en-US" sz="9600" b="1" dirty="0" smtClean="0"/>
              <a:t>Waves</a:t>
            </a:r>
            <a:r>
              <a:rPr lang="en-US" sz="8800" b="1" dirty="0" smtClean="0"/>
              <a:t/>
            </a:r>
            <a:br>
              <a:rPr lang="en-US" sz="8800" b="1" dirty="0" smtClean="0"/>
            </a:br>
            <a:r>
              <a:rPr lang="en-US" sz="4400" dirty="0" smtClean="0"/>
              <a:t>Srimoyee </a:t>
            </a:r>
            <a:r>
              <a:rPr lang="en-US" sz="4400" dirty="0"/>
              <a:t>Sen, Naoki Yamamoto ( </a:t>
            </a:r>
            <a:r>
              <a:rPr lang="en-US" sz="4400" dirty="0" err="1"/>
              <a:t>arXiv</a:t>
            </a:r>
            <a:r>
              <a:rPr lang="en-US" sz="4400" dirty="0"/>
              <a:t> : 1609.07030v1 </a:t>
            </a:r>
            <a:r>
              <a:rPr lang="en-US" sz="4400" dirty="0" smtClean="0"/>
              <a:t>)</a:t>
            </a:r>
            <a:r>
              <a:rPr lang="en-US" sz="4400" dirty="0"/>
              <a:t> Shockwaves</a:t>
            </a:r>
            <a:r>
              <a:rPr lang="en-US" sz="9600" dirty="0"/>
              <a:t/>
            </a:r>
            <a:br>
              <a:rPr lang="en-US" sz="9600" dirty="0"/>
            </a:b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2634548" y="3568392"/>
            <a:ext cx="8204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</a:rPr>
              <a:t>Chiral hydrodynamics</a:t>
            </a:r>
            <a:endParaRPr lang="en-US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5437" y="4892613"/>
            <a:ext cx="891045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Ideal and dissipative hydrodynamics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4000" dirty="0" smtClean="0"/>
              <a:t>Energy momentum conservation and particle number conservation.</a:t>
            </a:r>
            <a:endParaRPr lang="en-US" sz="4000" dirty="0"/>
          </a:p>
          <a:p>
            <a:endParaRPr lang="en-US" sz="4000" dirty="0" smtClean="0"/>
          </a:p>
          <a:p>
            <a:endParaRPr lang="en-US" sz="4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4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4000" dirty="0" smtClean="0"/>
              <a:t>Dissipative processes require additional terms in the conserved quantities --- to be constrained by the second law of thermodynamics.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512055" y="4876342"/>
            <a:ext cx="987876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Background field and anomaly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/>
              <a:t> Consider massless fermions of single chirality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/>
              <a:t>In the presence of background electromagnetic </a:t>
            </a:r>
            <a:r>
              <a:rPr lang="en-US" sz="4000" dirty="0" smtClean="0"/>
              <a:t>field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4000" dirty="0"/>
          </a:p>
          <a:p>
            <a:endParaRPr lang="en-US" sz="40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/>
              <a:t>External fields add further dissipative terms and anomaly adds </a:t>
            </a:r>
            <a:r>
              <a:rPr lang="en-US" sz="4000" dirty="0" err="1"/>
              <a:t>nondissipative</a:t>
            </a:r>
            <a:r>
              <a:rPr lang="en-US" sz="4000" dirty="0"/>
              <a:t> terms to constitutive relations.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897600" y="4876342"/>
            <a:ext cx="648629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Chiral transport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Ignoring dissipation and in the absence of a magnetic field in Landau frame</a:t>
            </a:r>
          </a:p>
          <a:p>
            <a:endParaRPr lang="en-US" sz="4000" dirty="0"/>
          </a:p>
          <a:p>
            <a:endParaRPr lang="en-US" sz="4000" dirty="0" smtClean="0"/>
          </a:p>
          <a:p>
            <a:endParaRPr lang="en-US" sz="1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225" y="7044330"/>
            <a:ext cx="2397803" cy="123928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826" y="7010638"/>
            <a:ext cx="3656433" cy="51769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619" y="7721470"/>
            <a:ext cx="1653732" cy="51733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4443" y="7535787"/>
            <a:ext cx="5642670" cy="58839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24373" y="7493271"/>
            <a:ext cx="3900722" cy="58687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62592" y="8390965"/>
            <a:ext cx="3711129" cy="50659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72615" y="9157666"/>
            <a:ext cx="6770238" cy="105588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349363" y="10946236"/>
            <a:ext cx="8204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</a:rPr>
              <a:t>Shock waves in </a:t>
            </a:r>
            <a:r>
              <a:rPr lang="en-US" sz="4000" b="1" dirty="0" err="1" smtClean="0">
                <a:solidFill>
                  <a:schemeClr val="accent2">
                    <a:lumMod val="50000"/>
                  </a:schemeClr>
                </a:solidFill>
              </a:rPr>
              <a:t>nonchiral</a:t>
            </a: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</a:rPr>
              <a:t> matter</a:t>
            </a:r>
            <a:endParaRPr lang="en-US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55257" y="12172896"/>
            <a:ext cx="7858721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Nonchiral</a:t>
            </a:r>
            <a:r>
              <a:rPr lang="en-US" sz="4000" b="1" smtClean="0"/>
              <a:t> shock waves</a:t>
            </a:r>
            <a:endParaRPr lang="en-US" sz="4000" b="1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Consider fluid flowing along x axis and there is a surface of discontinuity perpendicular to the propagation.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Denote the two sides across the surface by 1 and 2.</a:t>
            </a:r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Rankine-</a:t>
            </a:r>
            <a:r>
              <a:rPr lang="en-US" sz="4000" dirty="0" err="1" smtClean="0"/>
              <a:t>Hugoniot</a:t>
            </a:r>
            <a:r>
              <a:rPr lang="en-US" sz="4000" dirty="0" smtClean="0"/>
              <a:t> relations:</a:t>
            </a:r>
          </a:p>
          <a:p>
            <a:endParaRPr lang="en-US" sz="4000" dirty="0"/>
          </a:p>
          <a:p>
            <a:endParaRPr lang="en-US" sz="4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14691" y="16574659"/>
            <a:ext cx="1388225" cy="44305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56425" y="16574660"/>
            <a:ext cx="1696249" cy="44305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63445" y="17579509"/>
            <a:ext cx="1639950" cy="44207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29692" y="19247113"/>
            <a:ext cx="2027908" cy="8834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14691" y="20398295"/>
            <a:ext cx="4933126" cy="6351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03394" y="19440723"/>
            <a:ext cx="2724581" cy="48189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0424477" y="12065732"/>
            <a:ext cx="8637284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Pressure-volume relation</a:t>
            </a:r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The adiabatic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4000" dirty="0"/>
          </a:p>
          <a:p>
            <a:endParaRPr lang="en-US" sz="4000" dirty="0" smtClean="0"/>
          </a:p>
          <a:p>
            <a:r>
              <a:rPr lang="en-US" sz="4000" dirty="0" smtClean="0"/>
              <a:t>Weak shockwaves: </a:t>
            </a:r>
          </a:p>
          <a:p>
            <a:endParaRPr lang="en-US" sz="4000" dirty="0" smtClean="0"/>
          </a:p>
          <a:p>
            <a:r>
              <a:rPr lang="en-US" sz="4000" dirty="0" smtClean="0"/>
              <a:t>From</a:t>
            </a:r>
          </a:p>
          <a:p>
            <a:endParaRPr lang="en-US" sz="4000" dirty="0"/>
          </a:p>
          <a:p>
            <a:r>
              <a:rPr lang="en-US" sz="4000" dirty="0" smtClean="0"/>
              <a:t>                    </a:t>
            </a:r>
            <a:r>
              <a:rPr lang="en-US" sz="4000" dirty="0" smtClean="0">
                <a:sym typeface="Wingdings" panose="05000000000000000000" pitchFamily="2" charset="2"/>
              </a:rPr>
              <a:t> compression  shock wave</a:t>
            </a:r>
          </a:p>
          <a:p>
            <a:endParaRPr lang="en-US" sz="4000" dirty="0">
              <a:sym typeface="Wingdings" panose="05000000000000000000" pitchFamily="2" charset="2"/>
            </a:endParaRPr>
          </a:p>
          <a:p>
            <a:r>
              <a:rPr lang="en-US" sz="4000" dirty="0">
                <a:sym typeface="Wingdings" panose="05000000000000000000" pitchFamily="2" charset="2"/>
              </a:rPr>
              <a:t> </a:t>
            </a:r>
            <a:r>
              <a:rPr lang="en-US" sz="4000" dirty="0" smtClean="0">
                <a:sym typeface="Wingdings" panose="05000000000000000000" pitchFamily="2" charset="2"/>
              </a:rPr>
              <a:t>                    rarefaction shock wave</a:t>
            </a:r>
            <a:r>
              <a:rPr lang="en-US" sz="4000" dirty="0" smtClean="0"/>
              <a:t> </a:t>
            </a:r>
          </a:p>
          <a:p>
            <a:endParaRPr lang="en-US" sz="1000" dirty="0"/>
          </a:p>
          <a:p>
            <a:endParaRPr lang="en-US" sz="1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512055" y="13025403"/>
            <a:ext cx="3884906" cy="1171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590397" y="13191343"/>
            <a:ext cx="3688984" cy="1012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512055" y="15593071"/>
            <a:ext cx="6504316" cy="5358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1601229" y="17151837"/>
            <a:ext cx="1325756" cy="3993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4437483" y="17094595"/>
            <a:ext cx="1197263" cy="3671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2124014" y="17456400"/>
            <a:ext cx="3417535" cy="9452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403949" y="18541337"/>
            <a:ext cx="1525345" cy="4335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2092031" y="18528704"/>
            <a:ext cx="1154077" cy="49460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3626701" y="18586359"/>
            <a:ext cx="1335115" cy="37929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331280" y="19606871"/>
            <a:ext cx="1644035" cy="48028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2068512" y="19635948"/>
            <a:ext cx="1154077" cy="49460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3512233" y="19729927"/>
            <a:ext cx="1370278" cy="38539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0368142" y="12172896"/>
            <a:ext cx="9363285" cy="9479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Entropy considerations</a:t>
            </a:r>
          </a:p>
          <a:p>
            <a:r>
              <a:rPr lang="en-US" sz="4000" dirty="0" smtClean="0"/>
              <a:t>Define</a:t>
            </a:r>
            <a:endParaRPr lang="en-US" sz="4000" dirty="0"/>
          </a:p>
          <a:p>
            <a:endParaRPr lang="en-US" sz="4000" dirty="0" smtClean="0"/>
          </a:p>
          <a:p>
            <a:r>
              <a:rPr lang="en-US" sz="4000" dirty="0" smtClean="0"/>
              <a:t>Expand the pressure volume relation using :</a:t>
            </a:r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r>
              <a:rPr lang="en-US" sz="4000" dirty="0" smtClean="0"/>
              <a:t>We obtain:</a:t>
            </a:r>
          </a:p>
          <a:p>
            <a:endParaRPr lang="en-US" sz="4000" dirty="0"/>
          </a:p>
          <a:p>
            <a:r>
              <a:rPr lang="en-US" sz="4000" dirty="0" smtClean="0"/>
              <a:t>For any realistic EOS, </a:t>
            </a:r>
          </a:p>
          <a:p>
            <a:r>
              <a:rPr lang="en-US" sz="4000" dirty="0" smtClean="0"/>
              <a:t>Hence from second law of thermodynamics</a:t>
            </a:r>
          </a:p>
          <a:p>
            <a:endParaRPr lang="en-US" sz="4000" dirty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2627826" y="12973684"/>
            <a:ext cx="2801676" cy="42828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2600802" y="13601796"/>
            <a:ext cx="2609536" cy="49038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5589920" y="13224264"/>
            <a:ext cx="2189691" cy="37753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1501272" y="14765161"/>
            <a:ext cx="7652877" cy="97574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21577545" y="15894186"/>
            <a:ext cx="6565308" cy="179988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23290511" y="17516156"/>
            <a:ext cx="6443765" cy="99135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25049784" y="19004279"/>
            <a:ext cx="3093069" cy="53076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2018110" y="20348475"/>
            <a:ext cx="5125132" cy="1498115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1068961" y="21541993"/>
            <a:ext cx="8204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</a:rPr>
              <a:t>Shock waves in chiral matter</a:t>
            </a:r>
            <a:endParaRPr lang="en-US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9409" y="22474939"/>
            <a:ext cx="8680518" cy="11787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Chiral shock waves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 smtClean="0"/>
              <a:t>Vorticity chosen to be along 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 smtClean="0"/>
              <a:t>Hydro makes sense when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 smtClean="0"/>
              <a:t>Also we have to consider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4000" dirty="0" smtClean="0"/>
          </a:p>
          <a:p>
            <a:r>
              <a:rPr lang="en-US" sz="4000" dirty="0"/>
              <a:t>w</a:t>
            </a:r>
            <a:r>
              <a:rPr lang="en-US" sz="4000" dirty="0" smtClean="0"/>
              <a:t>here                           is</a:t>
            </a:r>
          </a:p>
          <a:p>
            <a:r>
              <a:rPr lang="en-US" sz="4000" dirty="0" smtClean="0"/>
              <a:t>the distance from the axis of rotation.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 smtClean="0"/>
              <a:t> The speed perpendicular to the x </a:t>
            </a:r>
          </a:p>
          <a:p>
            <a:r>
              <a:rPr lang="en-US" sz="4000" dirty="0" smtClean="0"/>
              <a:t>axis is given by </a:t>
            </a:r>
            <a:endParaRPr lang="en-US" sz="4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4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 smtClean="0"/>
              <a:t>Corresponding continuity equation </a:t>
            </a:r>
          </a:p>
          <a:p>
            <a:r>
              <a:rPr lang="en-US" sz="4000" dirty="0" smtClean="0"/>
              <a:t>demands </a:t>
            </a:r>
            <a:endParaRPr lang="en-US" sz="4000" dirty="0"/>
          </a:p>
          <a:p>
            <a:endParaRPr lang="en-US" sz="4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b="1" dirty="0" smtClean="0"/>
              <a:t>The new pressure-volume relation</a:t>
            </a:r>
            <a:endParaRPr lang="en-US" sz="4000" b="1" dirty="0"/>
          </a:p>
          <a:p>
            <a:endParaRPr lang="en-US" sz="4000" dirty="0" smtClean="0"/>
          </a:p>
          <a:p>
            <a:endParaRPr lang="en-US" sz="4000" dirty="0"/>
          </a:p>
          <a:p>
            <a:r>
              <a:rPr lang="en-US" sz="4000" dirty="0" smtClean="0"/>
              <a:t>In the limit                          the expressions</a:t>
            </a:r>
          </a:p>
          <a:p>
            <a:r>
              <a:rPr lang="en-US" sz="4000" dirty="0" smtClean="0"/>
              <a:t>for        and       remain unchanged. 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2640114" y="24352746"/>
            <a:ext cx="1113203" cy="40864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2683061" y="25609749"/>
            <a:ext cx="1820333" cy="51097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3076039" y="26297895"/>
            <a:ext cx="2288223" cy="483227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4656425" y="28065312"/>
            <a:ext cx="3493679" cy="669774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1666482" y="30523132"/>
            <a:ext cx="5561493" cy="617942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2453046" y="31864321"/>
            <a:ext cx="5587575" cy="770699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637449" y="32857594"/>
            <a:ext cx="2318751" cy="650878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1936628" y="33643449"/>
            <a:ext cx="615384" cy="433048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3593228" y="33679529"/>
            <a:ext cx="585750" cy="412195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10427967" y="22474851"/>
            <a:ext cx="88693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A change of variables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We don’t know the expansion of </a:t>
            </a:r>
          </a:p>
          <a:p>
            <a:r>
              <a:rPr lang="en-US" sz="4000" dirty="0" smtClean="0"/>
              <a:t>the RHS of the new pressure-volume </a:t>
            </a:r>
          </a:p>
          <a:p>
            <a:r>
              <a:rPr lang="en-US" sz="4000" dirty="0" smtClean="0"/>
              <a:t>Relation in terms of          and        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The RHS is known as a function of</a:t>
            </a:r>
          </a:p>
          <a:p>
            <a:r>
              <a:rPr lang="en-US" sz="4000" dirty="0" smtClean="0"/>
              <a:t> chemical potential and temperature.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Use the following to express </a:t>
            </a:r>
          </a:p>
          <a:p>
            <a:r>
              <a:rPr lang="en-US" sz="4000" dirty="0" smtClean="0"/>
              <a:t>chemical potential and temperature in </a:t>
            </a:r>
          </a:p>
          <a:p>
            <a:r>
              <a:rPr lang="en-US" sz="4000" dirty="0" smtClean="0"/>
              <a:t>Terms of entropy and volume per particle</a:t>
            </a:r>
            <a:endParaRPr lang="en-US" sz="40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14766385" y="24464072"/>
            <a:ext cx="685051" cy="538255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16670340" y="24340067"/>
            <a:ext cx="793522" cy="608366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10790746" y="28692943"/>
            <a:ext cx="2721487" cy="8961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14477207" y="28682848"/>
            <a:ext cx="1343109" cy="906195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20344115" y="22286166"/>
            <a:ext cx="7798738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Clarification about the LHS of the </a:t>
            </a:r>
          </a:p>
          <a:p>
            <a:r>
              <a:rPr lang="en-US" sz="4000" b="1" dirty="0" smtClean="0"/>
              <a:t>pressure-volume relation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The expansion of the LHS looks  like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4000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4000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4000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4000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                           is positive and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000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21322573" y="24625103"/>
            <a:ext cx="4106929" cy="1240132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21280612" y="26547056"/>
            <a:ext cx="1987437" cy="826633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21999013" y="27801659"/>
            <a:ext cx="3430489" cy="799934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10512055" y="30251507"/>
            <a:ext cx="1890609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Entropy discontinuity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The new pressure-volume relation</a:t>
            </a:r>
          </a:p>
          <a:p>
            <a:r>
              <a:rPr lang="en-US" sz="4000" dirty="0" smtClean="0"/>
              <a:t>expanded </a:t>
            </a:r>
          </a:p>
          <a:p>
            <a:endParaRPr lang="en-US" sz="4000" dirty="0"/>
          </a:p>
          <a:p>
            <a:endParaRPr lang="en-US" sz="4000" dirty="0"/>
          </a:p>
          <a:p>
            <a:r>
              <a:rPr lang="en-US" sz="4000" dirty="0" smtClean="0"/>
              <a:t>                                              dominates for                              with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                                                    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                                                             ---- and we are back to </a:t>
            </a:r>
            <a:r>
              <a:rPr lang="en-US" sz="4000" dirty="0" err="1" smtClean="0"/>
              <a:t>nonchiral</a:t>
            </a:r>
            <a:r>
              <a:rPr lang="en-US" sz="4000" dirty="0" smtClean="0"/>
              <a:t> shock waves.</a:t>
            </a:r>
          </a:p>
          <a:p>
            <a:r>
              <a:rPr lang="en-US" sz="4000" dirty="0" smtClean="0"/>
              <a:t>     </a:t>
            </a:r>
          </a:p>
          <a:p>
            <a:r>
              <a:rPr lang="en-US" sz="4000" dirty="0" smtClean="0"/>
              <a:t>For                             however,  we have</a:t>
            </a:r>
          </a:p>
          <a:p>
            <a:endParaRPr lang="en-US" sz="4000" dirty="0"/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14005666" y="31595127"/>
            <a:ext cx="5389525" cy="95293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15451436" y="32071592"/>
            <a:ext cx="1065677" cy="1316423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19029662" y="33306717"/>
            <a:ext cx="2722309" cy="920494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23432260" y="33421430"/>
            <a:ext cx="3229719" cy="46139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1601228" y="35790400"/>
            <a:ext cx="2793363" cy="985894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18830449" y="35615931"/>
            <a:ext cx="3770353" cy="938611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10073356" y="36946903"/>
            <a:ext cx="149764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Conclusion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b="1" dirty="0" smtClean="0"/>
              <a:t>Both compression and rarefaction </a:t>
            </a:r>
          </a:p>
          <a:p>
            <a:r>
              <a:rPr lang="en-US" sz="4000" b="1" dirty="0"/>
              <a:t>s</a:t>
            </a:r>
            <a:r>
              <a:rPr lang="en-US" sz="4000" b="1" dirty="0" smtClean="0"/>
              <a:t>hockwaves</a:t>
            </a:r>
            <a:r>
              <a:rPr lang="en-US" sz="4000" dirty="0" smtClean="0"/>
              <a:t> are </a:t>
            </a:r>
            <a:r>
              <a:rPr lang="en-US" sz="4000" b="1" dirty="0" smtClean="0"/>
              <a:t>allowed</a:t>
            </a:r>
            <a:r>
              <a:rPr lang="en-US" sz="4000" dirty="0" smtClean="0"/>
              <a:t> in the presence </a:t>
            </a:r>
          </a:p>
          <a:p>
            <a:r>
              <a:rPr lang="en-US" sz="4000" dirty="0"/>
              <a:t>o</a:t>
            </a:r>
            <a:r>
              <a:rPr lang="en-US" sz="4000" dirty="0" smtClean="0"/>
              <a:t>f a vorticity in chiral matter.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4000" dirty="0" smtClean="0"/>
              <a:t>Depending on the chirality of the </a:t>
            </a:r>
          </a:p>
          <a:p>
            <a:r>
              <a:rPr lang="en-US" sz="4000" dirty="0" smtClean="0"/>
              <a:t>Fermion species, </a:t>
            </a:r>
            <a:r>
              <a:rPr lang="en-US" sz="4000" b="1" dirty="0" smtClean="0"/>
              <a:t>the wave can travel </a:t>
            </a:r>
          </a:p>
          <a:p>
            <a:r>
              <a:rPr lang="en-US" sz="4000" b="1" dirty="0"/>
              <a:t>e</a:t>
            </a:r>
            <a:r>
              <a:rPr lang="en-US" sz="4000" b="1" dirty="0" smtClean="0"/>
              <a:t>ither along the vorticity or opposite to it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but not both.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9575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200" b="1" dirty="0" smtClean="0">
            <a:solidFill>
              <a:schemeClr val="accent2">
                <a:lumMod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376</Words>
  <Application>Microsoft Office PowerPoint</Application>
  <PresentationFormat>Custom</PresentationFormat>
  <Paragraphs>117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Chiral Shock Waves Srimoyee Sen, Naoki Yamamoto ( arXiv : 1609.07030v1 ) Shockwaves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Sen, Srimoyee - (srimoyeesen)</dc:creator>
  <cp:lastModifiedBy>Sen, Srimoyee - (srimoyeesen)</cp:lastModifiedBy>
  <cp:revision>26</cp:revision>
  <dcterms:created xsi:type="dcterms:W3CDTF">2016-12-23T16:51:57Z</dcterms:created>
  <dcterms:modified xsi:type="dcterms:W3CDTF">2017-02-02T22:10:43Z</dcterms:modified>
</cp:coreProperties>
</file>