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7D1F9-2890-4BF8-A4BF-A72BDD042CC2}" type="datetimeFigureOut">
              <a:rPr lang="en-US" smtClean="0"/>
              <a:t>7/28/15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D242F-22E7-4607-A5BB-7066D9BA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0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9F42-2B7A-4360-9A43-2C9C3EC9730C}" type="datetime1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05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3D1F3-531C-4C47-9302-4B341FAF6D76}" type="datetime1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531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4E18-A273-4875-B5A5-56ADABC9C5CD}" type="datetime1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3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FEAA9-AD65-43AD-8D57-6C811CD53DBD}" type="datetime1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4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71215-83C4-4539-A501-77CBB3ABE7B6}" type="datetime1">
              <a:rPr lang="en-US" smtClean="0"/>
              <a:t>7/28/15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8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9C0F-E6F9-4C41-9131-D0020A5C95A8}" type="datetime1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9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CC5AF-4557-4A58-B968-1D53864C84F9}" type="datetime1">
              <a:rPr lang="en-US" smtClean="0"/>
              <a:t>7/28/15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6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EEA04-035D-4C26-AF1B-E1C938EA582E}" type="datetime1">
              <a:rPr lang="en-US" smtClean="0"/>
              <a:t>7/28/15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1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3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73FA-4774-4C25-8B7C-F5CF08BF7A84}" type="datetime1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9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A1263-DAAF-4B77-B51B-CDDB85BEC19B}" type="datetime1">
              <a:rPr lang="en-US" smtClean="0"/>
              <a:t>7/28/15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9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56AC0-09E2-4823-94DE-1E216D0F646E}" type="datetime1">
              <a:rPr lang="en-US" smtClean="0"/>
              <a:t>7/28/15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Alain Blondel, Baby-MIND-</a:t>
            </a:r>
            <a:r>
              <a:rPr lang="fr-CH" dirty="0" err="1" smtClean="0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20D1-704A-47E8-B947-F64E9506AC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90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14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8FC7-00AB-4F67-B1D8-0250C5C4D9FD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76745" y="98630"/>
            <a:ext cx="3843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BABY-MIND </a:t>
            </a:r>
            <a:r>
              <a:rPr lang="fr-CH" sz="2400" b="1" dirty="0" err="1" smtClean="0"/>
              <a:t>status</a:t>
            </a:r>
            <a:r>
              <a:rPr lang="fr-CH" sz="2400" b="1" dirty="0" smtClean="0"/>
              <a:t> and Plans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6555" y="593685"/>
            <a:ext cx="7961860" cy="455509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b="1" dirty="0" err="1" smtClean="0"/>
              <a:t>Overview</a:t>
            </a:r>
            <a:r>
              <a:rPr lang="fr-CH" sz="2000" b="1" dirty="0" smtClean="0"/>
              <a:t>: </a:t>
            </a:r>
            <a:r>
              <a:rPr lang="fr-CH" dirty="0" smtClean="0"/>
              <a:t>Baby-MIND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born</a:t>
            </a:r>
            <a:r>
              <a:rPr lang="fr-CH" dirty="0" smtClean="0"/>
              <a:t> of the FP7 AIDA WP 8 </a:t>
            </a:r>
          </a:p>
          <a:p>
            <a:endParaRPr lang="fr-CH" dirty="0"/>
          </a:p>
          <a:p>
            <a:r>
              <a:rPr lang="fr-CH" dirty="0" smtClean="0"/>
              <a:t>--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>: TASD (</a:t>
            </a:r>
            <a:r>
              <a:rPr lang="fr-CH" dirty="0" err="1"/>
              <a:t>T</a:t>
            </a:r>
            <a:r>
              <a:rPr lang="fr-CH" dirty="0" err="1" smtClean="0"/>
              <a:t>otally</a:t>
            </a:r>
            <a:r>
              <a:rPr lang="fr-CH" dirty="0" smtClean="0"/>
              <a:t> </a:t>
            </a:r>
            <a:r>
              <a:rPr lang="fr-CH" dirty="0"/>
              <a:t>A</a:t>
            </a:r>
            <a:r>
              <a:rPr lang="fr-CH" dirty="0" smtClean="0"/>
              <a:t>ctive </a:t>
            </a:r>
            <a:r>
              <a:rPr lang="fr-CH" dirty="0" err="1"/>
              <a:t>S</a:t>
            </a:r>
            <a:r>
              <a:rPr lang="fr-CH" dirty="0" err="1" smtClean="0"/>
              <a:t>cintillator</a:t>
            </a:r>
            <a:r>
              <a:rPr lang="fr-CH" dirty="0" smtClean="0"/>
              <a:t> Detector)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and Baby-MIND (</a:t>
            </a:r>
            <a:r>
              <a:rPr lang="fr-CH" dirty="0" err="1" smtClean="0"/>
              <a:t>Magnetized</a:t>
            </a:r>
            <a:r>
              <a:rPr lang="fr-CH" dirty="0" smtClean="0"/>
              <a:t> </a:t>
            </a:r>
            <a:r>
              <a:rPr lang="fr-CH" dirty="0" err="1" smtClean="0"/>
              <a:t>Iron</a:t>
            </a:r>
            <a:r>
              <a:rPr lang="fr-CH" dirty="0" smtClean="0"/>
              <a:t> Neutrino Detector)</a:t>
            </a:r>
          </a:p>
          <a:p>
            <a:endParaRPr lang="fr-CH" dirty="0"/>
          </a:p>
          <a:p>
            <a:r>
              <a:rPr lang="fr-CH" dirty="0" smtClean="0"/>
              <a:t>-- TASD = </a:t>
            </a:r>
            <a:r>
              <a:rPr lang="fr-CH" dirty="0" err="1" smtClean="0"/>
              <a:t>scintillator</a:t>
            </a:r>
            <a:r>
              <a:rPr lang="fr-CH" dirty="0" smtClean="0"/>
              <a:t> planes </a:t>
            </a:r>
            <a:r>
              <a:rPr lang="fr-CH" dirty="0" err="1" smtClean="0"/>
              <a:t>readout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siPMs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placed</a:t>
            </a:r>
            <a:r>
              <a:rPr lang="fr-CH" dirty="0" smtClean="0"/>
              <a:t> in </a:t>
            </a:r>
            <a:r>
              <a:rPr lang="fr-CH" dirty="0" err="1" smtClean="0"/>
              <a:t>Morpurgo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in H8 </a:t>
            </a:r>
            <a:r>
              <a:rPr lang="fr-CH" dirty="0" err="1" smtClean="0"/>
              <a:t>beam</a:t>
            </a:r>
            <a:r>
              <a:rPr lang="fr-CH" dirty="0" smtClean="0"/>
              <a:t> at CERN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-- </a:t>
            </a:r>
            <a:r>
              <a:rPr lang="fr-CH" dirty="0" err="1" smtClean="0"/>
              <a:t>measurements</a:t>
            </a:r>
            <a:r>
              <a:rPr lang="fr-CH" dirty="0" smtClean="0"/>
              <a:t> = </a:t>
            </a:r>
            <a:r>
              <a:rPr lang="fr-CH" dirty="0" err="1" smtClean="0"/>
              <a:t>electron</a:t>
            </a:r>
            <a:r>
              <a:rPr lang="fr-CH" dirty="0" smtClean="0"/>
              <a:t> pion muon </a:t>
            </a:r>
            <a:r>
              <a:rPr lang="fr-CH" dirty="0" err="1" smtClean="0"/>
              <a:t>tracking</a:t>
            </a:r>
            <a:r>
              <a:rPr lang="fr-CH" dirty="0" smtClean="0"/>
              <a:t> in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                   test charge </a:t>
            </a:r>
            <a:r>
              <a:rPr lang="fr-CH" dirty="0" err="1" smtClean="0"/>
              <a:t>separation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r>
              <a:rPr lang="fr-CH" dirty="0" smtClean="0"/>
              <a:t>-- TASD  to </a:t>
            </a:r>
            <a:r>
              <a:rPr lang="fr-CH" dirty="0" err="1" smtClean="0"/>
              <a:t>be</a:t>
            </a:r>
            <a:r>
              <a:rPr lang="fr-CH" dirty="0" smtClean="0"/>
              <a:t> made </a:t>
            </a:r>
            <a:r>
              <a:rPr lang="fr-CH" dirty="0" err="1" smtClean="0"/>
              <a:t>modular</a:t>
            </a:r>
            <a:r>
              <a:rPr lang="fr-CH" dirty="0" smtClean="0"/>
              <a:t> to serve as </a:t>
            </a:r>
            <a:r>
              <a:rPr lang="fr-CH" dirty="0" err="1" smtClean="0"/>
              <a:t>readout</a:t>
            </a:r>
            <a:r>
              <a:rPr lang="fr-CH" dirty="0" smtClean="0"/>
              <a:t> for baby-MIND</a:t>
            </a:r>
          </a:p>
          <a:p>
            <a:endParaRPr lang="fr-CH" dirty="0"/>
          </a:p>
          <a:p>
            <a:r>
              <a:rPr lang="fr-CH" dirty="0" smtClean="0"/>
              <a:t>-- Baby-MIND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built</a:t>
            </a:r>
            <a:r>
              <a:rPr lang="fr-CH" dirty="0" smtClean="0"/>
              <a:t> as «</a:t>
            </a:r>
            <a:r>
              <a:rPr lang="fr-CH" dirty="0" err="1" smtClean="0"/>
              <a:t>toroid-inspired</a:t>
            </a:r>
            <a:r>
              <a:rPr lang="fr-CH" dirty="0" smtClean="0"/>
              <a:t>»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~3cm </a:t>
            </a:r>
            <a:r>
              <a:rPr lang="fr-CH" dirty="0" err="1" smtClean="0"/>
              <a:t>thick</a:t>
            </a:r>
            <a:r>
              <a:rPr lang="fr-CH" dirty="0" smtClean="0"/>
              <a:t> plates, 1.5 T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central part </a:t>
            </a:r>
            <a:r>
              <a:rPr lang="fr-CH" dirty="0" err="1" smtClean="0"/>
              <a:t>instrumented</a:t>
            </a:r>
            <a:r>
              <a:rPr lang="fr-CH" dirty="0" smtClean="0"/>
              <a:t>  and </a:t>
            </a:r>
            <a:r>
              <a:rPr lang="fr-CH" dirty="0" err="1" smtClean="0"/>
              <a:t>tested</a:t>
            </a:r>
            <a:r>
              <a:rPr lang="fr-CH" dirty="0" smtClean="0"/>
              <a:t> in CERN </a:t>
            </a:r>
            <a:r>
              <a:rPr lang="fr-CH" dirty="0" err="1" smtClean="0"/>
              <a:t>beam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-- </a:t>
            </a:r>
            <a:r>
              <a:rPr lang="fr-CH" dirty="0" err="1" smtClean="0"/>
              <a:t>seen</a:t>
            </a:r>
            <a:r>
              <a:rPr lang="fr-CH" dirty="0" smtClean="0"/>
              <a:t> as test of large MIND and </a:t>
            </a:r>
            <a:r>
              <a:rPr lang="fr-CH" dirty="0" err="1" smtClean="0"/>
              <a:t>included</a:t>
            </a:r>
            <a:r>
              <a:rPr lang="fr-CH" dirty="0" smtClean="0"/>
              <a:t> in LBNO, </a:t>
            </a:r>
            <a:r>
              <a:rPr lang="fr-CH" dirty="0" err="1" smtClean="0"/>
              <a:t>then</a:t>
            </a:r>
            <a:r>
              <a:rPr lang="fr-CH" dirty="0" smtClean="0"/>
              <a:t> WA105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550" y="5274205"/>
            <a:ext cx="7999897" cy="1508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b="1" dirty="0" err="1"/>
              <a:t>Development</a:t>
            </a:r>
            <a:r>
              <a:rPr lang="fr-CH" sz="2000" b="1" dirty="0"/>
              <a:t>: </a:t>
            </a:r>
            <a:r>
              <a:rPr lang="fr-CH" dirty="0"/>
              <a:t>  Baby-MIND </a:t>
            </a:r>
            <a:r>
              <a:rPr lang="fr-CH" dirty="0" err="1"/>
              <a:t>invited</a:t>
            </a:r>
            <a:r>
              <a:rPr lang="fr-CH" dirty="0"/>
              <a:t> to </a:t>
            </a:r>
            <a:r>
              <a:rPr lang="fr-CH" dirty="0" err="1"/>
              <a:t>take</a:t>
            </a:r>
            <a:r>
              <a:rPr lang="fr-CH" dirty="0"/>
              <a:t> part in WAGASCI </a:t>
            </a:r>
            <a:r>
              <a:rPr lang="fr-CH" dirty="0" err="1"/>
              <a:t>measurement</a:t>
            </a:r>
            <a:r>
              <a:rPr lang="fr-CH" dirty="0"/>
              <a:t> of </a:t>
            </a:r>
          </a:p>
          <a:p>
            <a:r>
              <a:rPr lang="fr-CH" dirty="0"/>
              <a:t>                                cross-sections in water vs </a:t>
            </a:r>
            <a:r>
              <a:rPr lang="fr-CH" dirty="0" err="1"/>
              <a:t>scintillator</a:t>
            </a:r>
            <a:r>
              <a:rPr lang="fr-CH" dirty="0"/>
              <a:t> in T2K ND280 </a:t>
            </a:r>
            <a:r>
              <a:rPr lang="fr-CH" dirty="0" err="1"/>
              <a:t>pit</a:t>
            </a:r>
            <a:r>
              <a:rPr lang="fr-CH" dirty="0"/>
              <a:t>. 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becomes</a:t>
            </a:r>
            <a:r>
              <a:rPr lang="fr-CH" dirty="0" smtClean="0">
                <a:sym typeface="Wingdings" panose="05000000000000000000" pitchFamily="2" charset="2"/>
              </a:rPr>
              <a:t> a real </a:t>
            </a:r>
            <a:r>
              <a:rPr lang="fr-CH" dirty="0" err="1" smtClean="0">
                <a:sym typeface="Wingdings" panose="05000000000000000000" pitchFamily="2" charset="2"/>
              </a:rPr>
              <a:t>experiment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this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requires</a:t>
            </a:r>
            <a:r>
              <a:rPr lang="fr-CH" dirty="0" smtClean="0">
                <a:sym typeface="Wingdings" panose="05000000000000000000" pitchFamily="2" charset="2"/>
              </a:rPr>
              <a:t> new </a:t>
            </a:r>
            <a:r>
              <a:rPr lang="fr-CH" dirty="0" err="1" smtClean="0">
                <a:sym typeface="Wingdings" panose="05000000000000000000" pitchFamily="2" charset="2"/>
              </a:rPr>
              <a:t>scintillator</a:t>
            </a:r>
            <a:r>
              <a:rPr lang="fr-CH" dirty="0" smtClean="0"/>
              <a:t> design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(WLS, </a:t>
            </a:r>
            <a:r>
              <a:rPr lang="fr-CH" dirty="0" err="1" smtClean="0"/>
              <a:t>siPM</a:t>
            </a:r>
            <a:r>
              <a:rPr lang="fr-CH" dirty="0" smtClean="0"/>
              <a:t>, </a:t>
            </a:r>
            <a:r>
              <a:rPr lang="fr-CH" dirty="0" err="1" smtClean="0"/>
              <a:t>connectors</a:t>
            </a:r>
            <a:r>
              <a:rPr lang="fr-CH" dirty="0" smtClean="0"/>
              <a:t> and </a:t>
            </a:r>
            <a:r>
              <a:rPr lang="fr-CH" dirty="0" err="1" smtClean="0"/>
              <a:t>electronics</a:t>
            </a:r>
            <a:r>
              <a:rPr lang="fr-CH" dirty="0" smtClean="0"/>
              <a:t> are the </a:t>
            </a:r>
            <a:r>
              <a:rPr lang="fr-CH" dirty="0" err="1" smtClean="0"/>
              <a:t>same</a:t>
            </a:r>
            <a:r>
              <a:rPr lang="fr-CH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91326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570" y="728700"/>
            <a:ext cx="776398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Status</a:t>
            </a:r>
            <a:r>
              <a:rPr lang="fr-CH" b="1" dirty="0" smtClean="0"/>
              <a:t> :</a:t>
            </a:r>
          </a:p>
          <a:p>
            <a:endParaRPr lang="fr-CH" b="1" dirty="0"/>
          </a:p>
          <a:p>
            <a:r>
              <a:rPr lang="fr-CH" b="1" dirty="0" smtClean="0"/>
              <a:t>-- construction </a:t>
            </a:r>
            <a:r>
              <a:rPr lang="fr-CH" b="1" dirty="0" err="1" smtClean="0"/>
              <a:t>status</a:t>
            </a:r>
            <a:r>
              <a:rPr lang="fr-CH" b="1" dirty="0" smtClean="0"/>
              <a:t> (</a:t>
            </a:r>
            <a:r>
              <a:rPr lang="fr-CH" b="1" dirty="0" err="1" smtClean="0"/>
              <a:t>see</a:t>
            </a:r>
            <a:r>
              <a:rPr lang="fr-CH" b="1" dirty="0" smtClean="0"/>
              <a:t> </a:t>
            </a:r>
            <a:r>
              <a:rPr lang="fr-CH" b="1" dirty="0" err="1" smtClean="0"/>
              <a:t>Etam’s</a:t>
            </a:r>
            <a:r>
              <a:rPr lang="fr-CH" b="1" dirty="0" smtClean="0"/>
              <a:t> report)</a:t>
            </a:r>
          </a:p>
          <a:p>
            <a:r>
              <a:rPr lang="fr-CH" b="1" dirty="0" smtClean="0"/>
              <a:t>     2/3 of TASD </a:t>
            </a:r>
            <a:r>
              <a:rPr lang="fr-CH" b="1" dirty="0" err="1" smtClean="0"/>
              <a:t>completed</a:t>
            </a:r>
            <a:r>
              <a:rPr lang="fr-CH" b="1" dirty="0" smtClean="0"/>
              <a:t>,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</a:t>
            </a:r>
            <a:r>
              <a:rPr lang="fr-CH" b="1" dirty="0" err="1" smtClean="0"/>
              <a:t>electronics</a:t>
            </a:r>
            <a:r>
              <a:rPr lang="fr-CH" b="1" dirty="0" smtClean="0"/>
              <a:t> design </a:t>
            </a:r>
            <a:r>
              <a:rPr lang="fr-CH" b="1" dirty="0" err="1" smtClean="0"/>
              <a:t>nearly</a:t>
            </a:r>
            <a:r>
              <a:rPr lang="fr-CH" b="1" dirty="0" smtClean="0"/>
              <a:t> </a:t>
            </a:r>
            <a:r>
              <a:rPr lang="fr-CH" b="1" dirty="0" err="1" smtClean="0"/>
              <a:t>complete</a:t>
            </a:r>
            <a:r>
              <a:rPr lang="fr-CH" b="1" dirty="0" smtClean="0"/>
              <a:t>,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</a:t>
            </a:r>
            <a:r>
              <a:rPr lang="fr-CH" b="1" dirty="0" err="1" smtClean="0"/>
              <a:t>siPM</a:t>
            </a:r>
            <a:r>
              <a:rPr lang="fr-CH" b="1" dirty="0" smtClean="0"/>
              <a:t> and WLS </a:t>
            </a:r>
            <a:r>
              <a:rPr lang="fr-CH" b="1" dirty="0" err="1" smtClean="0"/>
              <a:t>procured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</a:t>
            </a:r>
            <a:r>
              <a:rPr lang="fr-CH" b="1" dirty="0" err="1" smtClean="0"/>
              <a:t>magnet</a:t>
            </a:r>
            <a:r>
              <a:rPr lang="fr-CH" b="1" dirty="0" smtClean="0"/>
              <a:t> design </a:t>
            </a:r>
            <a:r>
              <a:rPr lang="fr-CH" b="1" dirty="0" err="1" smtClean="0"/>
              <a:t>principle</a:t>
            </a:r>
            <a:r>
              <a:rPr lang="fr-CH" b="1" dirty="0" smtClean="0"/>
              <a:t> </a:t>
            </a:r>
            <a:r>
              <a:rPr lang="fr-CH" b="1" dirty="0" err="1" smtClean="0"/>
              <a:t>decided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design 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completion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-- </a:t>
            </a:r>
            <a:r>
              <a:rPr lang="fr-CH" b="1" dirty="0" err="1" smtClean="0"/>
              <a:t>magnetization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original and </a:t>
            </a:r>
            <a:r>
              <a:rPr lang="fr-CH" b="1" dirty="0" err="1" smtClean="0"/>
              <a:t>very</a:t>
            </a:r>
            <a:r>
              <a:rPr lang="fr-CH" b="1" dirty="0" smtClean="0"/>
              <a:t> </a:t>
            </a:r>
            <a:r>
              <a:rPr lang="fr-CH" b="1" dirty="0" err="1" smtClean="0"/>
              <a:t>elegant</a:t>
            </a:r>
            <a:r>
              <a:rPr lang="fr-CH" b="1" dirty="0" smtClean="0"/>
              <a:t>  </a:t>
            </a:r>
            <a:r>
              <a:rPr lang="fr-CH" b="1" dirty="0" smtClean="0">
                <a:sym typeface="Wingdings" panose="05000000000000000000" pitchFamily="2" charset="2"/>
              </a:rPr>
              <a:t> more </a:t>
            </a:r>
            <a:r>
              <a:rPr lang="fr-CH" b="1" dirty="0" err="1" smtClean="0">
                <a:sym typeface="Wingdings" panose="05000000000000000000" pitchFamily="2" charset="2"/>
              </a:rPr>
              <a:t>homogeneous</a:t>
            </a:r>
            <a:r>
              <a:rPr lang="fr-CH" b="1" dirty="0" smtClean="0">
                <a:sym typeface="Wingdings" panose="05000000000000000000" pitchFamily="2" charset="2"/>
              </a:rPr>
              <a:t>, 1.5T  </a:t>
            </a:r>
            <a:r>
              <a:rPr lang="fr-CH" b="1" dirty="0" err="1" smtClean="0">
                <a:sym typeface="Wingdings" panose="05000000000000000000" pitchFamily="2" charset="2"/>
              </a:rPr>
              <a:t>field</a:t>
            </a:r>
            <a:r>
              <a:rPr lang="fr-CH" b="1" dirty="0" smtClean="0"/>
              <a:t> </a:t>
            </a:r>
          </a:p>
          <a:p>
            <a:endParaRPr lang="fr-CH" b="1" dirty="0"/>
          </a:p>
          <a:p>
            <a:r>
              <a:rPr lang="fr-CH" b="1" dirty="0" smtClean="0"/>
              <a:t>-- FP7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finished</a:t>
            </a:r>
            <a:r>
              <a:rPr lang="fr-CH" b="1" dirty="0" smtClean="0"/>
              <a:t>, reports </a:t>
            </a:r>
            <a:r>
              <a:rPr lang="fr-CH" b="1" dirty="0" err="1" smtClean="0"/>
              <a:t>written</a:t>
            </a:r>
            <a:r>
              <a:rPr lang="fr-CH" b="1" dirty="0" smtClean="0"/>
              <a:t> etc...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partially</a:t>
            </a:r>
            <a:r>
              <a:rPr lang="fr-CH" b="1" dirty="0" smtClean="0"/>
              <a:t> </a:t>
            </a:r>
            <a:r>
              <a:rPr lang="fr-CH" b="1" dirty="0" err="1" smtClean="0"/>
              <a:t>covered</a:t>
            </a:r>
            <a:r>
              <a:rPr lang="fr-CH" b="1" dirty="0" smtClean="0"/>
              <a:t> by H2020 AIDA2 </a:t>
            </a:r>
            <a:r>
              <a:rPr lang="fr-CH" b="1" dirty="0" err="1" smtClean="0"/>
              <a:t>because</a:t>
            </a:r>
            <a:r>
              <a:rPr lang="fr-CH" b="1" dirty="0" smtClean="0"/>
              <a:t> of </a:t>
            </a:r>
            <a:r>
              <a:rPr lang="fr-CH" b="1" dirty="0" err="1" smtClean="0"/>
              <a:t>magnet</a:t>
            </a:r>
            <a:r>
              <a:rPr lang="fr-CH" b="1" dirty="0" smtClean="0"/>
              <a:t>. 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agreed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CERN to </a:t>
            </a:r>
            <a:r>
              <a:rPr lang="fr-CH" b="1" dirty="0" err="1" smtClean="0"/>
              <a:t>be</a:t>
            </a:r>
            <a:r>
              <a:rPr lang="fr-CH" b="1" dirty="0" smtClean="0"/>
              <a:t> part of neutrino </a:t>
            </a:r>
            <a:r>
              <a:rPr lang="fr-CH" b="1" dirty="0" err="1" smtClean="0"/>
              <a:t>platform</a:t>
            </a:r>
            <a:r>
              <a:rPr lang="fr-CH" b="1" dirty="0" smtClean="0"/>
              <a:t> </a:t>
            </a:r>
            <a:r>
              <a:rPr lang="fr-CH" b="1" dirty="0" err="1" smtClean="0"/>
              <a:t>activities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agreed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WAGASCI </a:t>
            </a:r>
            <a:r>
              <a:rPr lang="fr-CH" b="1" dirty="0" err="1" smtClean="0"/>
              <a:t>colleagues</a:t>
            </a:r>
            <a:r>
              <a:rPr lang="fr-CH" b="1" dirty="0" smtClean="0"/>
              <a:t> to </a:t>
            </a:r>
            <a:r>
              <a:rPr lang="fr-CH" b="1" dirty="0" err="1" smtClean="0"/>
              <a:t>be</a:t>
            </a:r>
            <a:r>
              <a:rPr lang="fr-CH" b="1" dirty="0" smtClean="0"/>
              <a:t> part of WAGASCI </a:t>
            </a:r>
            <a:r>
              <a:rPr lang="fr-CH" b="1" dirty="0" err="1" smtClean="0"/>
              <a:t>experiment</a:t>
            </a:r>
            <a:r>
              <a:rPr lang="fr-CH" b="1" dirty="0" smtClean="0"/>
              <a:t>    </a:t>
            </a:r>
          </a:p>
          <a:p>
            <a:endParaRPr lang="fr-CH" b="1" dirty="0"/>
          </a:p>
          <a:p>
            <a:r>
              <a:rPr lang="fr-CH" b="1" dirty="0" err="1" smtClean="0"/>
              <a:t>need</a:t>
            </a:r>
            <a:r>
              <a:rPr lang="fr-CH" b="1" dirty="0" smtClean="0"/>
              <a:t> </a:t>
            </a:r>
            <a:r>
              <a:rPr lang="fr-CH" b="1" dirty="0" err="1" smtClean="0"/>
              <a:t>some</a:t>
            </a:r>
            <a:r>
              <a:rPr lang="fr-CH" b="1" dirty="0" smtClean="0"/>
              <a:t> more </a:t>
            </a:r>
            <a:r>
              <a:rPr lang="fr-CH" b="1" dirty="0" err="1" smtClean="0"/>
              <a:t>formalities</a:t>
            </a:r>
            <a:r>
              <a:rPr lang="fr-CH" b="1" dirty="0" smtClean="0"/>
              <a:t> WRT CERN (</a:t>
            </a:r>
            <a:r>
              <a:rPr lang="fr-CH" b="1" dirty="0" err="1" smtClean="0"/>
              <a:t>proposal</a:t>
            </a:r>
            <a:r>
              <a:rPr lang="fr-CH" b="1" dirty="0" smtClean="0"/>
              <a:t>, plan for tests, MOU)</a:t>
            </a:r>
          </a:p>
          <a:p>
            <a:r>
              <a:rPr lang="fr-CH" b="1" dirty="0" smtClean="0"/>
              <a:t>... and </a:t>
            </a:r>
            <a:r>
              <a:rPr lang="fr-CH" b="1" dirty="0" err="1" smtClean="0"/>
              <a:t>funding</a:t>
            </a:r>
            <a:r>
              <a:rPr lang="fr-CH" b="1" dirty="0" smtClean="0"/>
              <a:t> for people. 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3958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1600" y="233645"/>
            <a:ext cx="2889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On WA105 vs Baby-MIND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97995" y="1088740"/>
            <a:ext cx="9046005" cy="203132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1</a:t>
            </a:r>
            <a:r>
              <a:rPr lang="en-US" dirty="0"/>
              <a:t>. The "TASD and Baby-MIND" project is a work-package of the EU-FP7 AIDA </a:t>
            </a:r>
            <a:br>
              <a:rPr lang="en-US" dirty="0"/>
            </a:br>
            <a:r>
              <a:rPr lang="en-US" dirty="0"/>
              <a:t>project and for this purpose has its own existence independently of </a:t>
            </a:r>
            <a:r>
              <a:rPr lang="en-US" dirty="0" smtClean="0"/>
              <a:t>WA105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It </a:t>
            </a:r>
            <a:r>
              <a:rPr lang="en-US" dirty="0"/>
              <a:t>is a collaboration involving several institutes with UNI </a:t>
            </a:r>
            <a:r>
              <a:rPr lang="en-US" dirty="0" smtClean="0"/>
              <a:t>Geneva </a:t>
            </a:r>
            <a:r>
              <a:rPr lang="en-US" dirty="0"/>
              <a:t>as </a:t>
            </a:r>
            <a:r>
              <a:rPr lang="en-US" dirty="0" err="1"/>
              <a:t>Workpackage</a:t>
            </a:r>
            <a:r>
              <a:rPr lang="en-US" dirty="0"/>
              <a:t> leader.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TASD construction is essentially completed and the detector will be tested in the </a:t>
            </a:r>
            <a:endParaRPr lang="en-US" dirty="0" smtClean="0"/>
          </a:p>
          <a:p>
            <a:r>
              <a:rPr lang="en-US" dirty="0" smtClean="0"/>
              <a:t>'</a:t>
            </a:r>
            <a:r>
              <a:rPr lang="en-US" dirty="0" err="1" smtClean="0"/>
              <a:t>Morpurgo</a:t>
            </a:r>
            <a:r>
              <a:rPr lang="en-US" dirty="0" smtClean="0"/>
              <a:t> </a:t>
            </a:r>
            <a:r>
              <a:rPr lang="en-US" dirty="0"/>
              <a:t>magnet' on the H8 beam-line. </a:t>
            </a:r>
            <a:r>
              <a:rPr lang="en-US" dirty="0" smtClean="0"/>
              <a:t>These </a:t>
            </a:r>
            <a:r>
              <a:rPr lang="en-US" dirty="0"/>
              <a:t>TASD detector modules can be used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a test of the MIND concept with magnetized iron plates whose design is under completion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collaboration with CERN specialists.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515" y="683695"/>
            <a:ext cx="6298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AB to the WA105 </a:t>
            </a:r>
            <a:r>
              <a:rPr lang="fr-CH" b="1" dirty="0" err="1" smtClean="0"/>
              <a:t>spokesperson</a:t>
            </a:r>
            <a:r>
              <a:rPr lang="fr-CH" b="1" dirty="0" smtClean="0"/>
              <a:t> and SPSC chair on 10 </a:t>
            </a:r>
            <a:r>
              <a:rPr lang="fr-CH" b="1" dirty="0" err="1" smtClean="0"/>
              <a:t>June</a:t>
            </a:r>
            <a:r>
              <a:rPr lang="fr-CH" b="1" dirty="0" smtClean="0"/>
              <a:t> 2015: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6504" y="3564015"/>
            <a:ext cx="9027495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/>
              <a:t>. In the context of the Laguna-LBNO project we have made a study </a:t>
            </a:r>
            <a:r>
              <a:rPr lang="en-US" dirty="0" smtClean="0"/>
              <a:t> of the </a:t>
            </a:r>
            <a:r>
              <a:rPr lang="en-US" dirty="0"/>
              <a:t>possible implementation of a large MIND detector at the far detector </a:t>
            </a:r>
            <a:r>
              <a:rPr lang="en-US" dirty="0" smtClean="0"/>
              <a:t> location </a:t>
            </a:r>
            <a:r>
              <a:rPr lang="en-US" dirty="0"/>
              <a:t>(DONE). We have also studied a near detector based on a  TPC </a:t>
            </a:r>
            <a:r>
              <a:rPr lang="en-US" dirty="0" smtClean="0"/>
              <a:t> filled </a:t>
            </a:r>
            <a:r>
              <a:rPr lang="en-US" dirty="0"/>
              <a:t>with high pressure Argon gas, which very naturally includes a </a:t>
            </a:r>
            <a:r>
              <a:rPr lang="en-US" dirty="0" smtClean="0"/>
              <a:t> MIND-like </a:t>
            </a:r>
            <a:r>
              <a:rPr lang="en-US" dirty="0"/>
              <a:t>spectrometer. (DONE)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06815" y="5049180"/>
            <a:ext cx="495065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NB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 MIND or HPTPC in the DUNE </a:t>
            </a:r>
            <a:r>
              <a:rPr lang="fr-CH" dirty="0" err="1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6515" y="683695"/>
            <a:ext cx="8640960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3. (WA105)</a:t>
            </a:r>
            <a:r>
              <a:rPr lang="en-US" dirty="0" smtClean="0"/>
              <a:t> </a:t>
            </a:r>
            <a:r>
              <a:rPr lang="en-US" dirty="0"/>
              <a:t>In the context of beam-test experiments with a large liquid argon </a:t>
            </a:r>
            <a:r>
              <a:rPr lang="en-US" dirty="0" smtClean="0"/>
              <a:t>detector</a:t>
            </a:r>
            <a:r>
              <a:rPr lang="en-US" dirty="0"/>
              <a:t>, there is a physics case for using a spectrometer to verify and </a:t>
            </a:r>
            <a:r>
              <a:rPr lang="en-US" dirty="0" smtClean="0"/>
              <a:t> calibrate </a:t>
            </a:r>
            <a:r>
              <a:rPr lang="en-US" dirty="0"/>
              <a:t>the measurement of muon momentum in Argon using multiple </a:t>
            </a:r>
            <a:r>
              <a:rPr lang="en-US" dirty="0" smtClean="0"/>
              <a:t> scattering</a:t>
            </a:r>
            <a:r>
              <a:rPr lang="en-US" dirty="0"/>
              <a:t>, an important physics ingredient for using the far detector </a:t>
            </a:r>
            <a:r>
              <a:rPr lang="en-US" dirty="0" smtClean="0"/>
              <a:t> in </a:t>
            </a:r>
            <a:r>
              <a:rPr lang="en-US" dirty="0"/>
              <a:t>an oscillation experiment. </a:t>
            </a:r>
            <a:r>
              <a:rPr lang="en-US" b="1" dirty="0"/>
              <a:t>To this effect we have signed </a:t>
            </a:r>
            <a:r>
              <a:rPr lang="en-US" b="1" dirty="0" smtClean="0"/>
              <a:t> the </a:t>
            </a:r>
            <a:r>
              <a:rPr lang="en-US" b="1" dirty="0"/>
              <a:t>WA105 proposal and are members of the collaboration. </a:t>
            </a:r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dirty="0"/>
              <a:t>assigned </a:t>
            </a:r>
            <a:r>
              <a:rPr lang="en-US" dirty="0" smtClean="0"/>
              <a:t>location </a:t>
            </a:r>
            <a:r>
              <a:rPr lang="en-US" dirty="0"/>
              <a:t>is, however, by no means a good place to test the Baby-MIND in </a:t>
            </a:r>
            <a:br>
              <a:rPr lang="en-US" dirty="0"/>
            </a:br>
            <a:r>
              <a:rPr lang="en-US" dirty="0"/>
              <a:t>its own right.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515" y="2978950"/>
            <a:ext cx="8595955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4. the WA105 </a:t>
            </a:r>
            <a:r>
              <a:rPr lang="en-US" dirty="0" err="1"/>
              <a:t>DLArg</a:t>
            </a:r>
            <a:r>
              <a:rPr lang="en-US" dirty="0"/>
              <a:t> MOU with CERN does not include any Magnetized iron </a:t>
            </a:r>
            <a:r>
              <a:rPr lang="en-US" dirty="0" smtClean="0"/>
              <a:t>project</a:t>
            </a:r>
            <a:r>
              <a:rPr lang="en-US" dirty="0"/>
              <a:t>, it is limited to the construction of the Double Phase liquid </a:t>
            </a:r>
            <a:r>
              <a:rPr lang="en-US" dirty="0" smtClean="0"/>
              <a:t>Argon</a:t>
            </a:r>
            <a:r>
              <a:rPr lang="en-US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515" y="3834045"/>
            <a:ext cx="852393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r>
              <a:rPr lang="en-US" dirty="0"/>
              <a:t>. There are many other uses of the Baby-MIND for physics experiments, </a:t>
            </a:r>
            <a:r>
              <a:rPr lang="en-US" dirty="0" smtClean="0"/>
              <a:t>and </a:t>
            </a:r>
            <a:r>
              <a:rPr lang="en-US" dirty="0"/>
              <a:t>there is </a:t>
            </a:r>
            <a:endParaRPr lang="en-US" dirty="0" smtClean="0"/>
          </a:p>
          <a:p>
            <a:r>
              <a:rPr lang="en-US" dirty="0" smtClean="0"/>
              <a:t>no understanding </a:t>
            </a:r>
            <a:r>
              <a:rPr lang="en-US" dirty="0"/>
              <a:t>or commitment of exclusivity of the </a:t>
            </a:r>
            <a:r>
              <a:rPr lang="en-US" dirty="0" smtClean="0"/>
              <a:t>Baby-MIND </a:t>
            </a:r>
            <a:r>
              <a:rPr lang="en-US" dirty="0"/>
              <a:t>detector with WA105.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4689140"/>
            <a:ext cx="873097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6. In particular the Baby-MIND is now included in the WAGASCI experiment </a:t>
            </a:r>
            <a:r>
              <a:rPr lang="en-US" dirty="0" smtClean="0"/>
              <a:t>in </a:t>
            </a:r>
            <a:r>
              <a:rPr lang="en-US" dirty="0"/>
              <a:t>Japan where it will be used as spectrometer for a measurement of the </a:t>
            </a:r>
            <a:r>
              <a:rPr lang="en-US" dirty="0" smtClean="0"/>
              <a:t>scintillator </a:t>
            </a:r>
            <a:r>
              <a:rPr lang="en-US" dirty="0"/>
              <a:t>to water cross-section ratios, an important ingredient for </a:t>
            </a:r>
            <a:r>
              <a:rPr lang="en-US" dirty="0" smtClean="0"/>
              <a:t>the </a:t>
            </a:r>
            <a:r>
              <a:rPr lang="en-US" dirty="0"/>
              <a:t>determination of the number of expected events in the </a:t>
            </a:r>
            <a:r>
              <a:rPr lang="en-US" dirty="0" err="1" smtClean="0"/>
              <a:t>SuperKamiokande</a:t>
            </a:r>
            <a:r>
              <a:rPr lang="en-US" dirty="0" smtClean="0"/>
              <a:t> </a:t>
            </a:r>
            <a:r>
              <a:rPr lang="en-US" dirty="0"/>
              <a:t>Water Cherenkov (far) detector based on the </a:t>
            </a:r>
            <a:r>
              <a:rPr lang="en-US" dirty="0" smtClean="0"/>
              <a:t>scintillator-based </a:t>
            </a:r>
            <a:r>
              <a:rPr lang="en-US" dirty="0"/>
              <a:t>near detector of T2K. </a:t>
            </a:r>
          </a:p>
        </p:txBody>
      </p:sp>
    </p:spTree>
    <p:extLst>
      <p:ext uri="{BB962C8B-B14F-4D97-AF65-F5344CB8AC3E}">
        <p14:creationId xmlns:p14="http://schemas.microsoft.com/office/powerpoint/2010/main" val="718066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1530" y="503675"/>
            <a:ext cx="8325925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r>
              <a:rPr lang="en-US" dirty="0"/>
              <a:t>. A separate MOU with CERN is drafted for the Baby-MIND project in </a:t>
            </a:r>
            <a:r>
              <a:rPr lang="en-US" dirty="0" smtClean="0"/>
              <a:t>which the CERN </a:t>
            </a:r>
            <a:r>
              <a:rPr lang="en-US" dirty="0"/>
              <a:t>contribution is mainly the design cost and construction of </a:t>
            </a:r>
            <a:r>
              <a:rPr lang="en-US" dirty="0" smtClean="0"/>
              <a:t> the </a:t>
            </a:r>
            <a:r>
              <a:rPr lang="en-US" dirty="0"/>
              <a:t>magnet, </a:t>
            </a:r>
            <a:r>
              <a:rPr lang="en-US" b="1" dirty="0"/>
              <a:t>not including the transport to the location of use outside </a:t>
            </a:r>
            <a:r>
              <a:rPr lang="en-US" b="1" dirty="0" smtClean="0"/>
              <a:t>CERN</a:t>
            </a:r>
            <a:r>
              <a:rPr lang="en-US" b="1" dirty="0"/>
              <a:t>. </a:t>
            </a: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21550" y="1943835"/>
            <a:ext cx="30421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What</a:t>
            </a:r>
            <a:r>
              <a:rPr lang="fr-CH" b="1" dirty="0" smtClean="0"/>
              <a:t> </a:t>
            </a:r>
            <a:r>
              <a:rPr lang="fr-CH" b="1" dirty="0" err="1" smtClean="0"/>
              <a:t>we</a:t>
            </a:r>
            <a:r>
              <a:rPr lang="fr-CH" b="1" dirty="0" smtClean="0"/>
              <a:t> are </a:t>
            </a:r>
            <a:r>
              <a:rPr lang="fr-CH" b="1" dirty="0" err="1" smtClean="0"/>
              <a:t>requested</a:t>
            </a:r>
            <a:r>
              <a:rPr lang="fr-CH" b="1" dirty="0" smtClean="0"/>
              <a:t> to do: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1540" y="2438890"/>
            <a:ext cx="7414081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submit</a:t>
            </a:r>
            <a:r>
              <a:rPr lang="fr-CH" b="1" dirty="0" smtClean="0"/>
              <a:t> to the SPSC </a:t>
            </a:r>
            <a:r>
              <a:rPr lang="fr-CH" b="1" dirty="0" err="1" smtClean="0"/>
              <a:t>before</a:t>
            </a:r>
            <a:r>
              <a:rPr lang="fr-CH" b="1" dirty="0" smtClean="0"/>
              <a:t> Octobre a short document (~10 pages) </a:t>
            </a:r>
            <a:r>
              <a:rPr lang="fr-CH" b="1" dirty="0" err="1" smtClean="0"/>
              <a:t>describing</a:t>
            </a:r>
            <a:endParaRPr lang="fr-CH" b="1" dirty="0" smtClean="0"/>
          </a:p>
          <a:p>
            <a:r>
              <a:rPr lang="fr-CH" dirty="0" smtClean="0"/>
              <a:t>-- the </a:t>
            </a:r>
            <a:r>
              <a:rPr lang="fr-CH" dirty="0" err="1" smtClean="0"/>
              <a:t>project</a:t>
            </a:r>
            <a:endParaRPr lang="fr-CH" dirty="0" smtClean="0"/>
          </a:p>
          <a:p>
            <a:r>
              <a:rPr lang="fr-CH" dirty="0" smtClean="0"/>
              <a:t>-- the </a:t>
            </a:r>
            <a:r>
              <a:rPr lang="fr-CH" dirty="0" err="1" smtClean="0"/>
              <a:t>various</a:t>
            </a:r>
            <a:r>
              <a:rPr lang="fr-CH" dirty="0" smtClean="0"/>
              <a:t> contributions</a:t>
            </a:r>
          </a:p>
          <a:p>
            <a:r>
              <a:rPr lang="fr-CH" dirty="0" smtClean="0"/>
              <a:t>-- the </a:t>
            </a:r>
            <a:r>
              <a:rPr lang="fr-CH" dirty="0" err="1" smtClean="0"/>
              <a:t>beam</a:t>
            </a:r>
            <a:r>
              <a:rPr lang="fr-CH" dirty="0" smtClean="0"/>
              <a:t> tests </a:t>
            </a:r>
            <a:r>
              <a:rPr lang="fr-CH" dirty="0" err="1" smtClean="0"/>
              <a:t>foreseen</a:t>
            </a:r>
            <a:r>
              <a:rPr lang="fr-CH" dirty="0" smtClean="0"/>
              <a:t> at CERN </a:t>
            </a:r>
          </a:p>
          <a:p>
            <a:r>
              <a:rPr lang="fr-CH" dirty="0" err="1" smtClean="0"/>
              <a:t>following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possible to </a:t>
            </a:r>
            <a:r>
              <a:rPr lang="fr-CH" dirty="0" err="1" smtClean="0"/>
              <a:t>schedule</a:t>
            </a:r>
            <a:r>
              <a:rPr lang="fr-CH" dirty="0" smtClean="0"/>
              <a:t> a public </a:t>
            </a:r>
            <a:r>
              <a:rPr lang="fr-CH" dirty="0" err="1" smtClean="0"/>
              <a:t>presentation</a:t>
            </a:r>
            <a:r>
              <a:rPr lang="fr-CH" dirty="0" smtClean="0"/>
              <a:t> 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81690" y="4374105"/>
            <a:ext cx="6370334" cy="230832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bonjour Alain</a:t>
            </a:r>
          </a:p>
          <a:p>
            <a:r>
              <a:rPr lang="fr-CH" dirty="0" smtClean="0"/>
              <a:t>et merci </a:t>
            </a:r>
            <a:r>
              <a:rPr lang="fr-CH" dirty="0"/>
              <a:t>pour ces clarifications écrites qui correspondent </a:t>
            </a:r>
            <a:br>
              <a:rPr lang="fr-CH" dirty="0"/>
            </a:br>
            <a:r>
              <a:rPr lang="fr-CH" dirty="0"/>
              <a:t>à ce que nous avions discute au </a:t>
            </a:r>
            <a:r>
              <a:rPr lang="fr-CH" dirty="0" err="1"/>
              <a:t>telephone</a:t>
            </a:r>
            <a:r>
              <a:rPr lang="fr-CH" dirty="0"/>
              <a:t>. Peux-tu me confirmer </a:t>
            </a:r>
            <a:br>
              <a:rPr lang="fr-CH" dirty="0"/>
            </a:br>
            <a:r>
              <a:rPr lang="fr-CH" dirty="0"/>
              <a:t>que pour le point 7 tu </a:t>
            </a:r>
            <a:r>
              <a:rPr lang="fr-CH" dirty="0" err="1"/>
              <a:t>prevois</a:t>
            </a:r>
            <a:r>
              <a:rPr lang="fr-CH" dirty="0"/>
              <a:t> de soumettre au SPSC d'ici Octobre </a:t>
            </a:r>
            <a:br>
              <a:rPr lang="fr-CH" dirty="0"/>
            </a:br>
            <a:r>
              <a:rPr lang="fr-CH" dirty="0"/>
              <a:t>un petit document (~10 pages) </a:t>
            </a:r>
            <a:r>
              <a:rPr lang="fr-CH" dirty="0" err="1"/>
              <a:t>decrivant</a:t>
            </a:r>
            <a:r>
              <a:rPr lang="fr-CH" dirty="0"/>
              <a:t> le projet, les diverses </a:t>
            </a:r>
            <a:br>
              <a:rPr lang="fr-CH" dirty="0"/>
            </a:br>
            <a:r>
              <a:rPr lang="fr-CH" dirty="0"/>
              <a:t>contributions et </a:t>
            </a:r>
            <a:r>
              <a:rPr lang="fr-CH" dirty="0" err="1"/>
              <a:t>beam</a:t>
            </a:r>
            <a:r>
              <a:rPr lang="fr-CH" dirty="0"/>
              <a:t> tests </a:t>
            </a:r>
            <a:r>
              <a:rPr lang="fr-CH" dirty="0" err="1"/>
              <a:t>prevus</a:t>
            </a:r>
            <a:r>
              <a:rPr lang="fr-CH" dirty="0"/>
              <a:t> au CERN, moyennant quoi </a:t>
            </a:r>
            <a:br>
              <a:rPr lang="fr-CH" dirty="0"/>
            </a:br>
            <a:r>
              <a:rPr lang="fr-CH" dirty="0"/>
              <a:t>une </a:t>
            </a:r>
            <a:r>
              <a:rPr lang="fr-CH" dirty="0" err="1"/>
              <a:t>presentation</a:t>
            </a:r>
            <a:r>
              <a:rPr lang="fr-CH" dirty="0"/>
              <a:t> publique pourra être programmée ? </a:t>
            </a:r>
            <a:br>
              <a:rPr lang="fr-CH" dirty="0"/>
            </a:br>
            <a:r>
              <a:rPr lang="fr-CH" dirty="0"/>
              <a:t>Merci ! Claude. 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4232751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6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10" y="534598"/>
            <a:ext cx="6660740" cy="549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02170" y="4464115"/>
            <a:ext cx="2835713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CERN 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</a:p>
          <a:p>
            <a:r>
              <a:rPr lang="fr-CH" dirty="0" smtClean="0"/>
              <a:t>CERN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build</a:t>
            </a:r>
            <a:r>
              <a:rPr lang="fr-CH" dirty="0" smtClean="0"/>
              <a:t> the </a:t>
            </a:r>
            <a:r>
              <a:rPr lang="fr-CH" dirty="0" err="1" smtClean="0"/>
              <a:t>magnet</a:t>
            </a:r>
            <a:endParaRPr lang="fr-CH" dirty="0" smtClean="0"/>
          </a:p>
          <a:p>
            <a:r>
              <a:rPr lang="fr-CH" dirty="0" err="1" smtClean="0"/>
              <a:t>pending</a:t>
            </a:r>
            <a:r>
              <a:rPr lang="fr-CH" dirty="0" smtClean="0"/>
              <a:t> agreement of SPSC.</a:t>
            </a:r>
          </a:p>
        </p:txBody>
      </p:sp>
    </p:spTree>
    <p:extLst>
      <p:ext uri="{BB962C8B-B14F-4D97-AF65-F5344CB8AC3E}">
        <p14:creationId xmlns:p14="http://schemas.microsoft.com/office/powerpoint/2010/main" val="60290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7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57" y="-261410"/>
            <a:ext cx="6964184" cy="7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69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B47E-0CE3-4CB6-8AA5-A6A86393A1C6}" type="datetime1">
              <a:rPr lang="en-US" smtClean="0"/>
              <a:t>7/28/15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Alain Blondel, Baby-MIND-status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20D1-704A-47E8-B947-F64E9506ACDA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560" y="728700"/>
            <a:ext cx="788209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Manpower</a:t>
            </a:r>
          </a:p>
          <a:p>
            <a:endParaRPr lang="fr-CH" dirty="0"/>
          </a:p>
          <a:p>
            <a:r>
              <a:rPr lang="fr-CH" b="1" u="sng" dirty="0" smtClean="0"/>
              <a:t>-- </a:t>
            </a:r>
            <a:r>
              <a:rPr lang="fr-CH" b="1" u="sng" dirty="0" err="1" smtClean="0"/>
              <a:t>this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will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become</a:t>
            </a:r>
            <a:r>
              <a:rPr lang="fr-CH" b="1" u="sng" dirty="0" smtClean="0"/>
              <a:t> a real </a:t>
            </a:r>
            <a:r>
              <a:rPr lang="fr-CH" b="1" u="sng" dirty="0" err="1" smtClean="0"/>
              <a:t>experiment</a:t>
            </a:r>
            <a:endParaRPr lang="fr-CH" b="1" u="sng" dirty="0" smtClean="0"/>
          </a:p>
          <a:p>
            <a:r>
              <a:rPr lang="fr-CH" dirty="0"/>
              <a:t> </a:t>
            </a:r>
            <a:r>
              <a:rPr lang="fr-CH" dirty="0" smtClean="0"/>
              <a:t>   data </a:t>
            </a:r>
            <a:r>
              <a:rPr lang="fr-CH" dirty="0" err="1" smtClean="0"/>
              <a:t>taking</a:t>
            </a:r>
            <a:r>
              <a:rPr lang="fr-CH" dirty="0" smtClean="0"/>
              <a:t> in test </a:t>
            </a:r>
            <a:r>
              <a:rPr lang="fr-CH" dirty="0" err="1" smtClean="0"/>
              <a:t>beam</a:t>
            </a:r>
            <a:r>
              <a:rPr lang="fr-CH" dirty="0" smtClean="0"/>
              <a:t>: 2016</a:t>
            </a:r>
          </a:p>
          <a:p>
            <a:r>
              <a:rPr lang="fr-CH" dirty="0"/>
              <a:t> </a:t>
            </a:r>
            <a:r>
              <a:rPr lang="fr-CH" dirty="0" smtClean="0"/>
              <a:t>   neutrino and antineutrino data </a:t>
            </a:r>
            <a:r>
              <a:rPr lang="fr-CH" dirty="0" err="1" smtClean="0"/>
              <a:t>taking</a:t>
            </a:r>
            <a:r>
              <a:rPr lang="fr-CH" dirty="0" smtClean="0"/>
              <a:t> in 2017 </a:t>
            </a:r>
          </a:p>
          <a:p>
            <a:r>
              <a:rPr lang="fr-CH" dirty="0" smtClean="0"/>
              <a:t>     </a:t>
            </a:r>
          </a:p>
          <a:p>
            <a:r>
              <a:rPr lang="fr-CH" b="1" u="sng" dirty="0" smtClean="0"/>
              <a:t>-- </a:t>
            </a:r>
            <a:r>
              <a:rPr lang="fr-CH" b="1" u="sng" dirty="0" err="1" smtClean="0"/>
              <a:t>can</a:t>
            </a:r>
            <a:r>
              <a:rPr lang="fr-CH" b="1" u="sng" dirty="0" smtClean="0"/>
              <a:t> do PhD </a:t>
            </a:r>
            <a:r>
              <a:rPr lang="fr-CH" b="1" u="sng" dirty="0" err="1" smtClean="0"/>
              <a:t>thesis</a:t>
            </a:r>
            <a:r>
              <a:rPr lang="fr-CH" b="1" u="sng" dirty="0" smtClean="0"/>
              <a:t> on </a:t>
            </a:r>
            <a:r>
              <a:rPr lang="fr-CH" b="1" u="sng" dirty="0" err="1" smtClean="0"/>
              <a:t>technology</a:t>
            </a:r>
            <a:r>
              <a:rPr lang="fr-CH" b="1" u="sng" dirty="0" smtClean="0"/>
              <a:t> plus </a:t>
            </a:r>
            <a:r>
              <a:rPr lang="fr-CH" b="1" u="sng" dirty="0" err="1" smtClean="0"/>
              <a:t>physics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results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-- cross-sections, full </a:t>
            </a:r>
            <a:r>
              <a:rPr lang="fr-CH" dirty="0" err="1" smtClean="0"/>
              <a:t>acceptance</a:t>
            </a:r>
            <a:r>
              <a:rPr lang="fr-CH" dirty="0" smtClean="0"/>
              <a:t> </a:t>
            </a:r>
            <a:r>
              <a:rPr lang="fr-CH" dirty="0" err="1" smtClean="0"/>
              <a:t>angular</a:t>
            </a:r>
            <a:r>
              <a:rPr lang="fr-CH" dirty="0" smtClean="0"/>
              <a:t> distributions  for (anti) neutrino </a:t>
            </a:r>
            <a:r>
              <a:rPr lang="fr-CH" dirty="0" err="1" smtClean="0"/>
              <a:t>events</a:t>
            </a:r>
            <a:endParaRPr lang="fr-CH" dirty="0" smtClean="0"/>
          </a:p>
          <a:p>
            <a:r>
              <a:rPr lang="fr-CH" dirty="0" smtClean="0"/>
              <a:t>        good muon/pion </a:t>
            </a:r>
            <a:r>
              <a:rPr lang="fr-CH" dirty="0" err="1" smtClean="0"/>
              <a:t>separation</a:t>
            </a:r>
            <a:r>
              <a:rPr lang="fr-CH" dirty="0" smtClean="0"/>
              <a:t>   </a:t>
            </a:r>
          </a:p>
          <a:p>
            <a:r>
              <a:rPr lang="fr-CH" dirty="0" smtClean="0"/>
              <a:t>    -- the neutrino flux in T2K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known</a:t>
            </a:r>
            <a:r>
              <a:rPr lang="fr-CH" dirty="0" smtClean="0"/>
              <a:t>!   </a:t>
            </a:r>
          </a:p>
          <a:p>
            <a:r>
              <a:rPr lang="fr-CH" dirty="0"/>
              <a:t> </a:t>
            </a:r>
            <a:r>
              <a:rPr lang="fr-CH" dirty="0" smtClean="0"/>
              <a:t>       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useful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smtClean="0"/>
              <a:t>Happy to </a:t>
            </a:r>
            <a:r>
              <a:rPr lang="fr-CH" dirty="0" err="1" smtClean="0"/>
              <a:t>discuss</a:t>
            </a:r>
            <a:r>
              <a:rPr lang="fr-CH" dirty="0" smtClean="0"/>
              <a:t> support and </a:t>
            </a:r>
            <a:r>
              <a:rPr lang="fr-CH" dirty="0" err="1" smtClean="0"/>
              <a:t>travel</a:t>
            </a:r>
            <a:r>
              <a:rPr lang="fr-CH" dirty="0" smtClean="0"/>
              <a:t> issues </a:t>
            </a:r>
          </a:p>
        </p:txBody>
      </p:sp>
    </p:spTree>
    <p:extLst>
      <p:ext uri="{BB962C8B-B14F-4D97-AF65-F5344CB8AC3E}">
        <p14:creationId xmlns:p14="http://schemas.microsoft.com/office/powerpoint/2010/main" val="2606858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</TotalTime>
  <Words>925</Words>
  <Application>Microsoft Macintosh PowerPoint</Application>
  <PresentationFormat>On-screen Show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Etam Noah</cp:lastModifiedBy>
  <cp:revision>44</cp:revision>
  <dcterms:created xsi:type="dcterms:W3CDTF">2015-06-15T12:30:14Z</dcterms:created>
  <dcterms:modified xsi:type="dcterms:W3CDTF">2015-07-28T20:20:43Z</dcterms:modified>
</cp:coreProperties>
</file>