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62" r:id="rId4"/>
    <p:sldId id="278" r:id="rId5"/>
    <p:sldId id="256" r:id="rId6"/>
    <p:sldId id="276" r:id="rId7"/>
    <p:sldId id="257" r:id="rId8"/>
    <p:sldId id="258" r:id="rId9"/>
    <p:sldId id="277" r:id="rId10"/>
    <p:sldId id="259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2" r:id="rId20"/>
    <p:sldId id="275" r:id="rId21"/>
    <p:sldId id="270" r:id="rId22"/>
    <p:sldId id="274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 snapToGrid="0">
      <p:cViewPr>
        <p:scale>
          <a:sx n="60" d="100"/>
          <a:sy n="60" d="100"/>
        </p:scale>
        <p:origin x="675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77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14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21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64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435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31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13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87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12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04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6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3B7F199-B00F-4F63-81AE-A279C86E87E1}" type="datetimeFigureOut">
              <a:rPr lang="en-US" smtClean="0"/>
              <a:t>7/30/2015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9F348D3-0100-4DBA-B8D5-4666B895D82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04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" y="594359"/>
            <a:ext cx="2591131" cy="2286000"/>
          </a:xfrm>
        </p:spPr>
        <p:txBody>
          <a:bodyPr/>
          <a:lstStyle/>
          <a:p>
            <a:r>
              <a:rPr lang="en-US" dirty="0" err="1" smtClean="0"/>
              <a:t>TTBar</a:t>
            </a:r>
            <a:r>
              <a:rPr lang="en-US" dirty="0" smtClean="0"/>
              <a:t>/ </a:t>
            </a:r>
            <a:r>
              <a:rPr lang="en-US" dirty="0" err="1" smtClean="0"/>
              <a:t>TTBarH</a:t>
            </a:r>
            <a:r>
              <a:rPr lang="en-US" dirty="0" smtClean="0"/>
              <a:t> Kinematics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"/>
          <a:stretch/>
        </p:blipFill>
        <p:spPr>
          <a:xfrm>
            <a:off x="3085106" y="1168842"/>
            <a:ext cx="3701835" cy="3810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err="1" smtClean="0"/>
              <a:t>AnalysisTop</a:t>
            </a:r>
            <a:r>
              <a:rPr lang="en-US" sz="1800" dirty="0" smtClean="0"/>
              <a:t> 2.3.20</a:t>
            </a:r>
          </a:p>
          <a:p>
            <a:r>
              <a:rPr lang="en-US" sz="1800" dirty="0" smtClean="0"/>
              <a:t>/</a:t>
            </a:r>
            <a:r>
              <a:rPr lang="en-US" sz="1800" dirty="0" err="1" smtClean="0"/>
              <a:t>TTHNtupleAnalysis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4968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902"/>
            <a:ext cx="9144000" cy="10416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Signal </a:t>
            </a:r>
            <a:r>
              <a:rPr lang="en-US" sz="2400" dirty="0" err="1" smtClean="0">
                <a:solidFill>
                  <a:schemeClr val="tx1"/>
                </a:solidFill>
              </a:rPr>
              <a:t>TTBar</a:t>
            </a:r>
            <a:r>
              <a:rPr lang="en-US" sz="2400" dirty="0" err="1">
                <a:solidFill>
                  <a:schemeClr val="tx1"/>
                </a:solidFill>
              </a:rPr>
              <a:t>H</a:t>
            </a:r>
            <a:r>
              <a:rPr lang="en-US" sz="2400" dirty="0" smtClean="0">
                <a:solidFill>
                  <a:schemeClr val="tx1"/>
                </a:solidFill>
              </a:rPr>
              <a:t> / Mu + jets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078" t="16318" r="14145" b="13861"/>
          <a:stretch/>
        </p:blipFill>
        <p:spPr>
          <a:xfrm>
            <a:off x="39757" y="1057522"/>
            <a:ext cx="8484042" cy="536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07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Some Kinematic Distributions:</a:t>
            </a:r>
            <a:br>
              <a:rPr lang="en-US" dirty="0" smtClean="0"/>
            </a:br>
            <a:r>
              <a:rPr lang="en-US" dirty="0" smtClean="0"/>
              <a:t> Lepton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227498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Lepton eta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53" y="1846263"/>
            <a:ext cx="6980143" cy="4022725"/>
          </a:xfrm>
        </p:spPr>
      </p:pic>
    </p:spTree>
    <p:extLst>
      <p:ext uri="{BB962C8B-B14F-4D97-AF65-F5344CB8AC3E}">
        <p14:creationId xmlns:p14="http://schemas.microsoft.com/office/powerpoint/2010/main" val="25490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Leading Jet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336797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leading Jet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325718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91050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Delta 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277120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Delta Phi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63910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Multiplicity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229752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 Jets - Tagged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369321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3853"/>
            <a:ext cx="9144000" cy="10416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Signal </a:t>
            </a:r>
            <a:r>
              <a:rPr lang="en-US" sz="2400" dirty="0" err="1" smtClean="0">
                <a:solidFill>
                  <a:schemeClr val="tx1"/>
                </a:solidFill>
              </a:rPr>
              <a:t>TTBarH</a:t>
            </a:r>
            <a:r>
              <a:rPr lang="en-US" sz="2400" dirty="0" smtClean="0">
                <a:solidFill>
                  <a:schemeClr val="tx1"/>
                </a:solidFill>
              </a:rPr>
              <a:t> _ sample </a:t>
            </a:r>
            <a:r>
              <a:rPr lang="en-US" sz="2400" dirty="0" smtClean="0">
                <a:solidFill>
                  <a:schemeClr val="tx1"/>
                </a:solidFill>
              </a:rPr>
              <a:t>(just used 5 files )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2758" y="1549631"/>
            <a:ext cx="873848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/samples/mc15_13TeV.341270.aMcAtNloHerwigppEvtGen_UEEE5_CTEQ6L1_CT10ME_ttH125_inc_semil.merge.DAOD_TOPQ1.e3921_s2608_s2183_r6630_r6264_p2372_tid05809550_00/DAOD_TOPQ1.05809550._000004.pool.root.1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4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/samples/mc15_13TeV.341270.aMcAtNloHerwigppEvtGen_UEEE5_CTEQ6L1_CT10ME_ttH125_inc_semil.merge.DAOD_TOPQ1.e3921_s2608_s2183_r6630_r6264_p2372_tid05809550_00/DAOD_TOPQ1.05809550._000025.pool.root.1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4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/samples/mc15_13TeV.341270.aMcAtNloHerwigppEvtGen_UEEE5_CTEQ6L1_CT10ME_ttH125_inc_semil.merge.DAOD_TOPQ1.e3921_s2608_s2183_r6630_r6264_p2372_tid05809550_00/DAOD_TOPQ1.05809550._000016.pool.root.1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14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/samples/mc15_13TeV.341270.aMcAtNloHerwigppEvtGen_UEEE5_CTEQ6L1_CT10ME_ttH125_inc_semil.merge.DAOD_TOPQ1.e3921_s2608_s2183_r6630_r6264_p2372_tid05809550_00/DAOD_TOPQ1.05809550._000017.pool.root.1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endParaRPr lang="en-US" sz="12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/samples/mc15_13TeV.341270.aMcAtNloHerwigppEvtGen_UEEE5_CTEQ6L1_CT10ME_ttH125_inc_semil.merge.DAOD_TOPQ1.e3921_s2608_s2183_r6630_r6264_p2372_tid05809550_00/DAOD_TOPQ1.05809550._000030.pool.root.1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7116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 Jets - Tagged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  <p:sp>
        <p:nvSpPr>
          <p:cNvPr id="5" name="Pentagon 4"/>
          <p:cNvSpPr/>
          <p:nvPr/>
        </p:nvSpPr>
        <p:spPr>
          <a:xfrm flipH="1">
            <a:off x="4969566" y="3721210"/>
            <a:ext cx="2162755" cy="16061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&gt;=4 (</a:t>
            </a:r>
            <a:r>
              <a:rPr lang="en-US" dirty="0" err="1" smtClean="0"/>
              <a:t>TTBar</a:t>
            </a:r>
            <a:r>
              <a:rPr lang="en-US" dirty="0" smtClean="0"/>
              <a:t> H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24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Energy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147190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HT </a:t>
                </a:r>
                <a:r>
                  <a:rPr lang="en-US" sz="3200" dirty="0" smtClean="0"/>
                  <a:t>=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Sup>
                          <m:sSub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𝑗𝑒𝑡𝑠</m:t>
                            </m:r>
                          </m:sup>
                        </m:sSubSup>
                      </m:e>
                    </m:nary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3635" b="-23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07" y="1846263"/>
            <a:ext cx="6772435" cy="4022725"/>
          </a:xfrm>
        </p:spPr>
      </p:pic>
    </p:spTree>
    <p:extLst>
      <p:ext uri="{BB962C8B-B14F-4D97-AF65-F5344CB8AC3E}">
        <p14:creationId xmlns:p14="http://schemas.microsoft.com/office/powerpoint/2010/main" val="269402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work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82671" y="5049168"/>
            <a:ext cx="4587901" cy="3379124"/>
          </a:xfrm>
        </p:spPr>
        <p:txBody>
          <a:bodyPr>
            <a:noAutofit/>
          </a:bodyPr>
          <a:lstStyle/>
          <a:p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sz="1200" u="sng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Cutflow</a:t>
            </a:r>
            <a:r>
              <a:rPr lang="en-US" sz="12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://docs.google.com/spreadsheets/d/1QkK_NUXLj4NKLXHNEPslDERasluntvdfhmm2_A8Crg4/edit#gid=0 </a:t>
            </a:r>
            <a:endParaRPr lang="en-US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05917" y="594359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1 - Next time we will look to other Regions and use another new functionalities of the </a:t>
            </a:r>
          </a:p>
          <a:p>
            <a:r>
              <a:rPr lang="en-US" dirty="0" smtClean="0"/>
              <a:t>code:  </a:t>
            </a:r>
            <a:r>
              <a:rPr lang="en-US" dirty="0" err="1" smtClean="0"/>
              <a:t>TTHNtupleAnalysis</a:t>
            </a:r>
            <a:r>
              <a:rPr lang="en-US" dirty="0" smtClean="0"/>
              <a:t> which provides a flat </a:t>
            </a:r>
            <a:r>
              <a:rPr lang="en-US" dirty="0" err="1" smtClean="0"/>
              <a:t>Ntuples</a:t>
            </a:r>
            <a:r>
              <a:rPr lang="en-US" dirty="0" smtClean="0"/>
              <a:t>: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2- I'll use new package which is supposed to handle the statistical part of the analysis: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TtHFitter</a:t>
            </a:r>
            <a:r>
              <a:rPr lang="en-US" dirty="0" smtClean="0"/>
              <a:t>:  https://twiki.cern.ch/twiki/bin/view/AtlasProtected/TtHFitter</a:t>
            </a:r>
          </a:p>
          <a:p>
            <a:endParaRPr lang="en-US" dirty="0" smtClean="0"/>
          </a:p>
          <a:p>
            <a:r>
              <a:rPr lang="en-US" dirty="0" smtClean="0"/>
              <a:t>Next week, hopefully we will have nice plots with some data and MC comparisons</a:t>
            </a:r>
          </a:p>
          <a:p>
            <a:r>
              <a:rPr lang="en-US" dirty="0" smtClean="0"/>
              <a:t>with 13 </a:t>
            </a:r>
            <a:r>
              <a:rPr lang="en-US" dirty="0" err="1" smtClean="0"/>
              <a:t>TeV</a:t>
            </a:r>
            <a:r>
              <a:rPr lang="en-US" dirty="0" smtClean="0"/>
              <a:t> results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01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902"/>
            <a:ext cx="9144000" cy="10416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Background </a:t>
            </a:r>
            <a:r>
              <a:rPr lang="en-US" sz="2400" dirty="0" err="1" smtClean="0">
                <a:solidFill>
                  <a:schemeClr val="tx1"/>
                </a:solidFill>
              </a:rPr>
              <a:t>TTBar_sample</a:t>
            </a:r>
            <a:r>
              <a:rPr lang="en-US" sz="2400" dirty="0" smtClean="0">
                <a:solidFill>
                  <a:schemeClr val="tx1"/>
                </a:solidFill>
              </a:rPr>
              <a:t>   </a:t>
            </a:r>
            <a:r>
              <a:rPr lang="en-US" sz="2400" dirty="0" smtClean="0">
                <a:solidFill>
                  <a:schemeClr val="tx1"/>
                </a:solidFill>
              </a:rPr>
              <a:t>(just used 5 files )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2758" y="1549631"/>
            <a:ext cx="873848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/samples/mc15_13TeV.410000.PowhegPythiaEvtGen_P2012_ttbar_hdamp172p5_nonallhad.merge.DAOD_TOPQ1.e3698_s2608_s2183_r6630_r6264_p2353_tid05562695_00/DAOD_TOPQ1.05562692._000028.pool.root.1</a:t>
            </a:r>
          </a:p>
          <a:p>
            <a:endParaRPr lang="en-US" sz="14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/samples/mc15_13TeV.410000.PowhegPythiaEvtGen_P2012_ttbar_hdamp172p5_nonallhad.merge.DAOD_TOPQ1.e3698_s2608_s2183_r6630_r6264_p2353_tid05562695_00/DAOD_TOPQ1.05562695._000022.pool.root.1</a:t>
            </a:r>
          </a:p>
          <a:p>
            <a:endParaRPr lang="en-US" sz="14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/samples/mc15_13TeV.410000.PowhegPythiaEvtGen_P2012_ttbar_hdamp172p5_nonallhad.merge.DAOD_TOPQ1.e3698_s2608_s2183_r6630_r6264_p2353_tid05562695_00/DAOD_TOPQ1.05562697._000031.pool.root.1</a:t>
            </a:r>
          </a:p>
          <a:p>
            <a:endParaRPr lang="en-US" sz="14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/samples/mc15_13TeV.410000.PowhegPythiaEvtGen_P2012_ttbar_hdamp172p5_nonallhad.merge.DAOD_TOPQ1.e3698_s2608_s2183_r6630_r6264_p2353_tid05562695_00/DAOD_TOPQ1.05562701._000001.pool.root.1</a:t>
            </a:r>
          </a:p>
          <a:p>
            <a:endParaRPr lang="en-US" sz="14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400" dirty="0" smtClean="0"/>
              <a:t>/</a:t>
            </a:r>
            <a:r>
              <a:rPr lang="en-US" sz="1400" dirty="0" err="1" smtClean="0"/>
              <a:t>afs</a:t>
            </a:r>
            <a:r>
              <a:rPr lang="en-US" sz="1400" dirty="0" smtClean="0"/>
              <a:t>/cern.ch/work/r/</a:t>
            </a:r>
            <a:r>
              <a:rPr lang="en-US" sz="1400" dirty="0" err="1" smtClean="0"/>
              <a:t>rsoualah</a:t>
            </a:r>
            <a:r>
              <a:rPr lang="en-US" sz="1400" dirty="0" smtClean="0"/>
              <a:t>/samples/mc15_13TeV.410000.PowhegPythiaEvtGen_P2012_ttbar_hdamp172p5_nonallhad.merge.DAOD_TOPQ1.e3698_s2608_s2183_r6630_r6264_p2353_tid05562695_00/DAOD_TOPQ1.05562702._000037.pool.root.1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3045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82" y="3850419"/>
            <a:ext cx="7589520" cy="822960"/>
          </a:xfrm>
        </p:spPr>
        <p:txBody>
          <a:bodyPr/>
          <a:lstStyle/>
          <a:p>
            <a:r>
              <a:rPr lang="en-US" dirty="0" smtClean="0"/>
              <a:t>Event Selection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5639" y="1565612"/>
            <a:ext cx="7589520" cy="594360"/>
          </a:xfrm>
        </p:spPr>
        <p:txBody>
          <a:bodyPr>
            <a:normAutofit fontScale="85000" lnSpcReduction="20000"/>
          </a:bodyPr>
          <a:lstStyle/>
          <a:p>
            <a:r>
              <a:rPr lang="en-US" sz="3500" dirty="0" smtClean="0">
                <a:solidFill>
                  <a:schemeClr val="tx1"/>
                </a:solidFill>
              </a:rPr>
              <a:t>Event Selection:</a:t>
            </a:r>
          </a:p>
          <a:p>
            <a:pPr algn="ctr"/>
            <a:r>
              <a:rPr lang="en-US" sz="2100" dirty="0" smtClean="0">
                <a:solidFill>
                  <a:schemeClr val="tx1"/>
                </a:solidFill>
              </a:rPr>
              <a:t>Cut flow for Jet &gt;= 4     </a:t>
            </a:r>
            <a:r>
              <a:rPr lang="en-US" sz="2100" dirty="0" err="1" smtClean="0">
                <a:solidFill>
                  <a:schemeClr val="tx1"/>
                </a:solidFill>
              </a:rPr>
              <a:t>btagged</a:t>
            </a:r>
            <a:r>
              <a:rPr lang="en-US" sz="2100" dirty="0" smtClean="0">
                <a:solidFill>
                  <a:schemeClr val="tx1"/>
                </a:solidFill>
              </a:rPr>
              <a:t> jet &gt;=2 ( for </a:t>
            </a:r>
            <a:r>
              <a:rPr lang="en-US" sz="2100" dirty="0" err="1" smtClean="0">
                <a:solidFill>
                  <a:schemeClr val="tx1"/>
                </a:solidFill>
              </a:rPr>
              <a:t>TTBar</a:t>
            </a:r>
            <a:r>
              <a:rPr lang="en-US" sz="2100" dirty="0" smtClean="0">
                <a:solidFill>
                  <a:schemeClr val="tx1"/>
                </a:solidFill>
              </a:rPr>
              <a:t>)   </a:t>
            </a:r>
            <a:r>
              <a:rPr lang="en-US" sz="2100" u="sng" dirty="0" smtClean="0">
                <a:solidFill>
                  <a:schemeClr val="tx1"/>
                </a:solidFill>
              </a:rPr>
              <a:t>&amp; &gt;= 4 ( for </a:t>
            </a:r>
            <a:r>
              <a:rPr lang="en-US" sz="2100" u="sng" dirty="0" err="1" smtClean="0">
                <a:solidFill>
                  <a:schemeClr val="tx1"/>
                </a:solidFill>
              </a:rPr>
              <a:t>TTBarH</a:t>
            </a:r>
            <a:r>
              <a:rPr lang="en-US" sz="1900" u="sng" dirty="0" smtClean="0">
                <a:solidFill>
                  <a:schemeClr val="tx1"/>
                </a:solidFill>
              </a:rPr>
              <a:t>)</a:t>
            </a:r>
            <a:endParaRPr lang="en-US" sz="1900" u="sng" dirty="0">
              <a:solidFill>
                <a:schemeClr val="tx1"/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 rot="16200000">
            <a:off x="6257678" y="1725035"/>
            <a:ext cx="850789" cy="17095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98936" y="3142533"/>
            <a:ext cx="472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To Be Done!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9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411677"/>
              </p:ext>
            </p:extLst>
          </p:nvPr>
        </p:nvGraphicFramePr>
        <p:xfrm>
          <a:off x="620200" y="1532172"/>
          <a:ext cx="5947578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2526"/>
                <a:gridCol w="2239619"/>
                <a:gridCol w="1725433"/>
              </a:tblGrid>
              <a:tr h="26419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events</a:t>
                      </a:r>
                      <a:endParaRPr lang="en-US" dirty="0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EL_N 25000 &gt;=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EL_N 25000 ==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MU_N 25000 == 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TRIGMATCH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JETCLEAN </a:t>
                      </a:r>
                      <a:r>
                        <a:rPr lang="en-US" dirty="0" err="1" smtClean="0"/>
                        <a:t>LooseBad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JET_N 25000 &gt;= 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 &gt; 30000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MWT &gt; 30000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MV2C20_N 0.5 &gt;= 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15902"/>
            <a:ext cx="9144000" cy="10416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CutFlow</a:t>
            </a:r>
            <a:r>
              <a:rPr lang="en-US" sz="2400" dirty="0" smtClean="0">
                <a:solidFill>
                  <a:schemeClr val="tx1"/>
                </a:solidFill>
              </a:rPr>
              <a:t> : Background </a:t>
            </a:r>
            <a:r>
              <a:rPr lang="en-US" sz="2400" dirty="0" err="1" smtClean="0">
                <a:solidFill>
                  <a:schemeClr val="tx1"/>
                </a:solidFill>
              </a:rPr>
              <a:t>TTBar</a:t>
            </a:r>
            <a:r>
              <a:rPr lang="en-US" sz="2400" dirty="0" smtClean="0">
                <a:solidFill>
                  <a:schemeClr val="tx1"/>
                </a:solidFill>
              </a:rPr>
              <a:t> / el + jets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18" t="12756" r="12777" b="19515"/>
          <a:stretch/>
        </p:blipFill>
        <p:spPr>
          <a:xfrm>
            <a:off x="644055" y="1343769"/>
            <a:ext cx="7816133" cy="483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84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20200" y="1532172"/>
          <a:ext cx="5947578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2526"/>
                <a:gridCol w="2239619"/>
                <a:gridCol w="1725433"/>
              </a:tblGrid>
              <a:tr h="26419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events</a:t>
                      </a:r>
                      <a:endParaRPr lang="en-US" dirty="0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EL_N 25000 &gt;=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EL_N 25000 == 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MU_N 25000 == 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TRIGMATCH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JETCLEAN </a:t>
                      </a:r>
                      <a:r>
                        <a:rPr lang="en-US" dirty="0" err="1" smtClean="0"/>
                        <a:t>LooseBad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JET_N 25000 &gt;= 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 &gt; 30000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MWT &gt; 30000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95"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MV2C20_N 0.5 &gt;= 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15902"/>
            <a:ext cx="9144000" cy="10416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Cutflow</a:t>
            </a:r>
            <a:r>
              <a:rPr lang="en-US" sz="2400" dirty="0" smtClean="0">
                <a:solidFill>
                  <a:schemeClr val="tx1"/>
                </a:solidFill>
              </a:rPr>
              <a:t>: Background </a:t>
            </a:r>
            <a:r>
              <a:rPr lang="en-US" sz="2400" dirty="0" err="1" smtClean="0">
                <a:solidFill>
                  <a:schemeClr val="tx1"/>
                </a:solidFill>
              </a:rPr>
              <a:t>TTBar</a:t>
            </a:r>
            <a:r>
              <a:rPr lang="en-US" sz="2400" dirty="0" smtClean="0">
                <a:solidFill>
                  <a:schemeClr val="tx1"/>
                </a:solidFill>
              </a:rPr>
              <a:t> / el + jets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18" t="12756" r="12777" b="19515"/>
          <a:stretch/>
        </p:blipFill>
        <p:spPr>
          <a:xfrm>
            <a:off x="644055" y="1343769"/>
            <a:ext cx="7816133" cy="48316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01578" y="2743200"/>
            <a:ext cx="4444779" cy="421419"/>
          </a:xfrm>
          <a:prstGeom prst="rect">
            <a:avLst/>
          </a:prstGeom>
          <a:solidFill>
            <a:srgbClr val="FFFAB7">
              <a:alpha val="1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01578" y="4405023"/>
            <a:ext cx="4444779" cy="874643"/>
          </a:xfrm>
          <a:prstGeom prst="rect">
            <a:avLst/>
          </a:prstGeom>
          <a:solidFill>
            <a:srgbClr val="FFFAB7">
              <a:alpha val="1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8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902"/>
            <a:ext cx="9144000" cy="10416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Cutflow</a:t>
            </a:r>
            <a:r>
              <a:rPr lang="en-US" sz="2400" dirty="0" smtClean="0">
                <a:solidFill>
                  <a:schemeClr val="tx1"/>
                </a:solidFill>
              </a:rPr>
              <a:t>: Background </a:t>
            </a:r>
            <a:r>
              <a:rPr lang="en-US" sz="2400" dirty="0" err="1" smtClean="0">
                <a:solidFill>
                  <a:schemeClr val="tx1"/>
                </a:solidFill>
              </a:rPr>
              <a:t>TTBar</a:t>
            </a:r>
            <a:r>
              <a:rPr lang="en-US" sz="2400" dirty="0" smtClean="0">
                <a:solidFill>
                  <a:schemeClr val="tx1"/>
                </a:solidFill>
              </a:rPr>
              <a:t> / mu + jets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778" t="15479" r="17750" b="14459"/>
          <a:stretch/>
        </p:blipFill>
        <p:spPr>
          <a:xfrm>
            <a:off x="779228" y="1192696"/>
            <a:ext cx="7688911" cy="502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3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902"/>
            <a:ext cx="9144000" cy="10416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Cutflow</a:t>
            </a:r>
            <a:r>
              <a:rPr lang="en-US" sz="2400" dirty="0" smtClean="0">
                <a:solidFill>
                  <a:schemeClr val="tx1"/>
                </a:solidFill>
              </a:rPr>
              <a:t>: Signal </a:t>
            </a:r>
            <a:r>
              <a:rPr lang="en-US" sz="2400" dirty="0" err="1" smtClean="0">
                <a:solidFill>
                  <a:schemeClr val="tx1"/>
                </a:solidFill>
              </a:rPr>
              <a:t>TTBarH</a:t>
            </a:r>
            <a:r>
              <a:rPr lang="en-US" sz="2400" dirty="0" smtClean="0">
                <a:solidFill>
                  <a:schemeClr val="tx1"/>
                </a:solidFill>
              </a:rPr>
              <a:t> / el + jets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196" t="13526" r="11421" b="19591"/>
          <a:stretch/>
        </p:blipFill>
        <p:spPr>
          <a:xfrm>
            <a:off x="71562" y="1184743"/>
            <a:ext cx="8666921" cy="506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2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5902"/>
            <a:ext cx="9144000" cy="10416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Signa</a:t>
            </a:r>
            <a:r>
              <a:rPr lang="en-US" sz="2400" dirty="0">
                <a:solidFill>
                  <a:schemeClr val="tx1"/>
                </a:solidFill>
              </a:rPr>
              <a:t>l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TTBarH</a:t>
            </a:r>
            <a:r>
              <a:rPr lang="en-US" sz="2400" dirty="0" smtClean="0">
                <a:solidFill>
                  <a:schemeClr val="tx1"/>
                </a:solidFill>
              </a:rPr>
              <a:t> / el + jets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196" t="13526" r="11421" b="19591"/>
          <a:stretch/>
        </p:blipFill>
        <p:spPr>
          <a:xfrm>
            <a:off x="71562" y="1184743"/>
            <a:ext cx="8666921" cy="506498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61821" y="5160397"/>
            <a:ext cx="5271716" cy="326003"/>
          </a:xfrm>
          <a:prstGeom prst="rect">
            <a:avLst/>
          </a:prstGeom>
          <a:solidFill>
            <a:srgbClr val="FFFAB7">
              <a:alpha val="1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24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162</TotalTime>
  <Words>338</Words>
  <Application>Microsoft Office PowerPoint</Application>
  <PresentationFormat>On-screen Show (4:3)</PresentationFormat>
  <Paragraphs>107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Courier New</vt:lpstr>
      <vt:lpstr>Retrospect</vt:lpstr>
      <vt:lpstr>TTBar/ TTBarH Kinematics</vt:lpstr>
      <vt:lpstr>PowerPoint Presentation</vt:lpstr>
      <vt:lpstr>PowerPoint Presentation</vt:lpstr>
      <vt:lpstr>Event Selection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Some Kinematic Distributions:  Lepton pt</vt:lpstr>
      <vt:lpstr>Lepton eta</vt:lpstr>
      <vt:lpstr>Leading Jet pt</vt:lpstr>
      <vt:lpstr>Second leading Jet pt</vt:lpstr>
      <vt:lpstr>PowerPoint Presentation</vt:lpstr>
      <vt:lpstr>Delta R</vt:lpstr>
      <vt:lpstr>Delta Phi</vt:lpstr>
      <vt:lpstr>Jet Multiplicity</vt:lpstr>
      <vt:lpstr>N Jets - Tagged</vt:lpstr>
      <vt:lpstr>N Jets - Tagged</vt:lpstr>
      <vt:lpstr>Missing Energy</vt:lpstr>
      <vt:lpstr>HT = ∑▒p_t^jets </vt:lpstr>
      <vt:lpstr>Further 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Wadha Khalifa Salem Rashed Alfalasi</dc:creator>
  <cp:lastModifiedBy>Wadha Khalifa Salem Rashed Alfalasi</cp:lastModifiedBy>
  <cp:revision>11</cp:revision>
  <dcterms:created xsi:type="dcterms:W3CDTF">2015-07-30T10:13:38Z</dcterms:created>
  <dcterms:modified xsi:type="dcterms:W3CDTF">2015-07-30T12:56:23Z</dcterms:modified>
</cp:coreProperties>
</file>