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5" r:id="rId1"/>
  </p:sldMasterIdLst>
  <p:notesMasterIdLst>
    <p:notesMasterId r:id="rId29"/>
  </p:notesMasterIdLst>
  <p:handoutMasterIdLst>
    <p:handoutMasterId r:id="rId30"/>
  </p:handoutMasterIdLst>
  <p:sldIdLst>
    <p:sldId id="256" r:id="rId2"/>
    <p:sldId id="320" r:id="rId3"/>
    <p:sldId id="370" r:id="rId4"/>
    <p:sldId id="336" r:id="rId5"/>
    <p:sldId id="341" r:id="rId6"/>
    <p:sldId id="385" r:id="rId7"/>
    <p:sldId id="386" r:id="rId8"/>
    <p:sldId id="328" r:id="rId9"/>
    <p:sldId id="330" r:id="rId10"/>
    <p:sldId id="334" r:id="rId11"/>
    <p:sldId id="327" r:id="rId12"/>
    <p:sldId id="348" r:id="rId13"/>
    <p:sldId id="360" r:id="rId14"/>
    <p:sldId id="379" r:id="rId15"/>
    <p:sldId id="382" r:id="rId16"/>
    <p:sldId id="387" r:id="rId17"/>
    <p:sldId id="325" r:id="rId18"/>
    <p:sldId id="343" r:id="rId19"/>
    <p:sldId id="351" r:id="rId20"/>
    <p:sldId id="384" r:id="rId21"/>
    <p:sldId id="349" r:id="rId22"/>
    <p:sldId id="383" r:id="rId23"/>
    <p:sldId id="372" r:id="rId24"/>
    <p:sldId id="324" r:id="rId25"/>
    <p:sldId id="304" r:id="rId26"/>
    <p:sldId id="337" r:id="rId27"/>
    <p:sldId id="340" r:id="rId2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AECFF"/>
    <a:srgbClr val="F733FF"/>
    <a:srgbClr val="FFFFFF"/>
    <a:srgbClr val="4F81BD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7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153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25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132" cy="464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635" y="0"/>
            <a:ext cx="3037131" cy="464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F81B4-FE5A-A544-84DF-E4F47785E98D}" type="datetimeFigureOut">
              <a:rPr lang="en-US" smtClean="0"/>
              <a:t>15.12.15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319"/>
            <a:ext cx="3037132" cy="464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635" y="8830319"/>
            <a:ext cx="3037131" cy="464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AA796-82AF-3C4B-8002-BB0B28AF5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4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0" y="2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D762E-7A95-4473-907B-F41C344E0821}" type="datetimeFigureOut">
              <a:rPr lang="en-GB" smtClean="0"/>
              <a:t>15.12.15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7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40" y="8829677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E1843-3A58-432F-88CA-E4994A90E9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7482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E1843-3A58-432F-88CA-E4994A90E96A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759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E1843-3A58-432F-88CA-E4994A90E96A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13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E1843-3A58-432F-88CA-E4994A90E96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73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4"/>
            <a:ext cx="7848600" cy="1927225"/>
          </a:xfrm>
        </p:spPr>
        <p:txBody>
          <a:bodyPr anchor="b">
            <a:noAutofit/>
          </a:bodyPr>
          <a:lstStyle>
            <a:lvl1pPr>
              <a:defRPr sz="405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69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6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934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4423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6617" y="9529"/>
            <a:ext cx="1491158" cy="6236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965"/>
            <a:ext cx="8229600" cy="51701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16.12.2015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F. Burkart - 6th Evian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D359-BB70-4F93-A760-01CC65C35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5740" cy="64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9144000" cy="6442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AutoShape 2" descr="https://espace2013.cern.ch/fcc/Logo/Jpeg/logo-FCC-04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322160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4423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6617" y="9529"/>
            <a:ext cx="1491158" cy="6236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965"/>
            <a:ext cx="8229600" cy="51701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16.12.2015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F. Burkart - 6th Evian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D359-BB70-4F93-A760-01CC65C35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5740" cy="64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9144000" cy="6442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AutoShape 2" descr="https://espace2013.cern.ch/fcc/Logo/Jpeg/logo-FCC-04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442262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4423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6617" y="9529"/>
            <a:ext cx="1491158" cy="6236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965"/>
            <a:ext cx="8229600" cy="51701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16.12.2015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F. Burkart - 6th Evian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D359-BB70-4F93-A760-01CC65C35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5740" cy="64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9144000" cy="6442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AutoShape 2" descr="https://espace2013.cern.ch/fcc/Logo/Jpeg/logo-FCC-04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02827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6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8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567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40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500" b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5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4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697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40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0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6"/>
            <a:ext cx="2139696" cy="4243615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8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45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630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1">
                <a:solidFill>
                  <a:srgbClr val="FFFFFF"/>
                </a:solidFill>
              </a:defRPr>
            </a:lvl1pPr>
          </a:lstStyle>
          <a:p>
            <a:fld id="{6576AE82-F28F-4808-B8E5-518CF5B60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38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672" r:id="rId12"/>
    <p:sldLayoutId id="2147483673" r:id="rId13"/>
    <p:sldLayoutId id="2147483674" r:id="rId14"/>
  </p:sldLayoutIdLst>
  <p:hf hdr="0"/>
  <p:txStyles>
    <p:titleStyle>
      <a:lvl1pPr algn="l" defTabSz="685800" rtl="0" eaLnBrk="1" latinLnBrk="0" hangingPunct="1">
        <a:spcBef>
          <a:spcPct val="0"/>
        </a:spcBef>
        <a:buNone/>
        <a:defRPr sz="3000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91540" indent="-102870" algn="l" defTabSz="6858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02870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302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>How to obtain clean injections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9555" y="3505200"/>
            <a:ext cx="8589819" cy="1752600"/>
          </a:xfrm>
        </p:spPr>
        <p:txBody>
          <a:bodyPr>
            <a:noAutofit/>
          </a:bodyPr>
          <a:lstStyle/>
          <a:p>
            <a:r>
              <a:rPr lang="en-GB" b="1" dirty="0" smtClean="0"/>
              <a:t>Florian </a:t>
            </a:r>
            <a:r>
              <a:rPr lang="en-GB" b="1" dirty="0" smtClean="0"/>
              <a:t>Burkart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for TE-ABT </a:t>
            </a:r>
          </a:p>
          <a:p>
            <a:r>
              <a:rPr lang="en-GB" dirty="0" smtClean="0"/>
              <a:t>with </a:t>
            </a:r>
            <a:r>
              <a:rPr lang="en-GB" dirty="0"/>
              <a:t>many inputs from T. </a:t>
            </a:r>
            <a:r>
              <a:rPr lang="en-GB" dirty="0" err="1" smtClean="0"/>
              <a:t>Bohl</a:t>
            </a:r>
            <a:r>
              <a:rPr lang="en-GB" dirty="0" smtClean="0"/>
              <a:t>, </a:t>
            </a:r>
            <a:r>
              <a:rPr lang="en-GB" dirty="0" smtClean="0"/>
              <a:t>B. </a:t>
            </a:r>
            <a:r>
              <a:rPr lang="en-GB" dirty="0" err="1" smtClean="0"/>
              <a:t>Dehning</a:t>
            </a:r>
            <a:r>
              <a:rPr lang="en-GB" dirty="0" smtClean="0"/>
              <a:t>, L</a:t>
            </a:r>
            <a:r>
              <a:rPr lang="en-GB" dirty="0" smtClean="0"/>
              <a:t>. </a:t>
            </a:r>
            <a:r>
              <a:rPr lang="en-GB" dirty="0" err="1" smtClean="0"/>
              <a:t>Drosdal</a:t>
            </a:r>
            <a:r>
              <a:rPr lang="en-GB" dirty="0" smtClean="0"/>
              <a:t>, V</a:t>
            </a:r>
            <a:r>
              <a:rPr lang="en-GB" dirty="0"/>
              <a:t>. Kain, R. Steerenberg, O. </a:t>
            </a:r>
            <a:r>
              <a:rPr lang="en-GB" dirty="0" smtClean="0"/>
              <a:t>Stein, </a:t>
            </a:r>
            <a:r>
              <a:rPr lang="is-IS" dirty="0" smtClean="0"/>
              <a:t>…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7442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 preferRelativeResize="0"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681" r="340"/>
          <a:stretch/>
        </p:blipFill>
        <p:spPr>
          <a:xfrm>
            <a:off x="0" y="2301550"/>
            <a:ext cx="9112898" cy="428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Losses at the TDI 2015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10</a:t>
            </a:fld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080155" y="1926727"/>
            <a:ext cx="1686680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BLM TDI.4R8.B2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95308" y="1926727"/>
            <a:ext cx="16594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BLM TDI.4L2.B1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3598315"/>
            <a:ext cx="115718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commissioning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080155" y="3262634"/>
            <a:ext cx="407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152b</a:t>
            </a:r>
            <a:endParaRPr lang="en-US" sz="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583560" y="2856327"/>
            <a:ext cx="407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476b</a:t>
            </a:r>
            <a:endParaRPr lang="en-US" sz="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72323" y="2964049"/>
            <a:ext cx="4634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1465b</a:t>
            </a:r>
            <a:endParaRPr lang="en-US" sz="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854659" y="4184637"/>
            <a:ext cx="6312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scrubbing</a:t>
            </a:r>
            <a:endParaRPr lang="en-US" sz="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479890" y="2503340"/>
            <a:ext cx="4634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2244b</a:t>
            </a:r>
            <a:endParaRPr lang="en-US" sz="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15876" y="2850184"/>
            <a:ext cx="6897021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B1 144 b injections reached 30-93% of dump threshold on the TDI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B2 around 10 - </a:t>
            </a:r>
            <a:r>
              <a:rPr lang="en-GB" sz="1600" dirty="0"/>
              <a:t>6</a:t>
            </a:r>
            <a:r>
              <a:rPr lang="en-GB" sz="1600" dirty="0" smtClean="0"/>
              <a:t>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Difference due </a:t>
            </a:r>
            <a:r>
              <a:rPr lang="en-GB" sz="1600" dirty="0"/>
              <a:t>to LSS6-MKE: </a:t>
            </a:r>
            <a:r>
              <a:rPr lang="en-GB" sz="1600" dirty="0" err="1"/>
              <a:t>tr</a:t>
            </a:r>
            <a:r>
              <a:rPr lang="en-GB" sz="1600" dirty="0"/>
              <a:t> = </a:t>
            </a:r>
            <a:r>
              <a:rPr lang="en-GB" sz="1600" dirty="0" smtClean="0"/>
              <a:t>6us</a:t>
            </a:r>
            <a:r>
              <a:rPr lang="en-GB" sz="1600" dirty="0"/>
              <a:t>, LSS4-MKE: </a:t>
            </a:r>
            <a:r>
              <a:rPr lang="en-GB" sz="1600" dirty="0" err="1"/>
              <a:t>tr</a:t>
            </a:r>
            <a:r>
              <a:rPr lang="en-GB" sz="1600" dirty="0"/>
              <a:t> = 1 us </a:t>
            </a:r>
            <a:endParaRPr lang="en-GB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38883" y="6336168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June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8099972" y="6419224"/>
            <a:ext cx="1173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November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85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46471"/>
          </a:xfrm>
        </p:spPr>
        <p:txBody>
          <a:bodyPr/>
          <a:lstStyle/>
          <a:p>
            <a:r>
              <a:rPr lang="en-US" dirty="0" smtClean="0"/>
              <a:t>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727" y="1814975"/>
            <a:ext cx="2610534" cy="20859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16478" y="1709928"/>
            <a:ext cx="47500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+mj-lt"/>
              </a:rPr>
              <a:t>pCVD</a:t>
            </a:r>
            <a:r>
              <a:rPr lang="en-US" sz="1600" dirty="0" smtClean="0">
                <a:latin typeface="+mj-lt"/>
              </a:rPr>
              <a:t> diamond </a:t>
            </a:r>
            <a:r>
              <a:rPr lang="en-GB" sz="1600" dirty="0">
                <a:latin typeface="+mj-lt"/>
              </a:rPr>
              <a:t>based beam loss </a:t>
            </a:r>
            <a:r>
              <a:rPr lang="en-GB" sz="1600" dirty="0" smtClean="0">
                <a:latin typeface="+mj-lt"/>
              </a:rPr>
              <a:t>monitors</a:t>
            </a:r>
            <a:r>
              <a:rPr lang="en-US" sz="1600" dirty="0" smtClean="0">
                <a:latin typeface="+mj-lt"/>
              </a:rPr>
              <a:t>, CIVIDEC.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Active area: 1 cm</a:t>
            </a:r>
            <a:r>
              <a:rPr lang="en-GB" sz="1600" baseline="30000" dirty="0">
                <a:latin typeface="+mj-lt"/>
              </a:rPr>
              <a:t>2</a:t>
            </a:r>
            <a:r>
              <a:rPr lang="en-GB" sz="1600" dirty="0"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Thickness: 500 </a:t>
            </a:r>
            <a:r>
              <a:rPr lang="en-US" sz="1600" dirty="0" err="1" smtClean="0">
                <a:latin typeface="+mj-lt"/>
              </a:rPr>
              <a:t>μm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E field strength: 1 V / </a:t>
            </a:r>
            <a:r>
              <a:rPr lang="en-US" sz="1600" dirty="0" err="1" smtClean="0"/>
              <a:t>μm</a:t>
            </a:r>
            <a:r>
              <a:rPr lang="en-US" sz="1600" dirty="0" smtClean="0"/>
              <a:t>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Nanosecond time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Radiation hard.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Characterized </a:t>
            </a:r>
            <a:r>
              <a:rPr lang="en-GB" sz="1600" dirty="0">
                <a:latin typeface="+mj-lt"/>
              </a:rPr>
              <a:t>between 1 – </a:t>
            </a:r>
            <a:r>
              <a:rPr lang="en-GB" sz="1600" dirty="0" smtClean="0">
                <a:latin typeface="+mj-lt"/>
              </a:rPr>
              <a:t>1E8 </a:t>
            </a:r>
            <a:r>
              <a:rPr lang="en-GB" sz="1600" dirty="0">
                <a:latin typeface="+mj-lt"/>
              </a:rPr>
              <a:t>MIPs</a:t>
            </a:r>
            <a:r>
              <a:rPr lang="en-GB" sz="1600" dirty="0" smtClean="0">
                <a:latin typeface="+mj-lt"/>
              </a:rPr>
              <a:t>.</a:t>
            </a:r>
            <a:endParaRPr lang="en-GB" sz="16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Can be installed at cryogenic temperatures</a:t>
            </a:r>
            <a:r>
              <a:rPr lang="en-GB" sz="1600" dirty="0" smtClean="0"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Vacuum compatibility.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RF shielded</a:t>
            </a:r>
            <a:r>
              <a:rPr lang="en-GB" sz="1600" dirty="0" smtClean="0"/>
              <a:t>.</a:t>
            </a:r>
            <a:endParaRPr lang="en-GB" sz="16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73353" y="2735309"/>
            <a:ext cx="369651" cy="3523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57200" y="4942844"/>
            <a:ext cx="78724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Aim: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Bunch-by-bunch loss </a:t>
            </a:r>
            <a:r>
              <a:rPr lang="en-GB" sz="1600" dirty="0" smtClean="0">
                <a:latin typeface="+mj-lt"/>
              </a:rPr>
              <a:t>data.</a:t>
            </a:r>
            <a:endParaRPr lang="en-GB" sz="16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Detect ghost </a:t>
            </a:r>
            <a:r>
              <a:rPr lang="en-GB" sz="1600" dirty="0" smtClean="0">
                <a:latin typeface="+mj-lt"/>
              </a:rPr>
              <a:t>bunches and RF </a:t>
            </a:r>
            <a:r>
              <a:rPr lang="en-GB" sz="1600" dirty="0">
                <a:latin typeface="+mj-lt"/>
              </a:rPr>
              <a:t>– </a:t>
            </a:r>
            <a:r>
              <a:rPr lang="en-GB" sz="1600" dirty="0" smtClean="0">
                <a:latin typeface="+mj-lt"/>
              </a:rPr>
              <a:t>recapture at injection. </a:t>
            </a:r>
            <a:endParaRPr lang="en-GB" sz="16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Study UFOs</a:t>
            </a:r>
            <a:r>
              <a:rPr lang="en-GB" sz="1600" dirty="0" smtClean="0">
                <a:latin typeface="+mj-lt"/>
              </a:rPr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Can be used for beam based alignment</a:t>
            </a:r>
            <a:r>
              <a:rPr lang="en-GB" sz="1600" dirty="0" smtClean="0"/>
              <a:t>.</a:t>
            </a:r>
            <a:endParaRPr lang="en-GB" sz="16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etc.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9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2822"/>
          </a:xfrm>
        </p:spPr>
        <p:txBody>
          <a:bodyPr>
            <a:normAutofit/>
          </a:bodyPr>
          <a:lstStyle/>
          <a:p>
            <a:r>
              <a:rPr lang="en-US" dirty="0" err="1" smtClean="0"/>
              <a:t>dBLMs</a:t>
            </a:r>
            <a:r>
              <a:rPr lang="en-US" dirty="0" smtClean="0"/>
              <a:t> around LHC</a:t>
            </a:r>
            <a:endParaRPr lang="en-US" dirty="0"/>
          </a:p>
        </p:txBody>
      </p:sp>
      <p:pic>
        <p:nvPicPr>
          <p:cNvPr id="30" name="Picture 29" descr="IMG_295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528" y="4138706"/>
            <a:ext cx="3162389" cy="198586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73321" y="4202219"/>
            <a:ext cx="7380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dBLM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10778" y="5769658"/>
            <a:ext cx="17511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LHC beam pipes</a:t>
            </a:r>
            <a:endParaRPr lang="en-US" sz="1400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73321" y="1262902"/>
            <a:ext cx="8653589" cy="245815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dirty="0">
                <a:latin typeface="+mj-lt"/>
              </a:rPr>
              <a:t>In total: </a:t>
            </a:r>
            <a:r>
              <a:rPr lang="en-GB" sz="1600" dirty="0" smtClean="0">
                <a:latin typeface="+mj-lt"/>
              </a:rPr>
              <a:t>8 </a:t>
            </a:r>
            <a:r>
              <a:rPr lang="en-GB" sz="1600" dirty="0" err="1">
                <a:latin typeface="+mj-lt"/>
              </a:rPr>
              <a:t>dBLMs</a:t>
            </a:r>
            <a:r>
              <a:rPr lang="en-GB" sz="1600" dirty="0" smtClean="0">
                <a:latin typeface="+mj-lt"/>
              </a:rPr>
              <a:t>.</a:t>
            </a:r>
            <a:endParaRPr lang="en-GB" sz="1600" b="1" dirty="0" smtClean="0">
              <a:latin typeface="+mj-lt"/>
            </a:endParaRPr>
          </a:p>
          <a:p>
            <a:r>
              <a:rPr lang="en-GB" sz="1600" b="1" dirty="0" smtClean="0">
                <a:latin typeface="+mj-lt"/>
              </a:rPr>
              <a:t>Extraction </a:t>
            </a:r>
            <a:r>
              <a:rPr lang="en-GB" sz="1600" b="1" dirty="0">
                <a:latin typeface="+mj-lt"/>
              </a:rPr>
              <a:t>losses at the PS </a:t>
            </a:r>
            <a:r>
              <a:rPr lang="en-GB" sz="1600" dirty="0">
                <a:latin typeface="+mj-lt"/>
              </a:rPr>
              <a:t>– position: installed close to </a:t>
            </a:r>
            <a:r>
              <a:rPr lang="en-GB" sz="1600" b="1" dirty="0">
                <a:latin typeface="+mj-lt"/>
              </a:rPr>
              <a:t>septum MU16</a:t>
            </a:r>
            <a:r>
              <a:rPr lang="en-GB" sz="1600" dirty="0">
                <a:latin typeface="+mj-lt"/>
              </a:rPr>
              <a:t>.</a:t>
            </a:r>
          </a:p>
          <a:p>
            <a:r>
              <a:rPr lang="en-GB" sz="1600" b="1" dirty="0" smtClean="0">
                <a:latin typeface="+mj-lt"/>
              </a:rPr>
              <a:t>Extraction </a:t>
            </a:r>
            <a:r>
              <a:rPr lang="en-GB" sz="1600" b="1" dirty="0">
                <a:latin typeface="+mj-lt"/>
              </a:rPr>
              <a:t>losses at the SPS </a:t>
            </a:r>
            <a:r>
              <a:rPr lang="en-GB" sz="1600" dirty="0">
                <a:latin typeface="+mj-lt"/>
              </a:rPr>
              <a:t>– position: installed </a:t>
            </a:r>
            <a:r>
              <a:rPr lang="en-GB" sz="1600" dirty="0" smtClean="0">
                <a:latin typeface="+mj-lt"/>
              </a:rPr>
              <a:t>close to </a:t>
            </a:r>
            <a:r>
              <a:rPr lang="en-GB" sz="1600" b="1" dirty="0" smtClean="0">
                <a:latin typeface="+mj-lt"/>
              </a:rPr>
              <a:t>TPSG </a:t>
            </a:r>
            <a:r>
              <a:rPr lang="en-GB" sz="1600" b="1" dirty="0">
                <a:latin typeface="+mj-lt"/>
              </a:rPr>
              <a:t>TI2</a:t>
            </a:r>
            <a:r>
              <a:rPr lang="en-GB" sz="1600" dirty="0">
                <a:latin typeface="+mj-lt"/>
              </a:rPr>
              <a:t> and </a:t>
            </a:r>
            <a:r>
              <a:rPr lang="en-GB" sz="1600" dirty="0" smtClean="0">
                <a:latin typeface="+mj-lt"/>
              </a:rPr>
              <a:t>close to </a:t>
            </a:r>
            <a:r>
              <a:rPr lang="en-GB" sz="1600" dirty="0">
                <a:latin typeface="+mj-lt"/>
              </a:rPr>
              <a:t>the </a:t>
            </a:r>
            <a:r>
              <a:rPr lang="en-GB" sz="1600" b="1" dirty="0">
                <a:latin typeface="+mj-lt"/>
              </a:rPr>
              <a:t>septum TI8</a:t>
            </a:r>
            <a:r>
              <a:rPr lang="en-GB" sz="1600" dirty="0">
                <a:latin typeface="+mj-lt"/>
              </a:rPr>
              <a:t>.</a:t>
            </a:r>
          </a:p>
          <a:p>
            <a:r>
              <a:rPr lang="en-GB" sz="1600" b="1" dirty="0" smtClean="0">
                <a:latin typeface="+mj-lt"/>
              </a:rPr>
              <a:t>Injection </a:t>
            </a:r>
            <a:r>
              <a:rPr lang="en-GB" sz="1600" b="1" dirty="0">
                <a:latin typeface="+mj-lt"/>
              </a:rPr>
              <a:t>losses at LHC </a:t>
            </a:r>
            <a:r>
              <a:rPr lang="en-GB" sz="1600" dirty="0">
                <a:latin typeface="+mj-lt"/>
              </a:rPr>
              <a:t>– position: IR2 and </a:t>
            </a:r>
            <a:r>
              <a:rPr lang="en-GB" sz="1600" dirty="0" smtClean="0">
                <a:latin typeface="+mj-lt"/>
              </a:rPr>
              <a:t>IR8, </a:t>
            </a:r>
            <a:r>
              <a:rPr lang="en-GB" sz="1600" dirty="0">
                <a:latin typeface="+mj-lt"/>
              </a:rPr>
              <a:t>downstream of </a:t>
            </a:r>
            <a:r>
              <a:rPr lang="en-GB" sz="1600" b="1" dirty="0" smtClean="0">
                <a:latin typeface="+mj-lt"/>
              </a:rPr>
              <a:t>TDI</a:t>
            </a:r>
            <a:r>
              <a:rPr lang="en-GB" sz="1600" dirty="0" smtClean="0">
                <a:latin typeface="+mj-lt"/>
              </a:rPr>
              <a:t>.</a:t>
            </a:r>
            <a:endParaRPr lang="en-GB" sz="1600" dirty="0">
              <a:latin typeface="+mj-lt"/>
            </a:endParaRPr>
          </a:p>
          <a:p>
            <a:r>
              <a:rPr lang="en-GB" sz="1600" b="1" dirty="0">
                <a:latin typeface="+mj-lt"/>
              </a:rPr>
              <a:t>Global losses</a:t>
            </a:r>
            <a:r>
              <a:rPr lang="en-GB" sz="1600" dirty="0">
                <a:latin typeface="+mj-lt"/>
              </a:rPr>
              <a:t> and post-mortem event recordings </a:t>
            </a:r>
            <a:r>
              <a:rPr lang="en-GB" sz="1600" b="1" dirty="0">
                <a:latin typeface="+mj-lt"/>
              </a:rPr>
              <a:t>in left and right </a:t>
            </a:r>
            <a:r>
              <a:rPr lang="en-GB" sz="1600" b="1" dirty="0" smtClean="0">
                <a:latin typeface="+mj-lt"/>
              </a:rPr>
              <a:t>IR7</a:t>
            </a:r>
            <a:r>
              <a:rPr lang="en-GB" sz="1600" dirty="0" smtClean="0">
                <a:latin typeface="+mj-lt"/>
              </a:rPr>
              <a:t>, downstream TCPs.</a:t>
            </a:r>
            <a:endParaRPr lang="en-GB" sz="1600" dirty="0">
              <a:latin typeface="+mj-lt"/>
            </a:endParaRPr>
          </a:p>
          <a:p>
            <a:r>
              <a:rPr lang="en-GB" sz="1600" b="1" dirty="0">
                <a:latin typeface="+mj-lt"/>
              </a:rPr>
              <a:t>Extraction losses at LHC </a:t>
            </a:r>
            <a:r>
              <a:rPr lang="en-GB" sz="1600" dirty="0">
                <a:latin typeface="+mj-lt"/>
              </a:rPr>
              <a:t>– position: IR6, downstream of </a:t>
            </a:r>
            <a:r>
              <a:rPr lang="en-GB" sz="1600" b="1" dirty="0" smtClean="0">
                <a:latin typeface="+mj-lt"/>
              </a:rPr>
              <a:t>TCDQ</a:t>
            </a:r>
            <a:r>
              <a:rPr lang="en-GB" sz="1600" dirty="0" smtClean="0">
                <a:latin typeface="+mj-lt"/>
              </a:rPr>
              <a:t>.</a:t>
            </a:r>
          </a:p>
          <a:p>
            <a:r>
              <a:rPr lang="en-GB" sz="1600" b="1" dirty="0">
                <a:latin typeface="+mj-lt"/>
              </a:rPr>
              <a:t>Transfer line losses </a:t>
            </a:r>
            <a:r>
              <a:rPr lang="en-GB" sz="1600" dirty="0">
                <a:latin typeface="+mj-lt"/>
              </a:rPr>
              <a:t>– position close to </a:t>
            </a:r>
            <a:r>
              <a:rPr lang="en-GB" sz="1600" b="1" dirty="0">
                <a:latin typeface="+mj-lt"/>
              </a:rPr>
              <a:t>TCDI</a:t>
            </a:r>
            <a:r>
              <a:rPr lang="en-GB" sz="1600" dirty="0">
                <a:latin typeface="+mj-lt"/>
              </a:rPr>
              <a:t> in TI2 and TI8 </a:t>
            </a:r>
            <a:r>
              <a:rPr lang="en-GB" sz="1600" dirty="0" smtClean="0">
                <a:latin typeface="+mj-lt"/>
              </a:rPr>
              <a:t>– </a:t>
            </a:r>
            <a:r>
              <a:rPr lang="en-GB" sz="1600" dirty="0" smtClean="0">
                <a:solidFill>
                  <a:srgbClr val="00B050"/>
                </a:solidFill>
                <a:latin typeface="+mj-lt"/>
              </a:rPr>
              <a:t>to be discussed</a:t>
            </a:r>
            <a:r>
              <a:rPr lang="en-GB" sz="1600" dirty="0" smtClean="0">
                <a:latin typeface="+mj-lt"/>
              </a:rPr>
              <a:t>.</a:t>
            </a:r>
            <a:endParaRPr lang="en-GB" sz="1600" dirty="0">
              <a:latin typeface="+mj-lt"/>
            </a:endParaRPr>
          </a:p>
          <a:p>
            <a:r>
              <a:rPr lang="en-GB" sz="1600" b="1" dirty="0">
                <a:latin typeface="+mj-lt"/>
              </a:rPr>
              <a:t>Global losses in the SPS </a:t>
            </a:r>
            <a:r>
              <a:rPr lang="en-GB" sz="1600" dirty="0">
                <a:latin typeface="+mj-lt"/>
              </a:rPr>
              <a:t>– position: close to </a:t>
            </a:r>
            <a:r>
              <a:rPr lang="en-GB" sz="1600" b="1" dirty="0">
                <a:latin typeface="+mj-lt"/>
              </a:rPr>
              <a:t>TIDP</a:t>
            </a:r>
            <a:r>
              <a:rPr lang="en-GB" sz="1600" dirty="0">
                <a:latin typeface="+mj-lt"/>
              </a:rPr>
              <a:t>, </a:t>
            </a:r>
            <a:r>
              <a:rPr lang="en-GB" sz="1600" dirty="0" err="1">
                <a:latin typeface="+mj-lt"/>
              </a:rPr>
              <a:t>tbd</a:t>
            </a:r>
            <a:r>
              <a:rPr lang="en-GB" sz="1600" dirty="0">
                <a:latin typeface="+mj-lt"/>
              </a:rPr>
              <a:t> – </a:t>
            </a:r>
            <a:r>
              <a:rPr lang="en-GB" sz="1600" dirty="0">
                <a:solidFill>
                  <a:srgbClr val="00B050"/>
                </a:solidFill>
                <a:latin typeface="+mj-lt"/>
              </a:rPr>
              <a:t>to be discussed</a:t>
            </a:r>
            <a:r>
              <a:rPr lang="en-GB" sz="1600" dirty="0" smtClean="0">
                <a:latin typeface="+mj-lt"/>
              </a:rPr>
              <a:t>.</a:t>
            </a:r>
            <a:endParaRPr lang="en-GB" sz="1600" dirty="0">
              <a:latin typeface="+mj-lt"/>
            </a:endParaRPr>
          </a:p>
          <a:p>
            <a:pPr marL="36576" indent="0">
              <a:buFont typeface="Arial"/>
              <a:buNone/>
            </a:pPr>
            <a:r>
              <a:rPr lang="en-US" sz="1600" b="1" dirty="0" smtClean="0">
                <a:latin typeface="+mj-lt"/>
              </a:rPr>
              <a:t>Close collaboration with BE-BI-BL</a:t>
            </a:r>
            <a:r>
              <a:rPr lang="en-US" sz="1600" dirty="0" smtClean="0">
                <a:latin typeface="+mj-lt"/>
              </a:rPr>
              <a:t>, (Bernd Dehning et al.) </a:t>
            </a:r>
            <a:endParaRPr lang="en-US" sz="16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6747" y="4148734"/>
            <a:ext cx="4171434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576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latin typeface="+mj-lt"/>
              </a:rPr>
              <a:t>3 DAQs installed</a:t>
            </a:r>
            <a:r>
              <a:rPr lang="en-US" sz="1600" b="1" dirty="0">
                <a:latin typeface="+mj-lt"/>
              </a:rPr>
              <a:t>.</a:t>
            </a:r>
            <a:r>
              <a:rPr lang="en-US" sz="1600" dirty="0">
                <a:latin typeface="+mj-lt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latin typeface="+mj-lt"/>
              </a:rPr>
              <a:t>OASIS scope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(PS)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latin typeface="+mj-lt"/>
              </a:rPr>
              <a:t>Oscilloscope (</a:t>
            </a:r>
            <a:r>
              <a:rPr lang="en-US" sz="1600" dirty="0">
                <a:latin typeface="+mj-lt"/>
              </a:rPr>
              <a:t>IP2, IP6, IP7, IP8, SPS)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latin typeface="+mj-lt"/>
              </a:rPr>
              <a:t>ROSY </a:t>
            </a:r>
            <a:r>
              <a:rPr lang="en-US" sz="1600" dirty="0">
                <a:latin typeface="+mj-lt"/>
              </a:rPr>
              <a:t>CIVIDEC, Scope and </a:t>
            </a:r>
            <a:r>
              <a:rPr lang="en-US" sz="1600" dirty="0" smtClean="0">
                <a:latin typeface="+mj-lt"/>
              </a:rPr>
              <a:t>Histogram unit </a:t>
            </a:r>
            <a:r>
              <a:rPr lang="en-US" sz="1600" dirty="0" smtClean="0">
                <a:latin typeface="+mj-lt"/>
              </a:rPr>
              <a:t>(IP7</a:t>
            </a:r>
            <a:r>
              <a:rPr lang="en-US" sz="1600" dirty="0" smtClean="0">
                <a:latin typeface="+mj-lt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latin typeface="+mj-lt"/>
              </a:rPr>
              <a:t>New DAQ card will be developed by BI.</a:t>
            </a:r>
            <a:endParaRPr lang="en-US" sz="1600" dirty="0">
              <a:latin typeface="+mj-lt"/>
            </a:endParaRPr>
          </a:p>
          <a:p>
            <a:endParaRPr lang="en-GB" sz="1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Losses @ TDI for 144b B1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1" t="1917" r="1101" b="1018"/>
          <a:stretch/>
        </p:blipFill>
        <p:spPr>
          <a:xfrm>
            <a:off x="139700" y="1249552"/>
            <a:ext cx="6702425" cy="556371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473963" y="4434407"/>
            <a:ext cx="136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1/3 of losses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406938" y="1560098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/3 of losses</a:t>
            </a:r>
            <a:endParaRPr lang="en-GB" dirty="0"/>
          </a:p>
        </p:txBody>
      </p:sp>
      <p:pic>
        <p:nvPicPr>
          <p:cNvPr id="41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811" y="1630549"/>
            <a:ext cx="3089189" cy="1744803"/>
          </a:xfrm>
        </p:spPr>
      </p:pic>
      <p:pic>
        <p:nvPicPr>
          <p:cNvPr id="42" name="Content Placeholder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811" y="4023156"/>
            <a:ext cx="3089189" cy="1744805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41" idx="1"/>
          </p:cNvCxnSpPr>
          <p:nvPr/>
        </p:nvCxnSpPr>
        <p:spPr>
          <a:xfrm flipH="1">
            <a:off x="2051222" y="2502951"/>
            <a:ext cx="4003589" cy="28822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2867028" y="4979773"/>
            <a:ext cx="3187783" cy="6018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48962" y="1613156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ns – 200 </a:t>
            </a:r>
            <a:r>
              <a:rPr lang="en-GB" dirty="0" smtClean="0"/>
              <a:t>MHz</a:t>
            </a:r>
          </a:p>
          <a:p>
            <a:r>
              <a:rPr lang="en-GB" dirty="0" smtClean="0"/>
              <a:t>SPS re-captured beam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415315" y="4092766"/>
            <a:ext cx="255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 ns - </a:t>
            </a:r>
            <a:r>
              <a:rPr lang="en-GB" dirty="0"/>
              <a:t>i</a:t>
            </a:r>
            <a:r>
              <a:rPr lang="en-GB" dirty="0" smtClean="0"/>
              <a:t>njected beam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2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7" t="4228" r="6081"/>
          <a:stretch/>
        </p:blipFill>
        <p:spPr>
          <a:xfrm>
            <a:off x="87024" y="1319158"/>
            <a:ext cx="8599776" cy="5337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14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Losses @ TDI for 144b B2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0" y="2452511"/>
            <a:ext cx="220140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Shorter, due to faster </a:t>
            </a:r>
          </a:p>
          <a:p>
            <a:r>
              <a:rPr lang="en-US" dirty="0" smtClean="0"/>
              <a:t>rise time of MKE4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01295" y="3197024"/>
            <a:ext cx="1357072" cy="22893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571999" y="2309758"/>
            <a:ext cx="1136823" cy="21386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84012" y="616022"/>
            <a:ext cx="396303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Signal amplitudes not directly comparable as </a:t>
            </a:r>
            <a:r>
              <a:rPr lang="en-US" sz="1600" dirty="0" err="1" smtClean="0"/>
              <a:t>dBLMs</a:t>
            </a:r>
            <a:r>
              <a:rPr lang="en-US" sz="1600" dirty="0" smtClean="0"/>
              <a:t> not installed symmetrically at the TDIs.</a:t>
            </a:r>
            <a:endParaRPr lang="en-U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86954" y="1920250"/>
            <a:ext cx="19700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Shorter f.t. of MKI8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592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distribution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15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0" y="1232017"/>
            <a:ext cx="2986548" cy="2976556"/>
            <a:chOff x="6046327" y="1988723"/>
            <a:chExt cx="2986548" cy="2976556"/>
          </a:xfrm>
        </p:grpSpPr>
        <p:grpSp>
          <p:nvGrpSpPr>
            <p:cNvPr id="7" name="Group 6"/>
            <p:cNvGrpSpPr/>
            <p:nvPr/>
          </p:nvGrpSpPr>
          <p:grpSpPr>
            <a:xfrm>
              <a:off x="6046327" y="1988723"/>
              <a:ext cx="2986548" cy="2976556"/>
              <a:chOff x="6157452" y="782223"/>
              <a:chExt cx="2986548" cy="2976556"/>
            </a:xfrm>
          </p:grpSpPr>
          <p:pic>
            <p:nvPicPr>
              <p:cNvPr id="12" name="Content Placeholder 3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57452" y="1919809"/>
                <a:ext cx="2986548" cy="1838970"/>
              </a:xfrm>
              <a:prstGeom prst="rect">
                <a:avLst/>
              </a:prstGeom>
            </p:spPr>
          </p:pic>
          <p:cxnSp>
            <p:nvCxnSpPr>
              <p:cNvPr id="13" name="Straight Connector 12"/>
              <p:cNvCxnSpPr/>
              <p:nvPr/>
            </p:nvCxnSpPr>
            <p:spPr>
              <a:xfrm>
                <a:off x="7104743" y="2099848"/>
                <a:ext cx="0" cy="164046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7939768" y="1347373"/>
                <a:ext cx="0" cy="164046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8168368" y="1036223"/>
                <a:ext cx="0" cy="164046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8676368" y="782223"/>
                <a:ext cx="0" cy="164046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 rot="16200000">
              <a:off x="6429374" y="4048125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j-lt"/>
                </a:rPr>
                <a:t>SPS</a:t>
              </a:r>
              <a:endParaRPr lang="en-US" dirty="0"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7030653" y="3279775"/>
              <a:ext cx="668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j-lt"/>
                </a:rPr>
                <a:t>TPSG</a:t>
              </a:r>
              <a:endParaRPr lang="en-US" dirty="0"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7580852" y="2613025"/>
              <a:ext cx="710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j-lt"/>
                </a:rPr>
                <a:t>TCDIs</a:t>
              </a:r>
              <a:endParaRPr lang="en-US" dirty="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8046308" y="2352675"/>
              <a:ext cx="497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j-lt"/>
                </a:rPr>
                <a:t>TDI</a:t>
              </a:r>
              <a:endParaRPr lang="en-US" dirty="0">
                <a:latin typeface="+mj-lt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945444" y="3742972"/>
            <a:ext cx="271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MKE6 rise time: </a:t>
            </a:r>
            <a:r>
              <a:rPr lang="en-US" dirty="0" smtClean="0"/>
              <a:t>~ </a:t>
            </a:r>
            <a:r>
              <a:rPr lang="en-US" dirty="0" smtClean="0"/>
              <a:t>6 </a:t>
            </a:r>
            <a:r>
              <a:rPr lang="en-US" dirty="0" smtClean="0"/>
              <a:t>mu sec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413250"/>
            <a:ext cx="9143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Losses at injection are now better understood.</a:t>
            </a:r>
          </a:p>
          <a:p>
            <a:pPr marL="285750" indent="-285750">
              <a:buFont typeface="Arial"/>
              <a:buChar char="•"/>
            </a:pPr>
            <a:r>
              <a:rPr lang="en-US" b="1" dirty="0" err="1" smtClean="0"/>
              <a:t>dBLMs</a:t>
            </a:r>
            <a:r>
              <a:rPr lang="en-US" b="1" dirty="0" smtClean="0"/>
              <a:t> at the TCDIs </a:t>
            </a:r>
            <a:r>
              <a:rPr lang="en-US" dirty="0" smtClean="0"/>
              <a:t>would help to understand the longitudinal losses in the LHC as well as the location and intensity of the re-captured beam in the SPS.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dBLM</a:t>
            </a:r>
            <a:r>
              <a:rPr lang="en-US" dirty="0" smtClean="0"/>
              <a:t> </a:t>
            </a:r>
            <a:r>
              <a:rPr lang="en-US" b="1" dirty="0" smtClean="0"/>
              <a:t>data available in </a:t>
            </a:r>
            <a:r>
              <a:rPr lang="en-US" b="1" dirty="0" smtClean="0"/>
              <a:t>IQC </a:t>
            </a:r>
            <a:r>
              <a:rPr lang="en-US" dirty="0" smtClean="0"/>
              <a:t>would help to check injection losses faster.</a:t>
            </a:r>
          </a:p>
          <a:p>
            <a:pPr marL="285750" indent="-285750">
              <a:buFont typeface="Arial"/>
              <a:buChar char="•"/>
            </a:pPr>
            <a:r>
              <a:rPr lang="en-US" b="1" dirty="0"/>
              <a:t>Operational specs </a:t>
            </a:r>
            <a:r>
              <a:rPr lang="en-US" dirty="0"/>
              <a:t>for </a:t>
            </a:r>
            <a:r>
              <a:rPr lang="en-US" dirty="0" err="1" smtClean="0"/>
              <a:t>dBLMs</a:t>
            </a:r>
            <a:r>
              <a:rPr lang="en-US" dirty="0"/>
              <a:t> </a:t>
            </a:r>
            <a:r>
              <a:rPr lang="en-US" dirty="0" smtClean="0"/>
              <a:t>and data implementation will be discussed beginning of 2016.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351421" y="2183430"/>
            <a:ext cx="3963039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TCDIh</a:t>
            </a:r>
            <a:r>
              <a:rPr lang="en-US" dirty="0" smtClean="0">
                <a:solidFill>
                  <a:srgbClr val="FF0000"/>
                </a:solidFill>
              </a:rPr>
              <a:t> activation in TI2 high (11 </a:t>
            </a:r>
            <a:r>
              <a:rPr lang="en-US" dirty="0">
                <a:solidFill>
                  <a:srgbClr val="FF0000"/>
                </a:solidFill>
              </a:rPr>
              <a:t>µ</a:t>
            </a:r>
            <a:r>
              <a:rPr lang="en-US" dirty="0" err="1" smtClean="0">
                <a:solidFill>
                  <a:srgbClr val="FF0000"/>
                </a:solidFill>
              </a:rPr>
              <a:t>Sv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rgbClr val="FF0000"/>
                </a:solidFill>
              </a:rPr>
              <a:t>h), no value available for TI8.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440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34540"/>
          </a:xfrm>
        </p:spPr>
        <p:txBody>
          <a:bodyPr/>
          <a:lstStyle/>
          <a:p>
            <a:r>
              <a:rPr lang="en-US" b="1" dirty="0" smtClean="0"/>
              <a:t>I</a:t>
            </a:r>
            <a:r>
              <a:rPr lang="en-US" dirty="0" smtClean="0"/>
              <a:t>njection </a:t>
            </a:r>
            <a:r>
              <a:rPr lang="en-US" b="1" dirty="0" smtClean="0"/>
              <a:t>Q</a:t>
            </a:r>
            <a:r>
              <a:rPr lang="en-US" dirty="0" smtClean="0"/>
              <a:t>uality </a:t>
            </a:r>
            <a:r>
              <a:rPr lang="en-US" b="1" dirty="0" smtClean="0"/>
              <a:t>C</a:t>
            </a:r>
            <a:r>
              <a:rPr lang="en-US" dirty="0" smtClean="0"/>
              <a:t>heck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78" y="1167940"/>
            <a:ext cx="8773568" cy="5309060"/>
          </a:xfrm>
        </p:spPr>
        <p:txBody>
          <a:bodyPr>
            <a:normAutofit/>
          </a:bodyPr>
          <a:lstStyle/>
          <a:p>
            <a:r>
              <a:rPr lang="en-US" b="1" dirty="0" smtClean="0"/>
              <a:t>OP tool </a:t>
            </a:r>
            <a:r>
              <a:rPr lang="en-US" dirty="0" smtClean="0"/>
              <a:t>with input from other groups (ABT, BI, RF)</a:t>
            </a:r>
          </a:p>
          <a:p>
            <a:r>
              <a:rPr lang="en-US" dirty="0" smtClean="0"/>
              <a:t>Aim: help to identify cause of “dirty” injections.</a:t>
            </a:r>
          </a:p>
          <a:p>
            <a:r>
              <a:rPr lang="en-US" dirty="0"/>
              <a:t>Detailed studies </a:t>
            </a:r>
            <a:r>
              <a:rPr lang="en-US" dirty="0" smtClean="0"/>
              <a:t>during TCDI setup validation with TL loss maps showed </a:t>
            </a:r>
            <a:r>
              <a:rPr lang="en-US" dirty="0"/>
              <a:t>that source of TL </a:t>
            </a:r>
            <a:r>
              <a:rPr lang="en-US" dirty="0" smtClean="0"/>
              <a:t>losses can </a:t>
            </a:r>
            <a:r>
              <a:rPr lang="en-US" dirty="0"/>
              <a:t>be identified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Suggestions with run 2 experience: </a:t>
            </a:r>
          </a:p>
          <a:p>
            <a:pPr lvl="1"/>
            <a:r>
              <a:rPr lang="en-US" sz="1800" dirty="0" smtClean="0"/>
              <a:t>to </a:t>
            </a:r>
            <a:r>
              <a:rPr lang="en-US" sz="1800" b="1" dirty="0" smtClean="0"/>
              <a:t>review the thresholds </a:t>
            </a:r>
            <a:r>
              <a:rPr lang="en-US" sz="1800" dirty="0" smtClean="0"/>
              <a:t>for the color code / warning levels.</a:t>
            </a:r>
          </a:p>
          <a:p>
            <a:pPr lvl="1"/>
            <a:r>
              <a:rPr lang="en-US" sz="1800" dirty="0" smtClean="0"/>
              <a:t>to highlight</a:t>
            </a:r>
            <a:r>
              <a:rPr lang="en-US" sz="1800" b="1" dirty="0" smtClean="0"/>
              <a:t> TL collimator name causing losses </a:t>
            </a:r>
            <a:r>
              <a:rPr lang="en-US" sz="1800" dirty="0" smtClean="0"/>
              <a:t>to allow for better steering.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36" y="2540271"/>
            <a:ext cx="7057414" cy="256391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49424" y="3501176"/>
            <a:ext cx="2228520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733FF"/>
                </a:solidFill>
              </a:rPr>
              <a:t>Measurements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imul</a:t>
            </a:r>
            <a:r>
              <a:rPr lang="en-US" dirty="0" smtClean="0">
                <a:solidFill>
                  <a:srgbClr val="2AECFF"/>
                </a:solidFill>
              </a:rPr>
              <a:t>ations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3746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206" y="446902"/>
            <a:ext cx="8229600" cy="689919"/>
          </a:xfrm>
        </p:spPr>
        <p:txBody>
          <a:bodyPr/>
          <a:lstStyle/>
          <a:p>
            <a:r>
              <a:rPr lang="en-US" dirty="0" smtClean="0"/>
              <a:t>Loss mitigation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17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75043"/>
            <a:ext cx="8489092" cy="5159375"/>
          </a:xfrm>
        </p:spPr>
        <p:txBody>
          <a:bodyPr>
            <a:noAutofit/>
          </a:bodyPr>
          <a:lstStyle/>
          <a:p>
            <a:r>
              <a:rPr lang="en-GB" sz="1400" b="1" dirty="0" smtClean="0">
                <a:latin typeface="+mj-lt"/>
              </a:rPr>
              <a:t>Losses from LHC un-bunched beam</a:t>
            </a:r>
          </a:p>
          <a:p>
            <a:pPr lvl="1"/>
            <a:r>
              <a:rPr lang="en-GB" sz="1400" dirty="0" smtClean="0">
                <a:latin typeface="+mj-lt"/>
              </a:rPr>
              <a:t>Injection gap cleaning in LHC</a:t>
            </a:r>
          </a:p>
          <a:p>
            <a:pPr lvl="1"/>
            <a:r>
              <a:rPr lang="en-GB" sz="1400" dirty="0" smtClean="0">
                <a:latin typeface="+mj-lt"/>
              </a:rPr>
              <a:t>Reduces losses on TDI from a few percent to below a percent - marginal gain compared to satellite loss </a:t>
            </a:r>
            <a:r>
              <a:rPr lang="en-GB" sz="1400" dirty="0" smtClean="0">
                <a:latin typeface="+mj-lt"/>
              </a:rPr>
              <a:t>level.</a:t>
            </a:r>
            <a:endParaRPr lang="en-GB" sz="1400" dirty="0" smtClean="0">
              <a:latin typeface="+mj-lt"/>
            </a:endParaRPr>
          </a:p>
          <a:p>
            <a:pPr lvl="1"/>
            <a:endParaRPr lang="en-GB" sz="1400" dirty="0" smtClean="0">
              <a:latin typeface="+mj-lt"/>
            </a:endParaRPr>
          </a:p>
          <a:p>
            <a:r>
              <a:rPr lang="en-GB" sz="1400" b="1" dirty="0" smtClean="0">
                <a:latin typeface="+mj-lt"/>
              </a:rPr>
              <a:t>Losses from satellites injected into LHC</a:t>
            </a:r>
          </a:p>
          <a:p>
            <a:pPr lvl="1"/>
            <a:r>
              <a:rPr lang="en-GB" sz="1400" b="1" dirty="0" smtClean="0">
                <a:latin typeface="+mj-lt"/>
              </a:rPr>
              <a:t>LHC</a:t>
            </a:r>
          </a:p>
          <a:p>
            <a:pPr lvl="2"/>
            <a:r>
              <a:rPr lang="en-GB" sz="1400" b="1" dirty="0" smtClean="0">
                <a:solidFill>
                  <a:srgbClr val="0000FF"/>
                </a:solidFill>
                <a:latin typeface="+mj-lt"/>
              </a:rPr>
              <a:t>Increase MKI pulse length</a:t>
            </a:r>
          </a:p>
          <a:p>
            <a:pPr lvl="3"/>
            <a:r>
              <a:rPr lang="en-GB" sz="1400" dirty="0" smtClean="0">
                <a:latin typeface="+mj-lt"/>
              </a:rPr>
              <a:t>Can be done immediately within </a:t>
            </a:r>
            <a:r>
              <a:rPr lang="en-GB" sz="1400" dirty="0" smtClean="0">
                <a:solidFill>
                  <a:srgbClr val="FF0000"/>
                </a:solidFill>
                <a:latin typeface="+mj-lt"/>
              </a:rPr>
              <a:t>TDI limits</a:t>
            </a:r>
            <a:r>
              <a:rPr lang="en-GB" sz="1400" dirty="0" smtClean="0">
                <a:latin typeface="+mj-lt"/>
              </a:rPr>
              <a:t>.</a:t>
            </a:r>
          </a:p>
          <a:p>
            <a:pPr lvl="3"/>
            <a:r>
              <a:rPr lang="en-GB" sz="1400" dirty="0" smtClean="0">
                <a:latin typeface="+mj-lt"/>
              </a:rPr>
              <a:t>Inject satellites close to the batch in a clean way into LHC.</a:t>
            </a:r>
          </a:p>
          <a:p>
            <a:pPr lvl="3"/>
            <a:r>
              <a:rPr lang="en-GB" sz="1400" dirty="0" smtClean="0">
                <a:latin typeface="+mj-lt"/>
              </a:rPr>
              <a:t>Possibility to clean them before next injection with injection gap cleaning.</a:t>
            </a:r>
          </a:p>
          <a:p>
            <a:pPr lvl="3"/>
            <a:r>
              <a:rPr lang="en-GB" sz="1400" dirty="0" smtClean="0">
                <a:latin typeface="+mj-lt"/>
              </a:rPr>
              <a:t>Should make the losses on </a:t>
            </a:r>
            <a:r>
              <a:rPr lang="en-GB" sz="1400" dirty="0">
                <a:latin typeface="+mj-lt"/>
              </a:rPr>
              <a:t>ALICE/</a:t>
            </a:r>
            <a:r>
              <a:rPr lang="en-GB" sz="1400" dirty="0" err="1">
                <a:latin typeface="+mj-lt"/>
              </a:rPr>
              <a:t>LHCb</a:t>
            </a:r>
            <a:r>
              <a:rPr lang="en-GB" sz="1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1400" dirty="0" smtClean="0">
                <a:latin typeface="+mj-lt"/>
              </a:rPr>
              <a:t>BCMs cleaner.</a:t>
            </a:r>
          </a:p>
          <a:p>
            <a:pPr lvl="2"/>
            <a:r>
              <a:rPr lang="en-GB" sz="1550" dirty="0" smtClean="0">
                <a:latin typeface="+mj-lt"/>
              </a:rPr>
              <a:t>Blind </a:t>
            </a:r>
            <a:r>
              <a:rPr lang="en-GB" sz="1550" dirty="0" smtClean="0">
                <a:latin typeface="+mj-lt"/>
              </a:rPr>
              <a:t>out dump trigger during injection.</a:t>
            </a:r>
          </a:p>
          <a:p>
            <a:pPr lvl="3"/>
            <a:r>
              <a:rPr lang="en-GB" sz="1400" dirty="0" smtClean="0">
                <a:solidFill>
                  <a:srgbClr val="FF0000"/>
                </a:solidFill>
                <a:latin typeface="+mj-lt"/>
              </a:rPr>
              <a:t>Hides the problem.</a:t>
            </a:r>
          </a:p>
          <a:p>
            <a:pPr lvl="3"/>
            <a:r>
              <a:rPr lang="en-GB" sz="1400" dirty="0" smtClean="0">
                <a:solidFill>
                  <a:srgbClr val="FF0000"/>
                </a:solidFill>
                <a:latin typeface="+mj-lt"/>
              </a:rPr>
              <a:t>Does not improve for ALICE/</a:t>
            </a:r>
            <a:r>
              <a:rPr lang="en-GB" sz="1400" dirty="0" err="1" smtClean="0">
                <a:solidFill>
                  <a:srgbClr val="FF0000"/>
                </a:solidFill>
                <a:latin typeface="+mj-lt"/>
              </a:rPr>
              <a:t>LHCb</a:t>
            </a:r>
            <a:r>
              <a:rPr lang="en-GB" sz="1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lvl="1"/>
            <a:r>
              <a:rPr lang="en-GB" sz="1400" b="1" dirty="0" smtClean="0">
                <a:latin typeface="+mj-lt"/>
              </a:rPr>
              <a:t>SPS</a:t>
            </a:r>
          </a:p>
          <a:p>
            <a:pPr lvl="2"/>
            <a:r>
              <a:rPr lang="en-GB" sz="1400" dirty="0">
                <a:solidFill>
                  <a:srgbClr val="FF0000"/>
                </a:solidFill>
                <a:latin typeface="+mj-lt"/>
              </a:rPr>
              <a:t>B2 losses will be similar to B1 after SPS MKE4 </a:t>
            </a:r>
            <a:r>
              <a:rPr lang="en-GB" sz="1400" dirty="0" smtClean="0">
                <a:solidFill>
                  <a:srgbClr val="FF0000"/>
                </a:solidFill>
                <a:latin typeface="+mj-lt"/>
              </a:rPr>
              <a:t>modifications in the coming </a:t>
            </a:r>
            <a:r>
              <a:rPr lang="en-GB" sz="1400" dirty="0" smtClean="0">
                <a:solidFill>
                  <a:srgbClr val="FF0000"/>
                </a:solidFill>
                <a:latin typeface="+mj-lt"/>
              </a:rPr>
              <a:t>YETS.</a:t>
            </a:r>
            <a:endParaRPr lang="en-GB" sz="1400" dirty="0">
              <a:solidFill>
                <a:srgbClr val="FF0000"/>
              </a:solidFill>
              <a:latin typeface="+mj-lt"/>
            </a:endParaRPr>
          </a:p>
          <a:p>
            <a:pPr lvl="2"/>
            <a:r>
              <a:rPr lang="en-GB" sz="1400" dirty="0" smtClean="0">
                <a:latin typeface="+mj-lt"/>
              </a:rPr>
              <a:t>Ramp program optimisation – can be done immediately, but not a huge gain </a:t>
            </a:r>
            <a:r>
              <a:rPr lang="en-GB" sz="1400" dirty="0" smtClean="0">
                <a:latin typeface="+mj-lt"/>
              </a:rPr>
              <a:t>expected.</a:t>
            </a:r>
            <a:endParaRPr lang="en-GB" sz="1400" dirty="0" smtClean="0">
              <a:latin typeface="+mj-lt"/>
            </a:endParaRPr>
          </a:p>
          <a:p>
            <a:pPr lvl="2"/>
            <a:r>
              <a:rPr lang="en-GB" sz="1400" b="1" dirty="0" smtClean="0">
                <a:solidFill>
                  <a:srgbClr val="0000FF"/>
                </a:solidFill>
                <a:latin typeface="+mj-lt"/>
              </a:rPr>
              <a:t>MKQ kick </a:t>
            </a:r>
            <a:r>
              <a:rPr lang="en-GB" sz="1400" dirty="0" smtClean="0">
                <a:latin typeface="+mj-lt"/>
              </a:rPr>
              <a:t>to clean the machine around the batch – to be optimized.</a:t>
            </a:r>
          </a:p>
          <a:p>
            <a:pPr lvl="1"/>
            <a:r>
              <a:rPr lang="en-GB" sz="1400" b="1" dirty="0" smtClean="0">
                <a:latin typeface="+mj-lt"/>
              </a:rPr>
              <a:t>PS</a:t>
            </a:r>
          </a:p>
          <a:p>
            <a:pPr lvl="2"/>
            <a:r>
              <a:rPr lang="en-GB" sz="1400" dirty="0" smtClean="0">
                <a:latin typeface="+mj-lt"/>
              </a:rPr>
              <a:t>Optimisation of bunch length and extraction kicker flattop at extraction – already fairly </a:t>
            </a:r>
            <a:r>
              <a:rPr lang="en-GB" sz="1400" dirty="0" smtClean="0">
                <a:latin typeface="+mj-lt"/>
              </a:rPr>
              <a:t>optimised.</a:t>
            </a:r>
            <a:endParaRPr lang="en-GB" sz="1400" dirty="0" smtClean="0"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673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 results – MKI </a:t>
            </a:r>
            <a:r>
              <a:rPr lang="en-GB" dirty="0" err="1" smtClean="0"/>
              <a:t>f.t</a:t>
            </a:r>
            <a:r>
              <a:rPr lang="en-GB" dirty="0" smtClean="0"/>
              <a:t>. increase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35"/>
          <a:stretch/>
        </p:blipFill>
        <p:spPr>
          <a:xfrm>
            <a:off x="1084273" y="1476375"/>
            <a:ext cx="5910392" cy="525972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281055" y="2590800"/>
            <a:ext cx="1745672" cy="2916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11249" y="2018331"/>
            <a:ext cx="2732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Losses at the TDI went down to 18 % (from </a:t>
            </a:r>
            <a:r>
              <a:rPr lang="en-US" dirty="0" smtClean="0"/>
              <a:t>~ 50%) </a:t>
            </a:r>
            <a:r>
              <a:rPr lang="en-US" dirty="0" smtClean="0"/>
              <a:t>of dump threshold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723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634378"/>
          </a:xfrm>
        </p:spPr>
        <p:txBody>
          <a:bodyPr/>
          <a:lstStyle/>
          <a:p>
            <a:r>
              <a:rPr lang="en-GB" dirty="0" smtClean="0"/>
              <a:t>MKQ kick in the SPS </a:t>
            </a:r>
            <a:r>
              <a:rPr lang="en-GB" dirty="0" smtClean="0"/>
              <a:t>– </a:t>
            </a:r>
            <a:r>
              <a:rPr lang="en-GB" dirty="0" smtClean="0"/>
              <a:t>tested during MD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27102"/>
            <a:ext cx="8880884" cy="388340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354860" y="2191780"/>
            <a:ext cx="1260389" cy="5838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0" y="1895731"/>
            <a:ext cx="97154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MKQ kick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255452" y="4438173"/>
            <a:ext cx="468316" cy="11913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873844" y="4402352"/>
            <a:ext cx="213154" cy="11579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17334" y="5615374"/>
            <a:ext cx="98676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4 batches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6852" y="5615374"/>
            <a:ext cx="21876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4 batches one turn later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176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Injections in 2015</a:t>
            </a:r>
          </a:p>
          <a:p>
            <a:r>
              <a:rPr lang="en-US" sz="2400" dirty="0" smtClean="0"/>
              <a:t>Transversal losses</a:t>
            </a:r>
          </a:p>
          <a:p>
            <a:r>
              <a:rPr lang="en-US" sz="2400" dirty="0" smtClean="0"/>
              <a:t>Longitudinal losses</a:t>
            </a:r>
          </a:p>
          <a:p>
            <a:pPr lvl="1"/>
            <a:r>
              <a:rPr lang="en-US" sz="2400" dirty="0" smtClean="0"/>
              <a:t>Diamond based beam loss monitors</a:t>
            </a:r>
          </a:p>
          <a:p>
            <a:pPr lvl="1"/>
            <a:r>
              <a:rPr lang="en-US" sz="2400" dirty="0" smtClean="0"/>
              <a:t>L</a:t>
            </a:r>
            <a:r>
              <a:rPr lang="en-US" sz="2400" dirty="0" smtClean="0"/>
              <a:t>oss </a:t>
            </a:r>
            <a:r>
              <a:rPr lang="en-US" sz="2400" dirty="0" smtClean="0"/>
              <a:t>mitigations</a:t>
            </a:r>
          </a:p>
          <a:p>
            <a:r>
              <a:rPr lang="en-US" sz="2400" dirty="0" smtClean="0"/>
              <a:t>Conclusion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180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 results -  SPS MKQ on/off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20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4" r="-1670"/>
          <a:stretch/>
        </p:blipFill>
        <p:spPr>
          <a:xfrm>
            <a:off x="959709" y="1284856"/>
            <a:ext cx="6660291" cy="557314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02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Zoom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53"/>
          <a:stretch/>
        </p:blipFill>
        <p:spPr>
          <a:xfrm>
            <a:off x="149259" y="1324858"/>
            <a:ext cx="4343594" cy="3599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14"/>
          <a:stretch/>
        </p:blipFill>
        <p:spPr>
          <a:xfrm>
            <a:off x="4723039" y="1324856"/>
            <a:ext cx="4420961" cy="363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64421" y="5105861"/>
            <a:ext cx="7841673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+mj-lt"/>
              </a:rPr>
              <a:t>With MKQ off: 25</a:t>
            </a:r>
            <a:r>
              <a:rPr lang="en-US" dirty="0">
                <a:latin typeface="+mj-lt"/>
              </a:rPr>
              <a:t>% loss reduction </a:t>
            </a:r>
            <a:r>
              <a:rPr lang="en-US" dirty="0" smtClean="0">
                <a:latin typeface="+mj-lt"/>
              </a:rPr>
              <a:t>in the first part</a:t>
            </a:r>
            <a:endParaRPr lang="en-US" dirty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+mj-lt"/>
              </a:rPr>
              <a:t>Particles </a:t>
            </a:r>
            <a:r>
              <a:rPr lang="en-US" dirty="0">
                <a:latin typeface="+mj-lt"/>
              </a:rPr>
              <a:t>lost on TDI </a:t>
            </a:r>
            <a:r>
              <a:rPr lang="en-US" dirty="0" smtClean="0">
                <a:latin typeface="+mj-lt"/>
              </a:rPr>
              <a:t>with full impact parameter: </a:t>
            </a:r>
            <a:r>
              <a:rPr lang="en-US" dirty="0">
                <a:latin typeface="+mj-lt"/>
              </a:rPr>
              <a:t>~</a:t>
            </a:r>
            <a:r>
              <a:rPr lang="en-US" dirty="0" smtClean="0">
                <a:latin typeface="+mj-lt"/>
              </a:rPr>
              <a:t>4E9p  (average: 6.2E6 p / 5ns</a:t>
            </a:r>
            <a:r>
              <a:rPr lang="en-US" dirty="0">
                <a:latin typeface="+mj-lt"/>
              </a:rPr>
              <a:t>)</a:t>
            </a:r>
            <a:r>
              <a:rPr lang="en-US" dirty="0" smtClean="0">
                <a:latin typeface="+mj-lt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+mj-lt"/>
              </a:rPr>
              <a:t>Detailed analysis ongoing for different impact parameters</a:t>
            </a:r>
            <a:r>
              <a:rPr lang="en-US" dirty="0" smtClean="0">
                <a:latin typeface="+mj-lt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dirty="0"/>
              <a:t>Losses at the TDI went down to </a:t>
            </a:r>
            <a:r>
              <a:rPr lang="en-US" dirty="0" smtClean="0"/>
              <a:t>30 </a:t>
            </a:r>
            <a:r>
              <a:rPr lang="en-US" dirty="0"/>
              <a:t>% (from ~ 50%) of dump </a:t>
            </a:r>
            <a:r>
              <a:rPr lang="en-US" dirty="0" smtClean="0"/>
              <a:t>threshold</a:t>
            </a:r>
            <a:r>
              <a:rPr lang="en-US" dirty="0">
                <a:latin typeface="+mj-lt"/>
              </a:rPr>
              <a:t>.</a:t>
            </a:r>
            <a:endParaRPr lang="en-US" dirty="0" smtClean="0">
              <a:latin typeface="+mj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613094" y="3752009"/>
            <a:ext cx="335759" cy="137232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65275" y="2737623"/>
            <a:ext cx="15875" cy="165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408648" y="3197060"/>
            <a:ext cx="302166" cy="102372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240007" y="2766816"/>
            <a:ext cx="15875" cy="165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98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at the TPSG in LSS6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959" y="1873251"/>
            <a:ext cx="8557475" cy="43497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70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87006" cy="4876800"/>
          </a:xfrm>
        </p:spPr>
        <p:txBody>
          <a:bodyPr/>
          <a:lstStyle/>
          <a:p>
            <a:r>
              <a:rPr lang="en-GB" dirty="0" smtClean="0"/>
              <a:t>288 b injections: MKI f.t. length 7.8 mu sec</a:t>
            </a:r>
          </a:p>
          <a:p>
            <a:r>
              <a:rPr lang="en-GB" dirty="0" smtClean="0"/>
              <a:t>Re-captured beam behind the 288 bunches train might overlap with the fall time of the MKE </a:t>
            </a:r>
            <a:r>
              <a:rPr lang="en-GB" dirty="0" smtClean="0">
                <a:sym typeface="Wingdings" panose="05000000000000000000" pitchFamily="2" charset="2"/>
              </a:rPr>
              <a:t> losses at the TPSG / TCDIs. See second slide concerning injections in 2012.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Otherwise, the MKQ kick can be optimized.</a:t>
            </a: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23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600" y="3273505"/>
            <a:ext cx="6578311" cy="272678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235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Losses during injections reached up to </a:t>
            </a:r>
            <a:r>
              <a:rPr lang="en-US" b="1" dirty="0" smtClean="0"/>
              <a:t>93 % dump threshold</a:t>
            </a:r>
            <a:r>
              <a:rPr lang="en-US" dirty="0" smtClean="0"/>
              <a:t> on TDI.</a:t>
            </a:r>
          </a:p>
          <a:p>
            <a:r>
              <a:rPr lang="en-US" dirty="0" smtClean="0"/>
              <a:t>Transversal losses well understood and under control, further </a:t>
            </a:r>
            <a:r>
              <a:rPr lang="en-US" dirty="0" smtClean="0"/>
              <a:t>studies ongoing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Longitudinal losses due to </a:t>
            </a:r>
            <a:r>
              <a:rPr lang="en-US" b="1" dirty="0" smtClean="0"/>
              <a:t>re-captured beam </a:t>
            </a:r>
            <a:r>
              <a:rPr lang="en-US" dirty="0" smtClean="0"/>
              <a:t>/ ghost bunches coming from SPS.</a:t>
            </a:r>
          </a:p>
          <a:p>
            <a:r>
              <a:rPr lang="en-US" dirty="0" smtClean="0"/>
              <a:t>Measured with </a:t>
            </a:r>
            <a:r>
              <a:rPr lang="en-US" b="1" dirty="0" err="1" smtClean="0"/>
              <a:t>dBLMs</a:t>
            </a:r>
            <a:r>
              <a:rPr lang="en-US" dirty="0" smtClean="0"/>
              <a:t> installed close to the TDIs in IP2 and IP8.</a:t>
            </a:r>
          </a:p>
          <a:p>
            <a:pPr lvl="1"/>
            <a:r>
              <a:rPr lang="en-US" sz="1800" dirty="0" smtClean="0"/>
              <a:t>Specs for operational and expert tool to be defined</a:t>
            </a:r>
            <a:r>
              <a:rPr lang="en-US" sz="1800" dirty="0" smtClean="0"/>
              <a:t>.</a:t>
            </a:r>
          </a:p>
          <a:p>
            <a:r>
              <a:rPr lang="en-US" dirty="0" smtClean="0"/>
              <a:t>On request of OP, ABT can provide input to revise IQC thresholds.</a:t>
            </a:r>
            <a:endParaRPr lang="en-US" dirty="0" smtClean="0"/>
          </a:p>
          <a:p>
            <a:r>
              <a:rPr lang="en-US" dirty="0" smtClean="0"/>
              <a:t>Possible </a:t>
            </a:r>
            <a:r>
              <a:rPr lang="en-US" b="1" dirty="0" smtClean="0"/>
              <a:t>loss mitigations</a:t>
            </a:r>
            <a:r>
              <a:rPr lang="en-US" dirty="0" smtClean="0"/>
              <a:t>:</a:t>
            </a:r>
          </a:p>
          <a:p>
            <a:pPr lvl="1"/>
            <a:r>
              <a:rPr lang="en-US" sz="1800" dirty="0" smtClean="0"/>
              <a:t>MKI </a:t>
            </a:r>
            <a:r>
              <a:rPr lang="en-US" sz="1800" dirty="0" err="1" smtClean="0"/>
              <a:t>f.t</a:t>
            </a:r>
            <a:r>
              <a:rPr lang="en-US" sz="1800" dirty="0" smtClean="0"/>
              <a:t>. length increase (</a:t>
            </a:r>
            <a:r>
              <a:rPr lang="en-US" sz="1800" b="1" dirty="0" smtClean="0"/>
              <a:t>within limits</a:t>
            </a:r>
            <a:r>
              <a:rPr lang="en-US" sz="1800" dirty="0" smtClean="0"/>
              <a:t>) – ghosts properly injected into LHC.</a:t>
            </a:r>
          </a:p>
          <a:p>
            <a:pPr lvl="1"/>
            <a:r>
              <a:rPr lang="en-US" sz="1800" dirty="0" smtClean="0"/>
              <a:t>SPS tune kicker to clean around batches.</a:t>
            </a:r>
          </a:p>
          <a:p>
            <a:r>
              <a:rPr lang="en-US" b="1" dirty="0" smtClean="0"/>
              <a:t>To be followed-up during injection setup.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69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879454" y="3257227"/>
            <a:ext cx="3259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Thank you for your attention!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18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5"/>
            <a:ext cx="8229600" cy="595423"/>
          </a:xfrm>
        </p:spPr>
        <p:txBody>
          <a:bodyPr>
            <a:normAutofit/>
          </a:bodyPr>
          <a:lstStyle/>
          <a:p>
            <a:r>
              <a:rPr lang="en-GB" smtClean="0"/>
              <a:t>LHC Injection gap cleaning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://elogbook.cern.ch/eLogbook/attach_reader?attach_id=149066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853" y="1555360"/>
            <a:ext cx="3671447" cy="253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logbook.cern.ch/eLogbook/attach_reader?attach_id=149066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58" y="1567993"/>
            <a:ext cx="3708322" cy="256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logbook.cern.ch/eLogbook/attach_reader?attach_id=149066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853" y="4161260"/>
            <a:ext cx="3576680" cy="247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elogbook.cern.ch/eLogbook/attach_reader?attach_id=149066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4167153"/>
            <a:ext cx="3754039" cy="259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05175" y="2852279"/>
            <a:ext cx="337185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Losses </a:t>
            </a:r>
            <a:r>
              <a:rPr lang="en-GB" b="1" smtClean="0"/>
              <a:t>without cleaning</a:t>
            </a:r>
            <a:r>
              <a:rPr lang="en-GB" smtClean="0"/>
              <a:t>: 3 - 5%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298747" y="5278803"/>
            <a:ext cx="337185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Losses </a:t>
            </a:r>
            <a:r>
              <a:rPr lang="en-GB" b="1" smtClean="0"/>
              <a:t>with</a:t>
            </a:r>
            <a:r>
              <a:rPr lang="en-GB" smtClean="0"/>
              <a:t> </a:t>
            </a:r>
            <a:r>
              <a:rPr lang="en-GB" b="1" smtClean="0"/>
              <a:t>cleaning</a:t>
            </a:r>
            <a:r>
              <a:rPr lang="en-GB" smtClean="0"/>
              <a:t>: 0.2 – 0.3%</a:t>
            </a:r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4638675" y="3448050"/>
            <a:ext cx="476250" cy="1466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962744" y="1100541"/>
            <a:ext cx="56197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B1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713205" y="1076463"/>
            <a:ext cx="56197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B2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54F7-2F4A-4794-933D-CAADAC222DD9}" type="slidenum">
              <a:rPr lang="en-GB" smtClean="0"/>
              <a:t>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03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B1 – B2 difference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7131" y="1999799"/>
            <a:ext cx="1644445" cy="183897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1541" y="4094312"/>
            <a:ext cx="1644445" cy="183897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994" y="1995125"/>
            <a:ext cx="2986548" cy="183897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1046" y="4094312"/>
            <a:ext cx="1644445" cy="18389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3264" y="2780071"/>
            <a:ext cx="1312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LSS6-MKE: </a:t>
            </a:r>
            <a:r>
              <a:rPr lang="en-GB" dirty="0" err="1" smtClean="0"/>
              <a:t>tr</a:t>
            </a:r>
            <a:r>
              <a:rPr lang="en-GB" dirty="0" smtClean="0"/>
              <a:t> = 7us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49180" y="2729944"/>
            <a:ext cx="1312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LSS4-MKE: tr = 1us</a:t>
            </a:r>
          </a:p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153264" y="4720834"/>
            <a:ext cx="1179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B1-MKI:</a:t>
            </a:r>
            <a:br>
              <a:rPr lang="en-GB" smtClean="0"/>
            </a:br>
            <a:r>
              <a:rPr lang="en-GB" smtClean="0"/>
              <a:t>tr = 1us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349179" y="4829131"/>
            <a:ext cx="1312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B2-MKI: </a:t>
            </a:r>
            <a:br>
              <a:rPr lang="en-GB" smtClean="0"/>
            </a:br>
            <a:r>
              <a:rPr lang="en-GB" smtClean="0"/>
              <a:t>tr = 1us</a:t>
            </a:r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1712041" y="2035279"/>
            <a:ext cx="678425" cy="50638"/>
            <a:chOff x="1712041" y="2035279"/>
            <a:chExt cx="678425" cy="50638"/>
          </a:xfrm>
        </p:grpSpPr>
        <p:sp>
          <p:nvSpPr>
            <p:cNvPr id="16" name="Oval 15"/>
            <p:cNvSpPr/>
            <p:nvPr/>
          </p:nvSpPr>
          <p:spPr>
            <a:xfrm>
              <a:off x="1712041" y="2037733"/>
              <a:ext cx="9586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1916061" y="2035279"/>
              <a:ext cx="9586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2105331" y="2040198"/>
              <a:ext cx="9586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294601" y="2037734"/>
              <a:ext cx="9586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987851" y="496816"/>
            <a:ext cx="2711245" cy="1594020"/>
            <a:chOff x="5987851" y="496816"/>
            <a:chExt cx="2711245" cy="1594020"/>
          </a:xfrm>
        </p:grpSpPr>
        <p:grpSp>
          <p:nvGrpSpPr>
            <p:cNvPr id="33" name="Group 32"/>
            <p:cNvGrpSpPr/>
            <p:nvPr/>
          </p:nvGrpSpPr>
          <p:grpSpPr>
            <a:xfrm>
              <a:off x="5987851" y="2040198"/>
              <a:ext cx="678425" cy="50638"/>
              <a:chOff x="5987851" y="2040198"/>
              <a:chExt cx="678425" cy="50638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5987851" y="2042652"/>
                <a:ext cx="95865" cy="4571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191871" y="2040198"/>
                <a:ext cx="95865" cy="4571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6381141" y="2045117"/>
                <a:ext cx="95865" cy="4571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570411" y="2042653"/>
                <a:ext cx="95865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6287736" y="496816"/>
              <a:ext cx="2411360" cy="830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smtClean="0"/>
                <a:t>Dumped in SPS? </a:t>
              </a:r>
            </a:p>
            <a:p>
              <a:r>
                <a:rPr lang="en-GB" sz="1600" smtClean="0"/>
                <a:t>14% higher dump intensity for B2 extraction</a:t>
              </a:r>
              <a:endParaRPr lang="en-GB" sz="160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6191872" y="1392282"/>
              <a:ext cx="426471" cy="5547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132734" y="4131857"/>
            <a:ext cx="2209799" cy="954084"/>
            <a:chOff x="132734" y="4131857"/>
            <a:chExt cx="2209799" cy="954084"/>
          </a:xfrm>
        </p:grpSpPr>
        <p:sp>
          <p:nvSpPr>
            <p:cNvPr id="20" name="Oval 19"/>
            <p:cNvSpPr/>
            <p:nvPr/>
          </p:nvSpPr>
          <p:spPr>
            <a:xfrm>
              <a:off x="1664108" y="4134311"/>
              <a:ext cx="95865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1868128" y="4131857"/>
              <a:ext cx="95865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057398" y="4136776"/>
              <a:ext cx="95865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2246668" y="4134312"/>
              <a:ext cx="9586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2734" y="4747387"/>
              <a:ext cx="1579306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smtClean="0"/>
                <a:t>Dumped on TDI 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1434280" y="4305220"/>
              <a:ext cx="277760" cy="3183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Oval 30"/>
          <p:cNvSpPr/>
          <p:nvPr/>
        </p:nvSpPr>
        <p:spPr>
          <a:xfrm>
            <a:off x="6429073" y="4131857"/>
            <a:ext cx="95865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B390E-41F4-418F-9313-26A50370E2DB}" type="slidenum">
              <a:rPr lang="en-GB" smtClean="0"/>
              <a:t>27</a:t>
            </a:fld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398274" y="1803806"/>
            <a:ext cx="229460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No losses at extraction for both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68680" y="6126480"/>
            <a:ext cx="238506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LBOC, 23</a:t>
            </a:r>
            <a:r>
              <a:rPr lang="en-GB" baseline="30000" smtClean="0"/>
              <a:t>rd</a:t>
            </a:r>
            <a:r>
              <a:rPr lang="en-GB" smtClean="0"/>
              <a:t> June 2015</a:t>
            </a:r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077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144 bpi, 25 ns, </a:t>
            </a:r>
            <a:r>
              <a:rPr lang="en-GB" dirty="0" smtClean="0"/>
              <a:t>2015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310" y="1606966"/>
            <a:ext cx="8797636" cy="48070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72346" y="705534"/>
            <a:ext cx="51816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 2015:</a:t>
            </a:r>
          </a:p>
          <a:p>
            <a:r>
              <a:rPr lang="en-GB" dirty="0" smtClean="0"/>
              <a:t>Up to 93 % dump threshold on the TDI was reached.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188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0680"/>
            <a:ext cx="8229600" cy="681593"/>
          </a:xfrm>
        </p:spPr>
        <p:txBody>
          <a:bodyPr/>
          <a:lstStyle/>
          <a:p>
            <a:r>
              <a:rPr lang="en-GB" dirty="0" smtClean="0"/>
              <a:t>144 bpi, 25 ns, </a:t>
            </a:r>
            <a:r>
              <a:rPr lang="en-GB" b="1" dirty="0" smtClean="0"/>
              <a:t>2012</a:t>
            </a:r>
            <a:endParaRPr lang="en-GB" b="1" dirty="0"/>
          </a:p>
        </p:txBody>
      </p:sp>
      <p:pic>
        <p:nvPicPr>
          <p:cNvPr id="1026" name="Picture 2" descr="http://elogbook.cern.ch/eLogbook/attach_reader?attach_id=126482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3" t="4860" b="15099"/>
          <a:stretch/>
        </p:blipFill>
        <p:spPr bwMode="auto">
          <a:xfrm>
            <a:off x="284638" y="1295011"/>
            <a:ext cx="8653524" cy="490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4309128"/>
            <a:ext cx="3733800" cy="36933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Losses dominated from TL shower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54F7-2F4A-4794-933D-CAADAC222DD9}" type="slidenum">
              <a:rPr lang="en-GB" smtClean="0"/>
              <a:t>4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62500" y="1193511"/>
            <a:ext cx="39243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Injected up to 288 bunches with factor 25 smaller loss level at TDI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73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- Transversal losses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 smtClean="0"/>
              <a:t>16.12.2015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6242" y="1417032"/>
            <a:ext cx="5167088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During Run 1 operation, </a:t>
            </a:r>
            <a:r>
              <a:rPr lang="en-GB" b="1" dirty="0">
                <a:latin typeface="+mj-lt"/>
              </a:rPr>
              <a:t>TLs </a:t>
            </a:r>
            <a:r>
              <a:rPr lang="en-GB" b="1" dirty="0" smtClean="0">
                <a:latin typeface="+mj-lt"/>
              </a:rPr>
              <a:t>orbit drifts</a:t>
            </a:r>
            <a:r>
              <a:rPr lang="en-GB" dirty="0" smtClean="0">
                <a:latin typeface="+mj-lt"/>
              </a:rPr>
              <a:t> have been observed, together </a:t>
            </a:r>
            <a:r>
              <a:rPr lang="en-GB" dirty="0">
                <a:latin typeface="+mj-lt"/>
              </a:rPr>
              <a:t>with large </a:t>
            </a:r>
            <a:r>
              <a:rPr lang="en-GB" b="1" dirty="0" smtClean="0">
                <a:latin typeface="+mj-lt"/>
              </a:rPr>
              <a:t>shot-to-shot trajectory variations</a:t>
            </a:r>
            <a:r>
              <a:rPr lang="en-GB" dirty="0" smtClean="0">
                <a:latin typeface="+mj-lt"/>
              </a:rPr>
              <a:t>. </a:t>
            </a:r>
          </a:p>
          <a:p>
            <a:endParaRPr lang="en-GB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The </a:t>
            </a:r>
            <a:r>
              <a:rPr lang="en-GB" dirty="0">
                <a:latin typeface="+mj-lt"/>
              </a:rPr>
              <a:t>main source of </a:t>
            </a:r>
            <a:r>
              <a:rPr lang="en-GB" dirty="0" smtClean="0">
                <a:latin typeface="+mj-lt"/>
              </a:rPr>
              <a:t>shot-to-shot orbit </a:t>
            </a:r>
            <a:r>
              <a:rPr lang="en-GB" dirty="0">
                <a:latin typeface="+mj-lt"/>
              </a:rPr>
              <a:t>variation in the SPS-to-LHC </a:t>
            </a:r>
            <a:r>
              <a:rPr lang="en-GB" dirty="0" smtClean="0">
                <a:latin typeface="+mj-lt"/>
              </a:rPr>
              <a:t>TLs was </a:t>
            </a:r>
            <a:r>
              <a:rPr lang="en-GB" dirty="0">
                <a:latin typeface="+mj-lt"/>
              </a:rPr>
              <a:t>identified </a:t>
            </a:r>
            <a:r>
              <a:rPr lang="en-GB" dirty="0" smtClean="0">
                <a:latin typeface="+mj-lt"/>
              </a:rPr>
              <a:t>and </a:t>
            </a:r>
            <a:r>
              <a:rPr lang="en-GB" dirty="0">
                <a:latin typeface="+mj-lt"/>
              </a:rPr>
              <a:t>also </a:t>
            </a:r>
            <a:r>
              <a:rPr lang="en-GB" dirty="0" smtClean="0">
                <a:latin typeface="+mj-lt"/>
              </a:rPr>
              <a:t>mitigated. Investigations with </a:t>
            </a:r>
            <a:r>
              <a:rPr lang="en-GB" dirty="0">
                <a:latin typeface="+mj-lt"/>
              </a:rPr>
              <a:t>Model Independent Analysis </a:t>
            </a:r>
            <a:r>
              <a:rPr lang="en-GB" dirty="0" smtClean="0">
                <a:latin typeface="+mj-lt"/>
              </a:rPr>
              <a:t>(MIA) revealed </a:t>
            </a:r>
            <a:r>
              <a:rPr lang="en-GB" dirty="0">
                <a:latin typeface="+mj-lt"/>
              </a:rPr>
              <a:t>the </a:t>
            </a:r>
            <a:r>
              <a:rPr lang="en-GB" b="1" dirty="0">
                <a:latin typeface="+mj-lt"/>
              </a:rPr>
              <a:t>SPS extraction septa</a:t>
            </a:r>
            <a:r>
              <a:rPr lang="en-GB" dirty="0">
                <a:latin typeface="+mj-lt"/>
              </a:rPr>
              <a:t> as the main source for both lines. At the end of 2011 work was started to </a:t>
            </a:r>
            <a:r>
              <a:rPr lang="en-GB" dirty="0" smtClean="0">
                <a:latin typeface="+mj-lt"/>
              </a:rPr>
              <a:t>improve </a:t>
            </a:r>
            <a:r>
              <a:rPr lang="en-GB" dirty="0">
                <a:latin typeface="+mj-lt"/>
              </a:rPr>
              <a:t>the power converter of the </a:t>
            </a:r>
            <a:r>
              <a:rPr lang="en-GB" dirty="0" smtClean="0">
                <a:latin typeface="+mj-lt"/>
              </a:rPr>
              <a:t>MSE</a:t>
            </a:r>
            <a:r>
              <a:rPr lang="en-GB" dirty="0">
                <a:latin typeface="+mj-lt"/>
              </a:rPr>
              <a:t>.6 (TI2) which lead to </a:t>
            </a:r>
            <a:r>
              <a:rPr lang="en-GB" b="1" dirty="0">
                <a:latin typeface="+mj-lt"/>
              </a:rPr>
              <a:t>improved </a:t>
            </a:r>
            <a:r>
              <a:rPr lang="en-GB" b="1" dirty="0" smtClean="0">
                <a:latin typeface="+mj-lt"/>
              </a:rPr>
              <a:t>stability</a:t>
            </a:r>
            <a:r>
              <a:rPr lang="en-GB" dirty="0" smtClean="0">
                <a:latin typeface="+mj-lt"/>
              </a:rPr>
              <a:t>. Work </a:t>
            </a:r>
            <a:r>
              <a:rPr lang="en-GB" dirty="0">
                <a:latin typeface="+mj-lt"/>
              </a:rPr>
              <a:t>continued on the MSE.4 during LS1.</a:t>
            </a:r>
          </a:p>
          <a:p>
            <a:endParaRPr lang="en-GB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The </a:t>
            </a:r>
            <a:r>
              <a:rPr lang="en-GB" dirty="0">
                <a:latin typeface="+mj-lt"/>
              </a:rPr>
              <a:t>main source of trajectory </a:t>
            </a:r>
            <a:r>
              <a:rPr lang="en-GB" dirty="0" smtClean="0">
                <a:latin typeface="+mj-lt"/>
              </a:rPr>
              <a:t>drift was considered </a:t>
            </a:r>
            <a:r>
              <a:rPr lang="en-GB" dirty="0">
                <a:latin typeface="+mj-lt"/>
              </a:rPr>
              <a:t>to be the </a:t>
            </a:r>
            <a:r>
              <a:rPr lang="en-GB" b="1" dirty="0">
                <a:latin typeface="+mj-lt"/>
              </a:rPr>
              <a:t>SPS </a:t>
            </a:r>
            <a:r>
              <a:rPr lang="en-GB" b="1" dirty="0" smtClean="0">
                <a:latin typeface="+mj-lt"/>
              </a:rPr>
              <a:t>orbit variation</a:t>
            </a:r>
            <a:r>
              <a:rPr lang="en-GB" dirty="0" smtClean="0">
                <a:latin typeface="+mj-lt"/>
              </a:rPr>
              <a:t>.</a:t>
            </a:r>
            <a:endParaRPr lang="en-GB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1818" y="1187805"/>
            <a:ext cx="3895940" cy="439200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F. Burkart - 6th Evian Workshop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271485" y="6302890"/>
            <a:ext cx="66438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+mj-lt"/>
              </a:rPr>
              <a:t>L</a:t>
            </a:r>
            <a:r>
              <a:rPr lang="en-GB" sz="1400" dirty="0">
                <a:latin typeface="+mj-lt"/>
              </a:rPr>
              <a:t>. </a:t>
            </a:r>
            <a:r>
              <a:rPr lang="en-GB" sz="1400" dirty="0" err="1">
                <a:latin typeface="+mj-lt"/>
              </a:rPr>
              <a:t>Drosdal</a:t>
            </a:r>
            <a:r>
              <a:rPr lang="en-GB" sz="1400" dirty="0">
                <a:latin typeface="+mj-lt"/>
              </a:rPr>
              <a:t> et al., "Analysis of LHC Transfer Line Trajectory Drifts", IPAC'13</a:t>
            </a:r>
          </a:p>
          <a:p>
            <a:r>
              <a:rPr lang="en-GB" sz="1400" dirty="0" smtClean="0">
                <a:latin typeface="+mj-lt"/>
              </a:rPr>
              <a:t>L</a:t>
            </a:r>
            <a:r>
              <a:rPr lang="en-GB" sz="1400" dirty="0">
                <a:latin typeface="+mj-lt"/>
              </a:rPr>
              <a:t>. </a:t>
            </a:r>
            <a:r>
              <a:rPr lang="en-GB" sz="1400" dirty="0" err="1">
                <a:latin typeface="+mj-lt"/>
              </a:rPr>
              <a:t>Drosdal</a:t>
            </a:r>
            <a:r>
              <a:rPr lang="en-GB" sz="1400" dirty="0">
                <a:latin typeface="+mj-lt"/>
              </a:rPr>
              <a:t> et al., "Sources and Solutions </a:t>
            </a:r>
            <a:r>
              <a:rPr lang="en-GB" sz="1400" dirty="0" err="1">
                <a:latin typeface="+mj-lt"/>
              </a:rPr>
              <a:t>fot</a:t>
            </a:r>
            <a:r>
              <a:rPr lang="en-GB" sz="1400" dirty="0">
                <a:latin typeface="+mj-lt"/>
              </a:rPr>
              <a:t> LHC Transfer Line Stability Issues", IPAC'12</a:t>
            </a:r>
          </a:p>
        </p:txBody>
      </p:sp>
    </p:spTree>
    <p:extLst>
      <p:ext uri="{BB962C8B-B14F-4D97-AF65-F5344CB8AC3E}">
        <p14:creationId xmlns:p14="http://schemas.microsoft.com/office/powerpoint/2010/main" val="4085823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85" y="435111"/>
            <a:ext cx="8229600" cy="393450"/>
          </a:xfrm>
        </p:spPr>
        <p:txBody>
          <a:bodyPr>
            <a:normAutofit fontScale="90000"/>
          </a:bodyPr>
          <a:lstStyle/>
          <a:p>
            <a:r>
              <a:rPr lang="en-GB" dirty="0"/>
              <a:t>Results MIA for TI2 and TI8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 smtClean="0"/>
              <a:t>16.12.2015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F. Burkart - 6th Evian Workshop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610" y="1268759"/>
            <a:ext cx="4572009" cy="24963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2848" y="877823"/>
            <a:ext cx="21829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APRIL 2012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872943"/>
            <a:ext cx="21829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NOVEMBER 2014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3440858" y="5003690"/>
            <a:ext cx="236868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 smtClean="0"/>
              <a:t>Done during </a:t>
            </a:r>
            <a:r>
              <a:rPr lang="en-GB" dirty="0"/>
              <a:t>LHC Run </a:t>
            </a:r>
            <a:r>
              <a:rPr lang="en-GB" dirty="0" smtClean="0"/>
              <a:t>I.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99" y="1297788"/>
            <a:ext cx="4572009" cy="24963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708" y="4165044"/>
            <a:ext cx="4572009" cy="24963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99" y="4165043"/>
            <a:ext cx="4572009" cy="249631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 rot="20213872">
            <a:off x="2358290" y="2913253"/>
            <a:ext cx="5355633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Shot-by-shot trajectory variations reduced by factor </a:t>
            </a:r>
            <a:r>
              <a:rPr lang="en-GB" b="1" dirty="0" smtClean="0">
                <a:solidFill>
                  <a:srgbClr val="FF0000"/>
                </a:solidFill>
              </a:rPr>
              <a:t>2.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Thanks to big effort </a:t>
            </a:r>
            <a:r>
              <a:rPr lang="en-US" b="1" dirty="0">
                <a:solidFill>
                  <a:srgbClr val="FF0000"/>
                </a:solidFill>
              </a:rPr>
              <a:t>from </a:t>
            </a:r>
            <a:r>
              <a:rPr lang="en-US" b="1" dirty="0" smtClean="0">
                <a:solidFill>
                  <a:srgbClr val="FF0000"/>
                </a:solidFill>
              </a:rPr>
              <a:t>EPC!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65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448734"/>
            <a:ext cx="8229600" cy="585537"/>
          </a:xfrm>
        </p:spPr>
        <p:txBody>
          <a:bodyPr/>
          <a:lstStyle/>
          <a:p>
            <a:r>
              <a:rPr lang="en-GB" dirty="0" smtClean="0"/>
              <a:t>MKE </a:t>
            </a:r>
            <a:r>
              <a:rPr lang="en-GB" dirty="0"/>
              <a:t>waveform </a:t>
            </a:r>
            <a:r>
              <a:rPr lang="en-GB" dirty="0" smtClean="0"/>
              <a:t>scans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4276"/>
            <a:ext cx="4567421" cy="24938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67421" y="136077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MKE.4 waveform improved, but not as much as expected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/>
              <a:t>Optimised delay: </a:t>
            </a:r>
            <a:r>
              <a:rPr lang="en-GB" sz="2000" b="1" dirty="0"/>
              <a:t>48.1 </a:t>
            </a:r>
            <a:r>
              <a:rPr lang="en-GB" sz="2000" b="1" dirty="0" err="1">
                <a:latin typeface="Symbol" panose="05050102010706020507" pitchFamily="18" charset="2"/>
              </a:rPr>
              <a:t>m</a:t>
            </a:r>
            <a:r>
              <a:rPr lang="en-GB" sz="2000" b="1" dirty="0" err="1"/>
              <a:t>s</a:t>
            </a:r>
            <a:endParaRPr lang="en-GB" sz="2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540" y="3377209"/>
            <a:ext cx="4563948" cy="24919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17929" y="4094599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MKE.6 waveform is flat (no change)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/>
              <a:t>Optimised delay: </a:t>
            </a:r>
            <a:r>
              <a:rPr lang="en-GB" sz="2000" b="1" dirty="0"/>
              <a:t>38.5</a:t>
            </a:r>
            <a:r>
              <a:rPr lang="en-GB" sz="2000" b="1" dirty="0">
                <a:latin typeface="Symbol" panose="05050102010706020507" pitchFamily="18" charset="2"/>
              </a:rPr>
              <a:t> </a:t>
            </a:r>
            <a:r>
              <a:rPr lang="en-GB" sz="2000" b="1" dirty="0" err="1">
                <a:latin typeface="Symbol" panose="05050102010706020507" pitchFamily="18" charset="2"/>
              </a:rPr>
              <a:t>m</a:t>
            </a:r>
            <a:r>
              <a:rPr lang="en-GB" sz="2000" b="1" dirty="0" err="1"/>
              <a:t>s</a:t>
            </a:r>
            <a:endParaRPr lang="en-GB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52500" y="6064250"/>
            <a:ext cx="5157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MKE4 generators will be modified during YETS!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9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94267"/>
          </a:xfrm>
        </p:spPr>
        <p:txBody>
          <a:bodyPr/>
          <a:lstStyle/>
          <a:p>
            <a:r>
              <a:rPr lang="en-US" dirty="0" smtClean="0"/>
              <a:t>Transversal </a:t>
            </a:r>
            <a:r>
              <a:rPr lang="en-US" dirty="0" smtClean="0"/>
              <a:t>losses – orbit drifts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423796" cy="508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smtClean="0"/>
              <a:t>SPS orbit stability analysis ongoing.</a:t>
            </a:r>
          </a:p>
          <a:p>
            <a:pPr lvl="1"/>
            <a:r>
              <a:rPr lang="en-GB" sz="1600" dirty="0" smtClean="0"/>
              <a:t>Almost 1000 orbits have </a:t>
            </a:r>
            <a:r>
              <a:rPr lang="en-GB" sz="1600" dirty="0"/>
              <a:t>been saved at </a:t>
            </a:r>
            <a:r>
              <a:rPr lang="en-GB" sz="1600" dirty="0" smtClean="0"/>
              <a:t>extraction.</a:t>
            </a:r>
          </a:p>
          <a:p>
            <a:pPr lvl="1"/>
            <a:r>
              <a:rPr lang="en-GB" sz="1600" dirty="0"/>
              <a:t>An orbit drift, mainly at the BPCE4, can be observed</a:t>
            </a:r>
            <a:r>
              <a:rPr lang="en-GB" sz="1600" dirty="0" smtClean="0"/>
              <a:t>.</a:t>
            </a:r>
          </a:p>
          <a:p>
            <a:pPr lvl="1"/>
            <a:r>
              <a:rPr lang="en-GB" sz="1600" dirty="0"/>
              <a:t>The source of error is </a:t>
            </a:r>
            <a:r>
              <a:rPr lang="en-GB" sz="1600" dirty="0" smtClean="0"/>
              <a:t>assumed </a:t>
            </a:r>
            <a:r>
              <a:rPr lang="en-GB" sz="1600" dirty="0"/>
              <a:t>to be a </a:t>
            </a:r>
            <a:r>
              <a:rPr lang="en-GB" sz="1600" dirty="0" smtClean="0"/>
              <a:t>single element </a:t>
            </a:r>
            <a:r>
              <a:rPr lang="en-GB" sz="1600" dirty="0"/>
              <a:t>=&gt; single dipole </a:t>
            </a:r>
            <a:r>
              <a:rPr lang="en-GB" sz="1600" dirty="0" smtClean="0"/>
              <a:t>error</a:t>
            </a:r>
          </a:p>
          <a:p>
            <a:pPr lvl="1"/>
            <a:r>
              <a:rPr lang="en-US" sz="1600" dirty="0" smtClean="0"/>
              <a:t>Main </a:t>
            </a:r>
            <a:r>
              <a:rPr lang="en-US" sz="1600" dirty="0" smtClean="0"/>
              <a:t>bend field variation in the area of </a:t>
            </a:r>
            <a:r>
              <a:rPr lang="en-GB" sz="1600" b="1" dirty="0" smtClean="0"/>
              <a:t>MBA.11190 in LSS1 </a:t>
            </a:r>
            <a:r>
              <a:rPr lang="en-GB" sz="1600" dirty="0" smtClean="0"/>
              <a:t>might</a:t>
            </a:r>
            <a:r>
              <a:rPr lang="en-GB" sz="1600" b="1" dirty="0" smtClean="0"/>
              <a:t> </a:t>
            </a:r>
            <a:r>
              <a:rPr lang="en-GB" sz="1600" dirty="0" smtClean="0"/>
              <a:t>lead to the observed </a:t>
            </a:r>
            <a:r>
              <a:rPr lang="en-US" sz="1600" b="1" dirty="0" smtClean="0"/>
              <a:t>orbit change – more measurements needed</a:t>
            </a:r>
            <a:r>
              <a:rPr lang="en-US" sz="1600" dirty="0" smtClean="0"/>
              <a:t>.</a:t>
            </a:r>
          </a:p>
          <a:p>
            <a:pPr lvl="1"/>
            <a:r>
              <a:rPr lang="en-GB" sz="1600" dirty="0"/>
              <a:t>Correlation between temperature and orbit drift to be analysed in detail.</a:t>
            </a:r>
          </a:p>
          <a:p>
            <a:pPr marL="205740" lvl="1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 smtClean="0"/>
              <a:t>TL collimator settings:</a:t>
            </a:r>
          </a:p>
          <a:p>
            <a:r>
              <a:rPr lang="en-US" sz="1600" b="1" dirty="0" smtClean="0"/>
              <a:t>TCDIs </a:t>
            </a:r>
            <a:r>
              <a:rPr lang="en-US" sz="1600" b="1" dirty="0"/>
              <a:t>at 5 </a:t>
            </a:r>
            <a:r>
              <a:rPr lang="en-US" sz="1600" b="1" dirty="0" smtClean="0">
                <a:latin typeface="Symbol" charset="2"/>
                <a:cs typeface="Symbol" charset="2"/>
              </a:rPr>
              <a:t>s </a:t>
            </a:r>
            <a:r>
              <a:rPr lang="en-US" sz="1600" dirty="0" smtClean="0">
                <a:latin typeface="Symbol" charset="2"/>
                <a:cs typeface="Symbol" charset="2"/>
              </a:rPr>
              <a:t>(</a:t>
            </a:r>
            <a:r>
              <a:rPr lang="en-US" sz="1600" dirty="0" smtClean="0">
                <a:latin typeface="+mj-lt"/>
                <a:cs typeface="Symbol" charset="2"/>
              </a:rPr>
              <a:t>with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>
                <a:latin typeface="+mj-lt"/>
                <a:cs typeface="Symbol" charset="2"/>
              </a:rPr>
              <a:t>nom. </a:t>
            </a:r>
            <a:r>
              <a:rPr lang="en-US" sz="1600" dirty="0" err="1" smtClean="0">
                <a:latin typeface="+mj-lt"/>
                <a:cs typeface="Symbol" charset="2"/>
              </a:rPr>
              <a:t>emittance</a:t>
            </a:r>
            <a:r>
              <a:rPr lang="en-US" sz="1600" dirty="0" smtClean="0">
                <a:latin typeface="+mj-lt"/>
                <a:cs typeface="Symbol" charset="2"/>
              </a:rPr>
              <a:t>)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GB" sz="1600" dirty="0"/>
              <a:t>Initial setting at 4.5</a:t>
            </a:r>
            <a:r>
              <a:rPr lang="en-GB" sz="1600" dirty="0">
                <a:latin typeface="Symbol" charset="2"/>
                <a:cs typeface="Symbol" charset="2"/>
              </a:rPr>
              <a:t> </a:t>
            </a:r>
            <a:r>
              <a:rPr lang="en-GB" sz="1600" dirty="0" smtClean="0">
                <a:latin typeface="Symbol" charset="2"/>
                <a:cs typeface="Symbol" charset="2"/>
              </a:rPr>
              <a:t>s</a:t>
            </a:r>
            <a:r>
              <a:rPr lang="en-GB" sz="1600" dirty="0" smtClean="0"/>
              <a:t>. </a:t>
            </a:r>
            <a:endParaRPr lang="en-GB" sz="1600" dirty="0" smtClean="0"/>
          </a:p>
          <a:p>
            <a:r>
              <a:rPr lang="en-GB" sz="1600" dirty="0" smtClean="0"/>
              <a:t>Was </a:t>
            </a:r>
            <a:r>
              <a:rPr lang="en-GB" sz="1600" dirty="0"/>
              <a:t>increased </a:t>
            </a:r>
            <a:r>
              <a:rPr lang="en-GB" sz="1600" dirty="0" smtClean="0"/>
              <a:t>in </a:t>
            </a:r>
            <a:r>
              <a:rPr lang="en-GB" sz="1600" dirty="0" smtClean="0"/>
              <a:t>2011.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188" y="3653519"/>
            <a:ext cx="4713257" cy="225819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23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run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Less MSE ripple</a:t>
            </a:r>
          </a:p>
          <a:p>
            <a:r>
              <a:rPr lang="en-US" dirty="0" smtClean="0">
                <a:latin typeface="+mj-lt"/>
              </a:rPr>
              <a:t>No bump in LHC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 smooth steering.</a:t>
            </a:r>
          </a:p>
          <a:p>
            <a:r>
              <a:rPr lang="en-US" dirty="0" smtClean="0">
                <a:latin typeface="+mj-lt"/>
                <a:sym typeface="Wingdings" panose="05000000000000000000" pitchFamily="2" charset="2"/>
              </a:rPr>
              <a:t>Optimized delay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for first bunch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on MKE </a:t>
            </a:r>
            <a:r>
              <a:rPr lang="en-US" dirty="0" err="1" smtClean="0">
                <a:latin typeface="+mj-lt"/>
                <a:sym typeface="Wingdings" panose="05000000000000000000" pitchFamily="2" charset="2"/>
              </a:rPr>
              <a:t>f.t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..</a:t>
            </a:r>
            <a:endParaRPr lang="en-US" dirty="0" smtClean="0">
              <a:latin typeface="+mj-lt"/>
              <a:sym typeface="Wingdings" panose="05000000000000000000" pitchFamily="2" charset="2"/>
            </a:endParaRPr>
          </a:p>
          <a:p>
            <a:r>
              <a:rPr lang="en-US" dirty="0" smtClean="0">
                <a:latin typeface="+mj-lt"/>
                <a:sym typeface="Wingdings" panose="05000000000000000000" pitchFamily="2" charset="2"/>
              </a:rPr>
              <a:t>But higher losses on the TDI!</a:t>
            </a:r>
          </a:p>
          <a:p>
            <a:endParaRPr lang="en-US" dirty="0">
              <a:latin typeface="+mj-lt"/>
              <a:sym typeface="Wingdings" panose="05000000000000000000" pitchFamily="2" charset="2"/>
            </a:endParaRPr>
          </a:p>
          <a:p>
            <a:endParaRPr lang="en-US" dirty="0" smtClean="0">
              <a:latin typeface="+mj-lt"/>
              <a:sym typeface="Wingdings" panose="05000000000000000000" pitchFamily="2" charset="2"/>
            </a:endParaRPr>
          </a:p>
          <a:p>
            <a:endParaRPr lang="en-US" dirty="0">
              <a:latin typeface="+mj-lt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b="1" dirty="0">
                <a:latin typeface="+mj-lt"/>
                <a:sym typeface="Wingdings" panose="05000000000000000000" pitchFamily="2" charset="2"/>
              </a:rPr>
              <a:t>Longitudinal </a:t>
            </a:r>
            <a:r>
              <a:rPr lang="en-US" b="1" dirty="0" smtClean="0">
                <a:latin typeface="+mj-lt"/>
                <a:sym typeface="Wingdings" panose="05000000000000000000" pitchFamily="2" charset="2"/>
              </a:rPr>
              <a:t>losses …</a:t>
            </a:r>
            <a:endParaRPr lang="en-US" b="1" dirty="0" smtClean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16.12.2015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6AE82-F28F-4808-B8E5-518CF5B60BC5}" type="slidenum">
              <a:rPr lang="en-GB" smtClean="0"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Burkart - 6th Evian Workshop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87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Presentation5</Template>
  <TotalTime>30613</TotalTime>
  <Words>1859</Words>
  <Application>Microsoft Macintosh PowerPoint</Application>
  <PresentationFormat>On-screen Show (4:3)</PresentationFormat>
  <Paragraphs>297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Clarity</vt:lpstr>
      <vt:lpstr>How to obtain clean injections</vt:lpstr>
      <vt:lpstr>Outline</vt:lpstr>
      <vt:lpstr>144 bpi, 25 ns, 2015 </vt:lpstr>
      <vt:lpstr>144 bpi, 25 ns, 2012</vt:lpstr>
      <vt:lpstr>Reminder - Transversal losses</vt:lpstr>
      <vt:lpstr>Results MIA for TI2 and TI8</vt:lpstr>
      <vt:lpstr>MKE waveform scans</vt:lpstr>
      <vt:lpstr>Transversal losses – orbit drifts</vt:lpstr>
      <vt:lpstr>Comparison to run 1</vt:lpstr>
      <vt:lpstr>Losses at the TDI 2015</vt:lpstr>
      <vt:lpstr>Diamond detectors</vt:lpstr>
      <vt:lpstr>dBLMs around LHC</vt:lpstr>
      <vt:lpstr>Losses @ TDI for 144b B1</vt:lpstr>
      <vt:lpstr>Losses @ TDI for 144b B2</vt:lpstr>
      <vt:lpstr>Loss distribution</vt:lpstr>
      <vt:lpstr>Injection Quality Check Tool</vt:lpstr>
      <vt:lpstr>Loss mitigation</vt:lpstr>
      <vt:lpstr>MD results – MKI f.t. increase</vt:lpstr>
      <vt:lpstr>MKQ kick in the SPS – tested during MD</vt:lpstr>
      <vt:lpstr>MD results -  SPS MKQ on/off</vt:lpstr>
      <vt:lpstr>Zoom</vt:lpstr>
      <vt:lpstr>Losses at the TPSG in LSS6</vt:lpstr>
      <vt:lpstr>Outlook</vt:lpstr>
      <vt:lpstr>Conclusion</vt:lpstr>
      <vt:lpstr>PowerPoint Presentation</vt:lpstr>
      <vt:lpstr>LHC Injection gap cleaning</vt:lpstr>
      <vt:lpstr>B1 – B2 difference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 FHI-FCC</dc:title>
  <dc:creator>Wolfgang Bartmann</dc:creator>
  <cp:lastModifiedBy>Florian Burkart</cp:lastModifiedBy>
  <cp:revision>364</cp:revision>
  <cp:lastPrinted>2015-12-14T12:32:29Z</cp:lastPrinted>
  <dcterms:created xsi:type="dcterms:W3CDTF">2015-06-04T07:48:42Z</dcterms:created>
  <dcterms:modified xsi:type="dcterms:W3CDTF">2015-12-16T12:48:46Z</dcterms:modified>
</cp:coreProperties>
</file>