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sldIdLst>
    <p:sldId id="256" r:id="rId2"/>
    <p:sldId id="258" r:id="rId3"/>
    <p:sldId id="259" r:id="rId4"/>
    <p:sldId id="278" r:id="rId5"/>
    <p:sldId id="294" r:id="rId6"/>
    <p:sldId id="287" r:id="rId7"/>
    <p:sldId id="307" r:id="rId8"/>
    <p:sldId id="300" r:id="rId9"/>
    <p:sldId id="295" r:id="rId10"/>
    <p:sldId id="299" r:id="rId11"/>
    <p:sldId id="266" r:id="rId12"/>
    <p:sldId id="302" r:id="rId13"/>
    <p:sldId id="301" r:id="rId14"/>
    <p:sldId id="282" r:id="rId15"/>
    <p:sldId id="296" r:id="rId16"/>
    <p:sldId id="269" r:id="rId17"/>
    <p:sldId id="293" r:id="rId18"/>
    <p:sldId id="306" r:id="rId19"/>
    <p:sldId id="303" r:id="rId20"/>
    <p:sldId id="268" r:id="rId21"/>
    <p:sldId id="298" r:id="rId22"/>
    <p:sldId id="304" r:id="rId23"/>
    <p:sldId id="25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1267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B8993-D5CB-4032-A8C2-5B64F177C52C}" type="datetimeFigureOut">
              <a:rPr lang="en-GB" smtClean="0"/>
              <a:t>16/12/2015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49EB3-9471-4226-8EAE-5C6E6A0D8E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2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49EB3-9471-4226-8EAE-5C6E6A0D8E2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67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BLM Thresholds Evolution And 2016 Proposal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374821" y="3687686"/>
            <a:ext cx="8226854" cy="1361052"/>
          </a:xfrm>
        </p:spPr>
        <p:txBody>
          <a:bodyPr>
            <a:normAutofit lnSpcReduction="10000"/>
          </a:bodyPr>
          <a:lstStyle/>
          <a:p>
            <a:r>
              <a:rPr lang="en-GB" b="1" dirty="0" smtClean="0"/>
              <a:t>M. Kalliokoski</a:t>
            </a:r>
            <a:r>
              <a:rPr lang="en-GB" dirty="0" smtClean="0"/>
              <a:t>, B. Auchmann, B. Dehning, E. Effinger, J. Emery, V. Grishin, E.B. Holzer, S. Jackson, B. Kolad, A. Lechner, A. Mereghetti, E. Nebot Del Busto, O. Picha, C. Roderick, M. Sapinski, E. Skordis, M. Sobieszek, C. Xu and C. Zamantzas</a:t>
            </a:r>
          </a:p>
          <a:p>
            <a:endParaRPr lang="en-GB" dirty="0" smtClean="0"/>
          </a:p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Evian Workshop</a:t>
            </a:r>
          </a:p>
          <a:p>
            <a:r>
              <a:rPr lang="en-GB" dirty="0" smtClean="0"/>
              <a:t>16/12/2015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LSA-Based Threshold Generation Application </a:t>
            </a:r>
            <a:endParaRPr lang="en-GB" dirty="0"/>
          </a:p>
        </p:txBody>
      </p:sp>
      <p:pic>
        <p:nvPicPr>
          <p:cNvPr id="7" name="Content Placeholder 6" descr="prezentacja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71" y="3242015"/>
            <a:ext cx="3909260" cy="3011927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During Run1 the threshold modifications were made with various C++ scripts</a:t>
            </a:r>
          </a:p>
          <a:p>
            <a:r>
              <a:rPr lang="en-GB" dirty="0" smtClean="0"/>
              <a:t>The final tables were submitted directly to database</a:t>
            </a:r>
          </a:p>
          <a:p>
            <a:r>
              <a:rPr lang="en-GB" dirty="0" smtClean="0"/>
              <a:t>For Run2 a new application which makes the calculations directly on the database level was developed</a:t>
            </a:r>
          </a:p>
          <a:p>
            <a:r>
              <a:rPr lang="en-GB" dirty="0" smtClean="0"/>
              <a:t>Faster but also more safe method to modify thresholds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3231" y="5993045"/>
            <a:ext cx="38305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M. Sobieszek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25" y="1503723"/>
            <a:ext cx="3693897" cy="1800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54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/>
              <a:t>LSA-based Threshold Generation Application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950"/>
          <a:stretch/>
        </p:blipFill>
        <p:spPr>
          <a:xfrm>
            <a:off x="460375" y="1436896"/>
            <a:ext cx="8226425" cy="4444583"/>
          </a:xfrm>
          <a:prstGeom prst="rect">
            <a:avLst/>
          </a:prstGeom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544664" y="4911130"/>
            <a:ext cx="199231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x-none" dirty="0" smtClean="0">
                <a:solidFill>
                  <a:srgbClr val="0055A0"/>
                </a:solidFill>
              </a:rPr>
              <a:t>B. Kolad,</a:t>
            </a:r>
          </a:p>
        </p:txBody>
      </p:sp>
    </p:spTree>
    <p:extLst>
      <p:ext uri="{BB962C8B-B14F-4D97-AF65-F5344CB8AC3E}">
        <p14:creationId xmlns:p14="http://schemas.microsoft.com/office/powerpoint/2010/main" val="427654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Cronjobs</a:t>
            </a:r>
            <a:r>
              <a:rPr lang="en-GB" dirty="0" smtClean="0"/>
              <a:t> Application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Application which compares LSA values between two timestamps</a:t>
            </a:r>
          </a:p>
          <a:p>
            <a:r>
              <a:rPr lang="en-GB" dirty="0" smtClean="0"/>
              <a:t>Runs automatically every day to check the changes</a:t>
            </a:r>
          </a:p>
          <a:p>
            <a:r>
              <a:rPr lang="en-GB" dirty="0" smtClean="0"/>
              <a:t>Can be launched manually to check the threshold changes</a:t>
            </a:r>
          </a:p>
          <a:p>
            <a:r>
              <a:rPr lang="en-GB" dirty="0" smtClean="0"/>
              <a:t>In addition to threshold values, checks also other flags that are written during the refresh of master</a:t>
            </a:r>
          </a:p>
          <a:p>
            <a:pPr lvl="1"/>
            <a:r>
              <a:rPr lang="en-GB" dirty="0" smtClean="0"/>
              <a:t>Filters, BIS connection etc.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91000" y="1600201"/>
            <a:ext cx="3657600" cy="134985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132616"/>
            <a:ext cx="4159370" cy="1158718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634400" y="4518460"/>
            <a:ext cx="1992312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x-none" dirty="0" smtClean="0">
                <a:solidFill>
                  <a:srgbClr val="0055A0"/>
                </a:solidFill>
              </a:rPr>
              <a:t>C. Xu</a:t>
            </a:r>
          </a:p>
        </p:txBody>
      </p:sp>
    </p:spTree>
    <p:extLst>
      <p:ext uri="{BB962C8B-B14F-4D97-AF65-F5344CB8AC3E}">
        <p14:creationId xmlns:p14="http://schemas.microsoft.com/office/powerpoint/2010/main" val="197816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the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dirty="0" smtClean="0"/>
              <a:t>New functions and QP3 tables are introduced to the database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New families are created</a:t>
            </a:r>
          </a:p>
          <a:p>
            <a:pPr marL="1019556" lvl="1" indent="-571500">
              <a:buFont typeface="+mj-lt"/>
              <a:buAutoNum type="romanUcPeriod"/>
            </a:pPr>
            <a:r>
              <a:rPr lang="en-GB" dirty="0" smtClean="0"/>
              <a:t>User selects the parameters and creates a new family</a:t>
            </a:r>
          </a:p>
          <a:p>
            <a:pPr marL="1019556" lvl="1" indent="-571500">
              <a:buFont typeface="+mj-lt"/>
              <a:buAutoNum type="romanUcPeriod"/>
            </a:pPr>
            <a:r>
              <a:rPr lang="en-GB" dirty="0" smtClean="0"/>
              <a:t>Corrections are selected and the threshold tables are calculated</a:t>
            </a:r>
          </a:p>
          <a:p>
            <a:pPr marL="1019556" lvl="1" indent="-571500">
              <a:buFont typeface="+mj-lt"/>
              <a:buAutoNum type="romanUcPeriod"/>
            </a:pPr>
            <a:r>
              <a:rPr lang="en-GB" dirty="0" smtClean="0"/>
              <a:t>Changes are written to final tables</a:t>
            </a:r>
          </a:p>
          <a:p>
            <a:pPr marL="1019556" lvl="1" indent="-571500">
              <a:buFont typeface="+mj-lt"/>
              <a:buAutoNum type="romanUcPeriod"/>
            </a:pPr>
            <a:r>
              <a:rPr lang="en-GB" dirty="0" smtClean="0"/>
              <a:t>Changes are checked within the threshold working group and approved by MPP, an ECR is written, changes are presented to LMC</a:t>
            </a:r>
          </a:p>
          <a:p>
            <a:pPr marL="1019556" lvl="1" indent="-571500">
              <a:buFont typeface="+mj-lt"/>
              <a:buAutoNum type="romanUcPeriod"/>
            </a:pPr>
            <a:r>
              <a:rPr lang="en-GB" dirty="0" smtClean="0"/>
              <a:t>Monitors are moved to new families</a:t>
            </a:r>
          </a:p>
          <a:p>
            <a:pPr marL="1019556" lvl="1" indent="-571500">
              <a:buFont typeface="+mj-lt"/>
              <a:buAutoNum type="romanUcPeriod"/>
            </a:pPr>
            <a:r>
              <a:rPr lang="en-GB" dirty="0" smtClean="0"/>
              <a:t>Two BLM experts signs the refresh of master tables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err="1" smtClean="0"/>
              <a:t>Cronjobs</a:t>
            </a:r>
            <a:r>
              <a:rPr lang="en-GB" dirty="0" smtClean="0"/>
              <a:t> is run to check the changes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LSA settings are generated and the changes are driven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smtClean="0"/>
              <a:t>Monitor factors are changed (default 0.1)</a:t>
            </a:r>
          </a:p>
          <a:p>
            <a:pPr marL="550926" indent="-514350">
              <a:buFont typeface="+mj-lt"/>
              <a:buAutoNum type="arabicPeriod"/>
            </a:pPr>
            <a:r>
              <a:rPr lang="en-GB" dirty="0" err="1" smtClean="0"/>
              <a:t>Cronjobs</a:t>
            </a:r>
            <a:r>
              <a:rPr lang="en-GB" dirty="0" smtClean="0"/>
              <a:t> is run to check the changes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0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Implementation of </a:t>
            </a:r>
            <a:r>
              <a:rPr lang="en-GB" dirty="0"/>
              <a:t>N</a:t>
            </a:r>
            <a:r>
              <a:rPr lang="en-GB" dirty="0" smtClean="0"/>
              <a:t>ew Thresholds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 all changes to master thresholds, an ECR is written</a:t>
            </a:r>
          </a:p>
          <a:p>
            <a:r>
              <a:rPr lang="en-GB" dirty="0" smtClean="0"/>
              <a:t>6 ECRs for the permanent changes</a:t>
            </a:r>
          </a:p>
          <a:p>
            <a:r>
              <a:rPr lang="en-GB" dirty="0" smtClean="0"/>
              <a:t>2 additional ECRs describing the changes for the MDs</a:t>
            </a:r>
          </a:p>
          <a:p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the Threshold Levels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88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Quench Tests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Collimation Quench Test with heavy ions</a:t>
            </a:r>
            <a:r>
              <a:rPr lang="en-GB" sz="1800" dirty="0"/>
              <a:t> </a:t>
            </a:r>
            <a:r>
              <a:rPr lang="en-GB" sz="1800" dirty="0" smtClean="0"/>
              <a:t>13/12/2015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r="4945"/>
          <a:stretch/>
        </p:blipFill>
        <p:spPr>
          <a:xfrm>
            <a:off x="260993" y="1742536"/>
            <a:ext cx="4519309" cy="23118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47898" y="3883032"/>
            <a:ext cx="18918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chemeClr val="accent6"/>
                </a:solidFill>
              </a:rPr>
              <a:t>BLMEI.09L7.B2I30_MBB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197"/>
          <a:stretch/>
        </p:blipFill>
        <p:spPr>
          <a:xfrm>
            <a:off x="4433977" y="3819510"/>
            <a:ext cx="4647219" cy="2426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8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Quench Tests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8162338"/>
              </p:ext>
            </p:extLst>
          </p:nvPr>
        </p:nvGraphicFramePr>
        <p:xfrm>
          <a:off x="325910" y="1377179"/>
          <a:ext cx="8489433" cy="3660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7427"/>
                <a:gridCol w="607688"/>
                <a:gridCol w="607688"/>
                <a:gridCol w="699763"/>
                <a:gridCol w="699763"/>
                <a:gridCol w="699763"/>
                <a:gridCol w="699763"/>
                <a:gridCol w="699763"/>
                <a:gridCol w="693413"/>
                <a:gridCol w="1037900"/>
                <a:gridCol w="663251"/>
                <a:gridCol w="663251"/>
              </a:tblGrid>
              <a:tr h="26762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of Thresholds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B2I21_MQ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B2I10_MQ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B2I25_MBA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B2I24_MBA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B2I23_MBA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B2I22_MBA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B2I21_MBA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B2I30_MBB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B0T10_MBB-MBA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B2I22_MBB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5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B2I21_MBB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26762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26762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26762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26762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RS04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5.1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26762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4.2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4.6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26762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RS06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0.8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3.6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3.2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3.3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3.1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3.7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10.4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7.0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3.0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26762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RS07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3.0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10.0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8.3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7.4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7.6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7.3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8.6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23.6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25.3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4.7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6.6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292822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RS08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16.7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55.6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33.0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29.5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30.5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29.0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34.3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93.5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139.0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18.4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26.3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297743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RS09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24.1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80.3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57.6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51.4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52.8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50.5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59.4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162.2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199.8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32.0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45.2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</a:tr>
              <a:tr h="30266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35.1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117.0</a:t>
                      </a:r>
                      <a:endParaRPr lang="en-GB" sz="20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122.3</a:t>
                      </a:r>
                      <a:endParaRPr lang="en-GB" sz="14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108.6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111.8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107.6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126.5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344.8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293.7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68.0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96.7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</a:tr>
              <a:tr h="291110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000" u="none" strike="noStrike" dirty="0" smtClean="0">
                        <a:effectLst/>
                      </a:endParaRPr>
                    </a:p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17.2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57.2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82.7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73.9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76.0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72.9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85.6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233.3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 smtClean="0">
                          <a:solidFill>
                            <a:schemeClr val="bg2"/>
                          </a:solidFill>
                          <a:effectLst/>
                        </a:rPr>
                        <a:t>143.2</a:t>
                      </a:r>
                      <a:endParaRPr lang="en-GB" sz="1600" b="1" i="0" u="none" strike="noStrike" dirty="0">
                        <a:solidFill>
                          <a:schemeClr val="bg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46.5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66.0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</a:tr>
              <a:tr h="26762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4.3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14.5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23.9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21.3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22.0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21.1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24.8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67.4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u="none" strike="noStrike" dirty="0" smtClean="0">
                          <a:effectLst/>
                        </a:rPr>
                        <a:t>36.3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13.5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 smtClean="0">
                          <a:effectLst/>
                        </a:rPr>
                        <a:t>19.1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92920" y="5056756"/>
            <a:ext cx="555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Collimation quench test with heavy 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19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Quench Tests 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6354215"/>
              </p:ext>
            </p:extLst>
          </p:nvPr>
        </p:nvGraphicFramePr>
        <p:xfrm>
          <a:off x="1326574" y="1173935"/>
          <a:ext cx="6105638" cy="45891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2483"/>
                <a:gridCol w="1337811"/>
                <a:gridCol w="966336"/>
                <a:gridCol w="966336"/>
                <a:gridCol w="966336"/>
                <a:gridCol w="966336"/>
              </a:tblGrid>
              <a:tr h="4084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of Thresholds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B0T20_MBA-LEFL</a:t>
                      </a:r>
                    </a:p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B2E24_MBA</a:t>
                      </a:r>
                    </a:p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B2E23_MBA</a:t>
                      </a:r>
                    </a:p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B2E22_MBA</a:t>
                      </a:r>
                    </a:p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B2E21_MBA</a:t>
                      </a:r>
                    </a:p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</a:tr>
              <a:tr h="332681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32681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32681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32681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RS04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32681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32681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RS06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32681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RS07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63998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RS08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70115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RS09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76232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RS10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6186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  <a:tr h="352839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RS12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69" marR="8569" marT="8569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01687" y="5836507"/>
            <a:ext cx="5555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BFPP quench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200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for 2016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90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Beam Loss Monitoring System of the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BLM system consists of 3929 monitors</a:t>
            </a:r>
          </a:p>
          <a:p>
            <a:r>
              <a:rPr lang="en-GB" dirty="0" smtClean="0"/>
              <a:t>Three types:</a:t>
            </a:r>
          </a:p>
          <a:p>
            <a:pPr lvl="1"/>
            <a:r>
              <a:rPr lang="en-GB" dirty="0" smtClean="0"/>
              <a:t>Ionization Chamber (IC), </a:t>
            </a:r>
          </a:p>
          <a:p>
            <a:pPr lvl="2"/>
            <a:r>
              <a:rPr lang="en-GB" dirty="0" smtClean="0"/>
              <a:t>Parallel plate chambers, 50cm long with an active volume of 1.5 l, 61 electrodes</a:t>
            </a:r>
          </a:p>
          <a:p>
            <a:pPr lvl="2"/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 at 100 mbar overpressure</a:t>
            </a:r>
            <a:endParaRPr lang="en-GB" dirty="0"/>
          </a:p>
          <a:p>
            <a:pPr lvl="2"/>
            <a:r>
              <a:rPr lang="en-GB" dirty="0" smtClean="0"/>
              <a:t>3630 monitors in LHC</a:t>
            </a:r>
          </a:p>
          <a:p>
            <a:pPr lvl="1"/>
            <a:r>
              <a:rPr lang="en-GB" dirty="0" smtClean="0"/>
              <a:t>Little Ionization Chamber (LIC)</a:t>
            </a:r>
          </a:p>
          <a:p>
            <a:pPr lvl="2"/>
            <a:r>
              <a:rPr lang="en-GB" dirty="0" smtClean="0"/>
              <a:t>Same gas properties as IC, </a:t>
            </a:r>
            <a:br>
              <a:rPr lang="en-GB" dirty="0" smtClean="0"/>
            </a:br>
            <a:r>
              <a:rPr lang="en-GB" dirty="0" smtClean="0"/>
              <a:t>3 electrodes  </a:t>
            </a:r>
          </a:p>
          <a:p>
            <a:pPr lvl="2"/>
            <a:r>
              <a:rPr lang="en-GB" dirty="0" smtClean="0"/>
              <a:t>108 monitors in LHC</a:t>
            </a:r>
          </a:p>
          <a:p>
            <a:pPr lvl="1"/>
            <a:r>
              <a:rPr lang="en-GB" dirty="0" smtClean="0"/>
              <a:t>Secondary Emission Monitor (SEM)</a:t>
            </a:r>
          </a:p>
          <a:p>
            <a:pPr lvl="2"/>
            <a:r>
              <a:rPr lang="en-GB" dirty="0" smtClean="0"/>
              <a:t>Same geometry as with LIC, </a:t>
            </a:r>
            <a:br>
              <a:rPr lang="en-GB" dirty="0" smtClean="0"/>
            </a:br>
            <a:r>
              <a:rPr lang="en-GB" dirty="0" smtClean="0"/>
              <a:t>10</a:t>
            </a:r>
            <a:r>
              <a:rPr lang="en-GB" baseline="30000" dirty="0" smtClean="0"/>
              <a:t>-7</a:t>
            </a:r>
            <a:r>
              <a:rPr lang="en-GB" dirty="0" smtClean="0"/>
              <a:t> bar vacuum</a:t>
            </a:r>
          </a:p>
          <a:p>
            <a:pPr lvl="2"/>
            <a:r>
              <a:rPr lang="en-GB" dirty="0" smtClean="0"/>
              <a:t>191 in LHC</a:t>
            </a:r>
          </a:p>
          <a:p>
            <a:r>
              <a:rPr lang="en-GB" dirty="0" smtClean="0"/>
              <a:t>3518 ICs are connected to Beam Interlock System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" t="24893" r="30284" b="-840"/>
          <a:stretch/>
        </p:blipFill>
        <p:spPr>
          <a:xfrm>
            <a:off x="4390843" y="1120902"/>
            <a:ext cx="3761117" cy="23299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844" y="3450815"/>
            <a:ext cx="3795964" cy="2530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92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Planned Threshold Changes for 2016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To avoid unnecessary beam dumps due to UFOs, an additional ad-hoc correction to the MB and MQ monitors in ARCs and DSs will be implemented (see B. </a:t>
            </a:r>
            <a:r>
              <a:rPr lang="en-GB" dirty="0" err="1" smtClean="0"/>
              <a:t>Auchmann’s</a:t>
            </a:r>
            <a:r>
              <a:rPr lang="en-GB" dirty="0" smtClean="0"/>
              <a:t> talk)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New models are being developed for the monitors on collimators (see A. </a:t>
            </a:r>
            <a:r>
              <a:rPr lang="en-GB" dirty="0" err="1" smtClean="0"/>
              <a:t>Mereghetti’s</a:t>
            </a:r>
            <a:r>
              <a:rPr lang="en-GB" dirty="0" smtClean="0"/>
              <a:t> talk, coming next)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81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Planned Threshold Changes for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Monitor Factors will be unified based on locations</a:t>
            </a:r>
          </a:p>
          <a:p>
            <a:pPr lvl="1"/>
            <a:r>
              <a:rPr lang="en-GB" dirty="0" smtClean="0"/>
              <a:t>E.g. all monitors in ARCs will have same monitor factor in standard families</a:t>
            </a:r>
          </a:p>
          <a:p>
            <a:pPr lvl="1"/>
            <a:r>
              <a:rPr lang="en-GB" dirty="0" smtClean="0"/>
              <a:t>If different thresholds are needed, changes are made to master level</a:t>
            </a:r>
          </a:p>
          <a:p>
            <a:r>
              <a:rPr lang="en-GB" dirty="0" smtClean="0"/>
              <a:t>Based </a:t>
            </a:r>
            <a:r>
              <a:rPr lang="en-GB" dirty="0"/>
              <a:t>on quench test results, </a:t>
            </a:r>
            <a:r>
              <a:rPr lang="en-GB" dirty="0" smtClean="0"/>
              <a:t>an </a:t>
            </a:r>
            <a:r>
              <a:rPr lang="en-GB" dirty="0"/>
              <a:t>increase </a:t>
            </a:r>
            <a:r>
              <a:rPr lang="en-GB" dirty="0" smtClean="0"/>
              <a:t>to </a:t>
            </a:r>
            <a:r>
              <a:rPr lang="en-GB" dirty="0"/>
              <a:t>long Running Sums </a:t>
            </a:r>
            <a:r>
              <a:rPr lang="en-GB" dirty="0" smtClean="0"/>
              <a:t>for </a:t>
            </a:r>
            <a:r>
              <a:rPr lang="en-GB" dirty="0"/>
              <a:t>MB and MQ </a:t>
            </a:r>
            <a:r>
              <a:rPr lang="en-GB" dirty="0" smtClean="0"/>
              <a:t>monitors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70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Planned Threshold Changes for 2016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Lowering of the RS11-12 for </a:t>
            </a:r>
            <a:r>
              <a:rPr lang="en-GB" dirty="0" smtClean="0"/>
              <a:t>ion </a:t>
            </a:r>
            <a:r>
              <a:rPr lang="en-GB" dirty="0" smtClean="0"/>
              <a:t>families might be needed</a:t>
            </a:r>
          </a:p>
          <a:p>
            <a:pPr lvl="1"/>
            <a:r>
              <a:rPr lang="en-GB" dirty="0" smtClean="0"/>
              <a:t>Analysis of the QT result ongoing</a:t>
            </a:r>
          </a:p>
          <a:p>
            <a:r>
              <a:rPr lang="en-GB" dirty="0" smtClean="0"/>
              <a:t>Separate ion-proton run thresholds will be studied and implemented if needed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24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and Conclusions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Over 5700 modifications to the thresholds were made during 2015</a:t>
            </a:r>
          </a:p>
          <a:p>
            <a:r>
              <a:rPr lang="en-GB" dirty="0" smtClean="0"/>
              <a:t>New tools allow faster changes to threshold values with improved safety</a:t>
            </a:r>
          </a:p>
          <a:p>
            <a:r>
              <a:rPr lang="en-GB" dirty="0" smtClean="0"/>
              <a:t>Main changes in 2016 will be made to collimators (A. </a:t>
            </a:r>
            <a:r>
              <a:rPr lang="en-GB" dirty="0" err="1" smtClean="0"/>
              <a:t>Mereghetti’s</a:t>
            </a:r>
            <a:r>
              <a:rPr lang="en-GB" dirty="0" smtClean="0"/>
              <a:t> talk)</a:t>
            </a:r>
          </a:p>
          <a:p>
            <a:r>
              <a:rPr lang="en-GB" dirty="0" smtClean="0"/>
              <a:t>For other families, mainly ad-hoc adjustments to current values are foreseen</a:t>
            </a:r>
          </a:p>
          <a:p>
            <a:r>
              <a:rPr lang="en-GB" dirty="0" smtClean="0"/>
              <a:t>New thresholds for monitors at experiments (ALICE, AFP etc.)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22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BLM Thresholds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6" r="5662"/>
          <a:stretch/>
        </p:blipFill>
        <p:spPr>
          <a:xfrm>
            <a:off x="249373" y="1190445"/>
            <a:ext cx="5751970" cy="3016771"/>
          </a:xfrm>
        </p:spPr>
      </p:pic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05414394"/>
              </p:ext>
            </p:extLst>
          </p:nvPr>
        </p:nvGraphicFramePr>
        <p:xfrm>
          <a:off x="6022398" y="1022728"/>
          <a:ext cx="2643823" cy="3368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30618"/>
                <a:gridCol w="1513205"/>
              </a:tblGrid>
              <a:tr h="183726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Running</a:t>
                      </a:r>
                      <a:r>
                        <a:rPr lang="en-GB" sz="1100" b="0" baseline="0" dirty="0" smtClean="0"/>
                        <a:t> Sum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Integration</a:t>
                      </a:r>
                      <a:r>
                        <a:rPr lang="en-GB" sz="1100" b="0" baseline="0" dirty="0" smtClean="0"/>
                        <a:t> Time [s]</a:t>
                      </a:r>
                      <a:endParaRPr lang="en-GB" sz="1100" b="0" dirty="0"/>
                    </a:p>
                  </a:txBody>
                  <a:tcPr/>
                </a:tc>
              </a:tr>
              <a:tr h="241399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RS01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40e-6</a:t>
                      </a:r>
                      <a:endParaRPr lang="en-GB" sz="1100" b="0" dirty="0"/>
                    </a:p>
                  </a:txBody>
                  <a:tcPr/>
                </a:tc>
              </a:tr>
              <a:tr h="204740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RS02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80e-6</a:t>
                      </a:r>
                      <a:endParaRPr lang="en-GB" sz="1100" b="0" dirty="0"/>
                    </a:p>
                  </a:txBody>
                  <a:tcPr/>
                </a:tc>
              </a:tr>
              <a:tr h="143368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RS03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320e-6</a:t>
                      </a:r>
                      <a:endParaRPr lang="en-GB" sz="1100" b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RS04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640e-6</a:t>
                      </a:r>
                      <a:endParaRPr lang="en-GB" sz="1100" b="0" dirty="0"/>
                    </a:p>
                  </a:txBody>
                  <a:tcPr/>
                </a:tc>
              </a:tr>
              <a:tr h="127716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RS05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2.56e-3</a:t>
                      </a:r>
                      <a:endParaRPr lang="en-GB" sz="1100" b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RS06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10.24e-3</a:t>
                      </a:r>
                      <a:endParaRPr lang="en-GB" sz="1100" b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RS07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81.92e-3</a:t>
                      </a:r>
                      <a:endParaRPr lang="en-GB" sz="1100" b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RS08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655.36e-3</a:t>
                      </a:r>
                      <a:endParaRPr lang="en-GB" sz="1100" b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RS09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1.31072</a:t>
                      </a:r>
                      <a:endParaRPr lang="en-GB" sz="1100" b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RS10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5.24288</a:t>
                      </a:r>
                      <a:endParaRPr lang="en-GB" sz="1100" b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RS11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20.97152</a:t>
                      </a:r>
                      <a:endParaRPr lang="en-GB" sz="1100" b="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RS12</a:t>
                      </a:r>
                      <a:endParaRPr lang="en-GB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dirty="0" smtClean="0"/>
                        <a:t>83.88608</a:t>
                      </a:r>
                      <a:endParaRPr lang="en-GB" sz="11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6735" y="4473142"/>
            <a:ext cx="75952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Beam abort thresholds can be set independently for each monitor in the form of a 12×32 table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12 running sums from 40 µs to 83.9 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32 energy levels from 246 GeV to 7.86 TeV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Injection from SPS is at 450 GeV so first energy level is never used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Values above 7 TeV have not been calculated, </a:t>
            </a:r>
            <a:r>
              <a:rPr lang="en-GB" sz="1600" dirty="0" err="1"/>
              <a:t>E</a:t>
            </a:r>
            <a:r>
              <a:rPr lang="en-GB" sz="1600" dirty="0" err="1" smtClean="0"/>
              <a:t>lvl</a:t>
            </a:r>
            <a:r>
              <a:rPr lang="en-GB" sz="1600" dirty="0" smtClean="0"/>
              <a:t> 29 highest</a:t>
            </a:r>
          </a:p>
        </p:txBody>
      </p:sp>
    </p:spTree>
    <p:extLst>
      <p:ext uri="{BB962C8B-B14F-4D97-AF65-F5344CB8AC3E}">
        <p14:creationId xmlns:p14="http://schemas.microsoft.com/office/powerpoint/2010/main" val="133775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BLM Thresholds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47500" lnSpcReduction="20000"/>
              </a:bodyPr>
              <a:lstStyle/>
              <a:p>
                <a:r>
                  <a:rPr lang="en-GB" dirty="0" smtClean="0"/>
                  <a:t>The assumed signal at quench is calculated as:</a:t>
                </a:r>
              </a:p>
              <a:p>
                <a:pPr marL="448056" lvl="1" indent="0">
                  <a:buNone/>
                </a:pPr>
                <a:endParaRPr lang="en-GB" sz="2500" b="0" i="1" dirty="0" smtClean="0">
                  <a:latin typeface="Cambria Math" panose="020405030504060302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𝐵𝐿𝑀𝑆𝑖𝑔𝑛𝑎𝑙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500" b="0" i="1" smtClean="0"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GB" sz="25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𝐵𝐿𝑀𝑅𝑒𝑠𝑝𝑜𝑛𝑠𝑒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)×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𝑄𝑢𝑒𝑛𝑐h𝐿𝑒𝑣𝑒𝑙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𝐸𝑛𝑒𝑟𝑔𝑦𝐷𝑒𝑝𝑜𝑠𝑖𝑡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5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 smtClean="0"/>
              </a:p>
              <a:p>
                <a:pPr marL="448056" lvl="1" indent="0">
                  <a:buNone/>
                </a:pPr>
                <a:endParaRPr lang="en-GB" dirty="0" smtClean="0"/>
              </a:p>
              <a:p>
                <a:r>
                  <a:rPr lang="en-GB" dirty="0" smtClean="0"/>
                  <a:t>The Master thresholds are obtained from this with additional corrections</a:t>
                </a:r>
                <a:endParaRPr lang="en-GB" dirty="0"/>
              </a:p>
              <a:p>
                <a:endParaRPr lang="en-GB" sz="1600" b="0" i="1" dirty="0" smtClean="0">
                  <a:latin typeface="Cambria Math" panose="020405030504060302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𝑀𝑎𝑠𝑡𝑒𝑟𝑇h𝑟𝑒𝑠h𝑜𝑙𝑑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𝐵𝐿𝑀𝑆𝑖𝑔𝑛𝑎𝑙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)×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𝐶𝑜𝑟𝑟𝑒𝑐𝑡𝑖𝑜𝑛𝑠</m:t>
                      </m:r>
                    </m:oMath>
                  </m:oMathPara>
                </a14:m>
                <a:endParaRPr lang="en-GB" sz="5800" dirty="0" smtClean="0"/>
              </a:p>
              <a:p>
                <a:pPr marL="36576" indent="0">
                  <a:buNone/>
                </a:pPr>
                <a:endParaRPr lang="en-GB" dirty="0" smtClean="0"/>
              </a:p>
              <a:p>
                <a:pPr lvl="2"/>
                <a:r>
                  <a:rPr lang="en-GB" dirty="0"/>
                  <a:t>Corrections can be used to adjust the master tables for missing features or inaccuracies in the models</a:t>
                </a:r>
              </a:p>
              <a:p>
                <a:pPr lvl="2"/>
                <a:r>
                  <a:rPr lang="en-GB" dirty="0"/>
                  <a:t>Allows adjustments of single energy levels or running sums </a:t>
                </a:r>
                <a:endParaRPr lang="en-GB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The Applied tables are obtained by multiplying the master tables with a monitor factor</a:t>
                </a:r>
                <a:endParaRPr lang="en-GB" dirty="0"/>
              </a:p>
              <a:p>
                <a:pPr marL="36576" indent="0">
                  <a:buNone/>
                </a:pPr>
                <a:endParaRPr lang="en-GB" dirty="0" smtClean="0"/>
              </a:p>
              <a:p>
                <a:pPr marL="36576" indent="0">
                  <a:buNone/>
                </a:pPr>
                <a:r>
                  <a:rPr lang="en-GB" dirty="0" smtClean="0"/>
                  <a:t>		</a:t>
                </a:r>
                <a14:m>
                  <m:oMath xmlns:m="http://schemas.openxmlformats.org/officeDocument/2006/math"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𝐴𝑝𝑝𝑙𝑖𝑒𝑑𝑇h𝑟𝑒𝑠h𝑜𝑙𝑑</m:t>
                    </m:r>
                    <m:d>
                      <m:dPr>
                        <m:ctrlPr>
                          <a:rPr lang="en-GB" sz="25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5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500" b="0" i="1" smtClean="0">
                        <a:latin typeface="Cambria Math" panose="02040503050406030204" pitchFamily="18" charset="0"/>
                      </a:rPr>
                      <m:t>𝑀𝐹</m:t>
                    </m:r>
                    <m:r>
                      <a:rPr lang="en-GB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GB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𝑀𝑎𝑠𝑡𝑒𝑟𝑇h𝑟𝑒𝑠h𝑜𝑙𝑑</m:t>
                    </m:r>
                    <m:r>
                      <a:rPr lang="en-GB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GB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3300" dirty="0" smtClean="0"/>
              </a:p>
              <a:p>
                <a:pPr marL="36576" indent="0">
                  <a:buNone/>
                </a:pPr>
                <a:endParaRPr lang="en-GB" dirty="0" smtClean="0"/>
              </a:p>
              <a:p>
                <a:pPr lvl="2"/>
                <a:r>
                  <a:rPr lang="en-GB" dirty="0" smtClean="0"/>
                  <a:t>Monitor factor allows fast adjustments to the full threshold table</a:t>
                </a:r>
              </a:p>
              <a:p>
                <a:pPr lvl="2"/>
                <a:r>
                  <a:rPr lang="en-GB" dirty="0" smtClean="0"/>
                  <a:t>Value from &gt;0 to 1.0</a:t>
                </a:r>
              </a:p>
              <a:p>
                <a:pPr marL="749808" lvl="2" indent="0">
                  <a:buNone/>
                </a:pPr>
                <a:endParaRPr lang="en-GB" dirty="0" smtClean="0"/>
              </a:p>
              <a:p>
                <a:r>
                  <a:rPr lang="en-GB" dirty="0"/>
                  <a:t>Monitors with </a:t>
                </a:r>
                <a:r>
                  <a:rPr lang="en-GB" dirty="0" smtClean="0"/>
                  <a:t>same protected element and </a:t>
                </a:r>
                <a:r>
                  <a:rPr lang="en-GB" dirty="0"/>
                  <a:t>similar losses are grouped together into families</a:t>
                </a:r>
              </a:p>
              <a:p>
                <a:r>
                  <a:rPr lang="en-GB" dirty="0"/>
                  <a:t>One master table for a </a:t>
                </a:r>
                <a:r>
                  <a:rPr lang="en-GB" dirty="0" smtClean="0"/>
                  <a:t>family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0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25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2 Thresholds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74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Threshold Modifications for Run2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78379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During 2015 over 5700 changes to the thresholds were made</a:t>
            </a:r>
          </a:p>
          <a:p>
            <a:pPr lvl="1"/>
            <a:r>
              <a:rPr lang="en-GB" dirty="0" smtClean="0"/>
              <a:t>Initial settings + corrections from operational experience</a:t>
            </a:r>
          </a:p>
          <a:p>
            <a:r>
              <a:rPr lang="en-GB" dirty="0"/>
              <a:t>During Run 1 there were 176 </a:t>
            </a:r>
            <a:r>
              <a:rPr lang="en-GB" dirty="0" smtClean="0"/>
              <a:t>families, for </a:t>
            </a:r>
            <a:r>
              <a:rPr lang="en-GB" dirty="0"/>
              <a:t>Run 2 we have at the moment 119 </a:t>
            </a:r>
            <a:r>
              <a:rPr lang="en-GB" dirty="0" smtClean="0"/>
              <a:t>families</a:t>
            </a:r>
          </a:p>
          <a:p>
            <a:pPr lvl="1"/>
            <a:r>
              <a:rPr lang="en-GB" dirty="0"/>
              <a:t>75 completely new ones, more to </a:t>
            </a:r>
            <a:r>
              <a:rPr lang="en-GB" dirty="0" smtClean="0"/>
              <a:t>come</a:t>
            </a:r>
          </a:p>
          <a:p>
            <a:r>
              <a:rPr lang="en-GB" dirty="0" smtClean="0"/>
              <a:t>Details of the changes, see proceedings of the BIQ workshop, B. </a:t>
            </a:r>
            <a:r>
              <a:rPr lang="en-GB" dirty="0" err="1" smtClean="0"/>
              <a:t>Auchmann’s</a:t>
            </a:r>
            <a:r>
              <a:rPr lang="en-GB" dirty="0" smtClean="0"/>
              <a:t> Chamonix 2014 presentation and </a:t>
            </a:r>
            <a:r>
              <a:rPr lang="en-GB" dirty="0" err="1" smtClean="0"/>
              <a:t>edms</a:t>
            </a:r>
            <a:r>
              <a:rPr lang="en-GB" dirty="0" smtClean="0"/>
              <a:t> document LHC-BLM-ECR-0035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0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Prioritized List of Threshold Updates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5310" y="1199876"/>
            <a:ext cx="8149591" cy="634568"/>
          </a:xfrm>
          <a:prstGeom prst="rect">
            <a:avLst/>
          </a:prstGeom>
          <a:solidFill>
            <a:srgbClr val="33CC33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05311" y="1834444"/>
            <a:ext cx="8149590" cy="1001889"/>
          </a:xfrm>
          <a:prstGeom prst="rect">
            <a:avLst/>
          </a:prstGeom>
          <a:solidFill>
            <a:srgbClr val="0055A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05311" y="2836333"/>
            <a:ext cx="8149590" cy="945121"/>
          </a:xfrm>
          <a:prstGeom prst="rect">
            <a:avLst/>
          </a:prstGeom>
          <a:solidFill>
            <a:srgbClr val="7030A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5311" y="3781454"/>
            <a:ext cx="8149590" cy="691767"/>
          </a:xfrm>
          <a:prstGeom prst="rect">
            <a:avLst/>
          </a:prstGeom>
          <a:solidFill>
            <a:srgbClr val="FFC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143432"/>
            <a:ext cx="8226854" cy="51780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0926" indent="-514350">
              <a:buFont typeface="+mj-lt"/>
              <a:buAutoNum type="arabicPeriod"/>
            </a:pPr>
            <a:r>
              <a:rPr lang="en-US" sz="1800" dirty="0" smtClean="0"/>
              <a:t>Arc and DS thresholds (UFO-induced quenches, new BLM locations).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800" dirty="0" smtClean="0"/>
              <a:t>Injection regions (New monitors/monitor configurations).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800" dirty="0" smtClean="0"/>
              <a:t>Inner triplets, IPQs, IPDs (updated beam-loss scenarios, quench levels).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800" dirty="0" smtClean="0"/>
              <a:t>Remaining injection-region monitors (beam-loss scenarios, quench levels)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800" dirty="0" smtClean="0"/>
              <a:t>MQWs (improved beam-loss scenarios, new damage-level analysis).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800" dirty="0" smtClean="0"/>
              <a:t>Collimators near experiments (FLUKA models, updated damage levels)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800" dirty="0" smtClean="0"/>
              <a:t>Remaining collimators (FLUKA models, updated damage levels)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800" dirty="0" smtClean="0"/>
              <a:t>DS-region horizontal BLMs on MBs for ion runs and injection</a:t>
            </a:r>
          </a:p>
          <a:p>
            <a:pPr marL="550926" indent="-514350">
              <a:buFont typeface="+mj-lt"/>
              <a:buAutoNum type="arabicPeriod"/>
            </a:pPr>
            <a:r>
              <a:rPr lang="en-US" sz="1800" dirty="0" smtClean="0"/>
              <a:t>Roman pots, kickers, septa, MBWs, new scenario for Q1.</a:t>
            </a:r>
          </a:p>
          <a:p>
            <a:pPr marL="36576" indent="0">
              <a:buFont typeface="Arial"/>
              <a:buNone/>
            </a:pPr>
            <a:r>
              <a:rPr lang="en-US" sz="1800" dirty="0" smtClean="0"/>
              <a:t>        In absence of updates, pre-LS1 thresholds apply.</a:t>
            </a:r>
          </a:p>
          <a:p>
            <a:pPr marL="550926" indent="-514350">
              <a:buFont typeface="+mj-lt"/>
              <a:buAutoNum type="arabicPeriod"/>
            </a:pPr>
            <a:endParaRPr lang="en-US" sz="1000" dirty="0" smtClean="0"/>
          </a:p>
          <a:p>
            <a:pPr marL="36576" indent="0">
              <a:buFont typeface="Arial"/>
              <a:buNone/>
            </a:pPr>
            <a:r>
              <a:rPr lang="en-US" sz="1800" b="1" dirty="0" smtClean="0">
                <a:solidFill>
                  <a:srgbClr val="33CC33"/>
                </a:solidFill>
              </a:rPr>
              <a:t>Green</a:t>
            </a:r>
            <a:r>
              <a:rPr lang="en-US" sz="1800" dirty="0" smtClean="0"/>
              <a:t>: Deployed since Run 1.</a:t>
            </a:r>
          </a:p>
          <a:p>
            <a:pPr marL="36576" indent="0">
              <a:buFont typeface="Arial"/>
              <a:buNone/>
            </a:pPr>
            <a:r>
              <a:rPr lang="en-US" sz="1800" b="1" dirty="0" smtClean="0"/>
              <a:t>Blue</a:t>
            </a:r>
            <a:r>
              <a:rPr lang="en-US" sz="1800" dirty="0" smtClean="0"/>
              <a:t>: Analysis complete. To be implemented in TS1.</a:t>
            </a:r>
          </a:p>
          <a:p>
            <a:pPr marL="36576" indent="0">
              <a:buFont typeface="Arial"/>
              <a:buNone/>
            </a:pPr>
            <a:r>
              <a:rPr lang="en-US" sz="1800" b="1" dirty="0" smtClean="0">
                <a:solidFill>
                  <a:srgbClr val="7030A0"/>
                </a:solidFill>
              </a:rPr>
              <a:t>Violet</a:t>
            </a:r>
            <a:r>
              <a:rPr lang="en-US" sz="1800" dirty="0" smtClean="0"/>
              <a:t>: Analysis approaching completion. To be implemented “</a:t>
            </a:r>
            <a:r>
              <a:rPr lang="en-US" sz="1800" dirty="0" err="1" smtClean="0"/>
              <a:t>en</a:t>
            </a:r>
            <a:r>
              <a:rPr lang="en-US" sz="1800" dirty="0" smtClean="0"/>
              <a:t>-bloc” in TS 2 or earlier.</a:t>
            </a:r>
          </a:p>
          <a:p>
            <a:pPr marL="36576" indent="0">
              <a:buFont typeface="Arial"/>
              <a:buNone/>
            </a:pPr>
            <a:r>
              <a:rPr lang="en-US" sz="1800" b="1" dirty="0" smtClean="0">
                <a:solidFill>
                  <a:srgbClr val="FFC000"/>
                </a:solidFill>
              </a:rPr>
              <a:t>Orange</a:t>
            </a:r>
            <a:r>
              <a:rPr lang="en-US" sz="1800" dirty="0" smtClean="0"/>
              <a:t>: Analysis not yet started.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5311" y="1134857"/>
            <a:ext cx="267783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Implemented before </a:t>
            </a:r>
            <a:r>
              <a:rPr lang="en-GB" dirty="0" err="1" smtClean="0">
                <a:solidFill>
                  <a:srgbClr val="00B050"/>
                </a:solidFill>
              </a:rPr>
              <a:t>startup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2439" y="1836184"/>
            <a:ext cx="208759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Implemented during TS1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54305" y="3429191"/>
            <a:ext cx="27698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Implemented during TS3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34178" y="2958358"/>
            <a:ext cx="27698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Updated during TS2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783616"/>
            <a:ext cx="24010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Updated during TS2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39930" y="2446525"/>
            <a:ext cx="27698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</a:rPr>
              <a:t>Updated by TS3</a:t>
            </a:r>
            <a:endParaRPr lang="en-GB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92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Examples of Threshold Adjustments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568118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Monitor factors for cold magnets were initially set to 0.333 for ARC and DS monitors and 0.1 for LSS monitors to assumed quench level</a:t>
            </a:r>
          </a:p>
          <a:p>
            <a:r>
              <a:rPr lang="en-GB" dirty="0"/>
              <a:t>To avoid unnecessary beam dumps from UFOs the MFs were increased to 0.499 and 0.333 </a:t>
            </a:r>
            <a:r>
              <a:rPr lang="en-GB" dirty="0" smtClean="0"/>
              <a:t>respectively (see B. </a:t>
            </a:r>
            <a:r>
              <a:rPr lang="en-GB" dirty="0" err="1" smtClean="0"/>
              <a:t>Auchmann’s</a:t>
            </a:r>
            <a:r>
              <a:rPr lang="en-GB" dirty="0" smtClean="0"/>
              <a:t> talk)</a:t>
            </a: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r>
              <a:rPr lang="en-GB" dirty="0" smtClean="0"/>
              <a:t>Thresholds of monitors on Roman Pots of TOTEM and ALFA experiments were initially kept at the Run 1 values</a:t>
            </a:r>
          </a:p>
          <a:p>
            <a:r>
              <a:rPr lang="en-GB" dirty="0" smtClean="0"/>
              <a:t>Operational experience required modifications to the threshold values</a:t>
            </a:r>
          </a:p>
          <a:p>
            <a:pPr lvl="1"/>
            <a:r>
              <a:rPr lang="en-GB" dirty="0" smtClean="0"/>
              <a:t>ALFA UFOs</a:t>
            </a:r>
          </a:p>
          <a:p>
            <a:pPr lvl="1"/>
            <a:r>
              <a:rPr lang="en-GB" dirty="0" smtClean="0"/>
              <a:t>TOTEM new installations and operational requirements</a:t>
            </a:r>
          </a:p>
          <a:p>
            <a:pPr lvl="2">
              <a:buFont typeface="Symbol" panose="05050102010706020507" pitchFamily="18" charset="2"/>
              <a:buChar char="Þ"/>
            </a:pPr>
            <a:r>
              <a:rPr lang="en-GB" dirty="0" smtClean="0"/>
              <a:t>Different corrections were required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4" r="5154"/>
          <a:stretch/>
        </p:blipFill>
        <p:spPr>
          <a:xfrm>
            <a:off x="130111" y="3642587"/>
            <a:ext cx="4377093" cy="24660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1" r="5258"/>
          <a:stretch/>
        </p:blipFill>
        <p:spPr>
          <a:xfrm>
            <a:off x="4286236" y="3642586"/>
            <a:ext cx="4707052" cy="246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of Thresholds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r>
              <a:rPr lang="en-US" smtClean="0"/>
              <a:t>16/12/2015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GB" smtClean="0"/>
              <a:t>Matti Kalliokoski - 6th Evian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71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4174</TotalTime>
  <Words>1541</Words>
  <Application>Microsoft Office PowerPoint</Application>
  <PresentationFormat>On-screen Show (4:3)</PresentationFormat>
  <Paragraphs>473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Cambria Math</vt:lpstr>
      <vt:lpstr>Symbol</vt:lpstr>
      <vt:lpstr>CERNCorporate4-3</vt:lpstr>
      <vt:lpstr>BLM Thresholds Evolution And 2016 Proposal</vt:lpstr>
      <vt:lpstr>Beam Loss Monitoring System of the LHC</vt:lpstr>
      <vt:lpstr>BLM Thresholds</vt:lpstr>
      <vt:lpstr>BLM Thresholds</vt:lpstr>
      <vt:lpstr>Run 2 Thresholds</vt:lpstr>
      <vt:lpstr>Threshold Modifications for Run2</vt:lpstr>
      <vt:lpstr>Prioritized List of Threshold Updates</vt:lpstr>
      <vt:lpstr>Examples of Threshold Adjustments </vt:lpstr>
      <vt:lpstr>Implementation of Thresholds</vt:lpstr>
      <vt:lpstr>LSA-Based Threshold Generation Application </vt:lpstr>
      <vt:lpstr>LSA-based Threshold Generation Application</vt:lpstr>
      <vt:lpstr>Cronjobs Application</vt:lpstr>
      <vt:lpstr>Making the Changes</vt:lpstr>
      <vt:lpstr>Implementation of New Thresholds</vt:lpstr>
      <vt:lpstr>Testing the Threshold Levels</vt:lpstr>
      <vt:lpstr>Quench Tests </vt:lpstr>
      <vt:lpstr>Quench Tests </vt:lpstr>
      <vt:lpstr>Quench Tests </vt:lpstr>
      <vt:lpstr>Proposal for 2016</vt:lpstr>
      <vt:lpstr>Planned Threshold Changes for 2016</vt:lpstr>
      <vt:lpstr>Planned Threshold Changes for 2016</vt:lpstr>
      <vt:lpstr>Planned Threshold Changes for 2016</vt:lpstr>
      <vt:lpstr>Summary and 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BLM Thresholds Evolution And 2016 Proposal</dc:title>
  <dc:creator>Matti Kalliokoski</dc:creator>
  <cp:lastModifiedBy>Matti Kalliokoski</cp:lastModifiedBy>
  <cp:revision>79</cp:revision>
  <dcterms:created xsi:type="dcterms:W3CDTF">2015-11-10T10:49:20Z</dcterms:created>
  <dcterms:modified xsi:type="dcterms:W3CDTF">2015-12-16T12:27:25Z</dcterms:modified>
</cp:coreProperties>
</file>