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</p:sldMasterIdLst>
  <p:notesMasterIdLst>
    <p:notesMasterId r:id="rId36"/>
  </p:notesMasterIdLst>
  <p:sldIdLst>
    <p:sldId id="256" r:id="rId3"/>
    <p:sldId id="288" r:id="rId4"/>
    <p:sldId id="308" r:id="rId5"/>
    <p:sldId id="335" r:id="rId6"/>
    <p:sldId id="330" r:id="rId7"/>
    <p:sldId id="342" r:id="rId8"/>
    <p:sldId id="337" r:id="rId9"/>
    <p:sldId id="380" r:id="rId10"/>
    <p:sldId id="343" r:id="rId11"/>
    <p:sldId id="352" r:id="rId12"/>
    <p:sldId id="353" r:id="rId13"/>
    <p:sldId id="354" r:id="rId14"/>
    <p:sldId id="355" r:id="rId15"/>
    <p:sldId id="348" r:id="rId16"/>
    <p:sldId id="351" r:id="rId17"/>
    <p:sldId id="339" r:id="rId18"/>
    <p:sldId id="350" r:id="rId19"/>
    <p:sldId id="381" r:id="rId20"/>
    <p:sldId id="379" r:id="rId21"/>
    <p:sldId id="382" r:id="rId22"/>
    <p:sldId id="369" r:id="rId23"/>
    <p:sldId id="370" r:id="rId24"/>
    <p:sldId id="356" r:id="rId25"/>
    <p:sldId id="375" r:id="rId26"/>
    <p:sldId id="376" r:id="rId27"/>
    <p:sldId id="364" r:id="rId28"/>
    <p:sldId id="378" r:id="rId29"/>
    <p:sldId id="366" r:id="rId30"/>
    <p:sldId id="368" r:id="rId31"/>
    <p:sldId id="384" r:id="rId32"/>
    <p:sldId id="329" r:id="rId33"/>
    <p:sldId id="383" r:id="rId34"/>
    <p:sldId id="25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0055A0"/>
    <a:srgbClr val="0B387C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653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0A2B-7133-4F6D-BD01-D0FBDF790024}" type="datetimeFigureOut">
              <a:rPr lang="en-GB" smtClean="0"/>
              <a:t>10/12/2015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67EB4-2B2B-419F-A08F-5122C3567E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5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72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37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81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16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94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6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4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6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13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15/12/2015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 – BE/OP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494226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en-dep-mef-lpc/YETS2015-2016/Global%20Schedules/LHC_YETS2015_16_LinearSchedule_20151130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leoverdonck.files.wordpress.com/2011/02/redandyellow.jpg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EPC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FGC CPLD &amp; Software upgrade</a:t>
            </a:r>
          </a:p>
          <a:p>
            <a:pPr lvl="1"/>
            <a:r>
              <a:rPr lang="en-GB" dirty="0"/>
              <a:t>FGC CPLD Upgrade </a:t>
            </a:r>
          </a:p>
          <a:p>
            <a:pPr lvl="2"/>
            <a:r>
              <a:rPr lang="en-GB" dirty="0"/>
              <a:t>Need local access all over the machine for the </a:t>
            </a:r>
            <a:r>
              <a:rPr lang="en-GB" dirty="0" smtClean="0"/>
              <a:t>reprogramming</a:t>
            </a:r>
            <a:endParaRPr lang="en-GB" dirty="0"/>
          </a:p>
          <a:p>
            <a:pPr lvl="2"/>
            <a:r>
              <a:rPr lang="en-GB" dirty="0"/>
              <a:t>Version already tested in S78</a:t>
            </a:r>
          </a:p>
          <a:p>
            <a:pPr lvl="2"/>
            <a:r>
              <a:rPr lang="en-GB" dirty="0"/>
              <a:t>Test : PIC2 – PERMIT / POWERING FAILURE to be repeated</a:t>
            </a:r>
          </a:p>
          <a:p>
            <a:pPr lvl="1"/>
            <a:r>
              <a:rPr lang="en-GB" dirty="0" smtClean="0"/>
              <a:t>FGC </a:t>
            </a:r>
            <a:r>
              <a:rPr lang="en-GB" dirty="0"/>
              <a:t>Software Upgrade </a:t>
            </a:r>
          </a:p>
          <a:p>
            <a:pPr lvl="2"/>
            <a:r>
              <a:rPr lang="en-GB" dirty="0"/>
              <a:t>Correction of bugs seen during Run 2</a:t>
            </a:r>
          </a:p>
          <a:p>
            <a:pPr lvl="2"/>
            <a:r>
              <a:rPr lang="en-GB" dirty="0"/>
              <a:t>Tests to be foreseen</a:t>
            </a:r>
          </a:p>
          <a:p>
            <a:r>
              <a:rPr lang="en-GB" dirty="0"/>
              <a:t>Current Calibration of </a:t>
            </a:r>
          </a:p>
          <a:p>
            <a:pPr lvl="1"/>
            <a:r>
              <a:rPr lang="en-GB" dirty="0"/>
              <a:t>the </a:t>
            </a:r>
            <a:r>
              <a:rPr lang="en-GB" dirty="0" smtClean="0"/>
              <a:t>main dipoles</a:t>
            </a:r>
            <a:endParaRPr lang="en-GB" dirty="0"/>
          </a:p>
          <a:p>
            <a:pPr lvl="1"/>
            <a:r>
              <a:rPr lang="en-GB" dirty="0"/>
              <a:t>the </a:t>
            </a:r>
            <a:r>
              <a:rPr lang="en-GB" dirty="0" smtClean="0"/>
              <a:t>main quadrupoles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the </a:t>
            </a:r>
            <a:r>
              <a:rPr lang="en-GB" dirty="0" smtClean="0"/>
              <a:t>inner triplets</a:t>
            </a:r>
            <a:endParaRPr lang="en-GB" dirty="0"/>
          </a:p>
          <a:p>
            <a:pPr lvl="1"/>
            <a:r>
              <a:rPr lang="en-GB" dirty="0"/>
              <a:t>the RMSIs</a:t>
            </a:r>
          </a:p>
          <a:p>
            <a:r>
              <a:rPr lang="en-GB" dirty="0"/>
              <a:t>Additional intervention of maintenance / power module replacement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35713" y="5414384"/>
            <a:ext cx="473444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No major impact on re-commissioning </a:t>
            </a:r>
            <a:endParaRPr lang="en-GB" dirty="0" smtClean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PIC </a:t>
            </a:r>
            <a:r>
              <a:rPr lang="en-GB" dirty="0" smtClean="0">
                <a:solidFill>
                  <a:srgbClr val="FF0000"/>
                </a:solidFill>
              </a:rPr>
              <a:t>tests already in the baseline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4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MPE - QPS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Installation &amp; commissioning of radiation tolerant detection systems for 600 A </a:t>
            </a:r>
            <a:r>
              <a:rPr lang="en-GB" dirty="0" smtClean="0"/>
              <a:t>circuits</a:t>
            </a:r>
          </a:p>
          <a:p>
            <a:pPr lvl="1"/>
            <a:r>
              <a:rPr lang="en-GB" dirty="0" smtClean="0"/>
              <a:t>RR13, 17, 53, 57, 73 </a:t>
            </a:r>
            <a:r>
              <a:rPr lang="en-GB" dirty="0"/>
              <a:t>and 77</a:t>
            </a:r>
          </a:p>
          <a:p>
            <a:r>
              <a:rPr lang="en-GB" dirty="0"/>
              <a:t>Installation &amp; commissioning of new detection systems for circuits RU.L4 and RU.R4 (‘</a:t>
            </a:r>
            <a:r>
              <a:rPr lang="en-GB" dirty="0" err="1"/>
              <a:t>undulator</a:t>
            </a:r>
            <a:r>
              <a:rPr lang="en-GB" dirty="0"/>
              <a:t>’). Activity in conjunction with the upgrade of the corresponding current sensors performed by EE </a:t>
            </a:r>
            <a:r>
              <a:rPr lang="en-GB" dirty="0" smtClean="0"/>
              <a:t>team</a:t>
            </a:r>
          </a:p>
          <a:p>
            <a:r>
              <a:rPr lang="en-GB" dirty="0"/>
              <a:t>U</a:t>
            </a:r>
            <a:r>
              <a:rPr lang="en-GB" dirty="0" smtClean="0"/>
              <a:t>pgrade of the firmware for the </a:t>
            </a:r>
            <a:r>
              <a:rPr lang="en-GB" dirty="0" err="1" smtClean="0"/>
              <a:t>nQPS</a:t>
            </a:r>
            <a:r>
              <a:rPr lang="en-GB" dirty="0" smtClean="0"/>
              <a:t> DAQ systems allowing easier recovery from local bus errors (436 units concerned).</a:t>
            </a:r>
          </a:p>
          <a:p>
            <a:pPr lvl="1"/>
            <a:r>
              <a:rPr lang="en-GB" dirty="0" smtClean="0"/>
              <a:t>Locations</a:t>
            </a:r>
            <a:r>
              <a:rPr lang="en-GB" dirty="0"/>
              <a:t>: 8 sectors</a:t>
            </a:r>
          </a:p>
          <a:p>
            <a:r>
              <a:rPr lang="en-GB" dirty="0"/>
              <a:t>Installation of a test system for the measurement of conical joints in the warm 13 kA </a:t>
            </a:r>
            <a:r>
              <a:rPr lang="en-GB" dirty="0" smtClean="0"/>
              <a:t>circuits.</a:t>
            </a:r>
          </a:p>
          <a:p>
            <a:pPr lvl="1"/>
            <a:r>
              <a:rPr lang="en-GB" dirty="0" smtClean="0"/>
              <a:t>Location</a:t>
            </a:r>
            <a:r>
              <a:rPr lang="en-GB" dirty="0"/>
              <a:t>: UA23 (</a:t>
            </a:r>
            <a:r>
              <a:rPr lang="en-GB" dirty="0" err="1"/>
              <a:t>t.b.c</a:t>
            </a:r>
            <a:r>
              <a:rPr lang="en-GB" dirty="0" smtClean="0"/>
              <a:t>.)</a:t>
            </a:r>
          </a:p>
          <a:p>
            <a:pPr lvl="1"/>
            <a:r>
              <a:rPr lang="en-GB" dirty="0" smtClean="0"/>
              <a:t>Requires </a:t>
            </a:r>
            <a:r>
              <a:rPr lang="en-GB" dirty="0"/>
              <a:t>lock-out and grounding of the associated power converter.</a:t>
            </a:r>
          </a:p>
          <a:p>
            <a:r>
              <a:rPr lang="en-GB" dirty="0"/>
              <a:t>All DQHDS will be switched off during the YETS. Locations: 8 </a:t>
            </a:r>
            <a:r>
              <a:rPr lang="en-GB" dirty="0" smtClean="0"/>
              <a:t>sectors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QPS team foresees as well a test of the QPS </a:t>
            </a:r>
            <a:r>
              <a:rPr lang="en-GB" dirty="0" smtClean="0"/>
              <a:t>interlocks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881745" y="1053190"/>
            <a:ext cx="7535635" cy="93889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981939" y="700191"/>
            <a:ext cx="548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Could strongly impact the commissioning time!!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81745" y="2895262"/>
            <a:ext cx="7535635" cy="889874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592318" y="3429413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Impact to be </a:t>
            </a:r>
            <a:r>
              <a:rPr lang="en-GB" b="1" dirty="0" smtClean="0">
                <a:solidFill>
                  <a:srgbClr val="FFC000"/>
                </a:solidFill>
              </a:rPr>
              <a:t>assessed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96128" y="5638170"/>
            <a:ext cx="485261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 </a:t>
            </a:r>
            <a:r>
              <a:rPr lang="en-GB" b="1" dirty="0" smtClean="0">
                <a:solidFill>
                  <a:srgbClr val="FF0000"/>
                </a:solidFill>
              </a:rPr>
              <a:t>must</a:t>
            </a:r>
            <a:r>
              <a:rPr lang="en-GB" dirty="0" smtClean="0">
                <a:solidFill>
                  <a:srgbClr val="FF0000"/>
                </a:solidFill>
              </a:rPr>
              <a:t> be up and running for the UPS tests!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6882" y="1429259"/>
            <a:ext cx="3922035" cy="58477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Important to get a sector ASAP!</a:t>
            </a:r>
          </a:p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Test bench for HW and SW is needed!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18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MPE - EE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General and specific overhaul of the 32 installations of energy extraction in the LHC main dipole and quadrupole circuits. </a:t>
            </a:r>
          </a:p>
          <a:p>
            <a:pPr lvl="1"/>
            <a:r>
              <a:rPr lang="en-GB" dirty="0" smtClean="0"/>
              <a:t>Locations</a:t>
            </a:r>
            <a:r>
              <a:rPr lang="en-GB" dirty="0"/>
              <a:t>: UAs (even points), RRs (13,17,53,57,73,7) &amp; R34, R37</a:t>
            </a:r>
          </a:p>
          <a:p>
            <a:pPr lvl="1"/>
            <a:r>
              <a:rPr lang="en-GB" dirty="0" smtClean="0"/>
              <a:t>Requires </a:t>
            </a:r>
            <a:r>
              <a:rPr lang="en-GB" dirty="0"/>
              <a:t>lock-out and grounding of the associated power </a:t>
            </a:r>
            <a:r>
              <a:rPr lang="en-GB" dirty="0" smtClean="0"/>
              <a:t>converters</a:t>
            </a:r>
            <a:endParaRPr lang="en-GB" dirty="0"/>
          </a:p>
          <a:p>
            <a:endParaRPr lang="en-GB" dirty="0"/>
          </a:p>
          <a:p>
            <a:r>
              <a:rPr lang="en-GB" dirty="0"/>
              <a:t>Supervision of a general overhaul of the energy extraction breakers of the ‘Atlas’ powering circuits for the superconducting Solenoid and Toroid. </a:t>
            </a:r>
          </a:p>
          <a:p>
            <a:pPr lvl="1"/>
            <a:r>
              <a:rPr lang="en-GB" dirty="0" smtClean="0"/>
              <a:t>This </a:t>
            </a:r>
            <a:r>
              <a:rPr lang="en-GB" dirty="0"/>
              <a:t>task will be performed by an IHEP team of specialists.</a:t>
            </a:r>
          </a:p>
          <a:p>
            <a:pPr lvl="1"/>
            <a:r>
              <a:rPr lang="en-GB" dirty="0" smtClean="0"/>
              <a:t>Location</a:t>
            </a:r>
            <a:r>
              <a:rPr lang="en-GB" dirty="0"/>
              <a:t>: Atlas (“power cavern”)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32766" y="4377276"/>
            <a:ext cx="485261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 </a:t>
            </a:r>
            <a:r>
              <a:rPr lang="en-GB" b="1" dirty="0" smtClean="0">
                <a:solidFill>
                  <a:srgbClr val="FF0000"/>
                </a:solidFill>
              </a:rPr>
              <a:t>must</a:t>
            </a:r>
            <a:r>
              <a:rPr lang="en-GB" dirty="0" smtClean="0">
                <a:solidFill>
                  <a:srgbClr val="FF0000"/>
                </a:solidFill>
              </a:rPr>
              <a:t> be up and running for the UPS tests!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21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MPE - </a:t>
            </a:r>
            <a:r>
              <a:rPr lang="en-GB" dirty="0" err="1" smtClean="0"/>
              <a:t>ElQA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Study of a possible relocation in point 6 of the CL heater sources and the Proximity Equipment related to a possible displacement of the RQ5.L6 </a:t>
            </a:r>
            <a:r>
              <a:rPr lang="en-GB" dirty="0" smtClean="0"/>
              <a:t>quad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Checking </a:t>
            </a:r>
            <a:r>
              <a:rPr lang="en-GB" dirty="0"/>
              <a:t>and re-making, if required, the signal transmission line from the DQLCT of B23.L7, heater #</a:t>
            </a:r>
            <a:r>
              <a:rPr lang="en-GB" dirty="0" smtClean="0"/>
              <a:t>1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ELQA </a:t>
            </a:r>
            <a:r>
              <a:rPr lang="en-GB" dirty="0"/>
              <a:t>investigations of the earth fault on the circuit RCS.A78B2 (near DFB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Decision taken </a:t>
            </a:r>
            <a:r>
              <a:rPr lang="en-GB" dirty="0"/>
              <a:t>by LMC </a:t>
            </a:r>
            <a:r>
              <a:rPr lang="en-GB" dirty="0" smtClean="0"/>
              <a:t>to do the type test</a:t>
            </a:r>
          </a:p>
          <a:p>
            <a:pPr lvl="1"/>
            <a:r>
              <a:rPr lang="en-GB" dirty="0" smtClean="0"/>
              <a:t>Final test to be discussed later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/>
              <a:t>ELQA integrity verifications at the end of </a:t>
            </a:r>
            <a:r>
              <a:rPr lang="en-GB" dirty="0" smtClean="0"/>
              <a:t>YETS</a:t>
            </a:r>
          </a:p>
          <a:p>
            <a:pPr lvl="1"/>
            <a:r>
              <a:rPr lang="en-GB" dirty="0" smtClean="0"/>
              <a:t>Depending </a:t>
            </a:r>
            <a:r>
              <a:rPr lang="en-GB" dirty="0"/>
              <a:t>on the temperature variations and the interventions on the circuits.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930725" y="1079492"/>
            <a:ext cx="7552327" cy="87568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410711" y="746757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Check is part of the </a:t>
            </a:r>
            <a:r>
              <a:rPr lang="en-GB" b="1" dirty="0" err="1" smtClean="0">
                <a:solidFill>
                  <a:srgbClr val="00B050"/>
                </a:solidFill>
              </a:rPr>
              <a:t>cryo</a:t>
            </a:r>
            <a:r>
              <a:rPr lang="en-GB" b="1" dirty="0" smtClean="0">
                <a:solidFill>
                  <a:srgbClr val="00B050"/>
                </a:solidFill>
              </a:rPr>
              <a:t> tuning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30725" y="2283606"/>
            <a:ext cx="7552327" cy="63769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331566" y="1962677"/>
            <a:ext cx="410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To be verified before powering (IST)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30726" y="3259525"/>
            <a:ext cx="7552326" cy="1163337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504551" y="2950762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Additional verification to be done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22614" y="5737243"/>
            <a:ext cx="711347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Impact on re-commissioning depends on </a:t>
            </a:r>
            <a:r>
              <a:rPr lang="en-GB" dirty="0" smtClean="0">
                <a:solidFill>
                  <a:srgbClr val="FF0000"/>
                </a:solidFill>
              </a:rPr>
              <a:t>the list </a:t>
            </a:r>
            <a:r>
              <a:rPr lang="en-GB" dirty="0" smtClean="0">
                <a:solidFill>
                  <a:srgbClr val="FF0000"/>
                </a:solidFill>
              </a:rPr>
              <a:t>of </a:t>
            </a:r>
            <a:r>
              <a:rPr lang="en-GB" dirty="0" err="1" smtClean="0">
                <a:solidFill>
                  <a:srgbClr val="FF0000"/>
                </a:solidFill>
              </a:rPr>
              <a:t>ElQA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tests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30725" y="4771200"/>
            <a:ext cx="7552326" cy="60767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04550" y="4462436"/>
            <a:ext cx="407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Would require more extensive test!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21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RQ4.L/R1 modification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ALFA project: adding one more WCC per RQ on Q4 circuit around point 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5051" b="5879"/>
          <a:stretch/>
        </p:blipFill>
        <p:spPr>
          <a:xfrm>
            <a:off x="1024182" y="1787423"/>
            <a:ext cx="7161194" cy="31517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08316" y="5311885"/>
            <a:ext cx="693629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FF0000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GB" b="0" dirty="0" smtClean="0"/>
              <a:t>Short-circuit </a:t>
            </a:r>
            <a:r>
              <a:rPr lang="en-GB" b="0" dirty="0"/>
              <a:t>test + 24h heat run to be done during the YETS</a:t>
            </a:r>
          </a:p>
          <a:p>
            <a:r>
              <a:rPr lang="en-GB" b="0" dirty="0"/>
              <a:t>Complete re-commissioning of the </a:t>
            </a:r>
            <a:r>
              <a:rPr lang="en-GB" b="0" dirty="0" smtClean="0"/>
              <a:t>2 circuit </a:t>
            </a:r>
            <a:r>
              <a:rPr lang="en-GB" b="0" dirty="0"/>
              <a:t>during </a:t>
            </a:r>
            <a:r>
              <a:rPr lang="en-GB" b="0" dirty="0" smtClean="0"/>
              <a:t>powering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98211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powering tests to be done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066800"/>
            <a:ext cx="4082143" cy="56546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Courier New" panose="02070309020205020404" pitchFamily="49" charset="0"/>
              <a:buChar char="o"/>
              <a:defRPr kumimoji="0" sz="1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60A</a:t>
            </a:r>
          </a:p>
          <a:p>
            <a:pPr lvl="2"/>
            <a:r>
              <a:rPr lang="en-GB" sz="1800" dirty="0" smtClean="0"/>
              <a:t>All tests</a:t>
            </a:r>
          </a:p>
          <a:p>
            <a:r>
              <a:rPr lang="en-GB" sz="2400" dirty="0" smtClean="0"/>
              <a:t>80-120A</a:t>
            </a:r>
          </a:p>
          <a:p>
            <a:pPr lvl="2"/>
            <a:r>
              <a:rPr lang="en-GB" sz="1800" dirty="0" smtClean="0"/>
              <a:t>PIC2</a:t>
            </a:r>
          </a:p>
          <a:p>
            <a:pPr lvl="2"/>
            <a:r>
              <a:rPr lang="en-GB" sz="1800" dirty="0" smtClean="0"/>
              <a:t>PNO.d1</a:t>
            </a:r>
          </a:p>
          <a:p>
            <a:r>
              <a:rPr lang="en-GB" sz="2400" dirty="0" smtClean="0"/>
              <a:t>600A</a:t>
            </a:r>
          </a:p>
          <a:p>
            <a:pPr lvl="2"/>
            <a:r>
              <a:rPr lang="en-GB" sz="1800" dirty="0" smtClean="0"/>
              <a:t>PIC2</a:t>
            </a:r>
          </a:p>
          <a:p>
            <a:pPr lvl="2"/>
            <a:r>
              <a:rPr lang="en-GB" sz="1800" dirty="0" smtClean="0"/>
              <a:t>PLI3.b1-SOF</a:t>
            </a:r>
          </a:p>
          <a:p>
            <a:pPr lvl="2"/>
            <a:r>
              <a:rPr lang="en-GB" sz="1800" dirty="0" smtClean="0"/>
              <a:t>PNO.d3</a:t>
            </a:r>
          </a:p>
          <a:p>
            <a:pPr lvl="2"/>
            <a:r>
              <a:rPr lang="en-GB" sz="1800" dirty="0" smtClean="0"/>
              <a:t>PNO.a3</a:t>
            </a:r>
          </a:p>
          <a:p>
            <a:r>
              <a:rPr lang="en-GB" sz="2400" dirty="0" smtClean="0"/>
              <a:t>IPQs</a:t>
            </a:r>
          </a:p>
          <a:p>
            <a:pPr lvl="2"/>
            <a:r>
              <a:rPr lang="en-GB" sz="1800" dirty="0" smtClean="0"/>
              <a:t>PIC2</a:t>
            </a:r>
          </a:p>
          <a:p>
            <a:pPr lvl="2"/>
            <a:r>
              <a:rPr lang="en-GB" sz="1800" dirty="0" smtClean="0"/>
              <a:t>PNO.a7</a:t>
            </a:r>
          </a:p>
          <a:p>
            <a:pPr lvl="2"/>
            <a:r>
              <a:rPr lang="en-GB" sz="1800" dirty="0" smtClean="0"/>
              <a:t>All tests (excluding PNO.f4) for RQ4.L/R1</a:t>
            </a:r>
          </a:p>
          <a:p>
            <a:endParaRPr lang="en-GB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10792" y="1066800"/>
            <a:ext cx="3973261" cy="49262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Courier New" panose="02070309020205020404" pitchFamily="49" charset="0"/>
              <a:buChar char="o"/>
              <a:defRPr kumimoji="0"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IPDs</a:t>
            </a:r>
          </a:p>
          <a:p>
            <a:pPr lvl="2"/>
            <a:r>
              <a:rPr lang="en-GB" dirty="0" smtClean="0"/>
              <a:t>PIC2 </a:t>
            </a:r>
          </a:p>
          <a:p>
            <a:pPr lvl="2"/>
            <a:r>
              <a:rPr lang="en-GB" dirty="0" smtClean="0"/>
              <a:t>PNO.a8</a:t>
            </a:r>
          </a:p>
          <a:p>
            <a:r>
              <a:rPr lang="en-GB" dirty="0" smtClean="0"/>
              <a:t>ITs</a:t>
            </a:r>
          </a:p>
          <a:p>
            <a:pPr lvl="2"/>
            <a:r>
              <a:rPr lang="en-GB" dirty="0" smtClean="0"/>
              <a:t>PIC2</a:t>
            </a:r>
          </a:p>
          <a:p>
            <a:pPr lvl="2"/>
            <a:r>
              <a:rPr lang="en-GB" dirty="0" smtClean="0"/>
              <a:t>PNO.a9</a:t>
            </a:r>
          </a:p>
          <a:p>
            <a:r>
              <a:rPr lang="en-GB" dirty="0" smtClean="0"/>
              <a:t>RQs</a:t>
            </a:r>
          </a:p>
          <a:p>
            <a:pPr lvl="2"/>
            <a:r>
              <a:rPr lang="en-GB" dirty="0" smtClean="0"/>
              <a:t>PIC2</a:t>
            </a:r>
          </a:p>
          <a:p>
            <a:pPr lvl="2"/>
            <a:r>
              <a:rPr lang="en-GB" dirty="0" smtClean="0"/>
              <a:t>PNO.b3 (4h)</a:t>
            </a:r>
          </a:p>
          <a:p>
            <a:r>
              <a:rPr lang="en-GB" dirty="0" smtClean="0"/>
              <a:t>RBs</a:t>
            </a:r>
          </a:p>
          <a:p>
            <a:pPr lvl="2"/>
            <a:r>
              <a:rPr lang="en-GB" dirty="0" smtClean="0"/>
              <a:t>PIC2</a:t>
            </a:r>
          </a:p>
          <a:p>
            <a:pPr lvl="2"/>
            <a:r>
              <a:rPr lang="en-GB" dirty="0" smtClean="0"/>
              <a:t>PNO.b2 (4h)</a:t>
            </a:r>
          </a:p>
          <a:p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5323114" y="5837464"/>
            <a:ext cx="221086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Almost 7000 tests!!!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431102" y="1385932"/>
            <a:ext cx="5297721" cy="4369106"/>
            <a:chOff x="2431102" y="1385932"/>
            <a:chExt cx="5297721" cy="4369106"/>
          </a:xfrm>
        </p:grpSpPr>
        <p:grpSp>
          <p:nvGrpSpPr>
            <p:cNvPr id="9" name="Group 8"/>
            <p:cNvGrpSpPr/>
            <p:nvPr/>
          </p:nvGrpSpPr>
          <p:grpSpPr>
            <a:xfrm>
              <a:off x="2431102" y="1385932"/>
              <a:ext cx="5297721" cy="4369106"/>
              <a:chOff x="2431102" y="1385932"/>
              <a:chExt cx="5297721" cy="4369106"/>
            </a:xfrm>
          </p:grpSpPr>
          <p:sp>
            <p:nvSpPr>
              <p:cNvPr id="10" name="TextBox 9"/>
              <p:cNvSpPr txBox="1"/>
              <p:nvPr/>
            </p:nvSpPr>
            <p:spPr>
              <a:xfrm rot="19832561">
                <a:off x="2431102" y="3175907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2000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9832561">
                <a:off x="2557814" y="4275372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400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19832561">
                <a:off x="2538764" y="3986898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400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9832561">
                <a:off x="2612115" y="1385932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2200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9832561">
                <a:off x="2646299" y="2188028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6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00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9832561">
                <a:off x="2668069" y="2511879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300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9832561">
                <a:off x="2723821" y="5045528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400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9832561">
                <a:off x="2858698" y="5385706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8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9832561">
                <a:off x="6790976" y="1420565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8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9832561">
                <a:off x="6943376" y="1768909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16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9832561">
                <a:off x="6790976" y="2511879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40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9832561">
                <a:off x="6894598" y="284945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8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9832561">
                <a:off x="6782687" y="3638528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100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9832561">
                <a:off x="7287677" y="398143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16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19832561">
                <a:off x="6774648" y="4687426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48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9832561">
                <a:off x="7351797" y="502953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8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19832561">
              <a:off x="2993242" y="3600458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2</a:t>
              </a:r>
              <a:r>
                <a:rPr lang="en-GB" dirty="0" smtClean="0">
                  <a:solidFill>
                    <a:srgbClr val="FF0000"/>
                  </a:solidFill>
                </a:rPr>
                <a:t>00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/>
          <a:srcRect l="15890" t="9040" r="15456" b="2952"/>
          <a:stretch/>
        </p:blipFill>
        <p:spPr>
          <a:xfrm>
            <a:off x="1067496" y="889368"/>
            <a:ext cx="6856627" cy="548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424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3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4815 L 0.40347 -0.324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86" y="-1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Warm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RMSI Point 2 and 8 [EIS]</a:t>
            </a:r>
          </a:p>
          <a:p>
            <a:pPr lvl="1"/>
            <a:r>
              <a:rPr lang="en-GB" dirty="0" smtClean="0"/>
              <a:t>Installation of a new Control Crate for a better reliability and an optimisation of the spare card management (Analog Card will become Standard)</a:t>
            </a:r>
          </a:p>
          <a:p>
            <a:pPr lvl="1"/>
            <a:r>
              <a:rPr lang="en-GB" dirty="0" smtClean="0"/>
              <a:t>Rework at the level of the EIS for a better diagnostics   </a:t>
            </a:r>
          </a:p>
          <a:p>
            <a:pPr lvl="1"/>
            <a:r>
              <a:rPr lang="en-GB" b="1" dirty="0" smtClean="0"/>
              <a:t>1 day of test per converter</a:t>
            </a:r>
            <a:r>
              <a:rPr lang="en-GB" dirty="0" smtClean="0"/>
              <a:t>: </a:t>
            </a:r>
            <a:r>
              <a:rPr lang="en-GB" dirty="0" err="1" smtClean="0"/>
              <a:t>mise</a:t>
            </a:r>
            <a:r>
              <a:rPr lang="en-GB" dirty="0" smtClean="0"/>
              <a:t>-hors-</a:t>
            </a:r>
            <a:r>
              <a:rPr lang="en-GB" dirty="0" err="1" smtClean="0"/>
              <a:t>chaine</a:t>
            </a:r>
            <a:r>
              <a:rPr lang="en-GB" dirty="0" smtClean="0"/>
              <a:t> will be needed</a:t>
            </a:r>
          </a:p>
          <a:p>
            <a:pPr lvl="1"/>
            <a:r>
              <a:rPr lang="en-GB" dirty="0" smtClean="0"/>
              <a:t>No intervention on power part</a:t>
            </a:r>
          </a:p>
          <a:p>
            <a:r>
              <a:rPr lang="en-GB" dirty="0" smtClean="0"/>
              <a:t>RD34.LR7 [EIS]</a:t>
            </a:r>
          </a:p>
          <a:p>
            <a:pPr lvl="1"/>
            <a:r>
              <a:rPr lang="en-GB" dirty="0" smtClean="0"/>
              <a:t>Change of a DIVISOR MODULE card to solve a voltage measurement issue  </a:t>
            </a:r>
          </a:p>
          <a:p>
            <a:pPr lvl="1"/>
            <a:r>
              <a:rPr lang="en-GB" b="1" dirty="0"/>
              <a:t>1 day of </a:t>
            </a:r>
            <a:r>
              <a:rPr lang="en-GB" b="1" dirty="0" smtClean="0"/>
              <a:t>test</a:t>
            </a:r>
            <a:r>
              <a:rPr lang="en-GB" dirty="0" smtClean="0"/>
              <a:t>: </a:t>
            </a:r>
            <a:r>
              <a:rPr lang="en-GB" dirty="0" err="1"/>
              <a:t>mise</a:t>
            </a:r>
            <a:r>
              <a:rPr lang="en-GB" dirty="0"/>
              <a:t>-hors-</a:t>
            </a:r>
            <a:r>
              <a:rPr lang="en-GB" dirty="0" err="1"/>
              <a:t>chaine</a:t>
            </a:r>
            <a:r>
              <a:rPr lang="en-GB" dirty="0"/>
              <a:t> will be needed</a:t>
            </a:r>
          </a:p>
          <a:p>
            <a:pPr lvl="1"/>
            <a:r>
              <a:rPr lang="en-GB" dirty="0"/>
              <a:t>No intervention on power </a:t>
            </a:r>
            <a:r>
              <a:rPr lang="en-GB" dirty="0" smtClean="0"/>
              <a:t>part </a:t>
            </a:r>
          </a:p>
          <a:p>
            <a:pPr lvl="0"/>
            <a:r>
              <a:rPr lang="en-GB" dirty="0" smtClean="0"/>
              <a:t>RD34.LR3 [EIS]</a:t>
            </a:r>
          </a:p>
          <a:p>
            <a:pPr lvl="1"/>
            <a:r>
              <a:rPr lang="en-GB" dirty="0" smtClean="0"/>
              <a:t>Change of the ACTUACTOR board</a:t>
            </a:r>
          </a:p>
          <a:p>
            <a:pPr lvl="1"/>
            <a:r>
              <a:rPr lang="en-GB" b="1" dirty="0" smtClean="0"/>
              <a:t>½ </a:t>
            </a:r>
            <a:r>
              <a:rPr lang="en-GB" b="1" dirty="0"/>
              <a:t>day of </a:t>
            </a:r>
            <a:r>
              <a:rPr lang="en-GB" b="1" dirty="0" smtClean="0"/>
              <a:t>test</a:t>
            </a:r>
            <a:r>
              <a:rPr lang="en-GB" dirty="0" smtClean="0"/>
              <a:t>: </a:t>
            </a:r>
            <a:r>
              <a:rPr lang="en-GB" dirty="0" err="1"/>
              <a:t>mise</a:t>
            </a:r>
            <a:r>
              <a:rPr lang="en-GB" dirty="0"/>
              <a:t>-hors-</a:t>
            </a:r>
            <a:r>
              <a:rPr lang="en-GB" dirty="0" err="1"/>
              <a:t>chaine</a:t>
            </a:r>
            <a:r>
              <a:rPr lang="en-GB" dirty="0"/>
              <a:t> will be needed</a:t>
            </a:r>
          </a:p>
          <a:p>
            <a:pPr lvl="1"/>
            <a:r>
              <a:rPr lang="en-GB" dirty="0"/>
              <a:t>No intervention on power part </a:t>
            </a:r>
          </a:p>
          <a:p>
            <a:r>
              <a:rPr lang="en-GB" dirty="0" smtClean="0"/>
              <a:t>LHCB Dipole</a:t>
            </a:r>
          </a:p>
          <a:p>
            <a:pPr lvl="1"/>
            <a:r>
              <a:rPr lang="en-GB" dirty="0" smtClean="0"/>
              <a:t>RPTI.SR8.RBLWH.R8</a:t>
            </a:r>
          </a:p>
          <a:p>
            <a:pPr lvl="2"/>
            <a:r>
              <a:rPr lang="en-GB" dirty="0" smtClean="0"/>
              <a:t>Installation of a new Control Crate to solve the issue of PC PERMIT bad contacts</a:t>
            </a:r>
          </a:p>
          <a:p>
            <a:pPr lvl="2"/>
            <a:r>
              <a:rPr lang="en-GB" dirty="0" smtClean="0"/>
              <a:t>Tests to be foreseen</a:t>
            </a:r>
          </a:p>
          <a:p>
            <a:pPr lvl="1"/>
            <a:r>
              <a:rPr lang="en-GB" dirty="0" smtClean="0"/>
              <a:t>RBXWSH.R8</a:t>
            </a:r>
          </a:p>
          <a:p>
            <a:pPr lvl="2"/>
            <a:r>
              <a:rPr lang="en-GB" dirty="0" smtClean="0"/>
              <a:t>Partial DC cable replacement (EN/EL)</a:t>
            </a:r>
          </a:p>
          <a:p>
            <a:pPr lvl="2"/>
            <a:r>
              <a:rPr lang="en-GB" b="1" dirty="0" smtClean="0"/>
              <a:t>1 day for test</a:t>
            </a:r>
            <a:r>
              <a:rPr lang="en-GB" dirty="0" smtClean="0"/>
              <a:t> (EN/EL)</a:t>
            </a:r>
          </a:p>
          <a:p>
            <a:endParaRPr lang="en-GB" dirty="0" smtClean="0"/>
          </a:p>
          <a:p>
            <a:r>
              <a:rPr lang="en-GB" dirty="0" smtClean="0"/>
              <a:t>Exchange of some </a:t>
            </a:r>
            <a:r>
              <a:rPr lang="en-GB" dirty="0"/>
              <a:t>coil retainers in point 3 and possibly point 7 during the YETS </a:t>
            </a:r>
            <a:r>
              <a:rPr lang="en-GB" dirty="0" smtClean="0"/>
              <a:t>		on </a:t>
            </a:r>
            <a:r>
              <a:rPr lang="en-GB" dirty="0"/>
              <a:t>all the MQW </a:t>
            </a:r>
            <a:r>
              <a:rPr lang="en-GB" dirty="0" smtClean="0"/>
              <a:t>magnets</a:t>
            </a:r>
          </a:p>
          <a:p>
            <a:pPr lvl="1"/>
            <a:r>
              <a:rPr lang="en-GB" dirty="0" smtClean="0"/>
              <a:t>Verification by powering the circuits (ramp up and down)</a:t>
            </a:r>
          </a:p>
          <a:p>
            <a:pPr lvl="1"/>
            <a:r>
              <a:rPr lang="en-GB" dirty="0" smtClean="0"/>
              <a:t>No cable disconnection </a:t>
            </a:r>
            <a:r>
              <a:rPr lang="en-GB" dirty="0" smtClean="0">
                <a:sym typeface="Wingdings" panose="05000000000000000000" pitchFamily="2" charset="2"/>
              </a:rPr>
              <a:t> no polarity check needed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flipH="1">
            <a:off x="7731578" y="1009650"/>
            <a:ext cx="138793" cy="3880757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972219" y="2759529"/>
            <a:ext cx="788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EPC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955890" y="5290848"/>
            <a:ext cx="788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71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From March 4, the machine will be closed (excluding urgent, spot interventions)</a:t>
            </a:r>
          </a:p>
          <a:p>
            <a:r>
              <a:rPr lang="en-GB" dirty="0" smtClean="0"/>
              <a:t>Powering </a:t>
            </a:r>
            <a:r>
              <a:rPr lang="en-GB" dirty="0"/>
              <a:t>tests will be executed all around the clock</a:t>
            </a:r>
          </a:p>
          <a:p>
            <a:r>
              <a:rPr lang="en-GB" dirty="0"/>
              <a:t>Team availability</a:t>
            </a:r>
          </a:p>
          <a:p>
            <a:pPr lvl="1"/>
            <a:r>
              <a:rPr lang="en-GB" dirty="0"/>
              <a:t>OP – </a:t>
            </a:r>
            <a:r>
              <a:rPr lang="en-GB" dirty="0" smtClean="0"/>
              <a:t>3x8h</a:t>
            </a:r>
            <a:endParaRPr lang="en-GB" dirty="0"/>
          </a:p>
          <a:p>
            <a:pPr lvl="1"/>
            <a:r>
              <a:rPr lang="en-GB" dirty="0"/>
              <a:t>MP3 – </a:t>
            </a:r>
            <a:r>
              <a:rPr lang="en-GB" dirty="0" smtClean="0"/>
              <a:t>3x8h</a:t>
            </a:r>
            <a:endParaRPr lang="en-GB" dirty="0"/>
          </a:p>
          <a:p>
            <a:pPr lvl="1"/>
            <a:r>
              <a:rPr lang="en-GB" dirty="0"/>
              <a:t>EPC – </a:t>
            </a:r>
            <a:r>
              <a:rPr lang="en-GB" dirty="0" smtClean="0"/>
              <a:t>2x8h </a:t>
            </a:r>
            <a:r>
              <a:rPr lang="en-GB" dirty="0"/>
              <a:t>(</a:t>
            </a:r>
            <a:r>
              <a:rPr lang="en-GB" dirty="0" smtClean="0"/>
              <a:t>7:00-23:00) </a:t>
            </a:r>
            <a:r>
              <a:rPr lang="en-GB" dirty="0"/>
              <a:t>+ 1 shift on call</a:t>
            </a:r>
          </a:p>
          <a:p>
            <a:pPr lvl="1"/>
            <a:r>
              <a:rPr lang="en-GB" dirty="0"/>
              <a:t>PIC – 1 extended shift</a:t>
            </a:r>
          </a:p>
          <a:p>
            <a:r>
              <a:rPr lang="en-GB" dirty="0"/>
              <a:t>Tunnel accesses (exclusively related to powering) will be during the normal working hours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33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present schedule</a:t>
            </a:r>
            <a:endParaRPr lang="en-GB" dirty="0" smtClean="0"/>
          </a:p>
          <a:p>
            <a:pPr lvl="1"/>
            <a:r>
              <a:rPr lang="en-GB" dirty="0" smtClean="0"/>
              <a:t>Driving activities defining the length of YETS ‘15-’16</a:t>
            </a:r>
          </a:p>
          <a:p>
            <a:pPr lvl="1"/>
            <a:r>
              <a:rPr lang="en-GB" dirty="0" smtClean="0"/>
              <a:t>The critical </a:t>
            </a:r>
            <a:r>
              <a:rPr lang="en-GB" dirty="0"/>
              <a:t>activities that could impact the time of restart</a:t>
            </a:r>
            <a:endParaRPr lang="en-GB" dirty="0" smtClean="0"/>
          </a:p>
          <a:p>
            <a:r>
              <a:rPr lang="en-GB" dirty="0" smtClean="0"/>
              <a:t>The powering tests</a:t>
            </a:r>
          </a:p>
          <a:p>
            <a:pPr lvl="1"/>
            <a:r>
              <a:rPr lang="en-GB" dirty="0" smtClean="0"/>
              <a:t>Activities with a possible impact</a:t>
            </a:r>
          </a:p>
          <a:p>
            <a:pPr lvl="1"/>
            <a:r>
              <a:rPr lang="en-GB" dirty="0" smtClean="0"/>
              <a:t>The list of powering tests for next year re-commissioning</a:t>
            </a:r>
          </a:p>
          <a:p>
            <a:pPr lvl="1"/>
            <a:r>
              <a:rPr lang="en-GB" dirty="0" smtClean="0"/>
              <a:t>The organization</a:t>
            </a:r>
          </a:p>
          <a:p>
            <a:r>
              <a:rPr lang="en-GB" dirty="0" smtClean="0"/>
              <a:t>Machine check-out</a:t>
            </a:r>
          </a:p>
          <a:p>
            <a:pPr lvl="1"/>
            <a:r>
              <a:rPr lang="en-GB" dirty="0" smtClean="0"/>
              <a:t>Machine check-out objectives</a:t>
            </a:r>
          </a:p>
          <a:p>
            <a:pPr lvl="1"/>
            <a:r>
              <a:rPr lang="en-GB" b="1" dirty="0" smtClean="0"/>
              <a:t>Preliminary</a:t>
            </a:r>
            <a:r>
              <a:rPr lang="en-GB" dirty="0" smtClean="0"/>
              <a:t> list of requested checks</a:t>
            </a:r>
          </a:p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579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check-out in a nutshell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Drive all relevant systems in a synchronized way through the standard operational sequence</a:t>
            </a:r>
          </a:p>
          <a:p>
            <a:r>
              <a:rPr lang="en-GB" dirty="0"/>
              <a:t>Check functionality of the control system from the control room high level applications </a:t>
            </a:r>
          </a:p>
          <a:p>
            <a:r>
              <a:rPr lang="en-GB" dirty="0"/>
              <a:t>Check the beam instrumentation acquisition chain</a:t>
            </a:r>
          </a:p>
          <a:p>
            <a:r>
              <a:rPr lang="en-GB" dirty="0" smtClean="0"/>
              <a:t>Check synchronization</a:t>
            </a:r>
          </a:p>
          <a:p>
            <a:r>
              <a:rPr lang="en-GB" dirty="0" smtClean="0"/>
              <a:t>Check </a:t>
            </a:r>
            <a:r>
              <a:rPr lang="en-GB" dirty="0"/>
              <a:t>all equipment control functionality</a:t>
            </a:r>
          </a:p>
          <a:p>
            <a:r>
              <a:rPr lang="en-GB" dirty="0"/>
              <a:t>Check machine protection and interlock systems</a:t>
            </a:r>
          </a:p>
          <a:p>
            <a:r>
              <a:rPr lang="en-GB" dirty="0" smtClean="0"/>
              <a:t>During </a:t>
            </a:r>
            <a:r>
              <a:rPr lang="en-GB" dirty="0"/>
              <a:t>this phase many machine protection test without beam are </a:t>
            </a:r>
            <a:r>
              <a:rPr lang="en-GB" dirty="0" smtClean="0"/>
              <a:t>accomplished</a:t>
            </a:r>
            <a:endParaRPr lang="en-GB" dirty="0"/>
          </a:p>
          <a:p>
            <a:r>
              <a:rPr lang="en-GB" dirty="0"/>
              <a:t>All system have to be declared </a:t>
            </a:r>
            <a:r>
              <a:rPr lang="en-GB" dirty="0" smtClean="0"/>
              <a:t>operational</a:t>
            </a:r>
            <a:endParaRPr lang="en-GB" dirty="0"/>
          </a:p>
          <a:p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Test the readiness of the LHC to inject and accelerate a low intensity beam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The </a:t>
            </a:r>
            <a:r>
              <a:rPr lang="en-GB" b="1" dirty="0"/>
              <a:t>Beam can not be injected and circulate without closing the BIS </a:t>
            </a:r>
            <a:r>
              <a:rPr lang="en-GB" b="1" dirty="0" smtClean="0"/>
              <a:t>loop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35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35318" y="4534688"/>
            <a:ext cx="8265984" cy="19572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2000" dirty="0" smtClean="0"/>
              <a:t>Mirko </a:t>
            </a:r>
            <a:r>
              <a:rPr lang="en-US" sz="2000" dirty="0" smtClean="0"/>
              <a:t>Pojer</a:t>
            </a:r>
          </a:p>
          <a:p>
            <a:pPr marL="36576" indent="0" algn="ctr">
              <a:buNone/>
            </a:pPr>
            <a:r>
              <a:rPr lang="en-US" sz="2000" dirty="0" smtClean="0"/>
              <a:t>on behalf of the Powering </a:t>
            </a:r>
            <a:r>
              <a:rPr lang="en-US" sz="2000" dirty="0"/>
              <a:t>T</a:t>
            </a:r>
            <a:r>
              <a:rPr lang="en-US" sz="2000" dirty="0" smtClean="0"/>
              <a:t>est and Machine Check-out teams</a:t>
            </a:r>
          </a:p>
          <a:p>
            <a:pPr marL="36576" indent="0" algn="ctr">
              <a:buNone/>
            </a:pPr>
            <a:endParaRPr lang="en-US" sz="2000" dirty="0" smtClean="0"/>
          </a:p>
          <a:p>
            <a:pPr marL="448056" lvl="1" indent="0" algn="ctr">
              <a:buNone/>
            </a:pPr>
            <a:r>
              <a:rPr lang="en-US" sz="1600" dirty="0" smtClean="0"/>
              <a:t>With </a:t>
            </a:r>
            <a:r>
              <a:rPr lang="en-US" sz="1600" dirty="0" smtClean="0"/>
              <a:t>many kind inputs by a several people, in </a:t>
            </a:r>
            <a:r>
              <a:rPr lang="en-US" sz="1600" dirty="0" smtClean="0"/>
              <a:t>particular M. Bernardini, V. Montabonnet, H. Thiesen, R. Denz, B. Salvachua, G. Valentino, E. Carlier, E. Bravin, T. Lefevre, E. Piselli, C. </a:t>
            </a:r>
            <a:r>
              <a:rPr lang="en-US" sz="1600" dirty="0" err="1" smtClean="0"/>
              <a:t>Zamantzas</a:t>
            </a:r>
            <a:r>
              <a:rPr lang="en-US" sz="1600" dirty="0" smtClean="0"/>
              <a:t>, B. Puccio, J-C. </a:t>
            </a:r>
            <a:r>
              <a:rPr lang="en-US" sz="1600" dirty="0" err="1" smtClean="0"/>
              <a:t>Garnier</a:t>
            </a:r>
            <a:endParaRPr lang="en-US" sz="1600" dirty="0"/>
          </a:p>
        </p:txBody>
      </p:sp>
      <p:pic>
        <p:nvPicPr>
          <p:cNvPr id="5" name="Picture 2" descr="G:\Support\SurveyingEng\Users\FUCHS_JeanFrederic\9902_PHOTOS CERN\LHC\IMG_53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8" b="7016"/>
          <a:stretch/>
        </p:blipFill>
        <p:spPr bwMode="auto">
          <a:xfrm>
            <a:off x="235318" y="317395"/>
            <a:ext cx="8723491" cy="4060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8322" y="2431128"/>
            <a:ext cx="6313735" cy="1826363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 commissioning and machine check-out after YETS</a:t>
            </a:r>
            <a:endParaRPr lang="en-GB" b="1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23922"/>
            <a:ext cx="218802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Evian Workshop</a:t>
            </a:r>
          </a:p>
          <a:p>
            <a:pPr algn="ctr"/>
            <a:r>
              <a:rPr lang="en-GB" sz="1400" dirty="0"/>
              <a:t>15-17 December </a:t>
            </a:r>
            <a:r>
              <a:rPr lang="en-GB" sz="1400" dirty="0" smtClean="0"/>
              <a:t>2015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908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check-out in a nutshell </a:t>
            </a:r>
            <a:r>
              <a:rPr lang="en-GB" dirty="0" smtClean="0"/>
              <a:t>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BIS system:</a:t>
            </a:r>
          </a:p>
          <a:p>
            <a:pPr lvl="1"/>
            <a:r>
              <a:rPr lang="en-GB" dirty="0"/>
              <a:t>LBDS </a:t>
            </a:r>
            <a:r>
              <a:rPr lang="en-GB" dirty="0" smtClean="0"/>
              <a:t>connected</a:t>
            </a:r>
            <a:endParaRPr lang="en-GB" dirty="0"/>
          </a:p>
          <a:p>
            <a:pPr lvl="1"/>
            <a:r>
              <a:rPr lang="en-GB" dirty="0"/>
              <a:t>All clients connected to the </a:t>
            </a:r>
            <a:r>
              <a:rPr lang="en-GB" dirty="0" smtClean="0"/>
              <a:t>loop</a:t>
            </a:r>
            <a:endParaRPr lang="en-GB" dirty="0"/>
          </a:p>
          <a:p>
            <a:r>
              <a:rPr lang="en-GB" dirty="0"/>
              <a:t>Condition to close the BIS LOOP in nominal condition: </a:t>
            </a:r>
          </a:p>
          <a:p>
            <a:pPr lvl="1"/>
            <a:r>
              <a:rPr lang="en-GB" dirty="0"/>
              <a:t>LHC access Key on Beam mode</a:t>
            </a:r>
          </a:p>
          <a:p>
            <a:pPr lvl="1"/>
            <a:r>
              <a:rPr lang="en-GB" dirty="0"/>
              <a:t>LHC Vacuum valves open </a:t>
            </a:r>
          </a:p>
          <a:p>
            <a:pPr lvl="1"/>
            <a:r>
              <a:rPr lang="en-GB" dirty="0"/>
              <a:t>Hardware commissioning finished; all circuits ON and no faults </a:t>
            </a:r>
          </a:p>
          <a:p>
            <a:pPr lvl="1"/>
            <a:r>
              <a:rPr lang="en-GB" dirty="0"/>
              <a:t>No interlock from </a:t>
            </a:r>
            <a:r>
              <a:rPr lang="en-GB" dirty="0" smtClean="0"/>
              <a:t>non-</a:t>
            </a:r>
            <a:r>
              <a:rPr lang="en-GB" dirty="0" err="1" smtClean="0"/>
              <a:t>maskable</a:t>
            </a:r>
            <a:r>
              <a:rPr lang="en-GB" dirty="0" smtClean="0"/>
              <a:t> clients</a:t>
            </a:r>
            <a:endParaRPr lang="en-GB" dirty="0"/>
          </a:p>
          <a:p>
            <a:r>
              <a:rPr lang="en-GB" dirty="0"/>
              <a:t>LBDS</a:t>
            </a:r>
          </a:p>
          <a:p>
            <a:pPr lvl="1"/>
            <a:r>
              <a:rPr lang="en-GB" dirty="0"/>
              <a:t>BETS </a:t>
            </a:r>
          </a:p>
          <a:p>
            <a:pPr lvl="1"/>
            <a:r>
              <a:rPr lang="en-GB" dirty="0"/>
              <a:t>XPOC </a:t>
            </a:r>
          </a:p>
          <a:p>
            <a:pPr lvl="1"/>
            <a:r>
              <a:rPr lang="en-GB" dirty="0"/>
              <a:t>Synchronization LBDS and </a:t>
            </a:r>
            <a:r>
              <a:rPr lang="en-GB" dirty="0" smtClean="0"/>
              <a:t>RF</a:t>
            </a:r>
            <a:endParaRPr lang="en-GB" dirty="0"/>
          </a:p>
          <a:p>
            <a:pPr lvl="1"/>
            <a:r>
              <a:rPr lang="en-GB" dirty="0"/>
              <a:t>Full check-out tests needed with system fully </a:t>
            </a:r>
            <a:r>
              <a:rPr lang="en-GB" dirty="0" smtClean="0"/>
              <a:t>connected</a:t>
            </a:r>
            <a:r>
              <a:rPr lang="en-GB" dirty="0"/>
              <a:t>  </a:t>
            </a:r>
          </a:p>
          <a:p>
            <a:pPr lvl="2"/>
            <a:r>
              <a:rPr lang="en-GB" dirty="0"/>
              <a:t>Energy tracking tests up to 6.5 </a:t>
            </a:r>
            <a:r>
              <a:rPr lang="en-GB" dirty="0" err="1" smtClean="0"/>
              <a:t>TeV</a:t>
            </a:r>
            <a:r>
              <a:rPr lang="en-GB" dirty="0"/>
              <a:t>  </a:t>
            </a:r>
          </a:p>
          <a:p>
            <a:pPr lvl="2"/>
            <a:r>
              <a:rPr lang="en-GB" dirty="0"/>
              <a:t>Arming the system connected to BIS once beam permits are OK  </a:t>
            </a:r>
          </a:p>
          <a:p>
            <a:pPr lvl="2"/>
            <a:r>
              <a:rPr lang="en-GB" dirty="0"/>
              <a:t>Circulate and dump </a:t>
            </a:r>
            <a:r>
              <a:rPr lang="en-GB" dirty="0" smtClean="0"/>
              <a:t>sequence</a:t>
            </a:r>
            <a:endParaRPr lang="en-GB" dirty="0"/>
          </a:p>
          <a:p>
            <a:pPr lvl="2"/>
            <a:r>
              <a:rPr lang="en-GB" dirty="0"/>
              <a:t>Machine protection tests with loop closed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0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Final global powering with op. functions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2" descr="http://elogbook.cern.ch/eLogbook/attach_reader?attach_id=14162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6" y="1400174"/>
            <a:ext cx="4404205" cy="432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elogbook.cern.ch/eLogbook/attach_reader?attach_id=14162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415" y="1386340"/>
            <a:ext cx="4418304" cy="433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59041" y="2032516"/>
            <a:ext cx="1031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Pre-cycle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587344" y="2032516"/>
            <a:ext cx="1326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Ramp +</a:t>
            </a:r>
          </a:p>
          <a:p>
            <a:r>
              <a:rPr lang="en-GB" dirty="0" smtClean="0"/>
              <a:t>Ramp-down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19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dirty="0" smtClean="0"/>
              <a:t>Ring and </a:t>
            </a:r>
            <a:r>
              <a:rPr lang="en-GB" sz="1600" dirty="0" err="1" smtClean="0"/>
              <a:t>expts</a:t>
            </a:r>
            <a:r>
              <a:rPr lang="en-GB" sz="1600" dirty="0" smtClean="0"/>
              <a:t>’ </a:t>
            </a:r>
            <a:r>
              <a:rPr lang="en-GB" sz="1600" dirty="0"/>
              <a:t>: all sectors valves </a:t>
            </a:r>
            <a:r>
              <a:rPr lang="en-GB" sz="1600" dirty="0" smtClean="0"/>
              <a:t>will have to be operational </a:t>
            </a:r>
            <a:r>
              <a:rPr lang="en-GB" sz="1600" dirty="0"/>
              <a:t>and </a:t>
            </a:r>
            <a:r>
              <a:rPr lang="en-GB" sz="1600" dirty="0" smtClean="0"/>
              <a:t>interlocks will be tested by VSC and OP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718" y="1818381"/>
            <a:ext cx="5329103" cy="452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5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066800"/>
            <a:ext cx="5029200" cy="4926227"/>
          </a:xfrm>
        </p:spPr>
        <p:txBody>
          <a:bodyPr>
            <a:normAutofit/>
          </a:bodyPr>
          <a:lstStyle/>
          <a:p>
            <a:r>
              <a:rPr lang="en-GB" sz="1600" dirty="0" smtClean="0"/>
              <a:t>Hardware </a:t>
            </a:r>
            <a:r>
              <a:rPr lang="en-GB" sz="1600" dirty="0"/>
              <a:t>and FESA should be tested with systematic </a:t>
            </a:r>
            <a:r>
              <a:rPr lang="en-GB" sz="1600" dirty="0" smtClean="0"/>
              <a:t>ramps</a:t>
            </a:r>
            <a:endParaRPr lang="en-GB" sz="1600" dirty="0"/>
          </a:p>
          <a:p>
            <a:r>
              <a:rPr lang="en-GB" sz="1600" dirty="0" smtClean="0"/>
              <a:t>Machine </a:t>
            </a:r>
            <a:r>
              <a:rPr lang="en-GB" sz="1600" dirty="0"/>
              <a:t>protection tests to check position, energy and best-star </a:t>
            </a:r>
            <a:r>
              <a:rPr lang="en-GB" sz="1600" dirty="0" smtClean="0"/>
              <a:t>interlocks</a:t>
            </a:r>
            <a:endParaRPr lang="en-GB" sz="1600" dirty="0"/>
          </a:p>
          <a:p>
            <a:r>
              <a:rPr lang="en-GB" sz="1600" dirty="0" smtClean="0"/>
              <a:t>Injection </a:t>
            </a:r>
            <a:r>
              <a:rPr lang="en-GB" sz="1600" dirty="0"/>
              <a:t>protection tests (to check also the interlock chain)</a:t>
            </a:r>
          </a:p>
          <a:p>
            <a:r>
              <a:rPr lang="en-GB" sz="1600" dirty="0" smtClean="0"/>
              <a:t>Collimators </a:t>
            </a:r>
            <a:r>
              <a:rPr lang="en-GB" sz="1600" dirty="0"/>
              <a:t>with </a:t>
            </a:r>
            <a:r>
              <a:rPr lang="en-GB" sz="1600" dirty="0" smtClean="0"/>
              <a:t>BPMs: no special test before beam</a:t>
            </a:r>
          </a:p>
          <a:p>
            <a:pPr lvl="1"/>
            <a:r>
              <a:rPr lang="en-GB" sz="1400" dirty="0"/>
              <a:t>However </a:t>
            </a:r>
            <a:r>
              <a:rPr lang="en-GB" sz="1400" dirty="0" smtClean="0"/>
              <a:t>a </a:t>
            </a:r>
            <a:r>
              <a:rPr lang="en-GB" sz="1400" dirty="0"/>
              <a:t>simulator </a:t>
            </a:r>
            <a:r>
              <a:rPr lang="en-GB" sz="1400" dirty="0" smtClean="0"/>
              <a:t>to </a:t>
            </a:r>
            <a:r>
              <a:rPr lang="en-GB" sz="1400" dirty="0"/>
              <a:t>optimize the BLM </a:t>
            </a:r>
            <a:r>
              <a:rPr lang="en-GB" sz="1400" dirty="0" smtClean="0"/>
              <a:t>alignment is available, </a:t>
            </a:r>
            <a:r>
              <a:rPr lang="en-GB" sz="1400" dirty="0"/>
              <a:t>and </a:t>
            </a:r>
            <a:r>
              <a:rPr lang="en-GB" sz="1400" dirty="0" smtClean="0"/>
              <a:t>could be tested during </a:t>
            </a:r>
            <a:r>
              <a:rPr lang="en-GB" sz="1400" dirty="0"/>
              <a:t>3-4 hours without beam with as many </a:t>
            </a:r>
            <a:r>
              <a:rPr lang="en-GB" sz="1400" dirty="0" smtClean="0"/>
              <a:t>collimators, to </a:t>
            </a:r>
            <a:r>
              <a:rPr lang="en-GB" sz="1400" dirty="0"/>
              <a:t>move them in parallel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84" y="4213404"/>
            <a:ext cx="3693235" cy="21485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786" y="4216538"/>
            <a:ext cx="4765219" cy="21454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3153" y="922076"/>
            <a:ext cx="3742874" cy="22293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29750" t="60815" r="15667" b="13852"/>
          <a:stretch/>
        </p:blipFill>
        <p:spPr>
          <a:xfrm>
            <a:off x="4508693" y="5291226"/>
            <a:ext cx="4527333" cy="118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47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LBDS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dirty="0" smtClean="0"/>
              <a:t>LBDS</a:t>
            </a:r>
          </a:p>
          <a:p>
            <a:pPr marL="36576" indent="0">
              <a:buNone/>
            </a:pPr>
            <a:endParaRPr lang="en-GB" dirty="0"/>
          </a:p>
          <a:p>
            <a:r>
              <a:rPr lang="en-GB" dirty="0" smtClean="0"/>
              <a:t>Replacement </a:t>
            </a:r>
            <a:r>
              <a:rPr lang="en-GB" dirty="0"/>
              <a:t>TSDS ELMA crates (redundant power supplies monitoring) </a:t>
            </a:r>
          </a:p>
          <a:p>
            <a:pPr lvl="1"/>
            <a:r>
              <a:rPr lang="en-GB" dirty="0" smtClean="0"/>
              <a:t>Full </a:t>
            </a:r>
            <a:r>
              <a:rPr lang="en-GB" dirty="0"/>
              <a:t>revalidation of the system needed during cold checkout</a:t>
            </a:r>
          </a:p>
          <a:p>
            <a:r>
              <a:rPr lang="en-GB" dirty="0" smtClean="0"/>
              <a:t>Visual </a:t>
            </a:r>
            <a:r>
              <a:rPr lang="en-GB" dirty="0"/>
              <a:t>inspection MKD/MKB generators </a:t>
            </a:r>
          </a:p>
          <a:p>
            <a:pPr lvl="1"/>
            <a:r>
              <a:rPr lang="en-GB" dirty="0" smtClean="0"/>
              <a:t>Revalidation </a:t>
            </a:r>
            <a:r>
              <a:rPr lang="en-GB" dirty="0"/>
              <a:t>by </a:t>
            </a:r>
            <a:r>
              <a:rPr lang="en-GB" b="1" dirty="0"/>
              <a:t>short reliability run </a:t>
            </a:r>
            <a:r>
              <a:rPr lang="en-GB" dirty="0"/>
              <a:t>in local at the end of the EYETS</a:t>
            </a:r>
          </a:p>
          <a:p>
            <a:r>
              <a:rPr lang="en-GB" dirty="0" smtClean="0"/>
              <a:t>Replacement </a:t>
            </a:r>
            <a:r>
              <a:rPr lang="en-GB" dirty="0"/>
              <a:t>of 2/3 GTO switches (bad switch ratio) </a:t>
            </a:r>
          </a:p>
          <a:p>
            <a:pPr lvl="1"/>
            <a:r>
              <a:rPr lang="en-GB" dirty="0" smtClean="0"/>
              <a:t>Revalidation </a:t>
            </a:r>
            <a:r>
              <a:rPr lang="en-GB" dirty="0"/>
              <a:t>by </a:t>
            </a:r>
            <a:r>
              <a:rPr lang="en-GB" b="1" dirty="0"/>
              <a:t>short reliability run </a:t>
            </a:r>
            <a:r>
              <a:rPr lang="en-GB" dirty="0"/>
              <a:t>in local at the end of the EYETS</a:t>
            </a:r>
          </a:p>
          <a:p>
            <a:r>
              <a:rPr lang="en-GB" dirty="0" smtClean="0"/>
              <a:t>UPS </a:t>
            </a:r>
            <a:r>
              <a:rPr lang="en-GB" dirty="0"/>
              <a:t>tests at the end of the YETS</a:t>
            </a:r>
          </a:p>
          <a:p>
            <a:r>
              <a:rPr lang="en-GB" b="1" dirty="0" smtClean="0"/>
              <a:t>Full </a:t>
            </a:r>
            <a:r>
              <a:rPr lang="en-GB" b="1" dirty="0"/>
              <a:t>recalibration </a:t>
            </a:r>
            <a:r>
              <a:rPr lang="en-GB" dirty="0"/>
              <a:t>at the end of the YETS</a:t>
            </a:r>
          </a:p>
          <a:p>
            <a:r>
              <a:rPr lang="en-GB" dirty="0" smtClean="0"/>
              <a:t>General </a:t>
            </a:r>
            <a:r>
              <a:rPr lang="en-GB" dirty="0"/>
              <a:t>software maintenance</a:t>
            </a:r>
          </a:p>
          <a:p>
            <a:endParaRPr lang="en-GB" dirty="0" smtClean="0"/>
          </a:p>
          <a:p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TCDQ</a:t>
            </a:r>
          </a:p>
          <a:p>
            <a:pPr marL="36576" indent="0">
              <a:buNone/>
            </a:pPr>
            <a:endParaRPr lang="en-GB" dirty="0"/>
          </a:p>
          <a:p>
            <a:r>
              <a:rPr lang="en-GB" dirty="0" smtClean="0"/>
              <a:t>Calibration verification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92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/>
              <a:t>MKI</a:t>
            </a:r>
          </a:p>
          <a:p>
            <a:endParaRPr lang="en-GB" dirty="0" smtClean="0"/>
          </a:p>
          <a:p>
            <a:r>
              <a:rPr lang="en-GB" dirty="0" smtClean="0"/>
              <a:t>Upgrade </a:t>
            </a:r>
            <a:r>
              <a:rPr lang="en-GB" dirty="0" err="1"/>
              <a:t>thyratron</a:t>
            </a:r>
            <a:r>
              <a:rPr lang="en-GB" dirty="0"/>
              <a:t> heating system  </a:t>
            </a:r>
          </a:p>
          <a:p>
            <a:r>
              <a:rPr lang="en-GB" dirty="0" smtClean="0"/>
              <a:t>Implement </a:t>
            </a:r>
            <a:r>
              <a:rPr lang="en-GB" dirty="0"/>
              <a:t>fast vacuum acquisition of MKI interconnects </a:t>
            </a:r>
          </a:p>
          <a:p>
            <a:r>
              <a:rPr lang="en-GB" dirty="0" smtClean="0"/>
              <a:t>Surveillance </a:t>
            </a:r>
            <a:r>
              <a:rPr lang="en-GB" dirty="0"/>
              <a:t>low voltage power supply in timing system </a:t>
            </a:r>
          </a:p>
          <a:p>
            <a:r>
              <a:rPr lang="en-GB" dirty="0" smtClean="0"/>
              <a:t>Replacement </a:t>
            </a:r>
            <a:r>
              <a:rPr lang="en-GB" dirty="0"/>
              <a:t>fine delay V850 module by SVEC-FD module </a:t>
            </a:r>
          </a:p>
          <a:p>
            <a:r>
              <a:rPr lang="en-GB" dirty="0" smtClean="0"/>
              <a:t>General </a:t>
            </a:r>
            <a:r>
              <a:rPr lang="en-GB" dirty="0"/>
              <a:t>software maintenance</a:t>
            </a:r>
          </a:p>
          <a:p>
            <a:endParaRPr lang="en-GB" dirty="0" smtClean="0"/>
          </a:p>
          <a:p>
            <a:endParaRPr lang="en-GB" dirty="0" smtClean="0"/>
          </a:p>
          <a:p>
            <a:pPr marL="36576" indent="0">
              <a:buNone/>
            </a:pPr>
            <a:r>
              <a:rPr lang="en-GB" dirty="0" err="1" smtClean="0"/>
              <a:t>MKQAc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Upgrade </a:t>
            </a:r>
            <a:r>
              <a:rPr lang="en-GB" dirty="0"/>
              <a:t>from RIO3/</a:t>
            </a:r>
            <a:r>
              <a:rPr lang="en-GB" dirty="0" err="1"/>
              <a:t>LynxOS</a:t>
            </a:r>
            <a:r>
              <a:rPr lang="en-GB" dirty="0"/>
              <a:t> to MEN-A20/SLC6 </a:t>
            </a:r>
          </a:p>
          <a:p>
            <a:r>
              <a:rPr lang="en-GB" dirty="0" smtClean="0"/>
              <a:t>Verification </a:t>
            </a:r>
            <a:r>
              <a:rPr lang="en-GB" dirty="0"/>
              <a:t>HV contacts in AC-Dipole generators </a:t>
            </a:r>
          </a:p>
          <a:p>
            <a:r>
              <a:rPr lang="en-GB" dirty="0" smtClean="0"/>
              <a:t>General </a:t>
            </a:r>
            <a:r>
              <a:rPr lang="en-GB" dirty="0"/>
              <a:t>software maintenance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7225372">
            <a:off x="5024731" y="3682263"/>
            <a:ext cx="51078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chemeClr val="accent6"/>
                </a:solidFill>
              </a:rPr>
              <a:t>Will be fully tested before machine closure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76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instrumentation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BLM</a:t>
            </a:r>
          </a:p>
          <a:p>
            <a:pPr lvl="1"/>
            <a:r>
              <a:rPr lang="en-GB" dirty="0"/>
              <a:t>Test of the successful </a:t>
            </a:r>
            <a:r>
              <a:rPr lang="en-GB" b="1" dirty="0"/>
              <a:t>transition of </a:t>
            </a:r>
            <a:r>
              <a:rPr lang="en-GB" b="1" dirty="0" smtClean="0"/>
              <a:t>USER_PERMIT </a:t>
            </a:r>
            <a:r>
              <a:rPr lang="en-GB" dirty="0" smtClean="0"/>
              <a:t>(5’x8 sectors)</a:t>
            </a:r>
          </a:p>
          <a:p>
            <a:pPr lvl="2"/>
            <a:r>
              <a:rPr lang="en-GB" dirty="0"/>
              <a:t>The BLM system sets its USER_PERMIT to </a:t>
            </a:r>
            <a:r>
              <a:rPr lang="en-GB" dirty="0" smtClean="0"/>
              <a:t>FALSE</a:t>
            </a:r>
          </a:p>
          <a:p>
            <a:pPr lvl="2"/>
            <a:r>
              <a:rPr lang="en-GB" dirty="0"/>
              <a:t>The transition of each separate connection of BLM USER_PERMIT to FALSE and the signal arrival at the </a:t>
            </a:r>
            <a:r>
              <a:rPr lang="en-GB" dirty="0" smtClean="0"/>
              <a:t>BIC</a:t>
            </a:r>
          </a:p>
          <a:p>
            <a:pPr lvl="2"/>
            <a:r>
              <a:rPr lang="en-GB" dirty="0"/>
              <a:t>The test must be performed on at the centre crate of each sector (i.e. device </a:t>
            </a:r>
            <a:r>
              <a:rPr lang="en-GB" dirty="0" err="1"/>
              <a:t>cfv</a:t>
            </a:r>
            <a:r>
              <a:rPr lang="en-GB" dirty="0"/>
              <a:t>-s**-</a:t>
            </a:r>
            <a:r>
              <a:rPr lang="en-GB" dirty="0" err="1"/>
              <a:t>blmc</a:t>
            </a:r>
            <a:r>
              <a:rPr lang="en-GB" dirty="0"/>
              <a:t>). Results are to be documented in </a:t>
            </a:r>
            <a:r>
              <a:rPr lang="en-GB" dirty="0" smtClean="0"/>
              <a:t>MTF</a:t>
            </a:r>
          </a:p>
          <a:p>
            <a:pPr lvl="1"/>
            <a:r>
              <a:rPr lang="en-GB" dirty="0"/>
              <a:t>Test the </a:t>
            </a:r>
            <a:r>
              <a:rPr lang="en-GB" b="1" dirty="0"/>
              <a:t>change of the threshold values according to the beam energy </a:t>
            </a:r>
            <a:r>
              <a:rPr lang="en-GB" dirty="0"/>
              <a:t>signal </a:t>
            </a:r>
            <a:r>
              <a:rPr lang="en-GB" dirty="0" smtClean="0"/>
              <a:t>received (1h)</a:t>
            </a:r>
          </a:p>
          <a:p>
            <a:pPr lvl="2"/>
            <a:r>
              <a:rPr lang="en-GB" dirty="0"/>
              <a:t>The main dipoles circuits in sectors 45, 56, 67 and 78 are ramped from injection to physics energy (7 </a:t>
            </a:r>
            <a:r>
              <a:rPr lang="en-GB" dirty="0" err="1"/>
              <a:t>TeV</a:t>
            </a:r>
            <a:r>
              <a:rPr lang="en-GB" dirty="0"/>
              <a:t> or less) or a simulation energy ramp is transmitted by the timing </a:t>
            </a:r>
            <a:r>
              <a:rPr lang="en-GB" dirty="0" smtClean="0"/>
              <a:t>system</a:t>
            </a:r>
          </a:p>
          <a:p>
            <a:pPr lvl="1"/>
            <a:r>
              <a:rPr lang="en-GB" dirty="0"/>
              <a:t>Check of the correct detection </a:t>
            </a:r>
            <a:r>
              <a:rPr lang="en-GB" dirty="0" smtClean="0"/>
              <a:t>and </a:t>
            </a:r>
            <a:r>
              <a:rPr lang="en-GB" dirty="0"/>
              <a:t>propagation </a:t>
            </a:r>
            <a:r>
              <a:rPr lang="en-GB" dirty="0" smtClean="0"/>
              <a:t>to </a:t>
            </a:r>
            <a:r>
              <a:rPr lang="en-GB" dirty="0"/>
              <a:t>the SIS for requesting a beam dump due to </a:t>
            </a:r>
            <a:r>
              <a:rPr lang="en-GB" b="1" dirty="0"/>
              <a:t>missing HV power supply</a:t>
            </a:r>
            <a:r>
              <a:rPr lang="en-GB" dirty="0"/>
              <a:t> on the system's </a:t>
            </a:r>
            <a:r>
              <a:rPr lang="en-GB" dirty="0" smtClean="0"/>
              <a:t>detectors (1h)</a:t>
            </a:r>
          </a:p>
          <a:p>
            <a:pPr lvl="2"/>
            <a:r>
              <a:rPr lang="en-GB" dirty="0"/>
              <a:t>Using the expert tools reduce the value of all HV power supplies to values lower or equal to 900 </a:t>
            </a:r>
            <a:r>
              <a:rPr lang="en-GB" dirty="0" smtClean="0"/>
              <a:t>V</a:t>
            </a:r>
          </a:p>
          <a:p>
            <a:endParaRPr lang="en-GB" dirty="0" smtClean="0"/>
          </a:p>
          <a:p>
            <a:r>
              <a:rPr lang="en-GB" dirty="0" smtClean="0"/>
              <a:t>BPM</a:t>
            </a:r>
          </a:p>
          <a:p>
            <a:pPr lvl="1"/>
            <a:r>
              <a:rPr lang="en-GB" dirty="0" smtClean="0"/>
              <a:t>Will do </a:t>
            </a:r>
            <a:r>
              <a:rPr lang="en-GB" b="1" dirty="0" smtClean="0"/>
              <a:t>BPM Fibre connectivity tests </a:t>
            </a:r>
            <a:r>
              <a:rPr lang="en-GB" dirty="0" smtClean="0"/>
              <a:t>and software checks as much as they can to </a:t>
            </a:r>
            <a:r>
              <a:rPr lang="en-GB" b="1" dirty="0" smtClean="0"/>
              <a:t>validate the new FESA3 server </a:t>
            </a:r>
            <a:r>
              <a:rPr lang="en-GB" dirty="0" smtClean="0"/>
              <a:t>(BPMD class and BPMLHC class)</a:t>
            </a:r>
          </a:p>
          <a:p>
            <a:pPr lvl="1"/>
            <a:r>
              <a:rPr lang="en-GB" dirty="0" smtClean="0"/>
              <a:t>Intensive check of FW and SW:</a:t>
            </a:r>
          </a:p>
          <a:p>
            <a:pPr lvl="2"/>
            <a:r>
              <a:rPr lang="en-GB" dirty="0" smtClean="0"/>
              <a:t>Calibration, logging process, Post-Mortem buffers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3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instrumentation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</p:spPr>
        <p:txBody>
          <a:bodyPr>
            <a:normAutofit/>
          </a:bodyPr>
          <a:lstStyle/>
          <a:p>
            <a:r>
              <a:rPr lang="en-GB" sz="1600" dirty="0" smtClean="0"/>
              <a:t>WS (mostly qualified with beam)</a:t>
            </a:r>
          </a:p>
          <a:p>
            <a:pPr lvl="1"/>
            <a:r>
              <a:rPr lang="en-GB" sz="1400" dirty="0" smtClean="0"/>
              <a:t>Check of the movements</a:t>
            </a:r>
          </a:p>
          <a:p>
            <a:pPr lvl="1"/>
            <a:r>
              <a:rPr lang="en-GB" sz="1400" dirty="0" smtClean="0"/>
              <a:t>Check of the FESA class</a:t>
            </a:r>
          </a:p>
          <a:p>
            <a:pPr lvl="1"/>
            <a:r>
              <a:rPr lang="en-GB" sz="1400" dirty="0" smtClean="0"/>
              <a:t>Check of the new functionalities of the FESA class: background suppression, threshold limit, for ions and protons. The idea is to fake the TGM in order to test different conditions</a:t>
            </a:r>
          </a:p>
          <a:p>
            <a:endParaRPr lang="en-GB" sz="1600" dirty="0" smtClean="0"/>
          </a:p>
          <a:p>
            <a:r>
              <a:rPr lang="en-GB" sz="1600" dirty="0" smtClean="0"/>
              <a:t>Standard </a:t>
            </a:r>
            <a:r>
              <a:rPr lang="en-GB" sz="1600" dirty="0"/>
              <a:t>checks </a:t>
            </a:r>
            <a:r>
              <a:rPr lang="en-GB" sz="1600" dirty="0" smtClean="0"/>
              <a:t>on </a:t>
            </a:r>
            <a:r>
              <a:rPr lang="en-GB" sz="1600" dirty="0"/>
              <a:t>BTV images/movements, applications get data, sequences work etc</a:t>
            </a:r>
            <a:r>
              <a:rPr lang="en-GB" sz="1600" dirty="0" smtClean="0"/>
              <a:t>.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179" y="3336789"/>
            <a:ext cx="3834716" cy="28348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7017" y="3538077"/>
            <a:ext cx="2869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Acc_testing</a:t>
            </a:r>
            <a:r>
              <a:rPr lang="en-GB" sz="1600" dirty="0" smtClean="0"/>
              <a:t> GUI being used and more and more systems should be added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522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ust </a:t>
            </a:r>
            <a:r>
              <a:rPr lang="en-GB" dirty="0"/>
              <a:t>have </a:t>
            </a:r>
            <a:r>
              <a:rPr lang="en-GB" dirty="0" smtClean="0"/>
              <a:t>4 </a:t>
            </a:r>
            <a:r>
              <a:rPr lang="en-GB" dirty="0"/>
              <a:t>weeks available for RF conditioning and commissioning, </a:t>
            </a:r>
            <a:endParaRPr lang="en-GB" dirty="0" smtClean="0"/>
          </a:p>
          <a:p>
            <a:pPr lvl="1"/>
            <a:r>
              <a:rPr lang="en-GB" dirty="0" smtClean="0"/>
              <a:t>Need </a:t>
            </a:r>
            <a:r>
              <a:rPr lang="en-GB" dirty="0"/>
              <a:t>to do some major controls validation on the new FESA3 software with some conditioned cavities before </a:t>
            </a:r>
            <a:r>
              <a:rPr lang="en-GB" dirty="0" smtClean="0"/>
              <a:t>proceeding </a:t>
            </a:r>
            <a:r>
              <a:rPr lang="en-GB" dirty="0"/>
              <a:t>with full LLRF </a:t>
            </a:r>
            <a:r>
              <a:rPr lang="en-GB" dirty="0" smtClean="0"/>
              <a:t>setting-up</a:t>
            </a:r>
          </a:p>
          <a:p>
            <a:pPr lvl="1"/>
            <a:r>
              <a:rPr lang="en-GB" dirty="0" smtClean="0"/>
              <a:t>No </a:t>
            </a:r>
            <a:r>
              <a:rPr lang="en-GB" dirty="0"/>
              <a:t>big activity for LLRF, just the usual </a:t>
            </a:r>
            <a:r>
              <a:rPr lang="en-GB" dirty="0">
                <a:solidFill>
                  <a:srgbClr val="FF0000"/>
                </a:solidFill>
              </a:rPr>
              <a:t>2 weeks </a:t>
            </a:r>
            <a:r>
              <a:rPr lang="en-GB" dirty="0" smtClean="0">
                <a:solidFill>
                  <a:srgbClr val="FF0000"/>
                </a:solidFill>
              </a:rPr>
              <a:t>(without beam) to </a:t>
            </a:r>
            <a:r>
              <a:rPr lang="en-GB" dirty="0">
                <a:solidFill>
                  <a:srgbClr val="FF0000"/>
                </a:solidFill>
              </a:rPr>
              <a:t>complete the setting-up of the loops after cavities are </a:t>
            </a:r>
            <a:r>
              <a:rPr lang="en-GB" dirty="0" smtClean="0">
                <a:solidFill>
                  <a:srgbClr val="FF0000"/>
                </a:solidFill>
              </a:rPr>
              <a:t>conditioned</a:t>
            </a:r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dirty="0" smtClean="0"/>
              <a:t>(the </a:t>
            </a:r>
            <a:r>
              <a:rPr lang="en-GB" dirty="0"/>
              <a:t>setting-up of RF synchro and capture is </a:t>
            </a:r>
            <a:r>
              <a:rPr lang="en-GB" dirty="0" smtClean="0"/>
              <a:t>then done </a:t>
            </a:r>
            <a:r>
              <a:rPr lang="en-GB" dirty="0"/>
              <a:t>in the background of machine </a:t>
            </a:r>
            <a:r>
              <a:rPr lang="en-GB" dirty="0"/>
              <a:t>setting-up)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Additional </a:t>
            </a:r>
            <a:r>
              <a:rPr lang="en-GB" dirty="0"/>
              <a:t>time </a:t>
            </a:r>
            <a:r>
              <a:rPr lang="en-GB" dirty="0" smtClean="0"/>
              <a:t>is requested for</a:t>
            </a:r>
            <a:r>
              <a:rPr lang="en-GB" dirty="0"/>
              <a:t> </a:t>
            </a:r>
            <a:r>
              <a:rPr lang="en-GB" dirty="0">
                <a:solidFill>
                  <a:srgbClr val="FF0000"/>
                </a:solidFill>
              </a:rPr>
              <a:t>conditioning the klystron with higher cathode </a:t>
            </a:r>
            <a:r>
              <a:rPr lang="en-GB" dirty="0" smtClean="0">
                <a:solidFill>
                  <a:srgbClr val="FF0000"/>
                </a:solidFill>
              </a:rPr>
              <a:t>current</a:t>
            </a:r>
            <a:endParaRPr lang="en-GB" dirty="0"/>
          </a:p>
          <a:p>
            <a:pPr lvl="1"/>
            <a:r>
              <a:rPr lang="en-GB" dirty="0" smtClean="0"/>
              <a:t>At </a:t>
            </a:r>
            <a:r>
              <a:rPr lang="en-GB" dirty="0"/>
              <a:t>present the power is sufficient </a:t>
            </a:r>
            <a:r>
              <a:rPr lang="en-GB" dirty="0" smtClean="0"/>
              <a:t>because </a:t>
            </a:r>
            <a:r>
              <a:rPr lang="en-GB" dirty="0"/>
              <a:t>the voltage </a:t>
            </a:r>
            <a:r>
              <a:rPr lang="en-GB" dirty="0" smtClean="0"/>
              <a:t>is reduced to </a:t>
            </a:r>
            <a:r>
              <a:rPr lang="en-GB" dirty="0"/>
              <a:t>10 MV in physics. We used 12 MV during run 1 (and the LHC design assumed 16 MV!). If, for any reason, we have to </a:t>
            </a:r>
            <a:r>
              <a:rPr lang="en-GB" dirty="0">
                <a:solidFill>
                  <a:srgbClr val="FF0000"/>
                </a:solidFill>
              </a:rPr>
              <a:t>increase the voltage above 12 MV, the 250 kW saturation will not be sufficient</a:t>
            </a:r>
            <a:r>
              <a:rPr lang="en-GB" dirty="0"/>
              <a:t> and we will need the design 300 kW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28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MPE critical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528955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Normal checks before beam</a:t>
            </a:r>
          </a:p>
          <a:p>
            <a:endParaRPr lang="en-GB" dirty="0" smtClean="0"/>
          </a:p>
          <a:p>
            <a:r>
              <a:rPr lang="en-GB" dirty="0" smtClean="0"/>
              <a:t>BIS – no additional tests needed</a:t>
            </a:r>
          </a:p>
          <a:p>
            <a:pPr lvl="1"/>
            <a:r>
              <a:rPr lang="en-GB" dirty="0"/>
              <a:t>Displacement of </a:t>
            </a:r>
            <a:r>
              <a:rPr lang="en-GB" dirty="0" smtClean="0"/>
              <a:t>many </a:t>
            </a:r>
            <a:r>
              <a:rPr lang="en-GB" dirty="0"/>
              <a:t>socket-outlet blocks (</a:t>
            </a:r>
            <a:r>
              <a:rPr lang="en-GB" dirty="0" err="1" smtClean="0"/>
              <a:t>reglettes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in all </a:t>
            </a:r>
            <a:r>
              <a:rPr lang="en-GB" dirty="0"/>
              <a:t>cases these units prevent the access to the VME redundant power supplies (namely ‘Wiener’ P.S</a:t>
            </a:r>
            <a:r>
              <a:rPr lang="en-GB" dirty="0" smtClean="0"/>
              <a:t>.) (</a:t>
            </a:r>
            <a:r>
              <a:rPr lang="en-GB" dirty="0"/>
              <a:t>to be coordinated with EN-EL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Locations</a:t>
            </a:r>
            <a:r>
              <a:rPr lang="en-GB" dirty="0"/>
              <a:t>: all UAs, US15, UJ33, USC55, TZ76, SR2 and </a:t>
            </a:r>
            <a:r>
              <a:rPr lang="en-GB" dirty="0" smtClean="0"/>
              <a:t>SR8</a:t>
            </a:r>
          </a:p>
          <a:p>
            <a:r>
              <a:rPr lang="en-GB" strike="sngStrike" dirty="0" smtClean="0"/>
              <a:t>WIC</a:t>
            </a:r>
          </a:p>
          <a:p>
            <a:pPr lvl="1"/>
            <a:r>
              <a:rPr lang="en-GB" strike="sngStrike" dirty="0"/>
              <a:t>WIC upgrade to new generic code </a:t>
            </a:r>
            <a:r>
              <a:rPr lang="en-GB" strike="sngStrike" dirty="0" smtClean="0"/>
              <a:t>base: </a:t>
            </a:r>
            <a:r>
              <a:rPr lang="en-GB" strike="sngStrike" dirty="0"/>
              <a:t>remote download followed by (partial) re-commissioning of the system – max half a day / point….</a:t>
            </a:r>
          </a:p>
          <a:p>
            <a:pPr lvl="2"/>
            <a:r>
              <a:rPr lang="en-GB" strike="sngStrike" dirty="0" smtClean="0"/>
              <a:t>Locations</a:t>
            </a:r>
            <a:r>
              <a:rPr lang="en-GB" strike="sngStrike" dirty="0"/>
              <a:t>: US15, UA23, UJ33, UA47, USC55, US65, TZ76 &amp; US86</a:t>
            </a:r>
          </a:p>
          <a:p>
            <a:r>
              <a:rPr lang="en-GB" dirty="0" smtClean="0"/>
              <a:t>SMP – only SW change, no HW – no additional tests</a:t>
            </a:r>
          </a:p>
          <a:p>
            <a:pPr lvl="1"/>
            <a:r>
              <a:rPr lang="en-GB" dirty="0"/>
              <a:t>Replacement of the VME-bus master module family : ‘RIO3’ type replaced by ‘MenA20’ type (this depends on successful lab tests still to be confirmed)</a:t>
            </a:r>
          </a:p>
          <a:p>
            <a:pPr lvl="2"/>
            <a:r>
              <a:rPr lang="en-GB" dirty="0" smtClean="0"/>
              <a:t>Location</a:t>
            </a:r>
            <a:r>
              <a:rPr lang="en-GB" dirty="0"/>
              <a:t>: CCR</a:t>
            </a:r>
          </a:p>
          <a:p>
            <a:r>
              <a:rPr lang="en-GB" dirty="0" err="1" smtClean="0"/>
              <a:t>Misc</a:t>
            </a:r>
            <a:endParaRPr lang="en-GB" dirty="0" smtClean="0"/>
          </a:p>
          <a:p>
            <a:pPr lvl="1"/>
            <a:r>
              <a:rPr lang="en-GB" dirty="0">
                <a:solidFill>
                  <a:srgbClr val="FF0000"/>
                </a:solidFill>
              </a:rPr>
              <a:t>Various SW upgrades (e.g. FMCM FESA class, QPS Swiss Tool, ACCTESTING</a:t>
            </a:r>
            <a:r>
              <a:rPr lang="en-GB" dirty="0" smtClean="0">
                <a:solidFill>
                  <a:srgbClr val="FF0000"/>
                </a:solidFill>
              </a:rPr>
              <a:t>,…)</a:t>
            </a:r>
            <a:r>
              <a:rPr lang="en-GB" dirty="0" smtClean="0"/>
              <a:t> – time certainly needed to deploy and test!</a:t>
            </a:r>
          </a:p>
          <a:p>
            <a:pPr lvl="1"/>
            <a:r>
              <a:rPr lang="en-GB" b="1" dirty="0" smtClean="0"/>
              <a:t>All issues should be cleaned before start of powering tests</a:t>
            </a:r>
            <a:endParaRPr lang="en-GB" b="1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28" y="122464"/>
            <a:ext cx="2426265" cy="175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5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present schedule</a:t>
            </a:r>
            <a:endParaRPr lang="en-GB" dirty="0" smtClean="0"/>
          </a:p>
          <a:p>
            <a:pPr lvl="1"/>
            <a:r>
              <a:rPr lang="en-GB" dirty="0" smtClean="0"/>
              <a:t>Driving activities defining the length of YETS ‘15-’16</a:t>
            </a:r>
          </a:p>
          <a:p>
            <a:pPr lvl="1"/>
            <a:r>
              <a:rPr lang="en-GB" dirty="0" smtClean="0"/>
              <a:t>The critical </a:t>
            </a:r>
            <a:r>
              <a:rPr lang="en-GB" dirty="0"/>
              <a:t>activities that could impact the time of restart</a:t>
            </a:r>
            <a:endParaRPr lang="en-GB" dirty="0" smtClean="0"/>
          </a:p>
          <a:p>
            <a:r>
              <a:rPr lang="en-GB" dirty="0" smtClean="0"/>
              <a:t>The powering tests</a:t>
            </a:r>
          </a:p>
          <a:p>
            <a:pPr lvl="1"/>
            <a:r>
              <a:rPr lang="en-GB" dirty="0" smtClean="0"/>
              <a:t>Activities with a possible impact</a:t>
            </a:r>
          </a:p>
          <a:p>
            <a:pPr lvl="1"/>
            <a:r>
              <a:rPr lang="en-GB" dirty="0" smtClean="0"/>
              <a:t>The list of powering tests for next year re-commissioning</a:t>
            </a:r>
          </a:p>
          <a:p>
            <a:pPr lvl="1"/>
            <a:r>
              <a:rPr lang="en-GB" dirty="0" smtClean="0"/>
              <a:t>The organization</a:t>
            </a:r>
          </a:p>
          <a:p>
            <a:r>
              <a:rPr lang="en-GB" dirty="0" smtClean="0"/>
              <a:t>Machine check-out</a:t>
            </a:r>
          </a:p>
          <a:p>
            <a:pPr lvl="1"/>
            <a:r>
              <a:rPr lang="en-GB" dirty="0" smtClean="0"/>
              <a:t>Machine check-out objectives</a:t>
            </a:r>
          </a:p>
          <a:p>
            <a:pPr lvl="1"/>
            <a:r>
              <a:rPr lang="en-GB" b="1" dirty="0" smtClean="0"/>
              <a:t>Preliminary</a:t>
            </a:r>
            <a:r>
              <a:rPr lang="en-GB" dirty="0" smtClean="0"/>
              <a:t> list of requested checks</a:t>
            </a:r>
          </a:p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31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9801" t="12137"/>
          <a:stretch/>
        </p:blipFill>
        <p:spPr>
          <a:xfrm>
            <a:off x="0" y="767044"/>
            <a:ext cx="8237064" cy="45133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9661" t="12261"/>
          <a:stretch/>
        </p:blipFill>
        <p:spPr>
          <a:xfrm>
            <a:off x="116261" y="1512745"/>
            <a:ext cx="8249891" cy="45069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9423" t="12450"/>
          <a:stretch/>
        </p:blipFill>
        <p:spPr>
          <a:xfrm>
            <a:off x="306392" y="1824803"/>
            <a:ext cx="8271611" cy="44972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9744" t="12564"/>
          <a:stretch/>
        </p:blipFill>
        <p:spPr>
          <a:xfrm>
            <a:off x="551741" y="2075165"/>
            <a:ext cx="8271611" cy="45073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9808" t="12317"/>
          <a:stretch/>
        </p:blipFill>
        <p:spPr>
          <a:xfrm>
            <a:off x="769467" y="2308414"/>
            <a:ext cx="8265736" cy="45201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7740" y="1449710"/>
            <a:ext cx="5891356" cy="18774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Many interventions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Porting to FESA3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Switch </a:t>
            </a:r>
            <a:r>
              <a:rPr lang="en-GB" sz="1400" dirty="0"/>
              <a:t>to Spring library version 4.2.3 as </a:t>
            </a:r>
            <a:r>
              <a:rPr lang="en-GB" sz="1400" dirty="0" smtClean="0"/>
              <a:t>PRO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Java </a:t>
            </a:r>
            <a:r>
              <a:rPr lang="en-GB" sz="1400" dirty="0"/>
              <a:t>8 byte </a:t>
            </a:r>
            <a:r>
              <a:rPr lang="en-GB" sz="1400" dirty="0" smtClean="0"/>
              <a:t>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Update LSA DB </a:t>
            </a:r>
            <a:r>
              <a:rPr lang="en-GB" sz="1400" dirty="0" smtClean="0"/>
              <a:t>schema </a:t>
            </a:r>
            <a:r>
              <a:rPr lang="en-GB" sz="1400" dirty="0"/>
              <a:t>to better handle FESA class </a:t>
            </a:r>
            <a:r>
              <a:rPr lang="en-GB" sz="1400" dirty="0" smtClean="0"/>
              <a:t>versions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Patching of released RBAC Java </a:t>
            </a:r>
            <a:r>
              <a:rPr lang="en-GB" sz="1400" dirty="0" smtClean="0"/>
              <a:t>jars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Add parameter dependency and </a:t>
            </a:r>
            <a:r>
              <a:rPr lang="en-GB" sz="1400" dirty="0" err="1"/>
              <a:t>makerules</a:t>
            </a:r>
            <a:r>
              <a:rPr lang="en-GB" sz="1400" dirty="0"/>
              <a:t> for some RF </a:t>
            </a:r>
            <a:r>
              <a:rPr lang="en-GB" sz="1400" dirty="0" smtClean="0"/>
              <a:t>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……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28750" y="3894364"/>
            <a:ext cx="6733575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We’ll have to test extensively before beam!</a:t>
            </a:r>
          </a:p>
          <a:p>
            <a:endParaRPr lang="en-GB" dirty="0"/>
          </a:p>
          <a:p>
            <a:r>
              <a:rPr lang="en-GB" dirty="0" smtClean="0"/>
              <a:t>We’ll profit from the experience (and debugging) of the injectors!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84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boundary conditions for the YETS are well defined; however</a:t>
            </a:r>
          </a:p>
          <a:p>
            <a:pPr lvl="1"/>
            <a:r>
              <a:rPr lang="en-GB" dirty="0" smtClean="0"/>
              <a:t>Few critical activities could have an impact</a:t>
            </a:r>
          </a:p>
          <a:p>
            <a:pPr lvl="1"/>
            <a:r>
              <a:rPr lang="en-GB" dirty="0" smtClean="0"/>
              <a:t>7000 tests have to be done in 12 days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As usual good coordination between PT and machine check-out will be fundamental for a smooth transition to the operational mode</a:t>
            </a:r>
          </a:p>
          <a:p>
            <a:pPr lvl="1"/>
            <a:r>
              <a:rPr lang="en-GB" dirty="0" smtClean="0"/>
              <a:t>A lot of tests and verifications to be done</a:t>
            </a:r>
          </a:p>
          <a:p>
            <a:pPr lvl="1"/>
            <a:r>
              <a:rPr lang="en-GB" dirty="0" smtClean="0"/>
              <a:t>All the systems finally connected together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We’ll have to work hard to prepare the machine in a coordinated and efficient way…also improving the communication in the LHC island…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38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mediastream.cern.ch/MediaArchive/Photo/Public/2008/0809002/0809002_29/0809002_29-A4-at-144-dp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6162"/>
            <a:ext cx="9144000" cy="609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3986935" y="3264698"/>
            <a:ext cx="1260140" cy="2700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256965" y="1763815"/>
            <a:ext cx="4410490" cy="2742723"/>
            <a:chOff x="4256965" y="1763815"/>
            <a:chExt cx="4410490" cy="2742723"/>
          </a:xfrm>
        </p:grpSpPr>
        <p:pic>
          <p:nvPicPr>
            <p:cNvPr id="8" name="Picture 2" descr="https://mediastream.cern.ch/MediaArchive/Photo/Public/2008/0809002/0809002_05/0809002_05-A4-at-144-dpi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6965" y="1763815"/>
              <a:ext cx="4120463" cy="2742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7632340" y="1808820"/>
              <a:ext cx="1035115" cy="11887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4" descr="Large Hadron Collider (LHC) switch-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8660"/>
            <a:ext cx="4381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mediastream.cern.ch/MediaArchive/Photo/Public/2008/0809002/0809002_33/0809002_33-A4-at-144-dp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8" y="3308195"/>
            <a:ext cx="4653667" cy="309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81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lbero di natale finto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9"/>
          <a:stretch/>
        </p:blipFill>
        <p:spPr bwMode="auto">
          <a:xfrm>
            <a:off x="2296893" y="114486"/>
            <a:ext cx="4890986" cy="612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 rot="21373689">
            <a:off x="5965616" y="5593995"/>
            <a:ext cx="13843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2-photon resonances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4833748" y="5528571"/>
            <a:ext cx="937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</a:t>
            </a:r>
            <a:r>
              <a:rPr lang="en-GB" sz="1600" dirty="0" smtClean="0"/>
              <a:t>(</a:t>
            </a:r>
            <a:r>
              <a:rPr lang="en-GB" sz="1600" dirty="0" smtClean="0">
                <a:latin typeface="Symbol" panose="05050102010706020507" pitchFamily="18" charset="2"/>
              </a:rPr>
              <a:t>gg</a:t>
            </a:r>
            <a:r>
              <a:rPr lang="en-GB" sz="1600" dirty="0" smtClean="0"/>
              <a:t>)=</a:t>
            </a:r>
          </a:p>
          <a:p>
            <a:r>
              <a:rPr lang="en-GB" sz="1600" dirty="0" smtClean="0"/>
              <a:t>745GeV</a:t>
            </a:r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4418419" y="5443474"/>
            <a:ext cx="647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2.6σ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94737" y="4401802"/>
            <a:ext cx="647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3.6σ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 rot="16200000">
            <a:off x="2613734" y="5500815"/>
            <a:ext cx="9701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di-boson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909821" y="1828799"/>
            <a:ext cx="6632294" cy="2789499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n-GB" sz="6000" dirty="0" smtClean="0"/>
              <a:t>Merry                    Christmas!</a:t>
            </a:r>
            <a:endParaRPr lang="en-GB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300941" y="335667"/>
            <a:ext cx="3930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smtClean="0"/>
              <a:t>Thank you for the attention!</a:t>
            </a:r>
            <a:endParaRPr lang="en-GB" sz="2400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3748509" y="5703166"/>
            <a:ext cx="7409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SUSY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027924" y="4765609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4fb</a:t>
            </a:r>
            <a:r>
              <a:rPr lang="en-GB" sz="1600" baseline="30000" dirty="0" smtClean="0"/>
              <a:t>-1</a:t>
            </a:r>
            <a:endParaRPr lang="en-GB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421473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Driving activities (machine side)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Cooling &amp; Ventilation</a:t>
            </a:r>
          </a:p>
          <a:p>
            <a:pPr lvl="1"/>
            <a:r>
              <a:rPr lang="en-GB" dirty="0"/>
              <a:t>3 weeks of stop for the SF, SU, UW </a:t>
            </a:r>
            <a:r>
              <a:rPr lang="en-GB" dirty="0" smtClean="0"/>
              <a:t>(mechanical </a:t>
            </a:r>
            <a:r>
              <a:rPr lang="en-GB" dirty="0"/>
              <a:t>cleaning of the cooling towers, </a:t>
            </a:r>
            <a:br>
              <a:rPr lang="en-GB" dirty="0"/>
            </a:br>
            <a:r>
              <a:rPr lang="en-GB" dirty="0" smtClean="0"/>
              <a:t>mechanical </a:t>
            </a:r>
            <a:r>
              <a:rPr lang="en-GB" dirty="0"/>
              <a:t>and electrical maintenance, </a:t>
            </a:r>
            <a:r>
              <a:rPr lang="en-GB" dirty="0" smtClean="0"/>
              <a:t>bugs </a:t>
            </a:r>
            <a:r>
              <a:rPr lang="en-GB" dirty="0"/>
              <a:t>fixing)</a:t>
            </a:r>
          </a:p>
          <a:p>
            <a:endParaRPr lang="en-GB" dirty="0" smtClean="0"/>
          </a:p>
          <a:p>
            <a:r>
              <a:rPr lang="en-GB" dirty="0" smtClean="0"/>
              <a:t>Cryogenics </a:t>
            </a:r>
            <a:endParaRPr lang="en-GB" dirty="0"/>
          </a:p>
          <a:p>
            <a:pPr lvl="1"/>
            <a:r>
              <a:rPr lang="en-GB" dirty="0"/>
              <a:t>The maintenance is needed on all </a:t>
            </a:r>
            <a:r>
              <a:rPr lang="en-GB" dirty="0" err="1" smtClean="0"/>
              <a:t>cryo</a:t>
            </a:r>
            <a:r>
              <a:rPr lang="en-GB" dirty="0" smtClean="0"/>
              <a:t>-plants</a:t>
            </a:r>
          </a:p>
          <a:p>
            <a:pPr lvl="2"/>
            <a:r>
              <a:rPr lang="en-GB" dirty="0" smtClean="0"/>
              <a:t>Heavier </a:t>
            </a:r>
            <a:r>
              <a:rPr lang="en-GB" dirty="0"/>
              <a:t>maintenance and consolidation are needed in IP4 (A) &amp; IP6 (A), heavy corrective maintenance (repairs) is needed in IP8 (B)</a:t>
            </a:r>
          </a:p>
          <a:p>
            <a:pPr lvl="1"/>
            <a:r>
              <a:rPr lang="en-GB" b="1" dirty="0" smtClean="0"/>
              <a:t>The baseline </a:t>
            </a:r>
            <a:r>
              <a:rPr lang="en-GB" b="1" dirty="0"/>
              <a:t>is to keep the Helium in the arcs </a:t>
            </a:r>
            <a:r>
              <a:rPr lang="en-GB" dirty="0"/>
              <a:t>except sectors 7-8 and </a:t>
            </a:r>
            <a:r>
              <a:rPr lang="en-GB" dirty="0" smtClean="0"/>
              <a:t>8-1 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the </a:t>
            </a:r>
            <a:r>
              <a:rPr lang="en-GB" dirty="0">
                <a:solidFill>
                  <a:srgbClr val="FF0000"/>
                </a:solidFill>
              </a:rPr>
              <a:t>magnets will be filled with </a:t>
            </a:r>
            <a:r>
              <a:rPr lang="en-GB" dirty="0" err="1">
                <a:solidFill>
                  <a:srgbClr val="FF0000"/>
                </a:solidFill>
              </a:rPr>
              <a:t>LHe</a:t>
            </a:r>
            <a:r>
              <a:rPr lang="en-GB" dirty="0">
                <a:solidFill>
                  <a:srgbClr val="FF0000"/>
                </a:solidFill>
              </a:rPr>
              <a:t> in cold standby at 3.5 K – 4 K</a:t>
            </a:r>
          </a:p>
          <a:p>
            <a:pPr lvl="2"/>
            <a:r>
              <a:rPr lang="en-GB" b="1" dirty="0"/>
              <a:t>The LSSs will be in </a:t>
            </a:r>
            <a:r>
              <a:rPr lang="en-GB" b="1" dirty="0" err="1"/>
              <a:t>GHe</a:t>
            </a:r>
            <a:r>
              <a:rPr lang="en-GB" b="1" dirty="0"/>
              <a:t> at 20 </a:t>
            </a:r>
            <a:r>
              <a:rPr lang="en-GB" b="1" dirty="0" smtClean="0"/>
              <a:t>K.</a:t>
            </a:r>
          </a:p>
          <a:p>
            <a:pPr lvl="2"/>
            <a:r>
              <a:rPr lang="en-GB" b="1" dirty="0" smtClean="0"/>
              <a:t>The </a:t>
            </a:r>
            <a:r>
              <a:rPr lang="en-GB" b="1" dirty="0"/>
              <a:t>DFBs will be empty with the current leads in cold standby</a:t>
            </a:r>
          </a:p>
          <a:p>
            <a:pPr lvl="1"/>
            <a:r>
              <a:rPr lang="en-GB" dirty="0"/>
              <a:t>The </a:t>
            </a:r>
            <a:r>
              <a:rPr lang="en-GB" b="1" dirty="0"/>
              <a:t>Sectors 7-8 and 8-1 will be emptied, and in cold stand by with </a:t>
            </a:r>
            <a:r>
              <a:rPr lang="en-GB" b="1" dirty="0" err="1" smtClean="0"/>
              <a:t>Ghe</a:t>
            </a:r>
            <a:endParaRPr lang="en-GB" dirty="0"/>
          </a:p>
          <a:p>
            <a:pPr lvl="1"/>
            <a:r>
              <a:rPr lang="en-GB" dirty="0"/>
              <a:t>RF </a:t>
            </a:r>
            <a:r>
              <a:rPr lang="en-GB" dirty="0" err="1"/>
              <a:t>cryo</a:t>
            </a:r>
            <a:r>
              <a:rPr lang="en-GB" dirty="0"/>
              <a:t> start on 22nd of February to allow the RF conditioning (4wks requested)</a:t>
            </a:r>
          </a:p>
          <a:p>
            <a:pPr lvl="1"/>
            <a:r>
              <a:rPr lang="en-GB" dirty="0"/>
              <a:t>The last </a:t>
            </a:r>
            <a:r>
              <a:rPr lang="en-GB" dirty="0" err="1"/>
              <a:t>cryostarts</a:t>
            </a:r>
            <a:r>
              <a:rPr lang="en-GB" dirty="0"/>
              <a:t> will be back on 4th of March (earlier in Sectors 1-2, 3-4, 4-5, 7-8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UPS TESTS on the whole machine</a:t>
            </a:r>
          </a:p>
          <a:p>
            <a:pPr lvl="1"/>
            <a:r>
              <a:rPr lang="en-GB" dirty="0" smtClean="0"/>
              <a:t>Recently approved by LMC</a:t>
            </a:r>
          </a:p>
          <a:p>
            <a:pPr lvl="1"/>
            <a:r>
              <a:rPr lang="en-GB" dirty="0" smtClean="0"/>
              <a:t>The tests can be done only after the </a:t>
            </a:r>
            <a:r>
              <a:rPr lang="en-GB" dirty="0" err="1" smtClean="0"/>
              <a:t>cryo</a:t>
            </a:r>
            <a:r>
              <a:rPr lang="en-GB" dirty="0" smtClean="0"/>
              <a:t> start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The UPS tests constitute a hard limit for the readiness of all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58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present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70446"/>
            <a:ext cx="8226854" cy="194305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Key dates:</a:t>
            </a:r>
          </a:p>
          <a:p>
            <a:pPr lvl="1"/>
            <a:r>
              <a:rPr lang="en-GB" dirty="0" smtClean="0"/>
              <a:t>DSO tests (machine in general mode before)</a:t>
            </a:r>
            <a:endParaRPr lang="en-GB" dirty="0"/>
          </a:p>
          <a:p>
            <a:pPr lvl="2"/>
            <a:r>
              <a:rPr lang="en-GB" dirty="0"/>
              <a:t>Patrol scheduled on W8 for the DSO tests</a:t>
            </a:r>
          </a:p>
          <a:p>
            <a:pPr lvl="2"/>
            <a:r>
              <a:rPr lang="en-GB" dirty="0"/>
              <a:t>DSO tests on February 26 (and 27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March, 1 – beginning of UPS tests (could be integrated in the general AUG tests?)</a:t>
            </a:r>
          </a:p>
          <a:p>
            <a:pPr lvl="1"/>
            <a:r>
              <a:rPr lang="en-GB" dirty="0" smtClean="0"/>
              <a:t>March, 4 – LHC </a:t>
            </a:r>
            <a:r>
              <a:rPr lang="en-GB" dirty="0" smtClean="0">
                <a:solidFill>
                  <a:srgbClr val="FF0000"/>
                </a:solidFill>
              </a:rPr>
              <a:t>tunnel closed</a:t>
            </a:r>
            <a:r>
              <a:rPr lang="en-GB" dirty="0" smtClean="0"/>
              <a:t> and </a:t>
            </a:r>
            <a:r>
              <a:rPr lang="en-GB" b="1" dirty="0" smtClean="0"/>
              <a:t>beginning of powering tests</a:t>
            </a:r>
          </a:p>
          <a:p>
            <a:pPr lvl="1"/>
            <a:r>
              <a:rPr lang="en-GB" dirty="0" smtClean="0"/>
              <a:t>March, 16 – end of powering tests, </a:t>
            </a:r>
            <a:r>
              <a:rPr lang="en-GB" dirty="0" smtClean="0">
                <a:solidFill>
                  <a:srgbClr val="FF0000"/>
                </a:solidFill>
              </a:rPr>
              <a:t>experiments closed</a:t>
            </a:r>
            <a:r>
              <a:rPr lang="en-GB" dirty="0" smtClean="0"/>
              <a:t> and (official) </a:t>
            </a:r>
            <a:r>
              <a:rPr lang="en-GB" b="1" dirty="0" smtClean="0"/>
              <a:t>beginning of machine check-out</a:t>
            </a:r>
          </a:p>
          <a:p>
            <a:pPr lvl="1"/>
            <a:r>
              <a:rPr lang="en-GB" dirty="0" smtClean="0"/>
              <a:t>March, 21 – beginning of beam commissioning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2" y="813883"/>
            <a:ext cx="8998476" cy="34994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40741" y="4256142"/>
            <a:ext cx="68780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i="1" dirty="0">
                <a:hlinkClick r:id="rId3"/>
              </a:rPr>
              <a:t>https://</a:t>
            </a:r>
            <a:r>
              <a:rPr lang="en-GB" sz="900" i="1" dirty="0" smtClean="0">
                <a:hlinkClick r:id="rId3"/>
              </a:rPr>
              <a:t>espace.cern.ch/en-dep-mef-lpc/YETS2015-2016/Global%20Schedules/LHC_YETS2015_16_LinearSchedule_20151130.pdf</a:t>
            </a:r>
            <a:endParaRPr lang="en-GB" sz="900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000249" y="6401537"/>
            <a:ext cx="683350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It would be important to close the experiments already from Mon.14 during night time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778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917" t="17111" r="15083" b="9407"/>
          <a:stretch/>
        </p:blipFill>
        <p:spPr>
          <a:xfrm>
            <a:off x="133030" y="878210"/>
            <a:ext cx="5774804" cy="43398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28834" t="15037" r="13917" b="8666"/>
          <a:stretch/>
        </p:blipFill>
        <p:spPr>
          <a:xfrm>
            <a:off x="2331053" y="1247235"/>
            <a:ext cx="6569106" cy="4924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example from Run 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418124" y="4757569"/>
            <a:ext cx="5684520" cy="1414106"/>
            <a:chOff x="1418124" y="4757569"/>
            <a:chExt cx="5684520" cy="141410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l="30916" t="18445" r="18500" b="59185"/>
            <a:stretch/>
          </p:blipFill>
          <p:spPr>
            <a:xfrm>
              <a:off x="1418124" y="4757569"/>
              <a:ext cx="5684520" cy="1414106"/>
            </a:xfrm>
            <a:prstGeom prst="roundRect">
              <a:avLst>
                <a:gd name="adj" fmla="val 16667"/>
              </a:avLst>
            </a:prstGeom>
            <a:ln w="38100">
              <a:solidFill>
                <a:srgbClr val="0B387C"/>
              </a:solidFill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2179864" y="5584374"/>
              <a:ext cx="208052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 descr="http://leoverdonck.files.wordpress.com/2011/02/redandyellow.jpg?w=500&amp;h=33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621" y="2275663"/>
            <a:ext cx="4388883" cy="340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69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8813" y="635545"/>
            <a:ext cx="2868039" cy="1054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Critical activities with possible impact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dirty="0" smtClean="0"/>
              <a:t>Collimators</a:t>
            </a:r>
            <a:r>
              <a:rPr lang="en-GB" sz="1600" dirty="0"/>
              <a:t> 5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en-GB" sz="1600" dirty="0" smtClean="0"/>
              <a:t>Axis</a:t>
            </a:r>
          </a:p>
          <a:p>
            <a:pPr lvl="1"/>
            <a:r>
              <a:rPr lang="en-GB" sz="1400" dirty="0"/>
              <a:t>12 Collimators will be removed and re-installed in LSS1 and in LSS5</a:t>
            </a:r>
          </a:p>
          <a:p>
            <a:pPr lvl="1"/>
            <a:r>
              <a:rPr lang="en-GB" sz="1400" b="1" dirty="0"/>
              <a:t>V</a:t>
            </a:r>
            <a:r>
              <a:rPr lang="en-GB" sz="1400" b="1" dirty="0" smtClean="0"/>
              <a:t>acuum layout to </a:t>
            </a:r>
            <a:r>
              <a:rPr lang="en-GB" sz="1400" b="1" dirty="0"/>
              <a:t>be modified</a:t>
            </a:r>
            <a:r>
              <a:rPr lang="en-GB" sz="1400" dirty="0"/>
              <a:t>, to recover the TCTP collimators’ 5th axis translation</a:t>
            </a:r>
          </a:p>
          <a:p>
            <a:pPr lvl="1"/>
            <a:r>
              <a:rPr lang="en-GB" sz="1400" dirty="0"/>
              <a:t>Due to RP issue, the activity can only start on 4th January</a:t>
            </a:r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endParaRPr lang="en-GB" sz="1600" dirty="0" smtClean="0"/>
          </a:p>
          <a:p>
            <a:r>
              <a:rPr lang="en-GB" sz="1600" dirty="0" smtClean="0"/>
              <a:t>TDI </a:t>
            </a:r>
            <a:r>
              <a:rPr lang="en-GB" sz="1600" dirty="0"/>
              <a:t>replacement</a:t>
            </a:r>
          </a:p>
          <a:p>
            <a:pPr lvl="1"/>
            <a:r>
              <a:rPr lang="en-GB" sz="1400" b="1" dirty="0"/>
              <a:t>Minor contingencies </a:t>
            </a:r>
            <a:r>
              <a:rPr lang="en-GB" sz="1400" dirty="0"/>
              <a:t>are included in the </a:t>
            </a:r>
            <a:r>
              <a:rPr lang="en-GB" sz="1400" dirty="0" smtClean="0"/>
              <a:t>baseline</a:t>
            </a:r>
            <a:endParaRPr lang="en-GB" sz="1400" dirty="0"/>
          </a:p>
          <a:p>
            <a:pPr lvl="1"/>
            <a:r>
              <a:rPr lang="en-GB" sz="1400" dirty="0" smtClean="0"/>
              <a:t>Both </a:t>
            </a:r>
            <a:r>
              <a:rPr lang="en-GB" sz="1400" dirty="0"/>
              <a:t>TDI removed during W51 and reinstalled during W1&amp;W2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Change </a:t>
            </a:r>
            <a:r>
              <a:rPr lang="en-GB" sz="1600" dirty="0"/>
              <a:t>of ferrite of the Beam Wire Scanner in LSS4</a:t>
            </a:r>
          </a:p>
          <a:p>
            <a:pPr lvl="1"/>
            <a:r>
              <a:rPr lang="en-GB" sz="1400" dirty="0"/>
              <a:t>Due to the late delivery of ferrite, the </a:t>
            </a:r>
            <a:r>
              <a:rPr lang="en-GB" sz="1400" b="1" dirty="0" smtClean="0"/>
              <a:t>final decision </a:t>
            </a:r>
            <a:r>
              <a:rPr lang="en-GB" sz="1400" b="1" dirty="0"/>
              <a:t>about the </a:t>
            </a:r>
            <a:r>
              <a:rPr lang="en-GB" sz="1400" b="1" dirty="0" smtClean="0"/>
              <a:t>installation </a:t>
            </a:r>
            <a:r>
              <a:rPr lang="en-GB" sz="1400" b="1" dirty="0"/>
              <a:t>will be taken by end of January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434031" y="5926781"/>
            <a:ext cx="391174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>
                <a:solidFill>
                  <a:schemeClr val="bg1">
                    <a:lumMod val="50000"/>
                  </a:schemeClr>
                </a:solidFill>
              </a:rPr>
              <a:t>3D </a:t>
            </a:r>
            <a:r>
              <a:rPr lang="en-GB" sz="800" i="1" dirty="0" smtClean="0">
                <a:solidFill>
                  <a:srgbClr val="FFFFFF">
                    <a:lumMod val="50000"/>
                  </a:srgbClr>
                </a:solidFill>
              </a:rPr>
              <a:t>integration view 4L1</a:t>
            </a:r>
            <a:endParaRPr lang="en-GB" sz="800" i="1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5829" y="2091872"/>
            <a:ext cx="1562447" cy="2962597"/>
          </a:xfrm>
          <a:prstGeom prst="rect">
            <a:avLst/>
          </a:prstGeom>
        </p:spPr>
      </p:pic>
      <p:pic>
        <p:nvPicPr>
          <p:cNvPr id="17" name="Content Placeholder 3"/>
          <p:cNvPicPr>
            <a:picLocks noChangeAspect="1"/>
          </p:cNvPicPr>
          <p:nvPr/>
        </p:nvPicPr>
        <p:blipFill rotWithShape="1">
          <a:blip r:embed="rId4"/>
          <a:srcRect t="4000" b="4330"/>
          <a:stretch/>
        </p:blipFill>
        <p:spPr>
          <a:xfrm>
            <a:off x="5246090" y="5441949"/>
            <a:ext cx="1025927" cy="90772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" t="1143"/>
          <a:stretch/>
        </p:blipFill>
        <p:spPr>
          <a:xfrm>
            <a:off x="6466935" y="5448616"/>
            <a:ext cx="947522" cy="90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3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present schedule</a:t>
            </a:r>
            <a:endParaRPr lang="en-GB" dirty="0" smtClean="0"/>
          </a:p>
          <a:p>
            <a:pPr lvl="1"/>
            <a:r>
              <a:rPr lang="en-GB" dirty="0" smtClean="0"/>
              <a:t>Driving activities defining the length of YETS ‘15-’16</a:t>
            </a:r>
          </a:p>
          <a:p>
            <a:pPr lvl="1"/>
            <a:r>
              <a:rPr lang="en-GB" dirty="0" smtClean="0"/>
              <a:t>The critical </a:t>
            </a:r>
            <a:r>
              <a:rPr lang="en-GB" dirty="0"/>
              <a:t>activities that could impact the time of restart</a:t>
            </a:r>
            <a:endParaRPr lang="en-GB" dirty="0" smtClean="0"/>
          </a:p>
          <a:p>
            <a:r>
              <a:rPr lang="en-GB" dirty="0" smtClean="0"/>
              <a:t>The powering tests</a:t>
            </a:r>
          </a:p>
          <a:p>
            <a:pPr lvl="1"/>
            <a:r>
              <a:rPr lang="en-GB" dirty="0" smtClean="0"/>
              <a:t>Activities with a possible impact</a:t>
            </a:r>
          </a:p>
          <a:p>
            <a:pPr lvl="1"/>
            <a:r>
              <a:rPr lang="en-GB" dirty="0" smtClean="0"/>
              <a:t>The list of powering tests for next year re-commissioning</a:t>
            </a:r>
          </a:p>
          <a:p>
            <a:pPr lvl="1"/>
            <a:r>
              <a:rPr lang="en-GB" dirty="0" smtClean="0"/>
              <a:t>The organization</a:t>
            </a:r>
          </a:p>
          <a:p>
            <a:r>
              <a:rPr lang="en-GB" dirty="0" smtClean="0"/>
              <a:t>Machine check-out</a:t>
            </a:r>
          </a:p>
          <a:p>
            <a:pPr lvl="1"/>
            <a:r>
              <a:rPr lang="en-GB" dirty="0" smtClean="0"/>
              <a:t>Machine check-out objectives</a:t>
            </a:r>
          </a:p>
          <a:p>
            <a:pPr lvl="1"/>
            <a:r>
              <a:rPr lang="en-GB" b="1" dirty="0" smtClean="0"/>
              <a:t>Preliminary</a:t>
            </a:r>
            <a:r>
              <a:rPr lang="en-GB" dirty="0" smtClean="0"/>
              <a:t> list of requested checks</a:t>
            </a:r>
          </a:p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" r="886"/>
          <a:stretch/>
        </p:blipFill>
        <p:spPr>
          <a:xfrm>
            <a:off x="3449821" y="3469297"/>
            <a:ext cx="5331293" cy="270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that could impact the 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Cryogenics</a:t>
            </a:r>
          </a:p>
          <a:p>
            <a:r>
              <a:rPr lang="en-GB" dirty="0"/>
              <a:t>Services (CV, EL,…)</a:t>
            </a:r>
          </a:p>
          <a:p>
            <a:r>
              <a:rPr lang="en-GB" dirty="0"/>
              <a:t>Power converter</a:t>
            </a:r>
          </a:p>
          <a:p>
            <a:r>
              <a:rPr lang="en-GB" dirty="0"/>
              <a:t>MPE</a:t>
            </a:r>
          </a:p>
          <a:p>
            <a:pPr lvl="1"/>
            <a:r>
              <a:rPr lang="en-GB" dirty="0" err="1"/>
              <a:t>ElQA</a:t>
            </a:r>
            <a:endParaRPr lang="en-GB" dirty="0"/>
          </a:p>
          <a:p>
            <a:pPr lvl="1"/>
            <a:r>
              <a:rPr lang="en-GB" dirty="0"/>
              <a:t>QPS</a:t>
            </a:r>
          </a:p>
          <a:p>
            <a:pPr lvl="1"/>
            <a:r>
              <a:rPr lang="en-GB" dirty="0"/>
              <a:t>EE</a:t>
            </a:r>
          </a:p>
          <a:p>
            <a:r>
              <a:rPr lang="en-GB" dirty="0"/>
              <a:t>PIC</a:t>
            </a:r>
          </a:p>
          <a:p>
            <a:r>
              <a:rPr lang="en-GB" dirty="0" smtClean="0"/>
              <a:t>EN/EL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Visual inspection on warm bus-bars</a:t>
            </a:r>
          </a:p>
          <a:p>
            <a:pPr marL="36576" indent="0">
              <a:buNone/>
            </a:pPr>
            <a:r>
              <a:rPr lang="en-GB" dirty="0" smtClean="0"/>
              <a:t>      should be conducted by EN/EL to avoid </a:t>
            </a:r>
          </a:p>
          <a:p>
            <a:pPr marL="36576" indent="0">
              <a:buNone/>
            </a:pPr>
            <a:r>
              <a:rPr lang="en-GB" dirty="0"/>
              <a:t> </a:t>
            </a:r>
            <a:r>
              <a:rPr lang="en-GB" dirty="0" smtClean="0"/>
              <a:t>     surprises when restarting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004205" y="1257300"/>
            <a:ext cx="1265466" cy="0"/>
          </a:xfrm>
          <a:prstGeom prst="line">
            <a:avLst/>
          </a:prstGeom>
          <a:ln>
            <a:solidFill>
              <a:srgbClr val="0055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37114" y="1028700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CS/CM should be there at the beginning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17814" y="1605644"/>
            <a:ext cx="2190750" cy="0"/>
          </a:xfrm>
          <a:prstGeom prst="line">
            <a:avLst/>
          </a:prstGeom>
          <a:ln>
            <a:solidFill>
              <a:srgbClr val="0055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45429" y="1387929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Must</a:t>
            </a:r>
            <a:r>
              <a:rPr lang="en-GB" dirty="0" smtClean="0"/>
              <a:t> be OK for the UPS tests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922925" y="3448953"/>
            <a:ext cx="620125" cy="0"/>
          </a:xfrm>
          <a:prstGeom prst="line">
            <a:avLst/>
          </a:prstGeom>
          <a:ln>
            <a:solidFill>
              <a:srgbClr val="0055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55834" y="3244846"/>
            <a:ext cx="4066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intervention foreseen during YETS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19099"/>
          <a:stretch/>
        </p:blipFill>
        <p:spPr>
          <a:xfrm rot="5400000">
            <a:off x="5766818" y="3787313"/>
            <a:ext cx="2835729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1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46730</TotalTime>
  <Words>2442</Words>
  <Application>Microsoft Office PowerPoint</Application>
  <PresentationFormat>On-screen Show (4:3)</PresentationFormat>
  <Paragraphs>507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Courier New</vt:lpstr>
      <vt:lpstr>Symbol</vt:lpstr>
      <vt:lpstr>Wingdings</vt:lpstr>
      <vt:lpstr>CERNCorporate4-3</vt:lpstr>
      <vt:lpstr>1_CERNCorporate4-3</vt:lpstr>
      <vt:lpstr>PowerPoint Presentation</vt:lpstr>
      <vt:lpstr>6</vt:lpstr>
      <vt:lpstr>Outline</vt:lpstr>
      <vt:lpstr>Driving activities (machine side)</vt:lpstr>
      <vt:lpstr>The present schedule</vt:lpstr>
      <vt:lpstr>An example from Run I</vt:lpstr>
      <vt:lpstr>Critical activities with possible impact</vt:lpstr>
      <vt:lpstr>Outline</vt:lpstr>
      <vt:lpstr>Activities that could impact the PT</vt:lpstr>
      <vt:lpstr>EPC</vt:lpstr>
      <vt:lpstr>MPE - QPS </vt:lpstr>
      <vt:lpstr>MPE - EE</vt:lpstr>
      <vt:lpstr>MPE - ElQA</vt:lpstr>
      <vt:lpstr>RQ4.L/R1 modification</vt:lpstr>
      <vt:lpstr>List of powering tests to be done</vt:lpstr>
      <vt:lpstr>Warm magnets</vt:lpstr>
      <vt:lpstr>Organization</vt:lpstr>
      <vt:lpstr>Outline</vt:lpstr>
      <vt:lpstr>Machine check-out in a nutshell I</vt:lpstr>
      <vt:lpstr>Machine check-out in a nutshell II</vt:lpstr>
      <vt:lpstr>Final global powering with op. functions</vt:lpstr>
      <vt:lpstr>Vacuum</vt:lpstr>
      <vt:lpstr>Collimators</vt:lpstr>
      <vt:lpstr>LBDS</vt:lpstr>
      <vt:lpstr>Kickers</vt:lpstr>
      <vt:lpstr>Beam instrumentation</vt:lpstr>
      <vt:lpstr>Beam instrumentation</vt:lpstr>
      <vt:lpstr>RF</vt:lpstr>
      <vt:lpstr>MPE critical changes</vt:lpstr>
      <vt:lpstr>Controls</vt:lpstr>
      <vt:lpstr>Concluding remarks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Mirko Pojer</dc:creator>
  <cp:lastModifiedBy>Mirko Pojer</cp:lastModifiedBy>
  <cp:revision>321</cp:revision>
  <dcterms:created xsi:type="dcterms:W3CDTF">2015-11-05T15:38:47Z</dcterms:created>
  <dcterms:modified xsi:type="dcterms:W3CDTF">2015-12-17T06:23:41Z</dcterms:modified>
</cp:coreProperties>
</file>