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4" r:id="rId2"/>
  </p:sldMasterIdLst>
  <p:notesMasterIdLst>
    <p:notesMasterId r:id="rId50"/>
  </p:notesMasterIdLst>
  <p:handoutMasterIdLst>
    <p:handoutMasterId r:id="rId51"/>
  </p:handoutMasterIdLst>
  <p:sldIdLst>
    <p:sldId id="1592" r:id="rId3"/>
    <p:sldId id="1548" r:id="rId4"/>
    <p:sldId id="1551" r:id="rId5"/>
    <p:sldId id="1547" r:id="rId6"/>
    <p:sldId id="1550" r:id="rId7"/>
    <p:sldId id="1552" r:id="rId8"/>
    <p:sldId id="1553" r:id="rId9"/>
    <p:sldId id="1554" r:id="rId10"/>
    <p:sldId id="1555" r:id="rId11"/>
    <p:sldId id="1562" r:id="rId12"/>
    <p:sldId id="1563" r:id="rId13"/>
    <p:sldId id="1564" r:id="rId14"/>
    <p:sldId id="1565" r:id="rId15"/>
    <p:sldId id="1566" r:id="rId16"/>
    <p:sldId id="1569" r:id="rId17"/>
    <p:sldId id="1568" r:id="rId18"/>
    <p:sldId id="1570" r:id="rId19"/>
    <p:sldId id="1558" r:id="rId20"/>
    <p:sldId id="1597" r:id="rId21"/>
    <p:sldId id="1598" r:id="rId22"/>
    <p:sldId id="1559" r:id="rId23"/>
    <p:sldId id="1572" r:id="rId24"/>
    <p:sldId id="1573" r:id="rId25"/>
    <p:sldId id="1557" r:id="rId26"/>
    <p:sldId id="1575" r:id="rId27"/>
    <p:sldId id="1576" r:id="rId28"/>
    <p:sldId id="1605" r:id="rId29"/>
    <p:sldId id="1606" r:id="rId30"/>
    <p:sldId id="1578" r:id="rId31"/>
    <p:sldId id="1579" r:id="rId32"/>
    <p:sldId id="1580" r:id="rId33"/>
    <p:sldId id="1590" r:id="rId34"/>
    <p:sldId id="1589" r:id="rId35"/>
    <p:sldId id="1581" r:id="rId36"/>
    <p:sldId id="1591" r:id="rId37"/>
    <p:sldId id="1583" r:id="rId38"/>
    <p:sldId id="1596" r:id="rId39"/>
    <p:sldId id="1600" r:id="rId40"/>
    <p:sldId id="1601" r:id="rId41"/>
    <p:sldId id="1586" r:id="rId42"/>
    <p:sldId id="1587" r:id="rId43"/>
    <p:sldId id="1588" r:id="rId44"/>
    <p:sldId id="1584" r:id="rId45"/>
    <p:sldId id="1602" r:id="rId46"/>
    <p:sldId id="1594" r:id="rId47"/>
    <p:sldId id="1599" r:id="rId48"/>
    <p:sldId id="1603"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16C2"/>
    <a:srgbClr val="00FF00"/>
    <a:srgbClr val="66CCFF"/>
    <a:srgbClr val="00FF80"/>
    <a:srgbClr val="FFCC66"/>
    <a:srgbClr val="66FFFF"/>
    <a:srgbClr val="800080"/>
    <a:srgbClr val="00FFFF"/>
    <a:srgbClr val="F76B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99" autoAdjust="0"/>
    <p:restoredTop sz="97335" autoAdjust="0"/>
  </p:normalViewPr>
  <p:slideViewPr>
    <p:cSldViewPr>
      <p:cViewPr varScale="1">
        <p:scale>
          <a:sx n="162" d="100"/>
          <a:sy n="162" d="100"/>
        </p:scale>
        <p:origin x="-1152" y="-120"/>
      </p:cViewPr>
      <p:guideLst>
        <p:guide orient="horz" pos="2160"/>
        <p:guide pos="2880"/>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3D96B4-BAC4-5842-83B5-2ECF6C53B7B9}" type="datetimeFigureOut">
              <a:rPr lang="en-US" smtClean="0"/>
              <a:t>12/17/15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D8B2D2C-CD4A-F548-B52F-BDD89942032E}" type="slidenum">
              <a:rPr lang="en-US" smtClean="0"/>
              <a:t>‹#›</a:t>
            </a:fld>
            <a:endParaRPr lang="en-US"/>
          </a:p>
        </p:txBody>
      </p:sp>
    </p:spTree>
    <p:extLst>
      <p:ext uri="{BB962C8B-B14F-4D97-AF65-F5344CB8AC3E}">
        <p14:creationId xmlns:p14="http://schemas.microsoft.com/office/powerpoint/2010/main" val="10007986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3C51F9-430A-184A-A4A3-DF39AB381A88}" type="datetimeFigureOut">
              <a:rPr lang="en-US" smtClean="0"/>
              <a:t>12/17/15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828C62-F0C2-9645-A5FA-46E4D2B40132}" type="slidenum">
              <a:rPr lang="en-US" smtClean="0"/>
              <a:t>‹#›</a:t>
            </a:fld>
            <a:endParaRPr lang="en-US"/>
          </a:p>
        </p:txBody>
      </p:sp>
    </p:spTree>
    <p:extLst>
      <p:ext uri="{BB962C8B-B14F-4D97-AF65-F5344CB8AC3E}">
        <p14:creationId xmlns:p14="http://schemas.microsoft.com/office/powerpoint/2010/main" val="339459336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828C62-F0C2-9645-A5FA-46E4D2B40132}" type="slidenum">
              <a:rPr lang="en-US" smtClean="0"/>
              <a:t>20</a:t>
            </a:fld>
            <a:endParaRPr lang="en-US"/>
          </a:p>
        </p:txBody>
      </p:sp>
    </p:spTree>
    <p:extLst>
      <p:ext uri="{BB962C8B-B14F-4D97-AF65-F5344CB8AC3E}">
        <p14:creationId xmlns:p14="http://schemas.microsoft.com/office/powerpoint/2010/main" val="3771923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828C62-F0C2-9645-A5FA-46E4D2B40132}" type="slidenum">
              <a:rPr lang="en-US" smtClean="0"/>
              <a:t>44</a:t>
            </a:fld>
            <a:endParaRPr lang="en-US"/>
          </a:p>
        </p:txBody>
      </p:sp>
    </p:spTree>
    <p:extLst>
      <p:ext uri="{BB962C8B-B14F-4D97-AF65-F5344CB8AC3E}">
        <p14:creationId xmlns:p14="http://schemas.microsoft.com/office/powerpoint/2010/main" val="2559511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2.xml"/><Relationship Id="rId4" Type="http://schemas.openxmlformats.org/officeDocument/2006/relationships/image" Target="../media/image3.png"/><Relationship Id="rId1" Type="http://schemas.microsoft.com/office/2007/relationships/media" Target="file:///\\cern.ch\dfs\Departments\AB\Projects\beaminterlocks\Individual_Folders\BTodd\presentations\TEMPLATE\BTODD_MOVIE_END_LOGO.wmv" TargetMode="External"/><Relationship Id="rId2" Type="http://schemas.openxmlformats.org/officeDocument/2006/relationships/video" Target="file:///\\cern.ch\dfs\Departments\AB\Projects\beaminterlocks\Individual_Folders\BTodd\presentations\TEMPLATE\BTODD_MOVIE_END_LOGO.wmv" TargetMode="Externa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gi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emf"/><Relationship Id="rId3" Type="http://schemas.openxmlformats.org/officeDocument/2006/relationships/image" Target="../media/image2.w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emf"/><Relationship Id="rId3" Type="http://schemas.openxmlformats.org/officeDocument/2006/relationships/image" Target="../media/image2.w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emf"/><Relationship Id="rId3" Type="http://schemas.openxmlformats.org/officeDocument/2006/relationships/image" Target="../media/image8.emf"/></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emf"/><Relationship Id="rId3" Type="http://schemas.openxmlformats.org/officeDocument/2006/relationships/image" Target="../media/image8.e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emf"/><Relationship Id="rId3" Type="http://schemas.openxmlformats.org/officeDocument/2006/relationships/image" Target="../media/image2.w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emf"/><Relationship Id="rId3" Type="http://schemas.openxmlformats.org/officeDocument/2006/relationships/image" Target="../media/image2.w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2653BA-4FBA-264A-A4C1-85915E6689C6}" type="datetime3">
              <a:rPr lang="en-US" smtClean="0"/>
              <a:t>17 December 2015</a:t>
            </a:fld>
            <a:endParaRPr lang="en-US"/>
          </a:p>
        </p:txBody>
      </p:sp>
      <p:sp>
        <p:nvSpPr>
          <p:cNvPr id="5" name="Footer Placeholder 4"/>
          <p:cNvSpPr>
            <a:spLocks noGrp="1"/>
          </p:cNvSpPr>
          <p:nvPr>
            <p:ph type="ftr" sz="quarter" idx="11"/>
          </p:nvPr>
        </p:nvSpPr>
        <p:spPr/>
        <p:txBody>
          <a:bodyPr/>
          <a:lstStyle/>
          <a:p>
            <a:r>
              <a:rPr lang="en-US" smtClean="0"/>
              <a:t>Evian Summary</a:t>
            </a:r>
            <a:endParaRPr lang="en-US"/>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205888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31A2ED-DA3F-054D-A6CA-E86E2E638712}" type="datetime3">
              <a:rPr lang="en-US" smtClean="0"/>
              <a:t>17 December 2015</a:t>
            </a:fld>
            <a:endParaRPr lang="en-US"/>
          </a:p>
        </p:txBody>
      </p:sp>
      <p:sp>
        <p:nvSpPr>
          <p:cNvPr id="5" name="Footer Placeholder 4"/>
          <p:cNvSpPr>
            <a:spLocks noGrp="1"/>
          </p:cNvSpPr>
          <p:nvPr>
            <p:ph type="ftr" sz="quarter" idx="11"/>
          </p:nvPr>
        </p:nvSpPr>
        <p:spPr/>
        <p:txBody>
          <a:bodyPr/>
          <a:lstStyle/>
          <a:p>
            <a:r>
              <a:rPr lang="en-US" smtClean="0"/>
              <a:t>Evian Summary</a:t>
            </a:r>
            <a:endParaRPr lang="en-US"/>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802143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D8F43D-D59F-D344-AFFF-2FD8D0DC564D}" type="datetime3">
              <a:rPr lang="en-US" smtClean="0"/>
              <a:t>17 December 2015</a:t>
            </a:fld>
            <a:endParaRPr lang="en-US"/>
          </a:p>
        </p:txBody>
      </p:sp>
      <p:sp>
        <p:nvSpPr>
          <p:cNvPr id="5" name="Footer Placeholder 4"/>
          <p:cNvSpPr>
            <a:spLocks noGrp="1"/>
          </p:cNvSpPr>
          <p:nvPr>
            <p:ph type="ftr" sz="quarter" idx="11"/>
          </p:nvPr>
        </p:nvSpPr>
        <p:spPr/>
        <p:txBody>
          <a:bodyPr/>
          <a:lstStyle/>
          <a:p>
            <a:r>
              <a:rPr lang="en-US" smtClean="0"/>
              <a:t>Evian Summary</a:t>
            </a:r>
            <a:endParaRPr lang="en-US"/>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34552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1001058" y="274638"/>
            <a:ext cx="7965175" cy="747654"/>
          </a:xfrm>
        </p:spPr>
        <p:txBody>
          <a:bodyPr anchor="t">
            <a:normAutofit/>
          </a:bodyPr>
          <a:lstStyle>
            <a:lvl1pPr algn="l">
              <a:defRPr sz="2800" b="1">
                <a:solidFill>
                  <a:srgbClr val="0055A0"/>
                </a:solidFill>
                <a:latin typeface="Arial"/>
                <a:cs typeface="Arial"/>
              </a:defRPr>
            </a:lvl1pPr>
          </a:lstStyle>
          <a:p>
            <a:r>
              <a:rPr lang="en-US" smtClean="0"/>
              <a:t>Click to edit Master title style</a:t>
            </a:r>
            <a:endParaRPr lang="en-US" dirty="0"/>
          </a:p>
        </p:txBody>
      </p:sp>
      <p:sp>
        <p:nvSpPr>
          <p:cNvPr id="4" name="Text Placeholder 5"/>
          <p:cNvSpPr>
            <a:spLocks noGrp="1"/>
          </p:cNvSpPr>
          <p:nvPr>
            <p:ph type="body" sz="quarter" idx="10"/>
          </p:nvPr>
        </p:nvSpPr>
        <p:spPr>
          <a:xfrm>
            <a:off x="203200" y="1255059"/>
            <a:ext cx="8763034" cy="474569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2045595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81"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fld id="{5B8EBDC8-DD0A-7E4C-A74A-851BFF2A7CF6}" type="datetime3">
              <a:rPr lang="en-US" smtClean="0">
                <a:solidFill>
                  <a:prstClr val="black"/>
                </a:solidFill>
              </a:rPr>
              <a:t>17 December 2015</a:t>
            </a:fld>
            <a:endParaRPr lang="en-US" dirty="0" smtClean="0">
              <a:solidFill>
                <a:prstClr val="black"/>
              </a:solidFill>
            </a:endParaRPr>
          </a:p>
        </p:txBody>
      </p:sp>
      <p:sp>
        <p:nvSpPr>
          <p:cNvPr id="5" name="Footer Placeholder 4"/>
          <p:cNvSpPr>
            <a:spLocks noGrp="1"/>
          </p:cNvSpPr>
          <p:nvPr>
            <p:ph type="ftr" sz="quarter" idx="11"/>
          </p:nvPr>
        </p:nvSpPr>
        <p:spPr>
          <a:xfrm>
            <a:off x="2571742" y="6597352"/>
            <a:ext cx="4000528" cy="260648"/>
          </a:xfrm>
        </p:spPr>
        <p:txBody>
          <a:bodyPr/>
          <a:lstStyle>
            <a:lvl1pPr>
              <a:defRPr sz="1000" baseline="0"/>
            </a:lvl1pPr>
          </a:lstStyle>
          <a:p>
            <a:r>
              <a:rPr lang="en-US" smtClean="0">
                <a:solidFill>
                  <a:prstClr val="black"/>
                </a:solidFill>
              </a:rPr>
              <a:t>Evian Summary</a:t>
            </a:r>
            <a:endParaRPr lang="en-US" dirty="0">
              <a:solidFill>
                <a:prstClr val="black"/>
              </a:solidFill>
            </a:endParaRPr>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74215406"/>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6" name="Text Box 2"/>
          <p:cNvSpPr txBox="1">
            <a:spLocks noChangeArrowheads="1"/>
          </p:cNvSpPr>
          <p:nvPr userDrawn="1"/>
        </p:nvSpPr>
        <p:spPr bwMode="auto">
          <a:xfrm rot="10800000">
            <a:off x="1066800" y="0"/>
            <a:ext cx="7010400" cy="762000"/>
          </a:xfrm>
          <a:prstGeom prst="rect">
            <a:avLst/>
          </a:prstGeom>
          <a:gradFill flip="none" rotWithShape="1">
            <a:gsLst>
              <a:gs pos="0">
                <a:srgbClr val="FFFFFF"/>
              </a:gs>
              <a:gs pos="50000">
                <a:srgbClr val="94B9F0"/>
              </a:gs>
              <a:gs pos="100000">
                <a:srgbClr val="FFFFFF"/>
              </a:gs>
            </a:gsLst>
            <a:path path="rect">
              <a:fillToRect l="50000" t="50000" r="50000" b="50000"/>
            </a:path>
            <a:tileRect/>
          </a:grad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9pPr>
          </a:lstStyle>
          <a:p>
            <a:pPr algn="ctr">
              <a:buSzPct val="100000"/>
              <a:defRPr/>
            </a:pPr>
            <a:endParaRPr lang="en-US" altLang="x-none" sz="3200" b="1" dirty="0">
              <a:solidFill>
                <a:srgbClr val="000000"/>
              </a:solidFill>
              <a:cs typeface="+mn-cs"/>
            </a:endParaRPr>
          </a:p>
        </p:txBody>
      </p:sp>
      <p:sp>
        <p:nvSpPr>
          <p:cNvPr id="4" name="Title 1"/>
          <p:cNvSpPr>
            <a:spLocks noGrp="1"/>
          </p:cNvSpPr>
          <p:nvPr>
            <p:ph type="title"/>
          </p:nvPr>
        </p:nvSpPr>
        <p:spPr>
          <a:xfrm>
            <a:off x="0" y="-152400"/>
            <a:ext cx="9144000" cy="1050925"/>
          </a:xfrm>
        </p:spPr>
        <p:txBody>
          <a:bodyPr/>
          <a:lstStyle>
            <a:lvl1pPr>
              <a:defRPr b="1">
                <a:effectLst>
                  <a:outerShdw blurRad="38100" dist="38100" dir="2700000" algn="tl">
                    <a:srgbClr val="000000">
                      <a:alpha val="43137"/>
                    </a:srgbClr>
                  </a:outerShdw>
                </a:effectLst>
                <a:latin typeface="Cambria" pitchFamily="18" charset="0"/>
                <a:ea typeface="Cambria Math" pitchFamily="18" charset="0"/>
              </a:defRPr>
            </a:lvl1pPr>
          </a:lstStyle>
          <a:p>
            <a:r>
              <a:rPr lang="en-US" dirty="0" smtClean="0"/>
              <a:t>Click to edit Master title style</a:t>
            </a:r>
            <a:endParaRPr lang="en-US" dirty="0"/>
          </a:p>
        </p:txBody>
      </p:sp>
      <p:sp>
        <p:nvSpPr>
          <p:cNvPr id="5" name="Content Placeholder 2"/>
          <p:cNvSpPr>
            <a:spLocks noGrp="1"/>
          </p:cNvSpPr>
          <p:nvPr>
            <p:ph sz="half" idx="1"/>
          </p:nvPr>
        </p:nvSpPr>
        <p:spPr>
          <a:xfrm>
            <a:off x="152400" y="1204912"/>
            <a:ext cx="8763000" cy="4967288"/>
          </a:xfrm>
        </p:spPr>
        <p:txBody>
          <a:bodyPr/>
          <a:lstStyle>
            <a:lvl1pPr marL="457200" indent="-457200">
              <a:buFont typeface="Arial" pitchFamily="34" charset="0"/>
              <a:buChar char="•"/>
              <a:defRPr sz="2400" b="0">
                <a:latin typeface="Cambria Math" pitchFamily="18" charset="0"/>
                <a:ea typeface="Cambria Math" pitchFamily="18" charset="0"/>
                <a:cs typeface="Arial" pitchFamily="34" charset="0"/>
              </a:defRPr>
            </a:lvl1pPr>
            <a:lvl2pPr marL="800100" indent="-342900">
              <a:buFont typeface="Arial" pitchFamily="34" charset="0"/>
              <a:buChar char="–"/>
              <a:defRPr sz="2000">
                <a:latin typeface="Cambria Math" pitchFamily="18" charset="0"/>
                <a:ea typeface="Cambria Math" pitchFamily="18" charset="0"/>
                <a:cs typeface="Arial" pitchFamily="34" charset="0"/>
              </a:defRPr>
            </a:lvl2pPr>
            <a:lvl3pPr marL="1257300" indent="-342900">
              <a:buFont typeface="Arial" pitchFamily="34" charset="0"/>
              <a:buChar char="•"/>
              <a:defRPr sz="2000">
                <a:latin typeface="Cambria Math" pitchFamily="18" charset="0"/>
                <a:ea typeface="Cambria Math" pitchFamily="18" charset="0"/>
                <a:cs typeface="Arial" pitchFamily="34" charset="0"/>
              </a:defRPr>
            </a:lvl3pPr>
            <a:lvl4pPr marL="1657350" indent="-285750">
              <a:buFont typeface="Arial" pitchFamily="34" charset="0"/>
              <a:buChar char="–"/>
              <a:defRPr sz="1600">
                <a:latin typeface="Cambria Math" pitchFamily="18" charset="0"/>
                <a:ea typeface="Cambria Math" pitchFamily="18" charset="0"/>
                <a:cs typeface="Arial" pitchFamily="34" charset="0"/>
              </a:defRPr>
            </a:lvl4pPr>
            <a:lvl5pPr marL="2114550" indent="-285750">
              <a:buFont typeface="Arial" pitchFamily="34" charset="0"/>
              <a:buChar char="•"/>
              <a:defRPr sz="1600">
                <a:latin typeface="Cambria Math" pitchFamily="18" charset="0"/>
                <a:ea typeface="Cambria Math" pitchFamily="18"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1"/>
          <p:cNvSpPr>
            <a:spLocks noGrp="1"/>
          </p:cNvSpPr>
          <p:nvPr>
            <p:ph type="dt" idx="10"/>
          </p:nvPr>
        </p:nvSpPr>
        <p:spPr/>
        <p:txBody>
          <a:bodyPr/>
          <a:lstStyle>
            <a:lvl1pPr>
              <a:defRPr smtClean="0">
                <a:latin typeface="Cambria" pitchFamily="18" charset="0"/>
              </a:defRPr>
            </a:lvl1pPr>
          </a:lstStyle>
          <a:p>
            <a:pPr>
              <a:defRPr/>
            </a:pPr>
            <a:fld id="{37B00EE1-9772-BF42-A631-09066A85F86C}" type="datetime3">
              <a:rPr lang="en-US" altLang="x-none" smtClean="0"/>
              <a:t>17 December 2015</a:t>
            </a:fld>
            <a:endParaRPr lang="en-US" altLang="x-none" dirty="0"/>
          </a:p>
        </p:txBody>
      </p:sp>
      <p:sp>
        <p:nvSpPr>
          <p:cNvPr id="8" name="Slide Number Placeholder 2"/>
          <p:cNvSpPr>
            <a:spLocks noGrp="1"/>
          </p:cNvSpPr>
          <p:nvPr>
            <p:ph type="sldNum" idx="11"/>
          </p:nvPr>
        </p:nvSpPr>
        <p:spPr/>
        <p:txBody>
          <a:bodyPr/>
          <a:lstStyle>
            <a:lvl1pPr algn="r">
              <a:defRPr smtClean="0">
                <a:latin typeface="Cambria" pitchFamily="18" charset="0"/>
              </a:defRPr>
            </a:lvl1pPr>
          </a:lstStyle>
          <a:p>
            <a:pPr>
              <a:defRPr/>
            </a:pPr>
            <a:fld id="{F4D996D1-F0EF-4C15-8E19-59D891AD643E}" type="slidenum">
              <a:rPr lang="en-US" altLang="x-none" smtClean="0"/>
              <a:pPr>
                <a:defRPr/>
              </a:pPr>
              <a:t>‹#›</a:t>
            </a:fld>
            <a:endParaRPr lang="en-US" altLang="x-none" dirty="0"/>
          </a:p>
        </p:txBody>
      </p:sp>
    </p:spTree>
    <p:extLst>
      <p:ext uri="{BB962C8B-B14F-4D97-AF65-F5344CB8AC3E}">
        <p14:creationId xmlns:p14="http://schemas.microsoft.com/office/powerpoint/2010/main" val="938866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rologue Linked Video">
    <p:spTree>
      <p:nvGrpSpPr>
        <p:cNvPr id="1" name=""/>
        <p:cNvGrpSpPr/>
        <p:nvPr/>
      </p:nvGrpSpPr>
      <p:grpSpPr>
        <a:xfrm>
          <a:off x="0" y="0"/>
          <a:ext cx="0" cy="0"/>
          <a:chOff x="0" y="0"/>
          <a:chExt cx="0" cy="0"/>
        </a:xfrm>
      </p:grpSpPr>
      <p:pic>
        <p:nvPicPr>
          <p:cNvPr id="13" name="BTODD_MOVIE_END_LOGO.wmv">
            <a:hlinkClick r:id="" action="ppaction://media"/>
          </p:cNvPr>
          <p:cNvPicPr>
            <a:picLocks noRot="1" noChangeAspect="1"/>
          </p:cNvPicPr>
          <p:nvPr>
            <a:videoFile r:link="rId2"/>
            <p:extLst>
              <p:ext uri="{DAA4B4D4-6D71-4841-9C94-3DE7FCFB9230}">
                <p14:media xmlns:p14="http://schemas.microsoft.com/office/powerpoint/2010/main" r:link="rId1"/>
              </p:ext>
            </p:extLst>
          </p:nvPr>
        </p:nvPicPr>
        <p:blipFill>
          <a:blip r:embed="rId4"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1318416749"/>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2" presetClass="mediacall" presetSubtype="0" fill="hold" nodeType="afterEffect">
                                  <p:stCondLst>
                                    <p:cond delay="0"/>
                                  </p:stCondLst>
                                  <p:childTnLst>
                                    <p:cmd type="call" cmd="togglePause">
                                      <p:cBhvr>
                                        <p:cTn id="9" dur="1" fill="hold"/>
                                        <p:tgtEl>
                                          <p:spTgt spid="13"/>
                                        </p:tgtEl>
                                      </p:cBhvr>
                                    </p:cmd>
                                  </p:childTnLst>
                                </p:cTn>
                              </p:par>
                            </p:childTnLst>
                          </p:cTn>
                        </p:par>
                        <p:par>
                          <p:cTn id="10" fill="hold">
                            <p:stCondLst>
                              <p:cond delay="0"/>
                            </p:stCondLst>
                            <p:childTnLst>
                              <p:par>
                                <p:cTn id="11" presetID="10" presetClass="exit" presetSubtype="0" fill="hold" nodeType="afterEffect">
                                  <p:stCondLst>
                                    <p:cond delay="6000"/>
                                  </p:stCondLst>
                                  <p:childTnLst>
                                    <p:animEffect transition="out" filter="fade">
                                      <p:cBhvr>
                                        <p:cTn id="12" dur="500"/>
                                        <p:tgtEl>
                                          <p:spTgt spid="13"/>
                                        </p:tgtEl>
                                      </p:cBhvr>
                                    </p:animEffect>
                                    <p:set>
                                      <p:cBhvr>
                                        <p:cTn id="13" dur="1" fill="hold">
                                          <p:stCondLst>
                                            <p:cond delay="499"/>
                                          </p:stCondLst>
                                        </p:cTn>
                                        <p:tgtEl>
                                          <p:spTgt spid="13"/>
                                        </p:tgtEl>
                                        <p:attrNameLst>
                                          <p:attrName>style.visibility</p:attrName>
                                        </p:attrNameLst>
                                      </p:cBhvr>
                                      <p:to>
                                        <p:strVal val="hidden"/>
                                      </p:to>
                                    </p:set>
                                    <p:cmd type="call" cmd="stop">
                                      <p:cBhvr>
                                        <p:cTn id="14" dur="1">
                                          <p:stCondLst>
                                            <p:cond delay="499"/>
                                          </p:stCondLst>
                                        </p:cTn>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5" fill="hold" display="0">
                  <p:stCondLst>
                    <p:cond delay="indefinite"/>
                  </p:stCondLst>
                  <p:endCondLst>
                    <p:cond evt="onNext" delay="0">
                      <p:tgtEl>
                        <p:sldTgt/>
                      </p:tgtEl>
                    </p:cond>
                    <p:cond evt="onPrev" delay="0">
                      <p:tgtEl>
                        <p:sldTgt/>
                      </p:tgtEl>
                    </p:cond>
                  </p:endCondLst>
                </p:cTn>
                <p:tgtEl>
                  <p:spTgt spid="13"/>
                </p:tgtEl>
              </p:cMediaNode>
            </p:video>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rologue Animated Gif">
    <p:spTree>
      <p:nvGrpSpPr>
        <p:cNvPr id="1" name=""/>
        <p:cNvGrpSpPr/>
        <p:nvPr/>
      </p:nvGrpSpPr>
      <p:grpSpPr>
        <a:xfrm>
          <a:off x="0" y="0"/>
          <a:ext cx="0" cy="0"/>
          <a:chOff x="0" y="0"/>
          <a:chExt cx="0" cy="0"/>
        </a:xfrm>
      </p:grpSpPr>
      <p:pic>
        <p:nvPicPr>
          <p:cNvPr id="3" name="Picture 2" descr="btodd_animated_gif_delayed.gif"/>
          <p:cNvPicPr>
            <a:picLocks noChangeAspect="1"/>
          </p:cNvPicPr>
          <p:nvPr userDrawn="1"/>
        </p:nvPicPr>
        <p:blipFill>
          <a:blip r:embed="rId2"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1483762036"/>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0" presetClass="exit" presetSubtype="0" fill="hold" nodeType="afterEffect">
                                  <p:stCondLst>
                                    <p:cond delay="6000"/>
                                  </p:stCondLst>
                                  <p:childTnLst>
                                    <p:animEffect transition="out" filter="fade">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3" descr="Aerial"/>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15" name="Rectangle 14"/>
          <p:cNvSpPr/>
          <p:nvPr userDrawn="1"/>
        </p:nvSpPr>
        <p:spPr bwMode="auto">
          <a:xfrm>
            <a:off x="0" y="0"/>
            <a:ext cx="9144000" cy="6858000"/>
          </a:xfrm>
          <a:prstGeom prst="rect">
            <a:avLst/>
          </a:prstGeom>
          <a:solidFill>
            <a:schemeClr val="accent6">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1600" dirty="0" smtClean="0">
              <a:solidFill>
                <a:srgbClr val="FFFFFF"/>
              </a:solidFill>
              <a:latin typeface="Arial" charset="0"/>
            </a:endParaRPr>
          </a:p>
        </p:txBody>
      </p:sp>
      <p:sp>
        <p:nvSpPr>
          <p:cNvPr id="16" name="Rectangle 47"/>
          <p:cNvSpPr>
            <a:spLocks noChangeArrowheads="1"/>
          </p:cNvSpPr>
          <p:nvPr userDrawn="1"/>
        </p:nvSpPr>
        <p:spPr bwMode="auto">
          <a:xfrm>
            <a:off x="1181100" y="2667000"/>
            <a:ext cx="6781800" cy="1524000"/>
          </a:xfrm>
          <a:prstGeom prst="rect">
            <a:avLst/>
          </a:prstGeom>
          <a:solidFill>
            <a:srgbClr val="062F67">
              <a:alpha val="85000"/>
            </a:srgbClr>
          </a:solidFill>
          <a:ln w="19050">
            <a:solidFill>
              <a:schemeClr val="bg1"/>
            </a:solidFill>
            <a:miter lim="800000"/>
            <a:headEnd/>
            <a:tailEnd/>
          </a:ln>
          <a:effectLst/>
        </p:spPr>
        <p:txBody>
          <a:bodyPr wrap="none" lIns="91435" tIns="45718" rIns="91435" bIns="45718" anchor="ctr"/>
          <a:lstStyle/>
          <a:p>
            <a:pPr fontAlgn="base">
              <a:spcBef>
                <a:spcPct val="0"/>
              </a:spcBef>
              <a:spcAft>
                <a:spcPct val="0"/>
              </a:spcAft>
            </a:pPr>
            <a:endParaRPr lang="en-US" sz="2400" dirty="0">
              <a:solidFill>
                <a:srgbClr val="FFFFFF"/>
              </a:solidFill>
            </a:endParaRPr>
          </a:p>
        </p:txBody>
      </p:sp>
      <p:sp>
        <p:nvSpPr>
          <p:cNvPr id="17" name="Rectangle 16"/>
          <p:cNvSpPr/>
          <p:nvPr userDrawn="1"/>
        </p:nvSpPr>
        <p:spPr>
          <a:xfrm>
            <a:off x="1257300" y="3048000"/>
            <a:ext cx="6705600"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91440" tIns="45720" rIns="91440" bIns="45720">
            <a:spAutoFit/>
          </a:bodyPr>
          <a:lstStyle/>
          <a:p>
            <a:pPr algn="ctr" eaLnBrk="0" fontAlgn="base" hangingPunct="0">
              <a:spcBef>
                <a:spcPct val="0"/>
              </a:spcBef>
              <a:spcAft>
                <a:spcPct val="0"/>
              </a:spcAft>
            </a:pPr>
            <a:r>
              <a:rPr lang="en-US" sz="3600" b="1" dirty="0" smtClean="0">
                <a:solidFill>
                  <a:srgbClr val="FFFFFF"/>
                </a:solidFill>
              </a:rPr>
              <a:t>SMP @ MPP</a:t>
            </a:r>
          </a:p>
        </p:txBody>
      </p:sp>
      <p:sp>
        <p:nvSpPr>
          <p:cNvPr id="19" name="Rectangle 18"/>
          <p:cNvSpPr/>
          <p:nvPr userDrawn="1"/>
        </p:nvSpPr>
        <p:spPr>
          <a:xfrm>
            <a:off x="1623105" y="3730079"/>
            <a:ext cx="1271502" cy="369332"/>
          </a:xfrm>
          <a:prstGeom prst="rect">
            <a:avLst/>
          </a:prstGeom>
        </p:spPr>
        <p:txBody>
          <a:bodyPr wrap="none">
            <a:spAutoFit/>
          </a:bodyPr>
          <a:lstStyle/>
          <a:p>
            <a:pPr algn="ctr" eaLnBrk="0" fontAlgn="base" hangingPunct="0">
              <a:spcBef>
                <a:spcPct val="0"/>
              </a:spcBef>
              <a:spcAft>
                <a:spcPct val="0"/>
              </a:spcAft>
            </a:pPr>
            <a:r>
              <a:rPr lang="en-US" dirty="0" smtClean="0">
                <a:solidFill>
                  <a:srgbClr val="FFFFFF"/>
                </a:solidFill>
              </a:rPr>
              <a:t>TE/MPE/MI</a:t>
            </a:r>
            <a:endParaRPr lang="en-GB" dirty="0">
              <a:solidFill>
                <a:srgbClr val="FFFFFF"/>
              </a:solidFill>
              <a:latin typeface="Arial" charset="0"/>
            </a:endParaRPr>
          </a:p>
        </p:txBody>
      </p:sp>
      <p:sp>
        <p:nvSpPr>
          <p:cNvPr id="20" name="Rectangle 19"/>
          <p:cNvSpPr/>
          <p:nvPr userDrawn="1"/>
        </p:nvSpPr>
        <p:spPr>
          <a:xfrm>
            <a:off x="6174765" y="3730079"/>
            <a:ext cx="1309782" cy="369332"/>
          </a:xfrm>
          <a:prstGeom prst="rect">
            <a:avLst/>
          </a:prstGeom>
        </p:spPr>
        <p:txBody>
          <a:bodyPr wrap="none">
            <a:spAutoFit/>
          </a:bodyPr>
          <a:lstStyle/>
          <a:p>
            <a:pPr algn="ctr" eaLnBrk="0" fontAlgn="base" hangingPunct="0">
              <a:spcBef>
                <a:spcPct val="0"/>
              </a:spcBef>
              <a:spcAft>
                <a:spcPct val="0"/>
              </a:spcAft>
            </a:pPr>
            <a:r>
              <a:rPr lang="en-US" dirty="0" smtClean="0">
                <a:solidFill>
                  <a:srgbClr val="FFFFFF"/>
                </a:solidFill>
              </a:rPr>
              <a:t>March 2011</a:t>
            </a:r>
            <a:endParaRPr lang="en-GB" dirty="0">
              <a:solidFill>
                <a:srgbClr val="FFFFFF"/>
              </a:solidFill>
              <a:latin typeface="Arial" charset="0"/>
            </a:endParaRPr>
          </a:p>
        </p:txBody>
      </p:sp>
      <p:sp>
        <p:nvSpPr>
          <p:cNvPr id="22" name="Rectangle 8"/>
          <p:cNvSpPr>
            <a:spLocks noChangeArrowheads="1"/>
          </p:cNvSpPr>
          <p:nvPr userDrawn="1"/>
        </p:nvSpPr>
        <p:spPr bwMode="auto">
          <a:xfrm>
            <a:off x="8458200" y="6581001"/>
            <a:ext cx="685800" cy="276999"/>
          </a:xfrm>
          <a:prstGeom prst="rect">
            <a:avLst/>
          </a:prstGeom>
          <a:noFill/>
          <a:ln w="9525">
            <a:noFill/>
            <a:miter lim="800000"/>
            <a:headEnd/>
            <a:tailEnd/>
          </a:ln>
          <a:effectLst/>
        </p:spPr>
        <p:txBody>
          <a:bodyPr wrap="square">
            <a:spAutoFit/>
          </a:bodyPr>
          <a:lstStyle/>
          <a:p>
            <a:pPr algn="ctr" eaLnBrk="0" fontAlgn="base" hangingPunct="0">
              <a:spcBef>
                <a:spcPct val="0"/>
              </a:spcBef>
              <a:spcAft>
                <a:spcPct val="0"/>
              </a:spcAft>
            </a:pPr>
            <a:r>
              <a:rPr lang="en-US" sz="1200" dirty="0" smtClean="0">
                <a:solidFill>
                  <a:srgbClr val="FFFFFF"/>
                </a:solidFill>
              </a:rPr>
              <a:t>0v1</a:t>
            </a:r>
            <a:endParaRPr lang="en-US" sz="1200" dirty="0">
              <a:solidFill>
                <a:srgbClr val="FFFFFF"/>
              </a:solidFill>
            </a:endParaRPr>
          </a:p>
        </p:txBody>
      </p:sp>
    </p:spTree>
    <p:extLst>
      <p:ext uri="{BB962C8B-B14F-4D97-AF65-F5344CB8AC3E}">
        <p14:creationId xmlns:p14="http://schemas.microsoft.com/office/powerpoint/2010/main" val="2814429257"/>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9" grpId="0"/>
      <p:bldP spid="20" grpId="0"/>
      <p:bldP spid="22"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Blank Title Slide">
    <p:spTree>
      <p:nvGrpSpPr>
        <p:cNvPr id="1" name=""/>
        <p:cNvGrpSpPr/>
        <p:nvPr/>
      </p:nvGrpSpPr>
      <p:grpSpPr>
        <a:xfrm>
          <a:off x="0" y="0"/>
          <a:ext cx="0" cy="0"/>
          <a:chOff x="0" y="0"/>
          <a:chExt cx="0" cy="0"/>
        </a:xfrm>
      </p:grpSpPr>
      <p:sp>
        <p:nvSpPr>
          <p:cNvPr id="22" name="Rectangle 8"/>
          <p:cNvSpPr>
            <a:spLocks noChangeArrowheads="1"/>
          </p:cNvSpPr>
          <p:nvPr userDrawn="1"/>
        </p:nvSpPr>
        <p:spPr bwMode="auto">
          <a:xfrm>
            <a:off x="7239000" y="6581001"/>
            <a:ext cx="1905000" cy="276999"/>
          </a:xfrm>
          <a:prstGeom prst="rect">
            <a:avLst/>
          </a:prstGeom>
          <a:noFill/>
          <a:ln w="9525">
            <a:noFill/>
            <a:miter lim="800000"/>
            <a:headEnd/>
            <a:tailEnd/>
          </a:ln>
          <a:effectLst/>
        </p:spPr>
        <p:txBody>
          <a:bodyPr wrap="square">
            <a:spAutoFit/>
          </a:bodyPr>
          <a:lstStyle/>
          <a:p>
            <a:pPr algn="ctr" eaLnBrk="0" fontAlgn="base" hangingPunct="0">
              <a:spcBef>
                <a:spcPct val="0"/>
              </a:spcBef>
              <a:spcAft>
                <a:spcPct val="0"/>
              </a:spcAft>
            </a:pPr>
            <a:r>
              <a:rPr lang="en-US" sz="1200" dirty="0" smtClean="0">
                <a:solidFill>
                  <a:srgbClr val="FFFFFF">
                    <a:lumMod val="50000"/>
                  </a:srgbClr>
                </a:solidFill>
              </a:rPr>
              <a:t>18</a:t>
            </a:r>
            <a:r>
              <a:rPr lang="en-US" sz="1200" baseline="30000" dirty="0" smtClean="0">
                <a:solidFill>
                  <a:srgbClr val="FFFFFF">
                    <a:lumMod val="50000"/>
                  </a:srgbClr>
                </a:solidFill>
              </a:rPr>
              <a:t>th  </a:t>
            </a:r>
            <a:r>
              <a:rPr lang="en-US" sz="1200" dirty="0" smtClean="0">
                <a:solidFill>
                  <a:srgbClr val="FFFFFF">
                    <a:lumMod val="50000"/>
                  </a:srgbClr>
                </a:solidFill>
              </a:rPr>
              <a:t>June 2012 – 0v3</a:t>
            </a:r>
            <a:endParaRPr lang="en-US" sz="1200" dirty="0">
              <a:solidFill>
                <a:srgbClr val="FFFFFF">
                  <a:lumMod val="50000"/>
                </a:srgbClr>
              </a:solidFill>
            </a:endParaRPr>
          </a:p>
        </p:txBody>
      </p:sp>
      <p:sp>
        <p:nvSpPr>
          <p:cNvPr id="5" name="Rectangle 4"/>
          <p:cNvSpPr/>
          <p:nvPr userDrawn="1"/>
        </p:nvSpPr>
        <p:spPr>
          <a:xfrm>
            <a:off x="1902872" y="2828836"/>
            <a:ext cx="5338321" cy="1200329"/>
          </a:xfrm>
          <a:prstGeom prst="rect">
            <a:avLst/>
          </a:prstGeom>
        </p:spPr>
        <p:txBody>
          <a:bodyPr wrap="none" anchor="ctr">
            <a:spAutoFit/>
          </a:bodyPr>
          <a:lstStyle/>
          <a:p>
            <a:pPr algn="ctr" eaLnBrk="0" fontAlgn="base" hangingPunct="0">
              <a:spcBef>
                <a:spcPct val="0"/>
              </a:spcBef>
              <a:spcAft>
                <a:spcPct val="0"/>
              </a:spcAft>
            </a:pPr>
            <a:r>
              <a:rPr lang="en-US" sz="3600" b="1" dirty="0" smtClean="0">
                <a:solidFill>
                  <a:srgbClr val="FFFFFF"/>
                </a:solidFill>
              </a:rPr>
              <a:t>Availability Working Group</a:t>
            </a:r>
          </a:p>
          <a:p>
            <a:pPr algn="ctr" eaLnBrk="0" fontAlgn="base" hangingPunct="0">
              <a:spcBef>
                <a:spcPct val="0"/>
              </a:spcBef>
              <a:spcAft>
                <a:spcPct val="0"/>
              </a:spcAft>
            </a:pPr>
            <a:r>
              <a:rPr lang="en-US" sz="3600" b="1" dirty="0" smtClean="0">
                <a:solidFill>
                  <a:srgbClr val="FFFFFF"/>
                </a:solidFill>
              </a:rPr>
              <a:t>Proposal</a:t>
            </a:r>
          </a:p>
        </p:txBody>
      </p:sp>
      <p:sp>
        <p:nvSpPr>
          <p:cNvPr id="4" name="Rectangle 3"/>
          <p:cNvSpPr/>
          <p:nvPr userDrawn="1"/>
        </p:nvSpPr>
        <p:spPr>
          <a:xfrm>
            <a:off x="3491261" y="4452086"/>
            <a:ext cx="2161554" cy="369332"/>
          </a:xfrm>
          <a:prstGeom prst="rect">
            <a:avLst/>
          </a:prstGeom>
        </p:spPr>
        <p:txBody>
          <a:bodyPr wrap="none" anchor="ctr">
            <a:spAutoFit/>
          </a:bodyPr>
          <a:lstStyle/>
          <a:p>
            <a:pPr algn="ctr" eaLnBrk="0" fontAlgn="base" hangingPunct="0">
              <a:spcBef>
                <a:spcPct val="0"/>
              </a:spcBef>
              <a:spcAft>
                <a:spcPct val="0"/>
              </a:spcAft>
            </a:pPr>
            <a:r>
              <a:rPr lang="en-US" b="1" dirty="0" smtClean="0">
                <a:solidFill>
                  <a:srgbClr val="FFFFFF">
                    <a:lumMod val="65000"/>
                  </a:srgbClr>
                </a:solidFill>
              </a:rPr>
              <a:t>B. Todd   &amp;  L. Ponce</a:t>
            </a:r>
          </a:p>
        </p:txBody>
      </p:sp>
    </p:spTree>
    <p:extLst>
      <p:ext uri="{BB962C8B-B14F-4D97-AF65-F5344CB8AC3E}">
        <p14:creationId xmlns:p14="http://schemas.microsoft.com/office/powerpoint/2010/main" val="207860615"/>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5" grpId="0"/>
      <p:bldP spid="4"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to Fade In Bumpers">
    <p:spTree>
      <p:nvGrpSpPr>
        <p:cNvPr id="1" name=""/>
        <p:cNvGrpSpPr/>
        <p:nvPr/>
      </p:nvGrpSpPr>
      <p:grpSpPr>
        <a:xfrm>
          <a:off x="0" y="0"/>
          <a:ext cx="0" cy="0"/>
          <a:chOff x="0" y="0"/>
          <a:chExt cx="0" cy="0"/>
        </a:xfrm>
      </p:grpSpPr>
      <p:sp>
        <p:nvSpPr>
          <p:cNvPr id="12" name="Rectangle 11"/>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1600" dirty="0" smtClean="0">
              <a:solidFill>
                <a:srgbClr val="FFFFFF"/>
              </a:solidFill>
              <a:latin typeface="Arial" charset="0"/>
            </a:endParaRPr>
          </a:p>
        </p:txBody>
      </p:sp>
      <p:sp>
        <p:nvSpPr>
          <p:cNvPr id="5" name="Rectangle 47"/>
          <p:cNvSpPr>
            <a:spLocks noChangeArrowheads="1"/>
          </p:cNvSpPr>
          <p:nvPr userDrawn="1"/>
        </p:nvSpPr>
        <p:spPr bwMode="auto">
          <a:xfrm>
            <a:off x="0" y="6858000"/>
            <a:ext cx="9144000" cy="228600"/>
          </a:xfrm>
          <a:prstGeom prst="rect">
            <a:avLst/>
          </a:prstGeom>
          <a:solidFill>
            <a:srgbClr val="062F67">
              <a:alpha val="85000"/>
            </a:srgbClr>
          </a:solidFill>
          <a:ln w="19050">
            <a:noFill/>
            <a:miter lim="800000"/>
            <a:headEnd/>
            <a:tailEnd/>
          </a:ln>
          <a:effectLst/>
          <a:scene3d>
            <a:camera prst="orthographicFront"/>
            <a:lightRig rig="threePt" dir="t"/>
          </a:scene3d>
          <a:sp3d prstMaterial="matte">
            <a:bevelT w="0" h="0"/>
            <a:bevelB w="0" h="0"/>
            <a:extrusionClr>
              <a:srgbClr val="062F67"/>
            </a:extrusionClr>
            <a:contourClr>
              <a:srgbClr val="062F67"/>
            </a:contourClr>
          </a:sp3d>
        </p:spPr>
        <p:txBody>
          <a:bodyPr wrap="none" lIns="91435" tIns="45718" rIns="91435" bIns="45718" anchor="ctr"/>
          <a:lstStyle/>
          <a:p>
            <a:pPr fontAlgn="base">
              <a:spcBef>
                <a:spcPct val="0"/>
              </a:spcBef>
              <a:spcAft>
                <a:spcPct val="0"/>
              </a:spcAft>
            </a:pPr>
            <a:endParaRPr lang="en-US" sz="2400" dirty="0">
              <a:solidFill>
                <a:srgbClr val="FFFFFF"/>
              </a:solidFill>
            </a:endParaRPr>
          </a:p>
        </p:txBody>
      </p:sp>
      <p:sp>
        <p:nvSpPr>
          <p:cNvPr id="4" name="Rectangle 47"/>
          <p:cNvSpPr>
            <a:spLocks noChangeArrowheads="1"/>
          </p:cNvSpPr>
          <p:nvPr userDrawn="1"/>
        </p:nvSpPr>
        <p:spPr bwMode="auto">
          <a:xfrm>
            <a:off x="0" y="-838200"/>
            <a:ext cx="9144000" cy="838200"/>
          </a:xfrm>
          <a:prstGeom prst="rect">
            <a:avLst/>
          </a:prstGeom>
          <a:solidFill>
            <a:srgbClr val="062F67">
              <a:alpha val="85000"/>
            </a:srgbClr>
          </a:solidFill>
          <a:ln w="19050">
            <a:noFill/>
            <a:miter lim="800000"/>
            <a:headEnd/>
            <a:tailEnd/>
          </a:ln>
          <a:effectLst/>
        </p:spPr>
        <p:txBody>
          <a:bodyPr wrap="none" lIns="91435" tIns="45718" rIns="91435" bIns="45718" anchor="ctr"/>
          <a:lstStyle/>
          <a:p>
            <a:pPr fontAlgn="base">
              <a:spcBef>
                <a:spcPct val="0"/>
              </a:spcBef>
              <a:spcAft>
                <a:spcPct val="0"/>
              </a:spcAft>
            </a:pPr>
            <a:endParaRPr lang="en-US" sz="2400" dirty="0">
              <a:solidFill>
                <a:srgbClr val="FFFFFF"/>
              </a:solidFill>
            </a:endParaRPr>
          </a:p>
        </p:txBody>
      </p:sp>
      <p:sp>
        <p:nvSpPr>
          <p:cNvPr id="11" name="Rectangle 34"/>
          <p:cNvSpPr>
            <a:spLocks noChangeArrowheads="1"/>
          </p:cNvSpPr>
          <p:nvPr userDrawn="1"/>
        </p:nvSpPr>
        <p:spPr bwMode="auto">
          <a:xfrm>
            <a:off x="0" y="6629400"/>
            <a:ext cx="1828800" cy="228600"/>
          </a:xfrm>
          <a:prstGeom prst="rect">
            <a:avLst/>
          </a:prstGeom>
          <a:noFill/>
          <a:ln w="9525">
            <a:noFill/>
            <a:miter lim="800000"/>
            <a:headEnd/>
            <a:tailEnd/>
          </a:ln>
          <a:effectLst/>
        </p:spPr>
        <p:txBody>
          <a:bodyPr anchor="b"/>
          <a:lstStyle/>
          <a:p>
            <a:pPr fontAlgn="base">
              <a:spcBef>
                <a:spcPct val="0"/>
              </a:spcBef>
              <a:spcAft>
                <a:spcPct val="0"/>
              </a:spcAft>
            </a:pPr>
            <a:r>
              <a:rPr lang="en-US" sz="1200" dirty="0" smtClean="0">
                <a:solidFill>
                  <a:srgbClr val="FFFFFF"/>
                </a:solidFill>
              </a:rPr>
              <a:t>bis-smp-team@cern.ch</a:t>
            </a:r>
            <a:endParaRPr lang="en-US" sz="1200" dirty="0">
              <a:solidFill>
                <a:srgbClr val="FFFFFF"/>
              </a:solidFill>
            </a:endParaRPr>
          </a:p>
        </p:txBody>
      </p:sp>
      <p:pic>
        <p:nvPicPr>
          <p:cNvPr id="15" name="Picture 1"/>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8658" y="91440"/>
            <a:ext cx="626988" cy="632460"/>
          </a:xfrm>
          <a:prstGeom prst="rect">
            <a:avLst/>
          </a:prstGeom>
          <a:noFill/>
          <a:ln w="9525">
            <a:noFill/>
            <a:miter lim="800000"/>
            <a:headEnd/>
            <a:tailEnd/>
          </a:ln>
          <a:effectLst/>
        </p:spPr>
      </p:pic>
      <p:pic>
        <p:nvPicPr>
          <p:cNvPr id="16"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773" y="159544"/>
            <a:ext cx="491354" cy="464344"/>
          </a:xfrm>
          <a:prstGeom prst="rect">
            <a:avLst/>
          </a:prstGeom>
          <a:noFill/>
          <a:ln w="9525">
            <a:noFill/>
            <a:miter lim="800000"/>
            <a:headEnd/>
            <a:tailEnd/>
          </a:ln>
          <a:effectLst/>
        </p:spPr>
      </p:pic>
      <p:sp>
        <p:nvSpPr>
          <p:cNvPr id="17" name="TextBox 16"/>
          <p:cNvSpPr txBox="1"/>
          <p:nvPr userDrawn="1"/>
        </p:nvSpPr>
        <p:spPr>
          <a:xfrm>
            <a:off x="-12393" y="187325"/>
            <a:ext cx="609600" cy="261610"/>
          </a:xfrm>
          <a:prstGeom prst="rect">
            <a:avLst/>
          </a:prstGeom>
          <a:noFill/>
        </p:spPr>
        <p:txBody>
          <a:bodyPr wrap="square" rtlCol="0">
            <a:spAutoFit/>
          </a:bodyPr>
          <a:lstStyle/>
          <a:p>
            <a:pPr algn="ctr" eaLnBrk="0" fontAlgn="base" hangingPunct="0">
              <a:spcBef>
                <a:spcPct val="0"/>
              </a:spcBef>
              <a:spcAft>
                <a:spcPct val="0"/>
              </a:spcAft>
            </a:pPr>
            <a:r>
              <a:rPr lang="en-US" sz="1100" dirty="0" smtClean="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8" name="Rectangle 14"/>
          <p:cNvSpPr>
            <a:spLocks noGrp="1" noChangeArrowheads="1"/>
          </p:cNvSpPr>
          <p:nvPr>
            <p:ph type="title"/>
          </p:nvPr>
        </p:nvSpPr>
        <p:spPr bwMode="auto">
          <a:xfrm>
            <a:off x="904568" y="0"/>
            <a:ext cx="82169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9" name="Rectangle 34"/>
          <p:cNvSpPr>
            <a:spLocks noChangeArrowheads="1"/>
          </p:cNvSpPr>
          <p:nvPr userDrawn="1"/>
        </p:nvSpPr>
        <p:spPr bwMode="auto">
          <a:xfrm>
            <a:off x="1819275" y="6642100"/>
            <a:ext cx="5486400" cy="215900"/>
          </a:xfrm>
          <a:prstGeom prst="rect">
            <a:avLst/>
          </a:prstGeom>
          <a:noFill/>
          <a:ln w="9525">
            <a:noFill/>
            <a:miter lim="800000"/>
            <a:headEnd/>
            <a:tailEnd/>
          </a:ln>
          <a:effectLst/>
        </p:spPr>
        <p:txBody>
          <a:bodyPr anchor="b"/>
          <a:lstStyle/>
          <a:p>
            <a:pPr algn="ctr" fontAlgn="base">
              <a:spcBef>
                <a:spcPct val="0"/>
              </a:spcBef>
              <a:spcAft>
                <a:spcPct val="0"/>
              </a:spcAft>
            </a:pPr>
            <a:r>
              <a:rPr lang="en-US" sz="1200" dirty="0" smtClean="0">
                <a:solidFill>
                  <a:srgbClr val="FFFFFF"/>
                </a:solidFill>
              </a:rPr>
              <a:t>Evian Preparation</a:t>
            </a:r>
            <a:endParaRPr lang="en-US" sz="1200" dirty="0">
              <a:solidFill>
                <a:srgbClr val="FFFFFF"/>
              </a:solidFill>
            </a:endParaRPr>
          </a:p>
        </p:txBody>
      </p:sp>
      <p:sp>
        <p:nvSpPr>
          <p:cNvPr id="3" name="Slide Number Placeholder 2"/>
          <p:cNvSpPr>
            <a:spLocks noGrp="1"/>
          </p:cNvSpPr>
          <p:nvPr>
            <p:ph type="sldNum" sz="quarter" idx="10"/>
          </p:nvPr>
        </p:nvSpPr>
        <p:spPr>
          <a:xfrm>
            <a:off x="7991475" y="6629400"/>
            <a:ext cx="1143000" cy="228600"/>
          </a:xfrm>
        </p:spPr>
        <p:txBody>
          <a:bodyPr/>
          <a:lstStyle/>
          <a:p>
            <a:fld id="{2C1C7F64-630B-4998-9764-685EC88B06E4}"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633279677"/>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0 -4.44444E-6 L 0 0.11112 " pathEditMode="relative" rAng="0" ptsTypes="AA">
                                      <p:cBhvr>
                                        <p:cTn id="6" dur="500" fill="hold"/>
                                        <p:tgtEl>
                                          <p:spTgt spid="4"/>
                                        </p:tgtEl>
                                        <p:attrNameLst>
                                          <p:attrName>ppt_x</p:attrName>
                                          <p:attrName>ppt_y</p:attrName>
                                        </p:attrNameLst>
                                      </p:cBhvr>
                                      <p:rCtr x="0" y="56"/>
                                    </p:animMotion>
                                  </p:childTnLst>
                                </p:cTn>
                              </p:par>
                              <p:par>
                                <p:cTn id="7" presetID="64" presetClass="path" presetSubtype="0" accel="50000" decel="50000" fill="hold" grpId="0" nodeType="withEffect">
                                  <p:stCondLst>
                                    <p:cond delay="0"/>
                                  </p:stCondLst>
                                  <p:childTnLst>
                                    <p:animMotion origin="layout" path="M -1.66667E-6 3.33333E-6 L -1.66667E-6 -0.03264 " pathEditMode="relative" rAng="0" ptsTypes="AA">
                                      <p:cBhvr>
                                        <p:cTn id="8" dur="500" fill="hold"/>
                                        <p:tgtEl>
                                          <p:spTgt spid="5"/>
                                        </p:tgtEl>
                                        <p:attrNameLst>
                                          <p:attrName>ppt_x</p:attrName>
                                          <p:attrName>ppt_y</p:attrName>
                                        </p:attrNameLst>
                                      </p:cBhvr>
                                      <p:rCtr x="0" y="-16"/>
                                    </p:animMotion>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11" grpId="0"/>
      <p:bldP spid="17" grpId="0"/>
      <p:bldP spid="18" grpId="0"/>
      <p:bldP spid="29" grpId="0"/>
      <p:bldP spid="3"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102B09-32A5-7D4B-A421-E23AE03F288A}" type="datetime3">
              <a:rPr lang="en-US" smtClean="0"/>
              <a:t>17 December 2015</a:t>
            </a:fld>
            <a:endParaRPr lang="en-US"/>
          </a:p>
        </p:txBody>
      </p:sp>
      <p:sp>
        <p:nvSpPr>
          <p:cNvPr id="5" name="Footer Placeholder 4"/>
          <p:cNvSpPr>
            <a:spLocks noGrp="1"/>
          </p:cNvSpPr>
          <p:nvPr>
            <p:ph type="ftr" sz="quarter" idx="11"/>
          </p:nvPr>
        </p:nvSpPr>
        <p:spPr/>
        <p:txBody>
          <a:bodyPr/>
          <a:lstStyle/>
          <a:p>
            <a:r>
              <a:rPr lang="en-US" smtClean="0"/>
              <a:t>Evian Summary</a:t>
            </a:r>
            <a:endParaRPr lang="en-US"/>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70090695"/>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tement of Facts">
    <p:spTree>
      <p:nvGrpSpPr>
        <p:cNvPr id="1" name=""/>
        <p:cNvGrpSpPr/>
        <p:nvPr/>
      </p:nvGrpSpPr>
      <p:grpSpPr>
        <a:xfrm>
          <a:off x="0" y="0"/>
          <a:ext cx="0" cy="0"/>
          <a:chOff x="0" y="0"/>
          <a:chExt cx="0" cy="0"/>
        </a:xfrm>
      </p:grpSpPr>
      <p:sp>
        <p:nvSpPr>
          <p:cNvPr id="2" name="Title 1"/>
          <p:cNvSpPr>
            <a:spLocks noGrp="1"/>
          </p:cNvSpPr>
          <p:nvPr>
            <p:ph type="title"/>
          </p:nvPr>
        </p:nvSpPr>
        <p:spPr>
          <a:xfrm>
            <a:off x="752168" y="0"/>
            <a:ext cx="8382000" cy="762000"/>
          </a:xfrm>
        </p:spPr>
        <p:txBody>
          <a:bodyPr/>
          <a:lstStyle/>
          <a:p>
            <a:r>
              <a:rPr lang="en-US" dirty="0" smtClean="0"/>
              <a:t>Click to edit Master title style</a:t>
            </a:r>
            <a:endParaRPr lang="en-GB" dirty="0"/>
          </a:p>
        </p:txBody>
      </p:sp>
      <p:sp>
        <p:nvSpPr>
          <p:cNvPr id="3" name="Slide Number Placeholder 2"/>
          <p:cNvSpPr>
            <a:spLocks noGrp="1"/>
          </p:cNvSpPr>
          <p:nvPr>
            <p:ph type="sldNum" sz="quarter" idx="10"/>
          </p:nvPr>
        </p:nvSpPr>
        <p:spPr>
          <a:xfrm>
            <a:off x="8001000" y="6629400"/>
            <a:ext cx="1143000" cy="228600"/>
          </a:xfrm>
        </p:spPr>
        <p:txBody>
          <a:bodyPr/>
          <a:lstStyle>
            <a:lvl1pPr>
              <a:defRPr sz="1100" b="1"/>
            </a:lvl1pPr>
          </a:lstStyle>
          <a:p>
            <a:fld id="{2C1C7F64-630B-4998-9764-685EC88B06E4}"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265285402"/>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agrammatical Overview">
    <p:spTree>
      <p:nvGrpSpPr>
        <p:cNvPr id="1" name=""/>
        <p:cNvGrpSpPr/>
        <p:nvPr/>
      </p:nvGrpSpPr>
      <p:grpSpPr>
        <a:xfrm>
          <a:off x="0" y="0"/>
          <a:ext cx="0" cy="0"/>
          <a:chOff x="0" y="0"/>
          <a:chExt cx="0" cy="0"/>
        </a:xfrm>
      </p:grpSpPr>
      <p:sp>
        <p:nvSpPr>
          <p:cNvPr id="2" name="Title 1"/>
          <p:cNvSpPr>
            <a:spLocks noGrp="1"/>
          </p:cNvSpPr>
          <p:nvPr>
            <p:ph type="title"/>
          </p:nvPr>
        </p:nvSpPr>
        <p:spPr>
          <a:xfrm>
            <a:off x="752168" y="0"/>
            <a:ext cx="8382000" cy="762000"/>
          </a:xfrm>
        </p:spPr>
        <p:txBody>
          <a:bodyPr/>
          <a:lstStyle/>
          <a:p>
            <a:r>
              <a:rPr lang="en-US" dirty="0" smtClean="0"/>
              <a:t>Click to edit Master title style</a:t>
            </a:r>
            <a:endParaRPr lang="en-GB" dirty="0"/>
          </a:p>
        </p:txBody>
      </p:sp>
      <p:sp>
        <p:nvSpPr>
          <p:cNvPr id="3" name="Slide Number Placeholder 2"/>
          <p:cNvSpPr>
            <a:spLocks noGrp="1"/>
          </p:cNvSpPr>
          <p:nvPr>
            <p:ph type="sldNum" sz="quarter" idx="10"/>
          </p:nvPr>
        </p:nvSpPr>
        <p:spPr/>
        <p:txBody>
          <a:bodyPr/>
          <a:lstStyle/>
          <a:p>
            <a:fld id="{2C1C7F64-630B-4998-9764-685EC88B06E4}" type="slidenum">
              <a:rPr lang="en-US" smtClean="0">
                <a:solidFill>
                  <a:srgbClr val="FFFFFF"/>
                </a:solidFill>
              </a:rPr>
              <a:pPr/>
              <a:t>‹#›</a:t>
            </a:fld>
            <a:endParaRPr lang="en-US" dirty="0">
              <a:solidFill>
                <a:srgbClr val="FFFFFF"/>
              </a:solidFill>
            </a:endParaRPr>
          </a:p>
        </p:txBody>
      </p:sp>
      <p:sp>
        <p:nvSpPr>
          <p:cNvPr id="4" name="Line 5"/>
          <p:cNvSpPr>
            <a:spLocks noChangeShapeType="1"/>
          </p:cNvSpPr>
          <p:nvPr userDrawn="1"/>
        </p:nvSpPr>
        <p:spPr bwMode="auto">
          <a:xfrm>
            <a:off x="152400" y="3276600"/>
            <a:ext cx="8763000" cy="0"/>
          </a:xfrm>
          <a:prstGeom prst="line">
            <a:avLst/>
          </a:prstGeom>
          <a:noFill/>
          <a:ln w="57150">
            <a:solidFill>
              <a:srgbClr val="3366FF"/>
            </a:solidFill>
            <a:round/>
            <a:headEnd/>
            <a:tailEnd/>
          </a:ln>
          <a:effectLst/>
        </p:spPr>
        <p:txBody>
          <a:bodyP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5" name="Rectangle 6"/>
          <p:cNvSpPr>
            <a:spLocks noChangeArrowheads="1"/>
          </p:cNvSpPr>
          <p:nvPr userDrawn="1"/>
        </p:nvSpPr>
        <p:spPr bwMode="auto">
          <a:xfrm>
            <a:off x="192333" y="838200"/>
            <a:ext cx="901209" cy="264688"/>
          </a:xfrm>
          <a:prstGeom prst="rect">
            <a:avLst/>
          </a:prstGeom>
          <a:noFill/>
          <a:ln w="9525">
            <a:noFill/>
            <a:miter lim="800000"/>
            <a:headEnd/>
            <a:tailEnd/>
          </a:ln>
          <a:effectLst/>
        </p:spPr>
        <p:txBody>
          <a:bodyPr wrap="none">
            <a:spAutoFit/>
          </a:bodyPr>
          <a:lstStyle/>
          <a:p>
            <a:pPr algn="ctr" eaLnBrk="0" fontAlgn="base" hangingPunct="0">
              <a:lnSpc>
                <a:spcPct val="70000"/>
              </a:lnSpc>
              <a:spcBef>
                <a:spcPct val="50000"/>
              </a:spcBef>
              <a:spcAft>
                <a:spcPct val="0"/>
              </a:spcAft>
            </a:pPr>
            <a:r>
              <a:rPr lang="en-US" sz="1600" dirty="0">
                <a:solidFill>
                  <a:srgbClr val="3366FF"/>
                </a:solidFill>
              </a:rPr>
              <a:t>SPS SMP</a:t>
            </a:r>
          </a:p>
        </p:txBody>
      </p:sp>
      <p:sp>
        <p:nvSpPr>
          <p:cNvPr id="6" name="Rectangle 7"/>
          <p:cNvSpPr>
            <a:spLocks noChangeArrowheads="1"/>
          </p:cNvSpPr>
          <p:nvPr userDrawn="1"/>
        </p:nvSpPr>
        <p:spPr bwMode="auto">
          <a:xfrm>
            <a:off x="177907" y="6019800"/>
            <a:ext cx="930062" cy="264688"/>
          </a:xfrm>
          <a:prstGeom prst="rect">
            <a:avLst/>
          </a:prstGeom>
          <a:noFill/>
          <a:ln w="9525">
            <a:noFill/>
            <a:miter lim="800000"/>
            <a:headEnd/>
            <a:tailEnd/>
          </a:ln>
          <a:effectLst/>
        </p:spPr>
        <p:txBody>
          <a:bodyPr wrap="none">
            <a:spAutoFit/>
          </a:bodyPr>
          <a:lstStyle/>
          <a:p>
            <a:pPr algn="ctr" eaLnBrk="0" fontAlgn="base" hangingPunct="0">
              <a:lnSpc>
                <a:spcPct val="70000"/>
              </a:lnSpc>
              <a:spcBef>
                <a:spcPct val="50000"/>
              </a:spcBef>
              <a:spcAft>
                <a:spcPct val="0"/>
              </a:spcAft>
            </a:pPr>
            <a:r>
              <a:rPr lang="en-US" sz="1600" dirty="0">
                <a:solidFill>
                  <a:srgbClr val="3366FF"/>
                </a:solidFill>
              </a:rPr>
              <a:t>LHC SMP</a:t>
            </a:r>
          </a:p>
        </p:txBody>
      </p:sp>
      <p:pic>
        <p:nvPicPr>
          <p:cNvPr id="7" name="Picture 8"/>
          <p:cNvPicPr>
            <a:picLocks noChangeAspect="1" noChangeArrowheads="1"/>
          </p:cNvPicPr>
          <p:nvPr userDrawn="1"/>
        </p:nvPicPr>
        <p:blipFill>
          <a:blip r:embed="rId2" cstate="print"/>
          <a:srcRect/>
          <a:stretch>
            <a:fillRect/>
          </a:stretch>
        </p:blipFill>
        <p:spPr bwMode="auto">
          <a:xfrm>
            <a:off x="200025" y="1006475"/>
            <a:ext cx="8743950" cy="5470525"/>
          </a:xfrm>
          <a:prstGeom prst="rect">
            <a:avLst/>
          </a:prstGeom>
          <a:noFill/>
          <a:ln w="9525">
            <a:noFill/>
            <a:miter lim="800000"/>
            <a:headEnd/>
            <a:tailEnd/>
          </a:ln>
          <a:effectLst/>
        </p:spPr>
      </p:pic>
      <p:sp>
        <p:nvSpPr>
          <p:cNvPr id="8" name="Rectangle 10"/>
          <p:cNvSpPr>
            <a:spLocks noChangeArrowheads="1"/>
          </p:cNvSpPr>
          <p:nvPr userDrawn="1"/>
        </p:nvSpPr>
        <p:spPr bwMode="auto">
          <a:xfrm>
            <a:off x="228600" y="1752600"/>
            <a:ext cx="952500" cy="12446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9" name="Rectangle 11"/>
          <p:cNvSpPr>
            <a:spLocks noChangeArrowheads="1"/>
          </p:cNvSpPr>
          <p:nvPr userDrawn="1"/>
        </p:nvSpPr>
        <p:spPr bwMode="auto">
          <a:xfrm>
            <a:off x="1219200" y="2341563"/>
            <a:ext cx="1905000" cy="1524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10" name="Rectangle 12"/>
          <p:cNvSpPr>
            <a:spLocks noChangeArrowheads="1"/>
          </p:cNvSpPr>
          <p:nvPr userDrawn="1"/>
        </p:nvSpPr>
        <p:spPr bwMode="auto">
          <a:xfrm>
            <a:off x="1219200" y="1219200"/>
            <a:ext cx="952500" cy="11303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11" name="Rectangle 13"/>
          <p:cNvSpPr>
            <a:spLocks noChangeArrowheads="1"/>
          </p:cNvSpPr>
          <p:nvPr userDrawn="1"/>
        </p:nvSpPr>
        <p:spPr bwMode="auto">
          <a:xfrm>
            <a:off x="2209800" y="1676400"/>
            <a:ext cx="914400" cy="160338"/>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12" name="Rectangle 14"/>
          <p:cNvSpPr>
            <a:spLocks noChangeArrowheads="1"/>
          </p:cNvSpPr>
          <p:nvPr userDrawn="1"/>
        </p:nvSpPr>
        <p:spPr bwMode="auto">
          <a:xfrm>
            <a:off x="4098925" y="884238"/>
            <a:ext cx="1516063" cy="11303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13" name="Rectangle 15"/>
          <p:cNvSpPr>
            <a:spLocks noChangeArrowheads="1"/>
          </p:cNvSpPr>
          <p:nvPr userDrawn="1"/>
        </p:nvSpPr>
        <p:spPr bwMode="auto">
          <a:xfrm>
            <a:off x="5646738" y="884238"/>
            <a:ext cx="2125662" cy="11303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14" name="Rectangle 16"/>
          <p:cNvSpPr>
            <a:spLocks noChangeArrowheads="1"/>
          </p:cNvSpPr>
          <p:nvPr userDrawn="1"/>
        </p:nvSpPr>
        <p:spPr bwMode="auto">
          <a:xfrm>
            <a:off x="4633913" y="2043113"/>
            <a:ext cx="1684337" cy="623887"/>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15" name="Rectangle 17"/>
          <p:cNvSpPr>
            <a:spLocks noChangeArrowheads="1"/>
          </p:cNvSpPr>
          <p:nvPr userDrawn="1"/>
        </p:nvSpPr>
        <p:spPr bwMode="auto">
          <a:xfrm>
            <a:off x="6354763" y="2043113"/>
            <a:ext cx="1943100" cy="917575"/>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16" name="Rectangle 18"/>
          <p:cNvSpPr>
            <a:spLocks noChangeArrowheads="1"/>
          </p:cNvSpPr>
          <p:nvPr userDrawn="1"/>
        </p:nvSpPr>
        <p:spPr bwMode="auto">
          <a:xfrm>
            <a:off x="4098925" y="2043113"/>
            <a:ext cx="503238" cy="917575"/>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17" name="Rectangle 19"/>
          <p:cNvSpPr>
            <a:spLocks noChangeArrowheads="1"/>
          </p:cNvSpPr>
          <p:nvPr userDrawn="1"/>
        </p:nvSpPr>
        <p:spPr bwMode="auto">
          <a:xfrm>
            <a:off x="152400" y="3889375"/>
            <a:ext cx="1028700" cy="12446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18" name="Rectangle 20"/>
          <p:cNvSpPr>
            <a:spLocks noChangeArrowheads="1"/>
          </p:cNvSpPr>
          <p:nvPr userDrawn="1"/>
        </p:nvSpPr>
        <p:spPr bwMode="auto">
          <a:xfrm>
            <a:off x="1219200" y="4478338"/>
            <a:ext cx="1905000" cy="1524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19" name="Rectangle 21"/>
          <p:cNvSpPr>
            <a:spLocks noChangeArrowheads="1"/>
          </p:cNvSpPr>
          <p:nvPr userDrawn="1"/>
        </p:nvSpPr>
        <p:spPr bwMode="auto">
          <a:xfrm>
            <a:off x="1219200" y="3355975"/>
            <a:ext cx="952500" cy="11303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20" name="Rectangle 22"/>
          <p:cNvSpPr>
            <a:spLocks noChangeArrowheads="1"/>
          </p:cNvSpPr>
          <p:nvPr userDrawn="1"/>
        </p:nvSpPr>
        <p:spPr bwMode="auto">
          <a:xfrm>
            <a:off x="2209800" y="3813175"/>
            <a:ext cx="914400" cy="160338"/>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21" name="Rectangle 23"/>
          <p:cNvSpPr>
            <a:spLocks noChangeArrowheads="1"/>
          </p:cNvSpPr>
          <p:nvPr userDrawn="1"/>
        </p:nvSpPr>
        <p:spPr bwMode="auto">
          <a:xfrm>
            <a:off x="1219200" y="5102225"/>
            <a:ext cx="952500" cy="2667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22" name="Rectangle 24"/>
          <p:cNvSpPr>
            <a:spLocks noChangeArrowheads="1"/>
          </p:cNvSpPr>
          <p:nvPr userDrawn="1"/>
        </p:nvSpPr>
        <p:spPr bwMode="auto">
          <a:xfrm>
            <a:off x="2235200" y="5102225"/>
            <a:ext cx="882650" cy="2667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23" name="Rectangle 25"/>
          <p:cNvSpPr>
            <a:spLocks noChangeArrowheads="1"/>
          </p:cNvSpPr>
          <p:nvPr userDrawn="1"/>
        </p:nvSpPr>
        <p:spPr bwMode="auto">
          <a:xfrm>
            <a:off x="4098925" y="3349625"/>
            <a:ext cx="1516063" cy="917575"/>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24" name="Rectangle 26"/>
          <p:cNvSpPr>
            <a:spLocks noChangeArrowheads="1"/>
          </p:cNvSpPr>
          <p:nvPr userDrawn="1"/>
        </p:nvSpPr>
        <p:spPr bwMode="auto">
          <a:xfrm>
            <a:off x="4622800" y="4438650"/>
            <a:ext cx="1701800" cy="917575"/>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25" name="Rectangle 27"/>
          <p:cNvSpPr>
            <a:spLocks noChangeArrowheads="1"/>
          </p:cNvSpPr>
          <p:nvPr userDrawn="1"/>
        </p:nvSpPr>
        <p:spPr bwMode="auto">
          <a:xfrm>
            <a:off x="4622800" y="5414963"/>
            <a:ext cx="1930400" cy="1062037"/>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26" name="Rectangle 28"/>
          <p:cNvSpPr>
            <a:spLocks noChangeArrowheads="1"/>
          </p:cNvSpPr>
          <p:nvPr userDrawn="1"/>
        </p:nvSpPr>
        <p:spPr bwMode="auto">
          <a:xfrm>
            <a:off x="4098925" y="4446588"/>
            <a:ext cx="503238" cy="917575"/>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27" name="Rectangle 29"/>
          <p:cNvSpPr>
            <a:spLocks noChangeArrowheads="1"/>
          </p:cNvSpPr>
          <p:nvPr userDrawn="1"/>
        </p:nvSpPr>
        <p:spPr bwMode="auto">
          <a:xfrm>
            <a:off x="5641975" y="3771900"/>
            <a:ext cx="944563" cy="201613"/>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28" name="Rectangle 30"/>
          <p:cNvSpPr>
            <a:spLocks noChangeArrowheads="1"/>
          </p:cNvSpPr>
          <p:nvPr userDrawn="1"/>
        </p:nvSpPr>
        <p:spPr bwMode="auto">
          <a:xfrm>
            <a:off x="6605588" y="5334000"/>
            <a:ext cx="2441575" cy="3810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29" name="Rectangle 31"/>
          <p:cNvSpPr>
            <a:spLocks noChangeArrowheads="1"/>
          </p:cNvSpPr>
          <p:nvPr userDrawn="1"/>
        </p:nvSpPr>
        <p:spPr bwMode="auto">
          <a:xfrm>
            <a:off x="3136900" y="3702050"/>
            <a:ext cx="952500" cy="16891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30" name="Rectangle 32"/>
          <p:cNvSpPr>
            <a:spLocks noChangeArrowheads="1"/>
          </p:cNvSpPr>
          <p:nvPr userDrawn="1"/>
        </p:nvSpPr>
        <p:spPr bwMode="auto">
          <a:xfrm>
            <a:off x="4633913" y="2667000"/>
            <a:ext cx="1684337" cy="3048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31" name="Rectangle 33"/>
          <p:cNvSpPr>
            <a:spLocks noChangeArrowheads="1"/>
          </p:cNvSpPr>
          <p:nvPr userDrawn="1"/>
        </p:nvSpPr>
        <p:spPr bwMode="auto">
          <a:xfrm>
            <a:off x="6605588" y="5105400"/>
            <a:ext cx="2441575" cy="2286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32" name="Rectangle 34"/>
          <p:cNvSpPr>
            <a:spLocks noChangeArrowheads="1"/>
          </p:cNvSpPr>
          <p:nvPr userDrawn="1"/>
        </p:nvSpPr>
        <p:spPr bwMode="auto">
          <a:xfrm>
            <a:off x="6605588" y="4876800"/>
            <a:ext cx="2441575" cy="2286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33" name="Rectangle 35"/>
          <p:cNvSpPr>
            <a:spLocks noChangeArrowheads="1"/>
          </p:cNvSpPr>
          <p:nvPr userDrawn="1"/>
        </p:nvSpPr>
        <p:spPr bwMode="auto">
          <a:xfrm>
            <a:off x="6605588" y="4648200"/>
            <a:ext cx="2441575" cy="2286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34" name="Rectangle 36"/>
          <p:cNvSpPr>
            <a:spLocks noChangeArrowheads="1"/>
          </p:cNvSpPr>
          <p:nvPr userDrawn="1"/>
        </p:nvSpPr>
        <p:spPr bwMode="auto">
          <a:xfrm>
            <a:off x="6605588" y="4419600"/>
            <a:ext cx="2441575" cy="2286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35" name="Rectangle 37"/>
          <p:cNvSpPr>
            <a:spLocks noChangeArrowheads="1"/>
          </p:cNvSpPr>
          <p:nvPr userDrawn="1"/>
        </p:nvSpPr>
        <p:spPr bwMode="auto">
          <a:xfrm>
            <a:off x="6605588" y="4191000"/>
            <a:ext cx="2441575" cy="2286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36" name="Rectangle 38"/>
          <p:cNvSpPr>
            <a:spLocks noChangeArrowheads="1"/>
          </p:cNvSpPr>
          <p:nvPr userDrawn="1"/>
        </p:nvSpPr>
        <p:spPr bwMode="auto">
          <a:xfrm>
            <a:off x="6605588" y="3962400"/>
            <a:ext cx="2441575" cy="2286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37" name="Rectangle 39"/>
          <p:cNvSpPr>
            <a:spLocks noChangeArrowheads="1"/>
          </p:cNvSpPr>
          <p:nvPr userDrawn="1"/>
        </p:nvSpPr>
        <p:spPr bwMode="auto">
          <a:xfrm>
            <a:off x="6605588" y="3733800"/>
            <a:ext cx="2441575" cy="2286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
        <p:nvSpPr>
          <p:cNvPr id="38" name="Rectangle 40"/>
          <p:cNvSpPr>
            <a:spLocks noChangeArrowheads="1"/>
          </p:cNvSpPr>
          <p:nvPr userDrawn="1"/>
        </p:nvSpPr>
        <p:spPr bwMode="auto">
          <a:xfrm>
            <a:off x="6605588" y="3505200"/>
            <a:ext cx="2441575" cy="228600"/>
          </a:xfrm>
          <a:prstGeom prst="rect">
            <a:avLst/>
          </a:prstGeom>
          <a:solidFill>
            <a:schemeClr val="bg1"/>
          </a:solidFill>
          <a:ln w="9525">
            <a:noFill/>
            <a:miter lim="800000"/>
            <a:headEnd/>
            <a:tailEnd/>
          </a:ln>
          <a:effectLst/>
        </p:spPr>
        <p:txBody>
          <a:bodyPr wrap="none" anchor="ctr"/>
          <a:lstStyle/>
          <a:p>
            <a:pPr algn="ctr" eaLnBrk="0" fontAlgn="base" hangingPunct="0">
              <a:spcBef>
                <a:spcPct val="0"/>
              </a:spcBef>
              <a:spcAft>
                <a:spcPct val="0"/>
              </a:spcAft>
            </a:pPr>
            <a:endParaRPr lang="en-GB" sz="1600" dirty="0">
              <a:solidFill>
                <a:srgbClr val="FFFFFF"/>
              </a:solidFill>
              <a:latin typeface="Arial" charset="0"/>
            </a:endParaRPr>
          </a:p>
        </p:txBody>
      </p:sp>
    </p:spTree>
    <p:extLst>
      <p:ext uri="{BB962C8B-B14F-4D97-AF65-F5344CB8AC3E}">
        <p14:creationId xmlns:p14="http://schemas.microsoft.com/office/powerpoint/2010/main" val="2660185021"/>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6"/>
                                        </p:tgtEl>
                                      </p:cBhvr>
                                    </p:animEffect>
                                    <p:set>
                                      <p:cBhvr>
                                        <p:cTn id="12" dur="1" fill="hold">
                                          <p:stCondLst>
                                            <p:cond delay="499"/>
                                          </p:stCondLst>
                                        </p:cTn>
                                        <p:tgtEl>
                                          <p:spTgt spid="16"/>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500"/>
                                        <p:tgtEl>
                                          <p:spTgt spid="9"/>
                                        </p:tgtEl>
                                      </p:cBhvr>
                                    </p:animEffect>
                                    <p:set>
                                      <p:cBhvr>
                                        <p:cTn id="23" dur="1" fill="hold">
                                          <p:stCondLst>
                                            <p:cond delay="499"/>
                                          </p:stCondLst>
                                        </p:cTn>
                                        <p:tgtEl>
                                          <p:spTgt spid="9"/>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4"/>
                                        </p:tgtEl>
                                      </p:cBhvr>
                                    </p:animEffect>
                                    <p:set>
                                      <p:cBhvr>
                                        <p:cTn id="26" dur="1" fill="hold">
                                          <p:stCondLst>
                                            <p:cond delay="499"/>
                                          </p:stCondLst>
                                        </p:cTn>
                                        <p:tgtEl>
                                          <p:spTgt spid="1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10"/>
                                        </p:tgtEl>
                                      </p:cBhvr>
                                    </p:animEffect>
                                    <p:set>
                                      <p:cBhvr>
                                        <p:cTn id="31" dur="1" fill="hold">
                                          <p:stCondLst>
                                            <p:cond delay="499"/>
                                          </p:stCondLst>
                                        </p:cTn>
                                        <p:tgtEl>
                                          <p:spTgt spid="10"/>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11"/>
                                        </p:tgtEl>
                                      </p:cBhvr>
                                    </p:animEffect>
                                    <p:set>
                                      <p:cBhvr>
                                        <p:cTn id="34" dur="1" fill="hold">
                                          <p:stCondLst>
                                            <p:cond delay="499"/>
                                          </p:stCondLst>
                                        </p:cTn>
                                        <p:tgtEl>
                                          <p:spTgt spid="11"/>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500"/>
                                        <p:tgtEl>
                                          <p:spTgt spid="13"/>
                                        </p:tgtEl>
                                      </p:cBhvr>
                                    </p:animEffect>
                                    <p:set>
                                      <p:cBhvr>
                                        <p:cTn id="37" dur="1" fill="hold">
                                          <p:stCondLst>
                                            <p:cond delay="499"/>
                                          </p:stCondLst>
                                        </p:cTn>
                                        <p:tgtEl>
                                          <p:spTgt spid="13"/>
                                        </p:tgtEl>
                                        <p:attrNameLst>
                                          <p:attrName>style.visibility</p:attrName>
                                        </p:attrNameLst>
                                      </p:cBhvr>
                                      <p:to>
                                        <p:strVal val="hidden"/>
                                      </p:to>
                                    </p:set>
                                  </p:childTnLst>
                                </p:cTn>
                              </p:par>
                              <p:par>
                                <p:cTn id="38" presetID="10" presetClass="exit" presetSubtype="0" fill="hold" grpId="0" nodeType="withEffect">
                                  <p:stCondLst>
                                    <p:cond delay="0"/>
                                  </p:stCondLst>
                                  <p:childTnLst>
                                    <p:animEffect transition="out" filter="fade">
                                      <p:cBhvr>
                                        <p:cTn id="39" dur="500"/>
                                        <p:tgtEl>
                                          <p:spTgt spid="30"/>
                                        </p:tgtEl>
                                      </p:cBhvr>
                                    </p:animEffect>
                                    <p:set>
                                      <p:cBhvr>
                                        <p:cTn id="40" dur="1" fill="hold">
                                          <p:stCondLst>
                                            <p:cond delay="499"/>
                                          </p:stCondLst>
                                        </p:cTn>
                                        <p:tgtEl>
                                          <p:spTgt spid="30"/>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500"/>
                                        <p:tgtEl>
                                          <p:spTgt spid="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childTnLst>
                                </p:cTn>
                              </p:par>
                              <p:par>
                                <p:cTn id="49" presetID="10" presetClass="exit" presetSubtype="0" fill="hold" grpId="0" nodeType="withEffect">
                                  <p:stCondLst>
                                    <p:cond delay="0"/>
                                  </p:stCondLst>
                                  <p:childTnLst>
                                    <p:animEffect transition="out" filter="fade">
                                      <p:cBhvr>
                                        <p:cTn id="50" dur="500"/>
                                        <p:tgtEl>
                                          <p:spTgt spid="29"/>
                                        </p:tgtEl>
                                      </p:cBhvr>
                                    </p:animEffect>
                                    <p:set>
                                      <p:cBhvr>
                                        <p:cTn id="51" dur="1" fill="hold">
                                          <p:stCondLst>
                                            <p:cond delay="499"/>
                                          </p:stCondLst>
                                        </p:cTn>
                                        <p:tgtEl>
                                          <p:spTgt spid="29"/>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grpId="0" nodeType="clickEffect">
                                  <p:stCondLst>
                                    <p:cond delay="0"/>
                                  </p:stCondLst>
                                  <p:childTnLst>
                                    <p:animEffect transition="out" filter="fade">
                                      <p:cBhvr>
                                        <p:cTn id="55" dur="500"/>
                                        <p:tgtEl>
                                          <p:spTgt spid="23"/>
                                        </p:tgtEl>
                                      </p:cBhvr>
                                    </p:animEffect>
                                    <p:set>
                                      <p:cBhvr>
                                        <p:cTn id="56" dur="1" fill="hold">
                                          <p:stCondLst>
                                            <p:cond delay="499"/>
                                          </p:stCondLst>
                                        </p:cTn>
                                        <p:tgtEl>
                                          <p:spTgt spid="23"/>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0" nodeType="clickEffect">
                                  <p:stCondLst>
                                    <p:cond delay="0"/>
                                  </p:stCondLst>
                                  <p:childTnLst>
                                    <p:animEffect transition="out" filter="fade">
                                      <p:cBhvr>
                                        <p:cTn id="60" dur="500"/>
                                        <p:tgtEl>
                                          <p:spTgt spid="26"/>
                                        </p:tgtEl>
                                      </p:cBhvr>
                                    </p:animEffect>
                                    <p:set>
                                      <p:cBhvr>
                                        <p:cTn id="61" dur="1" fill="hold">
                                          <p:stCondLst>
                                            <p:cond delay="499"/>
                                          </p:stCondLst>
                                        </p:cTn>
                                        <p:tgtEl>
                                          <p:spTgt spid="26"/>
                                        </p:tgtEl>
                                        <p:attrNameLst>
                                          <p:attrName>style.visibility</p:attrName>
                                        </p:attrNameLst>
                                      </p:cBhvr>
                                      <p:to>
                                        <p:strVal val="hidden"/>
                                      </p:to>
                                    </p:set>
                                  </p:childTnLst>
                                </p:cTn>
                              </p:par>
                              <p:par>
                                <p:cTn id="62" presetID="10" presetClass="exit" presetSubtype="0" fill="hold" grpId="0" nodeType="withEffect">
                                  <p:stCondLst>
                                    <p:cond delay="0"/>
                                  </p:stCondLst>
                                  <p:childTnLst>
                                    <p:animEffect transition="out" filter="fade">
                                      <p:cBhvr>
                                        <p:cTn id="63" dur="500"/>
                                        <p:tgtEl>
                                          <p:spTgt spid="25"/>
                                        </p:tgtEl>
                                      </p:cBhvr>
                                    </p:animEffect>
                                    <p:set>
                                      <p:cBhvr>
                                        <p:cTn id="64" dur="1" fill="hold">
                                          <p:stCondLst>
                                            <p:cond delay="499"/>
                                          </p:stCondLst>
                                        </p:cTn>
                                        <p:tgtEl>
                                          <p:spTgt spid="25"/>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cTn>
                              </p:par>
                              <p:par>
                                <p:cTn id="70" presetID="10" presetClass="exit" presetSubtype="0" fill="hold" grpId="0" nodeType="withEffect">
                                  <p:stCondLst>
                                    <p:cond delay="0"/>
                                  </p:stCondLst>
                                  <p:childTnLst>
                                    <p:animEffect transition="out" filter="fade">
                                      <p:cBhvr>
                                        <p:cTn id="71" dur="500"/>
                                        <p:tgtEl>
                                          <p:spTgt spid="27"/>
                                        </p:tgtEl>
                                      </p:cBhvr>
                                    </p:animEffect>
                                    <p:set>
                                      <p:cBhvr>
                                        <p:cTn id="72" dur="1" fill="hold">
                                          <p:stCondLst>
                                            <p:cond delay="499"/>
                                          </p:stCondLst>
                                        </p:cTn>
                                        <p:tgtEl>
                                          <p:spTgt spid="27"/>
                                        </p:tgtEl>
                                        <p:attrNameLst>
                                          <p:attrName>style.visibility</p:attrName>
                                        </p:attrNameLst>
                                      </p:cBhvr>
                                      <p:to>
                                        <p:strVal val="hidden"/>
                                      </p:to>
                                    </p:set>
                                  </p:childTnLst>
                                </p:cTn>
                              </p:par>
                              <p:par>
                                <p:cTn id="73" presetID="10" presetClass="exit" presetSubtype="0" fill="hold" grpId="0" nodeType="withEffect">
                                  <p:stCondLst>
                                    <p:cond delay="0"/>
                                  </p:stCondLst>
                                  <p:childTnLst>
                                    <p:animEffect transition="out" filter="fade">
                                      <p:cBhvr>
                                        <p:cTn id="74" dur="500"/>
                                        <p:tgtEl>
                                          <p:spTgt spid="20"/>
                                        </p:tgtEl>
                                      </p:cBhvr>
                                    </p:animEffect>
                                    <p:set>
                                      <p:cBhvr>
                                        <p:cTn id="75" dur="1" fill="hold">
                                          <p:stCondLst>
                                            <p:cond delay="499"/>
                                          </p:stCondLst>
                                        </p:cTn>
                                        <p:tgtEl>
                                          <p:spTgt spid="20"/>
                                        </p:tgtEl>
                                        <p:attrNameLst>
                                          <p:attrName>style.visibility</p:attrName>
                                        </p:attrNameLst>
                                      </p:cBhvr>
                                      <p:to>
                                        <p:strVal val="hidden"/>
                                      </p:to>
                                    </p:set>
                                  </p:childTnLst>
                                </p:cTn>
                              </p:par>
                              <p:par>
                                <p:cTn id="76" presetID="10" presetClass="exit" presetSubtype="0" fill="hold" grpId="0" nodeType="withEffect">
                                  <p:stCondLst>
                                    <p:cond delay="0"/>
                                  </p:stCondLst>
                                  <p:childTnLst>
                                    <p:animEffect transition="out" filter="fade">
                                      <p:cBhvr>
                                        <p:cTn id="77" dur="500"/>
                                        <p:tgtEl>
                                          <p:spTgt spid="24"/>
                                        </p:tgtEl>
                                      </p:cBhvr>
                                    </p:animEffect>
                                    <p:set>
                                      <p:cBhvr>
                                        <p:cTn id="78" dur="1" fill="hold">
                                          <p:stCondLst>
                                            <p:cond delay="499"/>
                                          </p:stCondLst>
                                        </p:cTn>
                                        <p:tgtEl>
                                          <p:spTgt spid="24"/>
                                        </p:tgtEl>
                                        <p:attrNameLst>
                                          <p:attrName>style.visibility</p:attrName>
                                        </p:attrNameLst>
                                      </p:cBhvr>
                                      <p:to>
                                        <p:strVal val="hidden"/>
                                      </p:to>
                                    </p:set>
                                  </p:childTnLst>
                                </p:cTn>
                              </p:par>
                              <p:par>
                                <p:cTn id="79" presetID="10" presetClass="exit" presetSubtype="0" fill="hold" grpId="0" nodeType="withEffect">
                                  <p:stCondLst>
                                    <p:cond delay="0"/>
                                  </p:stCondLst>
                                  <p:childTnLst>
                                    <p:animEffect transition="out" filter="fade">
                                      <p:cBhvr>
                                        <p:cTn id="80" dur="500"/>
                                        <p:tgtEl>
                                          <p:spTgt spid="38"/>
                                        </p:tgtEl>
                                      </p:cBhvr>
                                    </p:animEffect>
                                    <p:set>
                                      <p:cBhvr>
                                        <p:cTn id="81" dur="1" fill="hold">
                                          <p:stCondLst>
                                            <p:cond delay="499"/>
                                          </p:stCondLst>
                                        </p:cTn>
                                        <p:tgtEl>
                                          <p:spTgt spid="38"/>
                                        </p:tgtEl>
                                        <p:attrNameLst>
                                          <p:attrName>style.visibility</p:attrName>
                                        </p:attrNameLst>
                                      </p:cBhvr>
                                      <p:to>
                                        <p:strVal val="hidden"/>
                                      </p:to>
                                    </p:set>
                                  </p:childTnLst>
                                </p:cTn>
                              </p:par>
                              <p:par>
                                <p:cTn id="82" presetID="10" presetClass="exit" presetSubtype="0" fill="hold" grpId="0" nodeType="withEffect">
                                  <p:stCondLst>
                                    <p:cond delay="0"/>
                                  </p:stCondLst>
                                  <p:childTnLst>
                                    <p:animEffect transition="out" filter="fade">
                                      <p:cBhvr>
                                        <p:cTn id="83" dur="500"/>
                                        <p:tgtEl>
                                          <p:spTgt spid="37"/>
                                        </p:tgtEl>
                                      </p:cBhvr>
                                    </p:animEffect>
                                    <p:set>
                                      <p:cBhvr>
                                        <p:cTn id="84" dur="1" fill="hold">
                                          <p:stCondLst>
                                            <p:cond delay="499"/>
                                          </p:stCondLst>
                                        </p:cTn>
                                        <p:tgtEl>
                                          <p:spTgt spid="37"/>
                                        </p:tgtEl>
                                        <p:attrNameLst>
                                          <p:attrName>style.visibility</p:attrName>
                                        </p:attrNameLst>
                                      </p:cBhvr>
                                      <p:to>
                                        <p:strVal val="hidden"/>
                                      </p:to>
                                    </p:set>
                                  </p:childTnLst>
                                </p:cTn>
                              </p:par>
                              <p:par>
                                <p:cTn id="85" presetID="10" presetClass="exit" presetSubtype="0" fill="hold" grpId="0" nodeType="withEffect">
                                  <p:stCondLst>
                                    <p:cond delay="0"/>
                                  </p:stCondLst>
                                  <p:childTnLst>
                                    <p:animEffect transition="out" filter="fade">
                                      <p:cBhvr>
                                        <p:cTn id="86" dur="500"/>
                                        <p:tgtEl>
                                          <p:spTgt spid="36"/>
                                        </p:tgtEl>
                                      </p:cBhvr>
                                    </p:animEffect>
                                    <p:set>
                                      <p:cBhvr>
                                        <p:cTn id="87" dur="1" fill="hold">
                                          <p:stCondLst>
                                            <p:cond delay="499"/>
                                          </p:stCondLst>
                                        </p:cTn>
                                        <p:tgtEl>
                                          <p:spTgt spid="36"/>
                                        </p:tgtEl>
                                        <p:attrNameLst>
                                          <p:attrName>style.visibility</p:attrName>
                                        </p:attrNameLst>
                                      </p:cBhvr>
                                      <p:to>
                                        <p:strVal val="hidden"/>
                                      </p:to>
                                    </p:set>
                                  </p:childTnLst>
                                </p:cTn>
                              </p:par>
                              <p:par>
                                <p:cTn id="88" presetID="10" presetClass="exit" presetSubtype="0" fill="hold" grpId="0" nodeType="withEffect">
                                  <p:stCondLst>
                                    <p:cond delay="0"/>
                                  </p:stCondLst>
                                  <p:childTnLst>
                                    <p:animEffect transition="out" filter="fade">
                                      <p:cBhvr>
                                        <p:cTn id="89" dur="500"/>
                                        <p:tgtEl>
                                          <p:spTgt spid="35"/>
                                        </p:tgtEl>
                                      </p:cBhvr>
                                    </p:animEffect>
                                    <p:set>
                                      <p:cBhvr>
                                        <p:cTn id="90" dur="1" fill="hold">
                                          <p:stCondLst>
                                            <p:cond delay="499"/>
                                          </p:stCondLst>
                                        </p:cTn>
                                        <p:tgtEl>
                                          <p:spTgt spid="35"/>
                                        </p:tgtEl>
                                        <p:attrNameLst>
                                          <p:attrName>style.visibility</p:attrName>
                                        </p:attrNameLst>
                                      </p:cBhvr>
                                      <p:to>
                                        <p:strVal val="hidden"/>
                                      </p:to>
                                    </p:set>
                                  </p:childTnLst>
                                </p:cTn>
                              </p:par>
                              <p:par>
                                <p:cTn id="91" presetID="10" presetClass="exit" presetSubtype="0" fill="hold" grpId="0" nodeType="withEffect">
                                  <p:stCondLst>
                                    <p:cond delay="0"/>
                                  </p:stCondLst>
                                  <p:childTnLst>
                                    <p:animEffect transition="out" filter="fade">
                                      <p:cBhvr>
                                        <p:cTn id="92" dur="500"/>
                                        <p:tgtEl>
                                          <p:spTgt spid="33"/>
                                        </p:tgtEl>
                                      </p:cBhvr>
                                    </p:animEffect>
                                    <p:set>
                                      <p:cBhvr>
                                        <p:cTn id="93" dur="1" fill="hold">
                                          <p:stCondLst>
                                            <p:cond delay="499"/>
                                          </p:stCondLst>
                                        </p:cTn>
                                        <p:tgtEl>
                                          <p:spTgt spid="33"/>
                                        </p:tgtEl>
                                        <p:attrNameLst>
                                          <p:attrName>style.visibility</p:attrName>
                                        </p:attrNameLst>
                                      </p:cBhvr>
                                      <p:to>
                                        <p:strVal val="hidden"/>
                                      </p:to>
                                    </p:set>
                                  </p:childTnLst>
                                </p:cTn>
                              </p:par>
                              <p:par>
                                <p:cTn id="94" presetID="10" presetClass="exit" presetSubtype="0" fill="hold" grpId="0" nodeType="withEffect">
                                  <p:stCondLst>
                                    <p:cond delay="0"/>
                                  </p:stCondLst>
                                  <p:childTnLst>
                                    <p:animEffect transition="out" filter="fade">
                                      <p:cBhvr>
                                        <p:cTn id="95" dur="500"/>
                                        <p:tgtEl>
                                          <p:spTgt spid="32"/>
                                        </p:tgtEl>
                                      </p:cBhvr>
                                    </p:animEffect>
                                    <p:set>
                                      <p:cBhvr>
                                        <p:cTn id="96" dur="1" fill="hold">
                                          <p:stCondLst>
                                            <p:cond delay="499"/>
                                          </p:stCondLst>
                                        </p:cTn>
                                        <p:tgtEl>
                                          <p:spTgt spid="32"/>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10" presetClass="exit" presetSubtype="0" fill="hold" grpId="0" nodeType="clickEffect">
                                  <p:stCondLst>
                                    <p:cond delay="0"/>
                                  </p:stCondLst>
                                  <p:childTnLst>
                                    <p:animEffect transition="out" filter="fade">
                                      <p:cBhvr>
                                        <p:cTn id="100" dur="500"/>
                                        <p:tgtEl>
                                          <p:spTgt spid="17"/>
                                        </p:tgtEl>
                                      </p:cBhvr>
                                    </p:animEffect>
                                    <p:set>
                                      <p:cBhvr>
                                        <p:cTn id="101" dur="1" fill="hold">
                                          <p:stCondLst>
                                            <p:cond delay="499"/>
                                          </p:stCondLst>
                                        </p:cTn>
                                        <p:tgtEl>
                                          <p:spTgt spid="17"/>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500"/>
                                        <p:tgtEl>
                                          <p:spTgt spid="18"/>
                                        </p:tgtEl>
                                      </p:cBhvr>
                                    </p:animEffect>
                                    <p:set>
                                      <p:cBhvr>
                                        <p:cTn id="104" dur="1" fill="hold">
                                          <p:stCondLst>
                                            <p:cond delay="499"/>
                                          </p:stCondLst>
                                        </p:cTn>
                                        <p:tgtEl>
                                          <p:spTgt spid="18"/>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500"/>
                                        <p:tgtEl>
                                          <p:spTgt spid="34"/>
                                        </p:tgtEl>
                                      </p:cBhvr>
                                    </p:animEffect>
                                    <p:set>
                                      <p:cBhvr>
                                        <p:cTn id="107" dur="1" fill="hold">
                                          <p:stCondLst>
                                            <p:cond delay="499"/>
                                          </p:stCondLst>
                                        </p:cTn>
                                        <p:tgtEl>
                                          <p:spTgt spid="34"/>
                                        </p:tgtEl>
                                        <p:attrNameLst>
                                          <p:attrName>style.visibility</p:attrName>
                                        </p:attrNameLst>
                                      </p:cBhvr>
                                      <p:to>
                                        <p:strVal val="hidden"/>
                                      </p:to>
                                    </p:set>
                                  </p:childTnLst>
                                </p:cTn>
                              </p:par>
                            </p:childTnLst>
                          </p:cTn>
                        </p:par>
                      </p:childTnLst>
                    </p:cTn>
                  </p:par>
                  <p:par>
                    <p:cTn id="108" fill="hold">
                      <p:stCondLst>
                        <p:cond delay="indefinite"/>
                      </p:stCondLst>
                      <p:childTnLst>
                        <p:par>
                          <p:cTn id="109" fill="hold">
                            <p:stCondLst>
                              <p:cond delay="0"/>
                            </p:stCondLst>
                            <p:childTnLst>
                              <p:par>
                                <p:cTn id="110" presetID="10" presetClass="exit" presetSubtype="0" fill="hold" grpId="0" nodeType="clickEffect">
                                  <p:stCondLst>
                                    <p:cond delay="0"/>
                                  </p:stCondLst>
                                  <p:childTnLst>
                                    <p:animEffect transition="out" filter="fade">
                                      <p:cBhvr>
                                        <p:cTn id="111" dur="500"/>
                                        <p:tgtEl>
                                          <p:spTgt spid="21"/>
                                        </p:tgtEl>
                                      </p:cBhvr>
                                    </p:animEffect>
                                    <p:set>
                                      <p:cBhvr>
                                        <p:cTn id="112" dur="1" fill="hold">
                                          <p:stCondLst>
                                            <p:cond delay="499"/>
                                          </p:stCondLst>
                                        </p:cTn>
                                        <p:tgtEl>
                                          <p:spTgt spid="21"/>
                                        </p:tgtEl>
                                        <p:attrNameLst>
                                          <p:attrName>style.visibility</p:attrName>
                                        </p:attrNameLst>
                                      </p:cBhvr>
                                      <p:to>
                                        <p:strVal val="hidden"/>
                                      </p:to>
                                    </p:set>
                                  </p:childTnLst>
                                </p:cTn>
                              </p:par>
                              <p:par>
                                <p:cTn id="113" presetID="10" presetClass="exit" presetSubtype="0" fill="hold" grpId="0" nodeType="withEffect">
                                  <p:stCondLst>
                                    <p:cond delay="0"/>
                                  </p:stCondLst>
                                  <p:childTnLst>
                                    <p:animEffect transition="out" filter="fade">
                                      <p:cBhvr>
                                        <p:cTn id="114" dur="500"/>
                                        <p:tgtEl>
                                          <p:spTgt spid="22"/>
                                        </p:tgtEl>
                                      </p:cBhvr>
                                    </p:animEffect>
                                    <p:set>
                                      <p:cBhvr>
                                        <p:cTn id="115" dur="1" fill="hold">
                                          <p:stCondLst>
                                            <p:cond delay="499"/>
                                          </p:stCondLst>
                                        </p:cTn>
                                        <p:tgtEl>
                                          <p:spTgt spid="22"/>
                                        </p:tgtEl>
                                        <p:attrNameLst>
                                          <p:attrName>style.visibility</p:attrName>
                                        </p:attrNameLst>
                                      </p:cBhvr>
                                      <p:to>
                                        <p:strVal val="hidden"/>
                                      </p:to>
                                    </p:set>
                                  </p:childTnLst>
                                </p:cTn>
                              </p:par>
                              <p:par>
                                <p:cTn id="116" presetID="10" presetClass="exit" presetSubtype="0" fill="hold" grpId="0" nodeType="withEffect">
                                  <p:stCondLst>
                                    <p:cond delay="0"/>
                                  </p:stCondLst>
                                  <p:childTnLst>
                                    <p:animEffect transition="out" filter="fade">
                                      <p:cBhvr>
                                        <p:cTn id="117" dur="500"/>
                                        <p:tgtEl>
                                          <p:spTgt spid="31"/>
                                        </p:tgtEl>
                                      </p:cBhvr>
                                    </p:animEffect>
                                    <p:set>
                                      <p:cBhvr>
                                        <p:cTn id="118" dur="1" fill="hold">
                                          <p:stCondLst>
                                            <p:cond delay="499"/>
                                          </p:stCondLst>
                                        </p:cTn>
                                        <p:tgtEl>
                                          <p:spTgt spid="31"/>
                                        </p:tgtEl>
                                        <p:attrNameLst>
                                          <p:attrName>style.visibility</p:attrName>
                                        </p:attrNameLst>
                                      </p:cBhvr>
                                      <p:to>
                                        <p:strVal val="hidden"/>
                                      </p:to>
                                    </p:set>
                                  </p:childTnLst>
                                </p:cTn>
                              </p:par>
                              <p:par>
                                <p:cTn id="119" presetID="10" presetClass="exit" presetSubtype="0" fill="hold" grpId="0" nodeType="withEffect">
                                  <p:stCondLst>
                                    <p:cond delay="0"/>
                                  </p:stCondLst>
                                  <p:childTnLst>
                                    <p:animEffect transition="out" filter="fade">
                                      <p:cBhvr>
                                        <p:cTn id="120" dur="500"/>
                                        <p:tgtEl>
                                          <p:spTgt spid="28"/>
                                        </p:tgtEl>
                                      </p:cBhvr>
                                    </p:animEffect>
                                    <p:set>
                                      <p:cBhvr>
                                        <p:cTn id="121"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hort Fade Out Bumpers">
    <p:spTree>
      <p:nvGrpSpPr>
        <p:cNvPr id="1" name=""/>
        <p:cNvGrpSpPr/>
        <p:nvPr/>
      </p:nvGrpSpPr>
      <p:grpSpPr>
        <a:xfrm>
          <a:off x="0" y="0"/>
          <a:ext cx="0" cy="0"/>
          <a:chOff x="0" y="0"/>
          <a:chExt cx="0" cy="0"/>
        </a:xfrm>
      </p:grpSpPr>
      <p:sp>
        <p:nvSpPr>
          <p:cNvPr id="4" name="Rectangle 3"/>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1600" dirty="0" smtClean="0">
              <a:solidFill>
                <a:srgbClr val="FFFFFF"/>
              </a:solidFill>
              <a:latin typeface="Arial" charset="0"/>
            </a:endParaRPr>
          </a:p>
        </p:txBody>
      </p:sp>
      <p:sp>
        <p:nvSpPr>
          <p:cNvPr id="6" name="Rectangle 47"/>
          <p:cNvSpPr>
            <a:spLocks noChangeArrowheads="1"/>
          </p:cNvSpPr>
          <p:nvPr userDrawn="1"/>
        </p:nvSpPr>
        <p:spPr bwMode="auto">
          <a:xfrm>
            <a:off x="2868"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fontAlgn="base">
              <a:spcBef>
                <a:spcPct val="0"/>
              </a:spcBef>
              <a:spcAft>
                <a:spcPct val="0"/>
              </a:spcAft>
            </a:pPr>
            <a:endParaRPr lang="en-US" sz="2400" dirty="0">
              <a:solidFill>
                <a:srgbClr val="FFFFFF"/>
              </a:solidFill>
            </a:endParaRPr>
          </a:p>
        </p:txBody>
      </p:sp>
      <p:sp>
        <p:nvSpPr>
          <p:cNvPr id="7" name="Rectangle 47"/>
          <p:cNvSpPr>
            <a:spLocks noChangeArrowheads="1"/>
          </p:cNvSpPr>
          <p:nvPr userDrawn="1"/>
        </p:nvSpPr>
        <p:spPr bwMode="auto">
          <a:xfrm>
            <a:off x="0" y="6639232"/>
            <a:ext cx="9144000" cy="225912"/>
          </a:xfrm>
          <a:prstGeom prst="rect">
            <a:avLst/>
          </a:prstGeom>
          <a:solidFill>
            <a:srgbClr val="062F67">
              <a:alpha val="85000"/>
            </a:srgbClr>
          </a:solidFill>
          <a:ln w="19050">
            <a:noFill/>
            <a:miter lim="800000"/>
            <a:headEnd/>
            <a:tailEnd/>
          </a:ln>
          <a:effectLst/>
        </p:spPr>
        <p:txBody>
          <a:bodyPr wrap="none" lIns="91435" tIns="45718" rIns="91435" bIns="45718" anchor="ctr"/>
          <a:lstStyle/>
          <a:p>
            <a:pPr fontAlgn="base">
              <a:spcBef>
                <a:spcPct val="0"/>
              </a:spcBef>
              <a:spcAft>
                <a:spcPct val="0"/>
              </a:spcAft>
            </a:pPr>
            <a:endParaRPr lang="en-US" sz="2400" dirty="0">
              <a:solidFill>
                <a:srgbClr val="FFFFFF"/>
              </a:solidFill>
            </a:endParaRPr>
          </a:p>
        </p:txBody>
      </p:sp>
      <p:pic>
        <p:nvPicPr>
          <p:cNvPr id="8" name="Picture 1"/>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4316" y="91440"/>
            <a:ext cx="634198" cy="632460"/>
          </a:xfrm>
          <a:prstGeom prst="rect">
            <a:avLst/>
          </a:prstGeom>
          <a:noFill/>
          <a:ln w="9525">
            <a:noFill/>
            <a:miter lim="800000"/>
            <a:headEnd/>
            <a:tailEnd/>
          </a:ln>
          <a:effectLst/>
        </p:spPr>
      </p:pic>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7641" y="159544"/>
            <a:ext cx="491354" cy="464344"/>
          </a:xfrm>
          <a:prstGeom prst="rect">
            <a:avLst/>
          </a:prstGeom>
          <a:noFill/>
          <a:ln w="9525">
            <a:noFill/>
            <a:miter lim="800000"/>
            <a:headEnd/>
            <a:tailEnd/>
          </a:ln>
          <a:effectLst/>
        </p:spPr>
      </p:pic>
      <p:sp>
        <p:nvSpPr>
          <p:cNvPr id="10" name="TextBox 9"/>
          <p:cNvSpPr txBox="1"/>
          <p:nvPr userDrawn="1"/>
        </p:nvSpPr>
        <p:spPr>
          <a:xfrm>
            <a:off x="-9525" y="187325"/>
            <a:ext cx="609600" cy="261610"/>
          </a:xfrm>
          <a:prstGeom prst="rect">
            <a:avLst/>
          </a:prstGeom>
          <a:noFill/>
        </p:spPr>
        <p:txBody>
          <a:bodyPr wrap="square" rtlCol="0">
            <a:spAutoFit/>
          </a:bodyPr>
          <a:lstStyle/>
          <a:p>
            <a:pPr algn="ctr" eaLnBrk="0" fontAlgn="base" hangingPunct="0">
              <a:spcBef>
                <a:spcPct val="0"/>
              </a:spcBef>
              <a:spcAft>
                <a:spcPct val="0"/>
              </a:spcAft>
            </a:pPr>
            <a:r>
              <a:rPr lang="en-US" sz="1100" dirty="0" smtClean="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1" name="Rectangle 34"/>
          <p:cNvSpPr>
            <a:spLocks noChangeArrowheads="1"/>
          </p:cNvSpPr>
          <p:nvPr userDrawn="1"/>
        </p:nvSpPr>
        <p:spPr bwMode="auto">
          <a:xfrm>
            <a:off x="0" y="6651932"/>
            <a:ext cx="1828800" cy="228600"/>
          </a:xfrm>
          <a:prstGeom prst="rect">
            <a:avLst/>
          </a:prstGeom>
          <a:noFill/>
          <a:ln w="9525">
            <a:noFill/>
            <a:miter lim="800000"/>
            <a:headEnd/>
            <a:tailEnd/>
          </a:ln>
          <a:effectLst/>
        </p:spPr>
        <p:txBody>
          <a:bodyPr anchor="b"/>
          <a:lstStyle/>
          <a:p>
            <a:pPr fontAlgn="base">
              <a:spcBef>
                <a:spcPct val="0"/>
              </a:spcBef>
              <a:spcAft>
                <a:spcPct val="0"/>
              </a:spcAft>
            </a:pPr>
            <a:r>
              <a:rPr lang="en-US" sz="1200" dirty="0" smtClean="0">
                <a:solidFill>
                  <a:srgbClr val="FFFFFF"/>
                </a:solidFill>
              </a:rPr>
              <a:t>benjamin.todd@cern.ch</a:t>
            </a:r>
            <a:endParaRPr lang="en-US" sz="1200" dirty="0">
              <a:solidFill>
                <a:srgbClr val="FFFFFF"/>
              </a:solidFill>
            </a:endParaRPr>
          </a:p>
        </p:txBody>
      </p:sp>
      <p:sp>
        <p:nvSpPr>
          <p:cNvPr id="12" name="Rectangle 14"/>
          <p:cNvSpPr>
            <a:spLocks noGrp="1" noChangeArrowheads="1"/>
          </p:cNvSpPr>
          <p:nvPr>
            <p:ph type="title"/>
          </p:nvPr>
        </p:nvSpPr>
        <p:spPr bwMode="auto">
          <a:xfrm>
            <a:off x="752168" y="0"/>
            <a:ext cx="8382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3" name="Rectangle 3"/>
          <p:cNvSpPr>
            <a:spLocks noGrp="1" noChangeArrowheads="1"/>
          </p:cNvSpPr>
          <p:nvPr>
            <p:ph type="sldNum" sz="quarter" idx="4"/>
          </p:nvPr>
        </p:nvSpPr>
        <p:spPr bwMode="auto">
          <a:xfrm>
            <a:off x="8001000" y="6639232"/>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fld id="{2C1C7F64-630B-4998-9764-685EC88B06E4}" type="slidenum">
              <a:rPr lang="en-US" smtClean="0">
                <a:solidFill>
                  <a:srgbClr val="FFFFFF"/>
                </a:solidFill>
              </a:rPr>
              <a:pPr/>
              <a:t>‹#›</a:t>
            </a:fld>
            <a:endParaRPr lang="en-US" dirty="0">
              <a:solidFill>
                <a:srgbClr val="FFFFFF"/>
              </a:solidFill>
            </a:endParaRPr>
          </a:p>
        </p:txBody>
      </p:sp>
      <p:sp>
        <p:nvSpPr>
          <p:cNvPr id="14" name="Rectangle 34"/>
          <p:cNvSpPr>
            <a:spLocks noChangeArrowheads="1"/>
          </p:cNvSpPr>
          <p:nvPr userDrawn="1"/>
        </p:nvSpPr>
        <p:spPr bwMode="auto">
          <a:xfrm>
            <a:off x="1828800" y="6651932"/>
            <a:ext cx="5486400" cy="215900"/>
          </a:xfrm>
          <a:prstGeom prst="rect">
            <a:avLst/>
          </a:prstGeom>
          <a:noFill/>
          <a:ln w="9525">
            <a:noFill/>
            <a:miter lim="800000"/>
            <a:headEnd/>
            <a:tailEnd/>
          </a:ln>
          <a:effectLst/>
        </p:spPr>
        <p:txBody>
          <a:bodyPr anchor="b"/>
          <a:lstStyle/>
          <a:p>
            <a:pPr algn="ctr" fontAlgn="base">
              <a:spcBef>
                <a:spcPct val="0"/>
              </a:spcBef>
              <a:spcAft>
                <a:spcPct val="0"/>
              </a:spcAft>
            </a:pPr>
            <a:r>
              <a:rPr lang="en-US" sz="1200" dirty="0" smtClean="0">
                <a:solidFill>
                  <a:srgbClr val="FFFFFF"/>
                </a:solidFill>
              </a:rPr>
              <a:t>Operations Workshop – Evian – December 2012</a:t>
            </a:r>
            <a:endParaRPr lang="en-US" sz="1200" dirty="0">
              <a:solidFill>
                <a:srgbClr val="FFFFFF"/>
              </a:solidFill>
            </a:endParaRPr>
          </a:p>
        </p:txBody>
      </p:sp>
    </p:spTree>
    <p:extLst>
      <p:ext uri="{BB962C8B-B14F-4D97-AF65-F5344CB8AC3E}">
        <p14:creationId xmlns:p14="http://schemas.microsoft.com/office/powerpoint/2010/main" val="4177528034"/>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0 0  L 0 -0.33333  E" pathEditMode="relative" ptsTypes="">
                                      <p:cBhvr>
                                        <p:cTn id="6" dur="1000" fill="hold"/>
                                        <p:tgtEl>
                                          <p:spTgt spid="6"/>
                                        </p:tgtEl>
                                        <p:attrNameLst>
                                          <p:attrName>ppt_x</p:attrName>
                                          <p:attrName>ppt_y</p:attrName>
                                        </p:attrNameLst>
                                      </p:cBhvr>
                                    </p:animMotion>
                                  </p:childTnLst>
                                </p:cTn>
                              </p:par>
                              <p:par>
                                <p:cTn id="7" presetID="64" presetClass="path" presetSubtype="0" accel="50000" decel="50000" fill="hold" nodeType="withEffect">
                                  <p:stCondLst>
                                    <p:cond delay="0"/>
                                  </p:stCondLst>
                                  <p:childTnLst>
                                    <p:animMotion origin="layout" path="M 0 0  L 0 -0.33333  E" pathEditMode="relative" ptsTypes="">
                                      <p:cBhvr>
                                        <p:cTn id="8" dur="1000" fill="hold"/>
                                        <p:tgtEl>
                                          <p:spTgt spid="8"/>
                                        </p:tgtEl>
                                        <p:attrNameLst>
                                          <p:attrName>ppt_x</p:attrName>
                                          <p:attrName>ppt_y</p:attrName>
                                        </p:attrNameLst>
                                      </p:cBhvr>
                                    </p:animMotion>
                                  </p:childTnLst>
                                </p:cTn>
                              </p:par>
                              <p:par>
                                <p:cTn id="9" presetID="64" presetClass="path" presetSubtype="0" accel="50000" decel="50000" fill="hold" nodeType="withEffect">
                                  <p:stCondLst>
                                    <p:cond delay="0"/>
                                  </p:stCondLst>
                                  <p:childTnLst>
                                    <p:animMotion origin="layout" path="M 0 0  L 0 -0.33333  E" pathEditMode="relative" ptsTypes="">
                                      <p:cBhvr>
                                        <p:cTn id="10" dur="1000" fill="hold"/>
                                        <p:tgtEl>
                                          <p:spTgt spid="9"/>
                                        </p:tgtEl>
                                        <p:attrNameLst>
                                          <p:attrName>ppt_x</p:attrName>
                                          <p:attrName>ppt_y</p:attrName>
                                        </p:attrNameLst>
                                      </p:cBhvr>
                                    </p:animMotion>
                                  </p:childTnLst>
                                </p:cTn>
                              </p:par>
                              <p:par>
                                <p:cTn id="11" presetID="64" presetClass="path" presetSubtype="0" accel="50000" decel="50000" fill="hold" grpId="0" nodeType="withEffect">
                                  <p:stCondLst>
                                    <p:cond delay="0"/>
                                  </p:stCondLst>
                                  <p:childTnLst>
                                    <p:animMotion origin="layout" path="M 0 0  L 0 -0.33333  E" pathEditMode="relative" ptsTypes="">
                                      <p:cBhvr>
                                        <p:cTn id="12" dur="1000" fill="hold"/>
                                        <p:tgtEl>
                                          <p:spTgt spid="10"/>
                                        </p:tgtEl>
                                        <p:attrNameLst>
                                          <p:attrName>ppt_x</p:attrName>
                                          <p:attrName>ppt_y</p:attrName>
                                        </p:attrNameLst>
                                      </p:cBhvr>
                                    </p:animMotion>
                                  </p:childTnLst>
                                </p:cTn>
                              </p:par>
                              <p:par>
                                <p:cTn id="13" presetID="64" presetClass="path" presetSubtype="0" accel="50000" decel="50000" fill="hold" grpId="0" nodeType="withEffect">
                                  <p:stCondLst>
                                    <p:cond delay="0"/>
                                  </p:stCondLst>
                                  <p:childTnLst>
                                    <p:animMotion origin="layout" path="M 0 0  L 0 -0.33333  E" pathEditMode="relative" ptsTypes="">
                                      <p:cBhvr>
                                        <p:cTn id="14" dur="1000" fill="hold"/>
                                        <p:tgtEl>
                                          <p:spTgt spid="12"/>
                                        </p:tgtEl>
                                        <p:attrNameLst>
                                          <p:attrName>ppt_x</p:attrName>
                                          <p:attrName>ppt_y</p:attrName>
                                        </p:attrNameLst>
                                      </p:cBhvr>
                                    </p:animMotion>
                                  </p:childTnLst>
                                </p:cTn>
                              </p:par>
                              <p:par>
                                <p:cTn id="15" presetID="42" presetClass="path" presetSubtype="0" accel="50000" decel="50000" fill="hold" grpId="0" nodeType="withEffect">
                                  <p:stCondLst>
                                    <p:cond delay="0"/>
                                  </p:stCondLst>
                                  <p:childTnLst>
                                    <p:animMotion origin="layout" path="M 0 0  L 0 0.33333  E" pathEditMode="relative" ptsTypes="">
                                      <p:cBhvr>
                                        <p:cTn id="16" dur="1000" fill="hold"/>
                                        <p:tgtEl>
                                          <p:spTgt spid="7"/>
                                        </p:tgtEl>
                                        <p:attrNameLst>
                                          <p:attrName>ppt_x</p:attrName>
                                          <p:attrName>ppt_y</p:attrName>
                                        </p:attrNameLst>
                                      </p:cBhvr>
                                    </p:animMotion>
                                  </p:childTnLst>
                                </p:cTn>
                              </p:par>
                              <p:par>
                                <p:cTn id="17" presetID="42" presetClass="path" presetSubtype="0" accel="50000" decel="50000" fill="hold" grpId="0" nodeType="withEffect">
                                  <p:stCondLst>
                                    <p:cond delay="0"/>
                                  </p:stCondLst>
                                  <p:childTnLst>
                                    <p:animMotion origin="layout" path="M 0 0  L 0 0.33333  E" pathEditMode="relative" ptsTypes="">
                                      <p:cBhvr>
                                        <p:cTn id="18" dur="1000" fill="hold"/>
                                        <p:tgtEl>
                                          <p:spTgt spid="11"/>
                                        </p:tgtEl>
                                        <p:attrNameLst>
                                          <p:attrName>ppt_x</p:attrName>
                                          <p:attrName>ppt_y</p:attrName>
                                        </p:attrNameLst>
                                      </p:cBhvr>
                                    </p:animMotion>
                                  </p:childTnLst>
                                </p:cTn>
                              </p:par>
                              <p:par>
                                <p:cTn id="19" presetID="42" presetClass="path" presetSubtype="0" accel="50000" decel="50000" fill="hold" grpId="0" nodeType="withEffect">
                                  <p:stCondLst>
                                    <p:cond delay="0"/>
                                  </p:stCondLst>
                                  <p:childTnLst>
                                    <p:animMotion origin="layout" path="M 0 0  L 0 0.33333  E" pathEditMode="relative" ptsTypes="">
                                      <p:cBhvr>
                                        <p:cTn id="20" dur="1000" fill="hold"/>
                                        <p:tgtEl>
                                          <p:spTgt spid="13"/>
                                        </p:tgtEl>
                                        <p:attrNameLst>
                                          <p:attrName>ppt_x</p:attrName>
                                          <p:attrName>ppt_y</p:attrName>
                                        </p:attrNameLst>
                                      </p:cBhvr>
                                    </p:animMotion>
                                  </p:childTnLst>
                                </p:cTn>
                              </p:par>
                              <p:par>
                                <p:cTn id="21" presetID="42" presetClass="path" presetSubtype="0" accel="50000" decel="50000" fill="hold" grpId="0" nodeType="withEffect">
                                  <p:stCondLst>
                                    <p:cond delay="0"/>
                                  </p:stCondLst>
                                  <p:childTnLst>
                                    <p:animMotion origin="layout" path="M 0 0  L 0 0.33333  E" pathEditMode="relative" ptsTypes="">
                                      <p:cBhvr>
                                        <p:cTn id="22" dur="1000" fill="hold"/>
                                        <p:tgtEl>
                                          <p:spTgt spid="1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p:bldP spid="12" grpId="0"/>
      <p:bldP spid="13" grpId="0"/>
      <p:bldP spid="14"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irst Blank Page Transition">
    <p:spTree>
      <p:nvGrpSpPr>
        <p:cNvPr id="1" name=""/>
        <p:cNvGrpSpPr/>
        <p:nvPr/>
      </p:nvGrpSpPr>
      <p:grpSpPr>
        <a:xfrm>
          <a:off x="0" y="0"/>
          <a:ext cx="0" cy="0"/>
          <a:chOff x="0" y="0"/>
          <a:chExt cx="0" cy="0"/>
        </a:xfrm>
      </p:grpSpPr>
      <p:sp>
        <p:nvSpPr>
          <p:cNvPr id="17" name="Rectangle 16"/>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1600" dirty="0" smtClean="0">
              <a:solidFill>
                <a:srgbClr val="FFFFFF"/>
              </a:solidFill>
              <a:latin typeface="Arial" charset="0"/>
            </a:endParaRPr>
          </a:p>
        </p:txBody>
      </p:sp>
      <p:pic>
        <p:nvPicPr>
          <p:cNvPr id="1027" name="Picture 3"/>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0962" y="95247"/>
            <a:ext cx="623888" cy="622178"/>
          </a:xfrm>
          <a:prstGeom prst="rect">
            <a:avLst/>
          </a:prstGeom>
          <a:noFill/>
          <a:ln w="9525">
            <a:noFill/>
            <a:miter lim="800000"/>
            <a:headEnd/>
            <a:tailEnd/>
          </a:ln>
          <a:effectLst/>
        </p:spPr>
      </p:pic>
      <p:pic>
        <p:nvPicPr>
          <p:cNvPr id="1026"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85339" y="161924"/>
            <a:ext cx="483794" cy="4572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smtClean="0"/>
              <a:t>Click to edit Master title style</a:t>
            </a:r>
            <a:endParaRPr lang="en-GB"/>
          </a:p>
        </p:txBody>
      </p:sp>
      <p:sp>
        <p:nvSpPr>
          <p:cNvPr id="20" name="TextBox 19"/>
          <p:cNvSpPr txBox="1"/>
          <p:nvPr userDrawn="1"/>
        </p:nvSpPr>
        <p:spPr>
          <a:xfrm>
            <a:off x="-9525" y="188752"/>
            <a:ext cx="609600" cy="246221"/>
          </a:xfrm>
          <a:prstGeom prst="rect">
            <a:avLst/>
          </a:prstGeom>
          <a:noFill/>
        </p:spPr>
        <p:txBody>
          <a:bodyPr wrap="square" rtlCol="0">
            <a:spAutoFit/>
          </a:bodyPr>
          <a:lstStyle/>
          <a:p>
            <a:pPr algn="ctr" eaLnBrk="0" fontAlgn="base" hangingPunct="0">
              <a:spcBef>
                <a:spcPct val="0"/>
              </a:spcBef>
              <a:spcAft>
                <a:spcPct val="0"/>
              </a:spcAft>
            </a:pPr>
            <a:r>
              <a:rPr lang="en-US" sz="1000" b="1" dirty="0" smtClean="0">
                <a:solidFill>
                  <a:srgbClr val="062F67"/>
                </a:solidFill>
                <a:latin typeface="Times New Roman" pitchFamily="18" charset="0"/>
                <a:cs typeface="Times New Roman" pitchFamily="18" charset="0"/>
              </a:rPr>
              <a:t>CERN</a:t>
            </a:r>
            <a:endParaRPr lang="en-GB" sz="1000" b="1" dirty="0">
              <a:solidFill>
                <a:srgbClr val="062F67"/>
              </a:solidFill>
              <a:latin typeface="Times New Roman" pitchFamily="18" charset="0"/>
              <a:cs typeface="Times New Roman" pitchFamily="18" charset="0"/>
            </a:endParaRPr>
          </a:p>
        </p:txBody>
      </p:sp>
      <p:sp>
        <p:nvSpPr>
          <p:cNvPr id="3" name="Slide Number Placeholder 2"/>
          <p:cNvSpPr>
            <a:spLocks noGrp="1"/>
          </p:cNvSpPr>
          <p:nvPr>
            <p:ph type="sldNum" sz="quarter" idx="10"/>
          </p:nvPr>
        </p:nvSpPr>
        <p:spPr/>
        <p:txBody>
          <a:bodyPr/>
          <a:lstStyle>
            <a:lvl1pPr>
              <a:defRPr>
                <a:solidFill>
                  <a:srgbClr val="062F67"/>
                </a:solidFill>
              </a:defRPr>
            </a:lvl1pPr>
          </a:lstStyle>
          <a:p>
            <a:fld id="{2C1C7F64-630B-4998-9764-685EC88B06E4}" type="slidenum">
              <a:rPr lang="en-US" smtClean="0"/>
              <a:pPr/>
              <a:t>‹#›</a:t>
            </a:fld>
            <a:endParaRPr lang="en-US" dirty="0"/>
          </a:p>
        </p:txBody>
      </p:sp>
    </p:spTree>
    <p:extLst>
      <p:ext uri="{BB962C8B-B14F-4D97-AF65-F5344CB8AC3E}">
        <p14:creationId xmlns:p14="http://schemas.microsoft.com/office/powerpoint/2010/main" val="121790157"/>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age without spinning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17" name="Rectangle 16"/>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1600" dirty="0" smtClean="0">
              <a:solidFill>
                <a:srgbClr val="FFFFFF"/>
              </a:solidFill>
              <a:latin typeface="Arial" charset="0"/>
            </a:endParaRPr>
          </a:p>
        </p:txBody>
      </p:sp>
      <p:sp>
        <p:nvSpPr>
          <p:cNvPr id="3" name="Slide Number Placeholder 2"/>
          <p:cNvSpPr>
            <a:spLocks noGrp="1"/>
          </p:cNvSpPr>
          <p:nvPr>
            <p:ph type="sldNum" sz="quarter" idx="10"/>
          </p:nvPr>
        </p:nvSpPr>
        <p:spPr/>
        <p:txBody>
          <a:bodyPr/>
          <a:lstStyle>
            <a:lvl1pPr>
              <a:defRPr>
                <a:solidFill>
                  <a:srgbClr val="062F67"/>
                </a:solidFill>
              </a:defRPr>
            </a:lvl1pPr>
          </a:lstStyle>
          <a:p>
            <a:fld id="{2C1C7F64-630B-4998-9764-685EC88B06E4}" type="slidenum">
              <a:rPr lang="en-US" smtClean="0"/>
              <a:pPr/>
              <a:t>‹#›</a:t>
            </a:fld>
            <a:endParaRPr lang="en-US" dirty="0"/>
          </a:p>
        </p:txBody>
      </p:sp>
      <p:pic>
        <p:nvPicPr>
          <p:cNvPr id="8" name="Picture 3"/>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0962" y="95247"/>
            <a:ext cx="623888" cy="622178"/>
          </a:xfrm>
          <a:prstGeom prst="rect">
            <a:avLst/>
          </a:prstGeom>
          <a:noFill/>
          <a:ln w="9525">
            <a:noFill/>
            <a:miter lim="800000"/>
            <a:headEnd/>
            <a:tailEnd/>
          </a:ln>
          <a:effectLst/>
        </p:spPr>
      </p:pic>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85339" y="161924"/>
            <a:ext cx="483794" cy="457200"/>
          </a:xfrm>
          <a:prstGeom prst="rect">
            <a:avLst/>
          </a:prstGeom>
          <a:noFill/>
          <a:ln w="9525">
            <a:noFill/>
            <a:miter lim="800000"/>
            <a:headEnd/>
            <a:tailEnd/>
          </a:ln>
          <a:effectLst/>
        </p:spPr>
      </p:pic>
      <p:sp>
        <p:nvSpPr>
          <p:cNvPr id="12" name="TextBox 11"/>
          <p:cNvSpPr txBox="1"/>
          <p:nvPr userDrawn="1"/>
        </p:nvSpPr>
        <p:spPr>
          <a:xfrm>
            <a:off x="-9525" y="188752"/>
            <a:ext cx="609600" cy="246221"/>
          </a:xfrm>
          <a:prstGeom prst="rect">
            <a:avLst/>
          </a:prstGeom>
          <a:noFill/>
        </p:spPr>
        <p:txBody>
          <a:bodyPr wrap="square" rtlCol="0">
            <a:spAutoFit/>
          </a:bodyPr>
          <a:lstStyle/>
          <a:p>
            <a:pPr algn="ctr" eaLnBrk="0" fontAlgn="base" hangingPunct="0">
              <a:spcBef>
                <a:spcPct val="0"/>
              </a:spcBef>
              <a:spcAft>
                <a:spcPct val="0"/>
              </a:spcAft>
            </a:pPr>
            <a:r>
              <a:rPr lang="en-US" sz="1000" b="1" dirty="0" smtClean="0">
                <a:solidFill>
                  <a:srgbClr val="062F67"/>
                </a:solidFill>
                <a:latin typeface="Times New Roman" pitchFamily="18" charset="0"/>
                <a:cs typeface="Times New Roman" pitchFamily="18" charset="0"/>
              </a:rPr>
              <a:t>CERN</a:t>
            </a:r>
            <a:endParaRPr lang="en-GB" sz="1000" b="1" dirty="0">
              <a:solidFill>
                <a:srgbClr val="062F67"/>
              </a:solidFill>
              <a:latin typeface="Times New Roman" pitchFamily="18" charset="0"/>
              <a:cs typeface="Times New Roman" pitchFamily="18" charset="0"/>
            </a:endParaRPr>
          </a:p>
        </p:txBody>
      </p:sp>
    </p:spTree>
    <p:extLst>
      <p:ext uri="{BB962C8B-B14F-4D97-AF65-F5344CB8AC3E}">
        <p14:creationId xmlns:p14="http://schemas.microsoft.com/office/powerpoint/2010/main" val="3937859611"/>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letely Blank P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17" name="Rectangle 16"/>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1600" dirty="0" smtClean="0">
              <a:solidFill>
                <a:srgbClr val="FFFFFF"/>
              </a:solidFill>
              <a:latin typeface="Arial" charset="0"/>
            </a:endParaRPr>
          </a:p>
        </p:txBody>
      </p:sp>
    </p:spTree>
    <p:extLst>
      <p:ext uri="{BB962C8B-B14F-4D97-AF65-F5344CB8AC3E}">
        <p14:creationId xmlns:p14="http://schemas.microsoft.com/office/powerpoint/2010/main" val="1674035352"/>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letely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17" name="Rectangle 16"/>
          <p:cNvSpPr/>
          <p:nvPr userDrawn="1"/>
        </p:nvSpPr>
        <p:spPr bwMode="auto">
          <a:xfrm>
            <a:off x="0" y="0"/>
            <a:ext cx="9144000" cy="6858000"/>
          </a:xfrm>
          <a:prstGeom prst="rect">
            <a:avLst/>
          </a:prstGeom>
          <a:solidFill>
            <a:schemeClr val="accent6"/>
          </a:solidFill>
          <a:ln w="95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1600" dirty="0" smtClean="0">
              <a:solidFill>
                <a:srgbClr val="FFFFFF"/>
              </a:solidFill>
              <a:latin typeface="Arial" charset="0"/>
            </a:endParaRPr>
          </a:p>
        </p:txBody>
      </p:sp>
    </p:spTree>
    <p:extLst>
      <p:ext uri="{BB962C8B-B14F-4D97-AF65-F5344CB8AC3E}">
        <p14:creationId xmlns:p14="http://schemas.microsoft.com/office/powerpoint/2010/main" val="2694023158"/>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Fade In Bumpers">
    <p:spTree>
      <p:nvGrpSpPr>
        <p:cNvPr id="1" name=""/>
        <p:cNvGrpSpPr/>
        <p:nvPr/>
      </p:nvGrpSpPr>
      <p:grpSpPr>
        <a:xfrm>
          <a:off x="0" y="0"/>
          <a:ext cx="0" cy="0"/>
          <a:chOff x="0" y="0"/>
          <a:chExt cx="0" cy="0"/>
        </a:xfrm>
      </p:grpSpPr>
      <p:sp>
        <p:nvSpPr>
          <p:cNvPr id="4" name="Rectangle 3"/>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1600" dirty="0" smtClean="0">
              <a:solidFill>
                <a:srgbClr val="FFFFFF"/>
              </a:solidFill>
              <a:latin typeface="Arial" charset="0"/>
            </a:endParaRPr>
          </a:p>
        </p:txBody>
      </p:sp>
      <p:sp>
        <p:nvSpPr>
          <p:cNvPr id="6" name="Rectangle 47"/>
          <p:cNvSpPr>
            <a:spLocks noChangeArrowheads="1"/>
          </p:cNvSpPr>
          <p:nvPr userDrawn="1"/>
        </p:nvSpPr>
        <p:spPr bwMode="auto">
          <a:xfrm>
            <a:off x="2868"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fontAlgn="base">
              <a:spcBef>
                <a:spcPct val="0"/>
              </a:spcBef>
              <a:spcAft>
                <a:spcPct val="0"/>
              </a:spcAft>
            </a:pPr>
            <a:endParaRPr lang="en-US" sz="2400" dirty="0">
              <a:solidFill>
                <a:srgbClr val="FFFFFF"/>
              </a:solidFill>
            </a:endParaRPr>
          </a:p>
        </p:txBody>
      </p:sp>
      <p:sp>
        <p:nvSpPr>
          <p:cNvPr id="7" name="Rectangle 47"/>
          <p:cNvSpPr>
            <a:spLocks noChangeArrowheads="1"/>
          </p:cNvSpPr>
          <p:nvPr userDrawn="1"/>
        </p:nvSpPr>
        <p:spPr bwMode="auto">
          <a:xfrm>
            <a:off x="0" y="6649064"/>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fontAlgn="base">
              <a:spcBef>
                <a:spcPct val="0"/>
              </a:spcBef>
              <a:spcAft>
                <a:spcPct val="0"/>
              </a:spcAft>
            </a:pPr>
            <a:endParaRPr lang="en-US" sz="2400" dirty="0">
              <a:solidFill>
                <a:srgbClr val="FFFFFF"/>
              </a:solidFill>
            </a:endParaRPr>
          </a:p>
        </p:txBody>
      </p:sp>
      <p:pic>
        <p:nvPicPr>
          <p:cNvPr id="8" name="Picture 1"/>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64484" y="91440"/>
            <a:ext cx="634198" cy="632460"/>
          </a:xfrm>
          <a:prstGeom prst="rect">
            <a:avLst/>
          </a:prstGeom>
          <a:noFill/>
          <a:ln w="9525">
            <a:noFill/>
            <a:miter lim="800000"/>
            <a:headEnd/>
            <a:tailEnd/>
          </a:ln>
          <a:effectLst/>
        </p:spPr>
      </p:pic>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67809" y="159544"/>
            <a:ext cx="491354" cy="464344"/>
          </a:xfrm>
          <a:prstGeom prst="rect">
            <a:avLst/>
          </a:prstGeom>
          <a:noFill/>
          <a:ln w="9525">
            <a:noFill/>
            <a:miter lim="800000"/>
            <a:headEnd/>
            <a:tailEnd/>
          </a:ln>
          <a:effectLst/>
        </p:spPr>
      </p:pic>
      <p:sp>
        <p:nvSpPr>
          <p:cNvPr id="10" name="TextBox 9"/>
          <p:cNvSpPr txBox="1"/>
          <p:nvPr userDrawn="1"/>
        </p:nvSpPr>
        <p:spPr>
          <a:xfrm>
            <a:off x="-19357" y="187325"/>
            <a:ext cx="609600" cy="261610"/>
          </a:xfrm>
          <a:prstGeom prst="rect">
            <a:avLst/>
          </a:prstGeom>
          <a:noFill/>
        </p:spPr>
        <p:txBody>
          <a:bodyPr wrap="square" rtlCol="0">
            <a:spAutoFit/>
          </a:bodyPr>
          <a:lstStyle/>
          <a:p>
            <a:pPr algn="ctr" eaLnBrk="0" fontAlgn="base" hangingPunct="0">
              <a:spcBef>
                <a:spcPct val="0"/>
              </a:spcBef>
              <a:spcAft>
                <a:spcPct val="0"/>
              </a:spcAft>
            </a:pPr>
            <a:r>
              <a:rPr lang="en-US" sz="1100" dirty="0" smtClean="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1" name="Rectangle 34"/>
          <p:cNvSpPr>
            <a:spLocks noChangeArrowheads="1"/>
          </p:cNvSpPr>
          <p:nvPr userDrawn="1"/>
        </p:nvSpPr>
        <p:spPr bwMode="auto">
          <a:xfrm>
            <a:off x="0" y="6661764"/>
            <a:ext cx="1828800" cy="228600"/>
          </a:xfrm>
          <a:prstGeom prst="rect">
            <a:avLst/>
          </a:prstGeom>
          <a:noFill/>
          <a:ln w="9525">
            <a:noFill/>
            <a:miter lim="800000"/>
            <a:headEnd/>
            <a:tailEnd/>
          </a:ln>
          <a:effectLst/>
        </p:spPr>
        <p:txBody>
          <a:bodyPr anchor="b"/>
          <a:lstStyle/>
          <a:p>
            <a:pPr fontAlgn="base">
              <a:spcBef>
                <a:spcPct val="0"/>
              </a:spcBef>
              <a:spcAft>
                <a:spcPct val="0"/>
              </a:spcAft>
            </a:pPr>
            <a:r>
              <a:rPr lang="en-US" sz="1200" dirty="0" smtClean="0">
                <a:solidFill>
                  <a:srgbClr val="FFFFFF"/>
                </a:solidFill>
              </a:rPr>
              <a:t>benjamin.todd@cern.ch</a:t>
            </a:r>
            <a:endParaRPr lang="en-US" sz="1200" dirty="0">
              <a:solidFill>
                <a:srgbClr val="FFFFFF"/>
              </a:solidFill>
            </a:endParaRPr>
          </a:p>
        </p:txBody>
      </p:sp>
      <p:sp>
        <p:nvSpPr>
          <p:cNvPr id="12" name="Rectangle 14"/>
          <p:cNvSpPr>
            <a:spLocks noGrp="1" noChangeArrowheads="1"/>
          </p:cNvSpPr>
          <p:nvPr>
            <p:ph type="title"/>
          </p:nvPr>
        </p:nvSpPr>
        <p:spPr bwMode="auto">
          <a:xfrm>
            <a:off x="752168" y="0"/>
            <a:ext cx="8382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3" name="Rectangle 3"/>
          <p:cNvSpPr>
            <a:spLocks noGrp="1" noChangeArrowheads="1"/>
          </p:cNvSpPr>
          <p:nvPr>
            <p:ph type="sldNum" sz="quarter" idx="4"/>
          </p:nvPr>
        </p:nvSpPr>
        <p:spPr bwMode="auto">
          <a:xfrm>
            <a:off x="8001000" y="6649064"/>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fld id="{2C1C7F64-630B-4998-9764-685EC88B06E4}" type="slidenum">
              <a:rPr lang="en-US" smtClean="0">
                <a:solidFill>
                  <a:srgbClr val="FFFFFF"/>
                </a:solidFill>
              </a:rPr>
              <a:pPr/>
              <a:t>‹#›</a:t>
            </a:fld>
            <a:endParaRPr lang="en-US" dirty="0">
              <a:solidFill>
                <a:srgbClr val="FFFFFF"/>
              </a:solidFill>
            </a:endParaRPr>
          </a:p>
        </p:txBody>
      </p:sp>
      <p:sp>
        <p:nvSpPr>
          <p:cNvPr id="14" name="Rectangle 34"/>
          <p:cNvSpPr>
            <a:spLocks noChangeArrowheads="1"/>
          </p:cNvSpPr>
          <p:nvPr userDrawn="1"/>
        </p:nvSpPr>
        <p:spPr bwMode="auto">
          <a:xfrm>
            <a:off x="1828800" y="6661764"/>
            <a:ext cx="5486400" cy="215900"/>
          </a:xfrm>
          <a:prstGeom prst="rect">
            <a:avLst/>
          </a:prstGeom>
          <a:noFill/>
          <a:ln w="9525">
            <a:noFill/>
            <a:miter lim="800000"/>
            <a:headEnd/>
            <a:tailEnd/>
          </a:ln>
          <a:effectLst/>
        </p:spPr>
        <p:txBody>
          <a:bodyPr anchor="b"/>
          <a:lstStyle/>
          <a:p>
            <a:pPr algn="ctr" fontAlgn="base">
              <a:spcBef>
                <a:spcPct val="0"/>
              </a:spcBef>
              <a:spcAft>
                <a:spcPct val="0"/>
              </a:spcAft>
            </a:pPr>
            <a:r>
              <a:rPr lang="en-US" sz="1200" dirty="0" smtClean="0">
                <a:solidFill>
                  <a:srgbClr val="FFFFFF"/>
                </a:solidFill>
              </a:rPr>
              <a:t>Operations Workshop – Evian – December 2012</a:t>
            </a:r>
            <a:endParaRPr lang="en-US" sz="1200" dirty="0">
              <a:solidFill>
                <a:srgbClr val="FFFFFF"/>
              </a:solidFill>
            </a:endParaRPr>
          </a:p>
        </p:txBody>
      </p:sp>
    </p:spTree>
    <p:extLst>
      <p:ext uri="{BB962C8B-B14F-4D97-AF65-F5344CB8AC3E}">
        <p14:creationId xmlns:p14="http://schemas.microsoft.com/office/powerpoint/2010/main" val="2978560099"/>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afterEffect">
                                  <p:stCondLst>
                                    <p:cond delay="0"/>
                                  </p:stCondLst>
                                  <p:childTnLst>
                                    <p:animMotion origin="layout" path="M 0 0  L 0 -0.33333  E" pathEditMode="relative" ptsTypes="">
                                      <p:cBhvr>
                                        <p:cTn id="6" dur="1000" spd="-100000" fill="hold"/>
                                        <p:tgtEl>
                                          <p:spTgt spid="6"/>
                                        </p:tgtEl>
                                        <p:attrNameLst>
                                          <p:attrName>ppt_x</p:attrName>
                                          <p:attrName>ppt_y</p:attrName>
                                        </p:attrNameLst>
                                      </p:cBhvr>
                                    </p:animMotion>
                                  </p:childTnLst>
                                </p:cTn>
                              </p:par>
                              <p:par>
                                <p:cTn id="7" presetID="64" presetClass="path" presetSubtype="0" accel="50000" decel="50000" fill="hold" nodeType="withEffect">
                                  <p:stCondLst>
                                    <p:cond delay="0"/>
                                  </p:stCondLst>
                                  <p:childTnLst>
                                    <p:animMotion origin="layout" path="M 0 0  L 0 -0.33333  E" pathEditMode="relative" ptsTypes="">
                                      <p:cBhvr>
                                        <p:cTn id="8" dur="1000" spd="-100000" fill="hold"/>
                                        <p:tgtEl>
                                          <p:spTgt spid="8"/>
                                        </p:tgtEl>
                                        <p:attrNameLst>
                                          <p:attrName>ppt_x</p:attrName>
                                          <p:attrName>ppt_y</p:attrName>
                                        </p:attrNameLst>
                                      </p:cBhvr>
                                    </p:animMotion>
                                  </p:childTnLst>
                                </p:cTn>
                              </p:par>
                              <p:par>
                                <p:cTn id="9" presetID="64" presetClass="path" presetSubtype="0" accel="50000" decel="50000" fill="hold" nodeType="withEffect">
                                  <p:stCondLst>
                                    <p:cond delay="0"/>
                                  </p:stCondLst>
                                  <p:childTnLst>
                                    <p:animMotion origin="layout" path="M 0 0  L 0 -0.33333  E" pathEditMode="relative" ptsTypes="">
                                      <p:cBhvr>
                                        <p:cTn id="10" dur="1000" spd="-100000" fill="hold"/>
                                        <p:tgtEl>
                                          <p:spTgt spid="9"/>
                                        </p:tgtEl>
                                        <p:attrNameLst>
                                          <p:attrName>ppt_x</p:attrName>
                                          <p:attrName>ppt_y</p:attrName>
                                        </p:attrNameLst>
                                      </p:cBhvr>
                                    </p:animMotion>
                                  </p:childTnLst>
                                </p:cTn>
                              </p:par>
                              <p:par>
                                <p:cTn id="11" presetID="64" presetClass="path" presetSubtype="0" accel="50000" decel="50000" fill="hold" grpId="0" nodeType="withEffect">
                                  <p:stCondLst>
                                    <p:cond delay="0"/>
                                  </p:stCondLst>
                                  <p:childTnLst>
                                    <p:animMotion origin="layout" path="M 0 0  L 0 -0.33333  E" pathEditMode="relative" ptsTypes="">
                                      <p:cBhvr>
                                        <p:cTn id="12" dur="1000" spd="-100000" fill="hold"/>
                                        <p:tgtEl>
                                          <p:spTgt spid="10"/>
                                        </p:tgtEl>
                                        <p:attrNameLst>
                                          <p:attrName>ppt_x</p:attrName>
                                          <p:attrName>ppt_y</p:attrName>
                                        </p:attrNameLst>
                                      </p:cBhvr>
                                    </p:animMotion>
                                  </p:childTnLst>
                                </p:cTn>
                              </p:par>
                              <p:par>
                                <p:cTn id="13" presetID="64" presetClass="path" presetSubtype="0" accel="50000" decel="50000" fill="hold" grpId="0" nodeType="withEffect">
                                  <p:stCondLst>
                                    <p:cond delay="0"/>
                                  </p:stCondLst>
                                  <p:childTnLst>
                                    <p:animMotion origin="layout" path="M 0 0  L 0 -0.33333  E" pathEditMode="relative" ptsTypes="">
                                      <p:cBhvr>
                                        <p:cTn id="14" dur="1000" spd="-100000" fill="hold"/>
                                        <p:tgtEl>
                                          <p:spTgt spid="12"/>
                                        </p:tgtEl>
                                        <p:attrNameLst>
                                          <p:attrName>ppt_x</p:attrName>
                                          <p:attrName>ppt_y</p:attrName>
                                        </p:attrNameLst>
                                      </p:cBhvr>
                                    </p:animMotion>
                                  </p:childTnLst>
                                </p:cTn>
                              </p:par>
                              <p:par>
                                <p:cTn id="15" presetID="42" presetClass="path" presetSubtype="0" accel="50000" decel="50000" fill="hold" grpId="0" nodeType="withEffect">
                                  <p:stCondLst>
                                    <p:cond delay="0"/>
                                  </p:stCondLst>
                                  <p:childTnLst>
                                    <p:animMotion origin="layout" path="M 0 0  L 0 0.33333  E" pathEditMode="relative" ptsTypes="">
                                      <p:cBhvr>
                                        <p:cTn id="16" dur="1000" spd="-100000" fill="hold"/>
                                        <p:tgtEl>
                                          <p:spTgt spid="7"/>
                                        </p:tgtEl>
                                        <p:attrNameLst>
                                          <p:attrName>ppt_x</p:attrName>
                                          <p:attrName>ppt_y</p:attrName>
                                        </p:attrNameLst>
                                      </p:cBhvr>
                                    </p:animMotion>
                                  </p:childTnLst>
                                </p:cTn>
                              </p:par>
                              <p:par>
                                <p:cTn id="17" presetID="42" presetClass="path" presetSubtype="0" accel="50000" decel="50000" fill="hold" grpId="0" nodeType="withEffect">
                                  <p:stCondLst>
                                    <p:cond delay="0"/>
                                  </p:stCondLst>
                                  <p:childTnLst>
                                    <p:animMotion origin="layout" path="M 0 0  L 0 0.33333  E" pathEditMode="relative" ptsTypes="">
                                      <p:cBhvr>
                                        <p:cTn id="18" dur="1000" spd="-100000" fill="hold"/>
                                        <p:tgtEl>
                                          <p:spTgt spid="11"/>
                                        </p:tgtEl>
                                        <p:attrNameLst>
                                          <p:attrName>ppt_x</p:attrName>
                                          <p:attrName>ppt_y</p:attrName>
                                        </p:attrNameLst>
                                      </p:cBhvr>
                                    </p:animMotion>
                                  </p:childTnLst>
                                </p:cTn>
                              </p:par>
                              <p:par>
                                <p:cTn id="19" presetID="42" presetClass="path" presetSubtype="0" accel="50000" decel="50000" fill="hold" grpId="0" nodeType="withEffect">
                                  <p:stCondLst>
                                    <p:cond delay="0"/>
                                  </p:stCondLst>
                                  <p:childTnLst>
                                    <p:animMotion origin="layout" path="M 0 0  L 0 0.33333  E" pathEditMode="relative" ptsTypes="">
                                      <p:cBhvr>
                                        <p:cTn id="20" dur="1000" spd="-100000" fill="hold"/>
                                        <p:tgtEl>
                                          <p:spTgt spid="13"/>
                                        </p:tgtEl>
                                        <p:attrNameLst>
                                          <p:attrName>ppt_x</p:attrName>
                                          <p:attrName>ppt_y</p:attrName>
                                        </p:attrNameLst>
                                      </p:cBhvr>
                                    </p:animMotion>
                                  </p:childTnLst>
                                </p:cTn>
                              </p:par>
                              <p:par>
                                <p:cTn id="21" presetID="42" presetClass="path" presetSubtype="0" accel="50000" decel="50000" fill="hold" grpId="0" nodeType="withEffect">
                                  <p:stCondLst>
                                    <p:cond delay="0"/>
                                  </p:stCondLst>
                                  <p:childTnLst>
                                    <p:animMotion origin="layout" path="M 0 0  L 0 0.33333  E" pathEditMode="relative" ptsTypes="">
                                      <p:cBhvr>
                                        <p:cTn id="22" dur="1000" spd="-100000" fill="hold"/>
                                        <p:tgtEl>
                                          <p:spTgt spid="1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p:bldP spid="12" grpId="0"/>
      <p:bldP spid="13" grpId="0"/>
      <p:bldP spid="14" grpId="0"/>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001000" y="6649064"/>
            <a:ext cx="1143000" cy="228600"/>
          </a:xfrm>
        </p:spPr>
        <p:txBody>
          <a:bodyPr/>
          <a:lstStyle/>
          <a:p>
            <a:fld id="{2C1C7F64-630B-4998-9764-685EC88B06E4}" type="slidenum">
              <a:rPr lang="en-US" smtClean="0">
                <a:solidFill>
                  <a:srgbClr val="FFFFFF"/>
                </a:solidFill>
              </a:rPr>
              <a:pPr/>
              <a:t>‹#›</a:t>
            </a:fld>
            <a:r>
              <a:rPr lang="en-US" dirty="0" smtClean="0">
                <a:solidFill>
                  <a:srgbClr val="FFFFFF"/>
                </a:solidFill>
              </a:rPr>
              <a:t> of 15</a:t>
            </a:r>
            <a:endParaRPr lang="en-US" dirty="0">
              <a:solidFill>
                <a:srgbClr val="FFFFFF"/>
              </a:solidFill>
            </a:endParaRPr>
          </a:p>
        </p:txBody>
      </p:sp>
      <p:sp>
        <p:nvSpPr>
          <p:cNvPr id="4" name="Rectangle 3"/>
          <p:cNvSpPr/>
          <p:nvPr userDrawn="1"/>
        </p:nvSpPr>
        <p:spPr bwMode="auto">
          <a:xfrm>
            <a:off x="0" y="0"/>
            <a:ext cx="9144000" cy="6858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1600" dirty="0" smtClean="0">
              <a:solidFill>
                <a:srgbClr val="FFFFFF"/>
              </a:solidFill>
              <a:latin typeface="Arial" charset="0"/>
            </a:endParaRPr>
          </a:p>
        </p:txBody>
      </p:sp>
      <p:sp>
        <p:nvSpPr>
          <p:cNvPr id="7" name="Rectangle 47"/>
          <p:cNvSpPr>
            <a:spLocks noChangeArrowheads="1"/>
          </p:cNvSpPr>
          <p:nvPr userDrawn="1"/>
        </p:nvSpPr>
        <p:spPr bwMode="auto">
          <a:xfrm>
            <a:off x="0" y="6649064"/>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fontAlgn="base">
              <a:spcBef>
                <a:spcPct val="0"/>
              </a:spcBef>
              <a:spcAft>
                <a:spcPct val="0"/>
              </a:spcAft>
            </a:pPr>
            <a:endParaRPr lang="en-US" sz="2400" dirty="0">
              <a:solidFill>
                <a:srgbClr val="FFFFFF"/>
              </a:solidFill>
            </a:endParaRPr>
          </a:p>
        </p:txBody>
      </p:sp>
      <p:sp>
        <p:nvSpPr>
          <p:cNvPr id="11" name="Rectangle 34"/>
          <p:cNvSpPr>
            <a:spLocks noChangeArrowheads="1"/>
          </p:cNvSpPr>
          <p:nvPr userDrawn="1"/>
        </p:nvSpPr>
        <p:spPr bwMode="auto">
          <a:xfrm>
            <a:off x="0" y="6661764"/>
            <a:ext cx="1828800" cy="228600"/>
          </a:xfrm>
          <a:prstGeom prst="rect">
            <a:avLst/>
          </a:prstGeom>
          <a:noFill/>
          <a:ln w="9525">
            <a:noFill/>
            <a:miter lim="800000"/>
            <a:headEnd/>
            <a:tailEnd/>
          </a:ln>
          <a:effectLst/>
        </p:spPr>
        <p:txBody>
          <a:bodyPr anchor="b"/>
          <a:lstStyle/>
          <a:p>
            <a:pPr fontAlgn="base">
              <a:spcBef>
                <a:spcPct val="0"/>
              </a:spcBef>
              <a:spcAft>
                <a:spcPct val="0"/>
              </a:spcAft>
            </a:pPr>
            <a:r>
              <a:rPr lang="en-US" sz="1200" dirty="0" smtClean="0">
                <a:solidFill>
                  <a:srgbClr val="FFFFFF"/>
                </a:solidFill>
              </a:rPr>
              <a:t>bis-smp-team@cern.ch</a:t>
            </a:r>
            <a:endParaRPr lang="en-US" sz="1200" dirty="0">
              <a:solidFill>
                <a:srgbClr val="FFFFFF"/>
              </a:solidFill>
            </a:endParaRPr>
          </a:p>
        </p:txBody>
      </p:sp>
      <p:sp>
        <p:nvSpPr>
          <p:cNvPr id="13" name="Rectangle 3"/>
          <p:cNvSpPr txBox="1">
            <a:spLocks noChangeArrowheads="1"/>
          </p:cNvSpPr>
          <p:nvPr userDrawn="1"/>
        </p:nvSpPr>
        <p:spPr bwMode="auto">
          <a:xfrm>
            <a:off x="8001000" y="6649064"/>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algn="ctr" fontAlgn="base">
              <a:spcBef>
                <a:spcPct val="0"/>
              </a:spcBef>
              <a:spcAft>
                <a:spcPct val="0"/>
              </a:spcAft>
              <a:defRPr/>
            </a:pPr>
            <a:fld id="{2C1C7F64-630B-4998-9764-685EC88B06E4}" type="slidenum">
              <a:rPr lang="en-US" smtClean="0">
                <a:solidFill>
                  <a:srgbClr val="FFFFFF"/>
                </a:solidFill>
              </a:rPr>
              <a:pPr algn="ctr" fontAlgn="base">
                <a:spcBef>
                  <a:spcPct val="0"/>
                </a:spcBef>
                <a:spcAft>
                  <a:spcPct val="0"/>
                </a:spcAft>
                <a:defRPr/>
              </a:pPr>
              <a:t>‹#›</a:t>
            </a:fld>
            <a:endParaRPr lang="en-US" dirty="0">
              <a:solidFill>
                <a:srgbClr val="FFFFFF"/>
              </a:solidFill>
            </a:endParaRPr>
          </a:p>
        </p:txBody>
      </p:sp>
      <p:sp>
        <p:nvSpPr>
          <p:cNvPr id="14" name="Rectangle 34"/>
          <p:cNvSpPr>
            <a:spLocks noChangeArrowheads="1"/>
          </p:cNvSpPr>
          <p:nvPr userDrawn="1"/>
        </p:nvSpPr>
        <p:spPr bwMode="auto">
          <a:xfrm>
            <a:off x="1828800" y="6661764"/>
            <a:ext cx="5486400" cy="215900"/>
          </a:xfrm>
          <a:prstGeom prst="rect">
            <a:avLst/>
          </a:prstGeom>
          <a:noFill/>
          <a:ln w="9525">
            <a:noFill/>
            <a:miter lim="800000"/>
            <a:headEnd/>
            <a:tailEnd/>
          </a:ln>
          <a:effectLst/>
        </p:spPr>
        <p:txBody>
          <a:bodyPr anchor="b"/>
          <a:lstStyle/>
          <a:p>
            <a:pPr algn="ctr" fontAlgn="base">
              <a:spcBef>
                <a:spcPct val="0"/>
              </a:spcBef>
              <a:spcAft>
                <a:spcPct val="0"/>
              </a:spcAft>
            </a:pPr>
            <a:r>
              <a:rPr lang="en-US" sz="1200" dirty="0" smtClean="0">
                <a:solidFill>
                  <a:srgbClr val="FFFFFF"/>
                </a:solidFill>
              </a:rPr>
              <a:t>SMP @ MPP</a:t>
            </a:r>
            <a:endParaRPr lang="en-US" sz="1200" dirty="0">
              <a:solidFill>
                <a:srgbClr val="FFFFFF"/>
              </a:solidFill>
            </a:endParaRPr>
          </a:p>
        </p:txBody>
      </p:sp>
      <p:sp>
        <p:nvSpPr>
          <p:cNvPr id="2" name="Title 1"/>
          <p:cNvSpPr>
            <a:spLocks noGrp="1"/>
          </p:cNvSpPr>
          <p:nvPr>
            <p:ph type="title"/>
          </p:nvPr>
        </p:nvSpPr>
        <p:spPr>
          <a:xfrm>
            <a:off x="752168" y="0"/>
            <a:ext cx="8382000" cy="762000"/>
          </a:xfrm>
        </p:spPr>
        <p:txBody>
          <a:bodyPr/>
          <a:lstStyle/>
          <a:p>
            <a:r>
              <a:rPr lang="en-US" smtClean="0"/>
              <a:t>Click to edit Master title style</a:t>
            </a:r>
            <a:endParaRPr lang="en-GB"/>
          </a:p>
        </p:txBody>
      </p:sp>
      <p:sp>
        <p:nvSpPr>
          <p:cNvPr id="6" name="Rectangle 47"/>
          <p:cNvSpPr>
            <a:spLocks noChangeArrowheads="1"/>
          </p:cNvSpPr>
          <p:nvPr userDrawn="1"/>
        </p:nvSpPr>
        <p:spPr bwMode="auto">
          <a:xfrm>
            <a:off x="2868"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fontAlgn="base">
              <a:spcBef>
                <a:spcPct val="0"/>
              </a:spcBef>
              <a:spcAft>
                <a:spcPct val="0"/>
              </a:spcAft>
            </a:pPr>
            <a:endParaRPr lang="en-US" sz="2400" dirty="0">
              <a:solidFill>
                <a:srgbClr val="FFFFFF"/>
              </a:solidFill>
            </a:endParaRPr>
          </a:p>
        </p:txBody>
      </p:sp>
      <p:pic>
        <p:nvPicPr>
          <p:cNvPr id="8" name="Picture 1"/>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64484" y="91440"/>
            <a:ext cx="634198" cy="632460"/>
          </a:xfrm>
          <a:prstGeom prst="rect">
            <a:avLst/>
          </a:prstGeom>
          <a:noFill/>
          <a:ln w="9525">
            <a:noFill/>
            <a:miter lim="800000"/>
            <a:headEnd/>
            <a:tailEnd/>
          </a:ln>
          <a:effectLst/>
        </p:spPr>
      </p:pic>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67809" y="159544"/>
            <a:ext cx="491354" cy="464344"/>
          </a:xfrm>
          <a:prstGeom prst="rect">
            <a:avLst/>
          </a:prstGeom>
          <a:noFill/>
          <a:ln w="9525">
            <a:noFill/>
            <a:miter lim="800000"/>
            <a:headEnd/>
            <a:tailEnd/>
          </a:ln>
          <a:effectLst/>
        </p:spPr>
      </p:pic>
      <p:sp>
        <p:nvSpPr>
          <p:cNvPr id="10" name="TextBox 9"/>
          <p:cNvSpPr txBox="1"/>
          <p:nvPr userDrawn="1"/>
        </p:nvSpPr>
        <p:spPr>
          <a:xfrm>
            <a:off x="-19357" y="187325"/>
            <a:ext cx="609600" cy="261610"/>
          </a:xfrm>
          <a:prstGeom prst="rect">
            <a:avLst/>
          </a:prstGeom>
          <a:noFill/>
        </p:spPr>
        <p:txBody>
          <a:bodyPr wrap="square" rtlCol="0">
            <a:spAutoFit/>
          </a:bodyPr>
          <a:lstStyle/>
          <a:p>
            <a:pPr algn="ctr" eaLnBrk="0" fontAlgn="base" hangingPunct="0">
              <a:spcBef>
                <a:spcPct val="0"/>
              </a:spcBef>
              <a:spcAft>
                <a:spcPct val="0"/>
              </a:spcAft>
            </a:pPr>
            <a:r>
              <a:rPr lang="en-US" sz="1100" dirty="0" smtClean="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2" name="Rectangle 14"/>
          <p:cNvSpPr txBox="1">
            <a:spLocks noChangeArrowheads="1"/>
          </p:cNvSpPr>
          <p:nvPr userDrawn="1"/>
        </p:nvSpPr>
        <p:spPr bwMode="auto">
          <a:xfrm>
            <a:off x="752168" y="0"/>
            <a:ext cx="8382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algn="r" fontAlgn="base">
              <a:spcBef>
                <a:spcPct val="0"/>
              </a:spcBef>
              <a:spcAft>
                <a:spcPct val="0"/>
              </a:spcAft>
              <a:defRPr/>
            </a:pPr>
            <a:endParaRPr lang="en-US" sz="3800" kern="0" dirty="0" smtClean="0">
              <a:solidFill>
                <a:srgbClr val="FFFFFF"/>
              </a:solidFill>
            </a:endParaRPr>
          </a:p>
        </p:txBody>
      </p:sp>
      <p:sp>
        <p:nvSpPr>
          <p:cNvPr id="16" name="Rectangle 15"/>
          <p:cNvSpPr/>
          <p:nvPr userDrawn="1"/>
        </p:nvSpPr>
        <p:spPr bwMode="auto">
          <a:xfrm>
            <a:off x="0" y="0"/>
            <a:ext cx="9144000" cy="6858000"/>
          </a:xfrm>
          <a:prstGeom prst="rect">
            <a:avLst/>
          </a:prstGeom>
          <a:solidFill>
            <a:schemeClr val="accent6"/>
          </a:solidFill>
          <a:ln w="95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1600" dirty="0" smtClean="0">
              <a:solidFill>
                <a:srgbClr val="FFFFFF"/>
              </a:solidFill>
              <a:latin typeface="Arial" charset="0"/>
            </a:endParaRPr>
          </a:p>
        </p:txBody>
      </p:sp>
      <p:sp>
        <p:nvSpPr>
          <p:cNvPr id="18" name="Text Box 5"/>
          <p:cNvSpPr txBox="1">
            <a:spLocks noChangeArrowheads="1"/>
          </p:cNvSpPr>
          <p:nvPr userDrawn="1"/>
        </p:nvSpPr>
        <p:spPr bwMode="auto">
          <a:xfrm>
            <a:off x="3200400" y="2833469"/>
            <a:ext cx="2743200" cy="646331"/>
          </a:xfrm>
          <a:prstGeom prst="rect">
            <a:avLst/>
          </a:prstGeom>
          <a:noFill/>
          <a:ln w="9525">
            <a:noFill/>
            <a:miter lim="800000"/>
            <a:headEnd/>
            <a:tailEnd/>
          </a:ln>
          <a:effectLst/>
        </p:spPr>
        <p:txBody>
          <a:bodyPr wrap="square">
            <a:spAutoFit/>
          </a:bodyPr>
          <a:lstStyle/>
          <a:p>
            <a:pPr algn="ctr" eaLnBrk="0" fontAlgn="base" hangingPunct="0">
              <a:spcBef>
                <a:spcPct val="0"/>
              </a:spcBef>
              <a:spcAft>
                <a:spcPct val="0"/>
              </a:spcAft>
            </a:pPr>
            <a:r>
              <a:rPr lang="en-US" sz="3600" b="1" dirty="0" smtClean="0">
                <a:solidFill>
                  <a:srgbClr val="FFFFFF"/>
                </a:solidFill>
              </a:rPr>
              <a:t>fin</a:t>
            </a:r>
          </a:p>
        </p:txBody>
      </p:sp>
      <p:sp>
        <p:nvSpPr>
          <p:cNvPr id="19" name="Text Box 5"/>
          <p:cNvSpPr txBox="1">
            <a:spLocks noChangeArrowheads="1"/>
          </p:cNvSpPr>
          <p:nvPr userDrawn="1"/>
        </p:nvSpPr>
        <p:spPr bwMode="auto">
          <a:xfrm>
            <a:off x="1828800" y="3366869"/>
            <a:ext cx="5486400" cy="646331"/>
          </a:xfrm>
          <a:prstGeom prst="rect">
            <a:avLst/>
          </a:prstGeom>
          <a:noFill/>
          <a:ln w="9525">
            <a:noFill/>
            <a:miter lim="800000"/>
            <a:headEnd/>
            <a:tailEnd/>
          </a:ln>
          <a:effectLst/>
        </p:spPr>
        <p:txBody>
          <a:bodyPr wrap="square">
            <a:spAutoFit/>
          </a:bodyPr>
          <a:lstStyle/>
          <a:p>
            <a:pPr algn="ctr" eaLnBrk="0" fontAlgn="base" hangingPunct="0">
              <a:spcBef>
                <a:spcPct val="0"/>
              </a:spcBef>
              <a:spcAft>
                <a:spcPct val="0"/>
              </a:spcAft>
            </a:pPr>
            <a:r>
              <a:rPr lang="en-US" sz="3600" b="1" dirty="0" smtClean="0">
                <a:solidFill>
                  <a:srgbClr val="FFFFFF"/>
                </a:solidFill>
              </a:rPr>
              <a:t>thank you!</a:t>
            </a:r>
          </a:p>
        </p:txBody>
      </p:sp>
    </p:spTree>
    <p:extLst>
      <p:ext uri="{BB962C8B-B14F-4D97-AF65-F5344CB8AC3E}">
        <p14:creationId xmlns:p14="http://schemas.microsoft.com/office/powerpoint/2010/main" val="383728282"/>
      </p:ext>
    </p:extLst>
  </p:cSld>
  <p:clrMapOvr>
    <a:masterClrMapping/>
  </p:clrMapOvr>
  <p:transition xmlns:p14="http://schemas.microsoft.com/office/powerpoint/2010/main" spd="med">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p:bldP spid="19"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78CA6F-FE51-6748-9699-4668F2A96B2C}" type="datetime3">
              <a:rPr lang="en-US" smtClean="0"/>
              <a:t>17 December 2015</a:t>
            </a:fld>
            <a:endParaRPr lang="en-US"/>
          </a:p>
        </p:txBody>
      </p:sp>
      <p:sp>
        <p:nvSpPr>
          <p:cNvPr id="5" name="Footer Placeholder 4"/>
          <p:cNvSpPr>
            <a:spLocks noGrp="1"/>
          </p:cNvSpPr>
          <p:nvPr>
            <p:ph type="ftr" sz="quarter" idx="11"/>
          </p:nvPr>
        </p:nvSpPr>
        <p:spPr/>
        <p:txBody>
          <a:bodyPr/>
          <a:lstStyle/>
          <a:p>
            <a:r>
              <a:rPr lang="en-US" smtClean="0"/>
              <a:t>Evian Summary</a:t>
            </a:r>
            <a:endParaRPr lang="en-US"/>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3906761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AD5D03-F337-2E4E-B1A6-18AEB1E53BF3}" type="datetime3">
              <a:rPr lang="en-US" smtClean="0"/>
              <a:t>17 December 2015</a:t>
            </a:fld>
            <a:endParaRPr lang="en-US"/>
          </a:p>
        </p:txBody>
      </p:sp>
      <p:sp>
        <p:nvSpPr>
          <p:cNvPr id="6" name="Footer Placeholder 5"/>
          <p:cNvSpPr>
            <a:spLocks noGrp="1"/>
          </p:cNvSpPr>
          <p:nvPr>
            <p:ph type="ftr" sz="quarter" idx="11"/>
          </p:nvPr>
        </p:nvSpPr>
        <p:spPr/>
        <p:txBody>
          <a:bodyPr/>
          <a:lstStyle/>
          <a:p>
            <a:r>
              <a:rPr lang="en-US" smtClean="0"/>
              <a:t>Evian Summary</a:t>
            </a:r>
            <a:endParaRPr lang="en-US"/>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134870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72FAB9-866D-7B4F-AF2B-942B411008BA}" type="datetime3">
              <a:rPr lang="en-US" smtClean="0"/>
              <a:t>17 December 2015</a:t>
            </a:fld>
            <a:endParaRPr lang="en-US"/>
          </a:p>
        </p:txBody>
      </p:sp>
      <p:sp>
        <p:nvSpPr>
          <p:cNvPr id="8" name="Footer Placeholder 7"/>
          <p:cNvSpPr>
            <a:spLocks noGrp="1"/>
          </p:cNvSpPr>
          <p:nvPr>
            <p:ph type="ftr" sz="quarter" idx="11"/>
          </p:nvPr>
        </p:nvSpPr>
        <p:spPr/>
        <p:txBody>
          <a:bodyPr/>
          <a:lstStyle/>
          <a:p>
            <a:r>
              <a:rPr lang="en-US" smtClean="0"/>
              <a:t>Evian Summary</a:t>
            </a:r>
            <a:endParaRPr lang="en-US"/>
          </a:p>
        </p:txBody>
      </p:sp>
      <p:sp>
        <p:nvSpPr>
          <p:cNvPr id="9" name="Slide Number Placeholder 8"/>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037406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B67AB4-D549-1F49-A64F-0E5A92254FB9}" type="datetime3">
              <a:rPr lang="en-US" smtClean="0"/>
              <a:t>17 December 2015</a:t>
            </a:fld>
            <a:endParaRPr lang="en-US"/>
          </a:p>
        </p:txBody>
      </p:sp>
      <p:sp>
        <p:nvSpPr>
          <p:cNvPr id="4" name="Footer Placeholder 3"/>
          <p:cNvSpPr>
            <a:spLocks noGrp="1"/>
          </p:cNvSpPr>
          <p:nvPr>
            <p:ph type="ftr" sz="quarter" idx="11"/>
          </p:nvPr>
        </p:nvSpPr>
        <p:spPr/>
        <p:txBody>
          <a:bodyPr/>
          <a:lstStyle/>
          <a:p>
            <a:r>
              <a:rPr lang="en-US" smtClean="0"/>
              <a:t>Evian Summary</a:t>
            </a:r>
            <a:endParaRPr lang="en-US"/>
          </a:p>
        </p:txBody>
      </p:sp>
      <p:sp>
        <p:nvSpPr>
          <p:cNvPr id="5" name="Slide Number Placeholder 4"/>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2186083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5D8FB-CEC8-4E40-92BC-22D57668628F}" type="datetime3">
              <a:rPr lang="en-US" smtClean="0"/>
              <a:t>17 December 2015</a:t>
            </a:fld>
            <a:endParaRPr lang="en-US"/>
          </a:p>
        </p:txBody>
      </p:sp>
      <p:sp>
        <p:nvSpPr>
          <p:cNvPr id="3" name="Footer Placeholder 2"/>
          <p:cNvSpPr>
            <a:spLocks noGrp="1"/>
          </p:cNvSpPr>
          <p:nvPr>
            <p:ph type="ftr" sz="quarter" idx="11"/>
          </p:nvPr>
        </p:nvSpPr>
        <p:spPr/>
        <p:txBody>
          <a:bodyPr/>
          <a:lstStyle/>
          <a:p>
            <a:r>
              <a:rPr lang="en-US" smtClean="0"/>
              <a:t>Evian Summary</a:t>
            </a:r>
            <a:endParaRPr lang="en-US"/>
          </a:p>
        </p:txBody>
      </p:sp>
      <p:sp>
        <p:nvSpPr>
          <p:cNvPr id="4" name="Slide Number Placeholder 3"/>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792326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916605-BDDF-A248-9B7B-5E903F9FB48A}" type="datetime3">
              <a:rPr lang="en-US" smtClean="0"/>
              <a:t>17 December 2015</a:t>
            </a:fld>
            <a:endParaRPr lang="en-US"/>
          </a:p>
        </p:txBody>
      </p:sp>
      <p:sp>
        <p:nvSpPr>
          <p:cNvPr id="6" name="Footer Placeholder 5"/>
          <p:cNvSpPr>
            <a:spLocks noGrp="1"/>
          </p:cNvSpPr>
          <p:nvPr>
            <p:ph type="ftr" sz="quarter" idx="11"/>
          </p:nvPr>
        </p:nvSpPr>
        <p:spPr/>
        <p:txBody>
          <a:bodyPr/>
          <a:lstStyle/>
          <a:p>
            <a:r>
              <a:rPr lang="en-US" smtClean="0"/>
              <a:t>Evian Summary</a:t>
            </a:r>
            <a:endParaRPr lang="en-US"/>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724024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6AB186-5D3B-4F47-9D72-0BE39E3179FB}" type="datetime3">
              <a:rPr lang="en-US" smtClean="0"/>
              <a:t>17 December 2015</a:t>
            </a:fld>
            <a:endParaRPr lang="en-US"/>
          </a:p>
        </p:txBody>
      </p:sp>
      <p:sp>
        <p:nvSpPr>
          <p:cNvPr id="6" name="Footer Placeholder 5"/>
          <p:cNvSpPr>
            <a:spLocks noGrp="1"/>
          </p:cNvSpPr>
          <p:nvPr>
            <p:ph type="ftr" sz="quarter" idx="11"/>
          </p:nvPr>
        </p:nvSpPr>
        <p:spPr/>
        <p:txBody>
          <a:bodyPr/>
          <a:lstStyle/>
          <a:p>
            <a:r>
              <a:rPr lang="en-US" smtClean="0"/>
              <a:t>Evian Summary</a:t>
            </a:r>
            <a:endParaRPr lang="en-US"/>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0179558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slideLayout" Target="../slideLayouts/slideLayout26.xml"/><Relationship Id="rId13" Type="http://schemas.openxmlformats.org/officeDocument/2006/relationships/slideLayout" Target="../slideLayouts/slideLayout27.xml"/><Relationship Id="rId14" Type="http://schemas.openxmlformats.org/officeDocument/2006/relationships/slideLayout" Target="../slideLayouts/slideLayout28.xml"/><Relationship Id="rId15" Type="http://schemas.openxmlformats.org/officeDocument/2006/relationships/theme" Target="../theme/theme2.xml"/><Relationship Id="rId16" Type="http://schemas.openxmlformats.org/officeDocument/2006/relationships/image" Target="../media/image1.emf"/><Relationship Id="rId17" Type="http://schemas.openxmlformats.org/officeDocument/2006/relationships/image" Target="../media/image2.wmf"/><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954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0" y="648779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4360FC-3DC3-B249-8D26-360E1171178C}" type="datetime3">
              <a:rPr lang="en-US" smtClean="0"/>
              <a:t>17 December 2015</a:t>
            </a:fld>
            <a:endParaRPr lang="en-US"/>
          </a:p>
        </p:txBody>
      </p:sp>
      <p:sp>
        <p:nvSpPr>
          <p:cNvPr id="5" name="Footer Placeholder 4"/>
          <p:cNvSpPr>
            <a:spLocks noGrp="1"/>
          </p:cNvSpPr>
          <p:nvPr>
            <p:ph type="ftr" sz="quarter" idx="3"/>
          </p:nvPr>
        </p:nvSpPr>
        <p:spPr>
          <a:xfrm>
            <a:off x="3124200" y="6477635"/>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Evian Summary</a:t>
            </a:r>
            <a:endParaRPr lang="en-US"/>
          </a:p>
        </p:txBody>
      </p:sp>
      <p:sp>
        <p:nvSpPr>
          <p:cNvPr id="6" name="Slide Number Placeholder 5"/>
          <p:cNvSpPr>
            <a:spLocks noGrp="1"/>
          </p:cNvSpPr>
          <p:nvPr>
            <p:ph type="sldNum" sz="quarter" idx="4"/>
          </p:nvPr>
        </p:nvSpPr>
        <p:spPr>
          <a:xfrm>
            <a:off x="6995160" y="64928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7A23F-BAF2-40F7-981E-A4E481A32A38}" type="slidenum">
              <a:rPr lang="en-US" smtClean="0"/>
              <a:t>‹#›</a:t>
            </a:fld>
            <a:endParaRPr lang="en-US"/>
          </a:p>
        </p:txBody>
      </p:sp>
    </p:spTree>
    <p:extLst>
      <p:ext uri="{BB962C8B-B14F-4D97-AF65-F5344CB8AC3E}">
        <p14:creationId xmlns:p14="http://schemas.microsoft.com/office/powerpoint/2010/main" val="1272555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89"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55" name="Rectangle 15"/>
          <p:cNvSpPr>
            <a:spLocks noGrp="1" noChangeArrowheads="1"/>
          </p:cNvSpPr>
          <p:nvPr>
            <p:ph type="body" idx="1"/>
          </p:nvPr>
        </p:nvSpPr>
        <p:spPr bwMode="auto">
          <a:xfrm>
            <a:off x="228600" y="1066800"/>
            <a:ext cx="8686800" cy="5334000"/>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en-US" dirty="0" smtClean="0"/>
          </a:p>
          <a:p>
            <a:pPr lvl="0"/>
            <a:r>
              <a:rPr lang="en-US" dirty="0" smtClean="0"/>
              <a:t>Click to edit Master text styles</a:t>
            </a:r>
          </a:p>
          <a:p>
            <a:pPr lvl="1"/>
            <a:r>
              <a:rPr lang="en-US" dirty="0" smtClean="0"/>
              <a:t>Second level</a:t>
            </a:r>
          </a:p>
        </p:txBody>
      </p:sp>
      <p:sp>
        <p:nvSpPr>
          <p:cNvPr id="14" name="Rectangle 47"/>
          <p:cNvSpPr>
            <a:spLocks noChangeArrowheads="1"/>
          </p:cNvSpPr>
          <p:nvPr userDrawn="1"/>
        </p:nvSpPr>
        <p:spPr bwMode="auto">
          <a:xfrm>
            <a:off x="0"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fontAlgn="base">
              <a:spcBef>
                <a:spcPct val="0"/>
              </a:spcBef>
              <a:spcAft>
                <a:spcPct val="0"/>
              </a:spcAft>
            </a:pPr>
            <a:endParaRPr lang="en-US" sz="2400" dirty="0">
              <a:solidFill>
                <a:srgbClr val="FFFFFF"/>
              </a:solidFill>
            </a:endParaRPr>
          </a:p>
        </p:txBody>
      </p:sp>
      <p:sp>
        <p:nvSpPr>
          <p:cNvPr id="15" name="Rectangle 47"/>
          <p:cNvSpPr>
            <a:spLocks noChangeArrowheads="1"/>
          </p:cNvSpPr>
          <p:nvPr userDrawn="1"/>
        </p:nvSpPr>
        <p:spPr bwMode="auto">
          <a:xfrm>
            <a:off x="0" y="6629400"/>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fontAlgn="base">
              <a:spcBef>
                <a:spcPct val="0"/>
              </a:spcBef>
              <a:spcAft>
                <a:spcPct val="0"/>
              </a:spcAft>
            </a:pPr>
            <a:endParaRPr lang="en-US" sz="2400" dirty="0">
              <a:solidFill>
                <a:srgbClr val="FFFFFF"/>
              </a:solidFill>
            </a:endParaRPr>
          </a:p>
        </p:txBody>
      </p:sp>
      <p:pic>
        <p:nvPicPr>
          <p:cNvPr id="16" name="Picture 1"/>
          <p:cNvPicPr>
            <a:picLocks noChangeAspect="1" noChangeArrowheads="1"/>
          </p:cNvPicPr>
          <p:nvPr userDrawn="1"/>
        </p:nvPicPr>
        <p:blipFill>
          <a:blip r:embed="rId16" cstate="print">
            <a:extLst>
              <a:ext uri="{28A0092B-C50C-407E-A947-70E740481C1C}">
                <a14:useLocalDpi xmlns:a14="http://schemas.microsoft.com/office/drawing/2010/main"/>
              </a:ext>
            </a:extLst>
          </a:blip>
          <a:srcRect/>
          <a:stretch>
            <a:fillRect/>
          </a:stretch>
        </p:blipFill>
        <p:spPr bwMode="auto">
          <a:xfrm>
            <a:off x="74316" y="91440"/>
            <a:ext cx="634198" cy="632460"/>
          </a:xfrm>
          <a:prstGeom prst="rect">
            <a:avLst/>
          </a:prstGeom>
          <a:noFill/>
          <a:ln w="9525">
            <a:noFill/>
            <a:miter lim="800000"/>
            <a:headEnd/>
            <a:tailEnd/>
          </a:ln>
          <a:effectLst/>
        </p:spPr>
      </p:pic>
      <p:pic>
        <p:nvPicPr>
          <p:cNvPr id="17" name="Picture 2"/>
          <p:cNvPicPr>
            <a:picLocks noChangeAspect="1" noChangeArrowheads="1"/>
          </p:cNvPicPr>
          <p:nvPr userDrawn="1"/>
        </p:nvPicPr>
        <p:blipFill>
          <a:blip r:embed="rId17" cstate="print">
            <a:extLst>
              <a:ext uri="{28A0092B-C50C-407E-A947-70E740481C1C}">
                <a14:useLocalDpi xmlns:a14="http://schemas.microsoft.com/office/drawing/2010/main"/>
              </a:ext>
            </a:extLst>
          </a:blip>
          <a:srcRect/>
          <a:stretch>
            <a:fillRect/>
          </a:stretch>
        </p:blipFill>
        <p:spPr bwMode="auto">
          <a:xfrm>
            <a:off x="177641" y="159544"/>
            <a:ext cx="491354" cy="464344"/>
          </a:xfrm>
          <a:prstGeom prst="rect">
            <a:avLst/>
          </a:prstGeom>
          <a:noFill/>
          <a:ln w="9525">
            <a:noFill/>
            <a:miter lim="800000"/>
            <a:headEnd/>
            <a:tailEnd/>
          </a:ln>
          <a:effectLst/>
        </p:spPr>
      </p:pic>
      <p:sp>
        <p:nvSpPr>
          <p:cNvPr id="18" name="TextBox 17"/>
          <p:cNvSpPr txBox="1"/>
          <p:nvPr userDrawn="1"/>
        </p:nvSpPr>
        <p:spPr>
          <a:xfrm>
            <a:off x="-9525" y="187325"/>
            <a:ext cx="609600" cy="261610"/>
          </a:xfrm>
          <a:prstGeom prst="rect">
            <a:avLst/>
          </a:prstGeom>
          <a:noFill/>
        </p:spPr>
        <p:txBody>
          <a:bodyPr wrap="square" rtlCol="0">
            <a:spAutoFit/>
          </a:bodyPr>
          <a:lstStyle/>
          <a:p>
            <a:pPr algn="ctr" eaLnBrk="0" fontAlgn="base" hangingPunct="0">
              <a:spcBef>
                <a:spcPct val="0"/>
              </a:spcBef>
              <a:spcAft>
                <a:spcPct val="0"/>
              </a:spcAft>
            </a:pPr>
            <a:r>
              <a:rPr lang="en-US" sz="1100" dirty="0" smtClean="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9" name="Rectangle 34"/>
          <p:cNvSpPr>
            <a:spLocks noChangeArrowheads="1"/>
          </p:cNvSpPr>
          <p:nvPr userDrawn="1"/>
        </p:nvSpPr>
        <p:spPr bwMode="auto">
          <a:xfrm>
            <a:off x="0" y="6642100"/>
            <a:ext cx="1828800" cy="228600"/>
          </a:xfrm>
          <a:prstGeom prst="rect">
            <a:avLst/>
          </a:prstGeom>
          <a:noFill/>
          <a:ln w="9525">
            <a:noFill/>
            <a:miter lim="800000"/>
            <a:headEnd/>
            <a:tailEnd/>
          </a:ln>
          <a:effectLst/>
        </p:spPr>
        <p:txBody>
          <a:bodyPr anchor="b"/>
          <a:lstStyle/>
          <a:p>
            <a:pPr fontAlgn="base">
              <a:spcBef>
                <a:spcPct val="0"/>
              </a:spcBef>
              <a:spcAft>
                <a:spcPct val="0"/>
              </a:spcAft>
            </a:pPr>
            <a:r>
              <a:rPr lang="en-US" sz="1200" dirty="0" smtClean="0">
                <a:solidFill>
                  <a:srgbClr val="FFFFFF"/>
                </a:solidFill>
              </a:rPr>
              <a:t>benjamin.todd@cern.ch</a:t>
            </a:r>
            <a:endParaRPr lang="en-US" sz="1200" dirty="0">
              <a:solidFill>
                <a:srgbClr val="FFFFFF"/>
              </a:solidFill>
            </a:endParaRPr>
          </a:p>
        </p:txBody>
      </p:sp>
      <p:sp>
        <p:nvSpPr>
          <p:cNvPr id="10254" name="Rectangle 14"/>
          <p:cNvSpPr>
            <a:spLocks noGrp="1" noChangeArrowheads="1"/>
          </p:cNvSpPr>
          <p:nvPr>
            <p:ph type="title"/>
          </p:nvPr>
        </p:nvSpPr>
        <p:spPr bwMode="auto">
          <a:xfrm>
            <a:off x="762000" y="0"/>
            <a:ext cx="8382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43" name="Rectangle 3"/>
          <p:cNvSpPr>
            <a:spLocks noGrp="1" noChangeArrowheads="1"/>
          </p:cNvSpPr>
          <p:nvPr>
            <p:ph type="sldNum" sz="quarter" idx="4"/>
          </p:nvPr>
        </p:nvSpPr>
        <p:spPr bwMode="auto">
          <a:xfrm>
            <a:off x="8001000" y="66294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mn-lt"/>
              </a:defRPr>
            </a:lvl1pPr>
          </a:lstStyle>
          <a:p>
            <a:pPr algn="ctr" fontAlgn="base">
              <a:spcBef>
                <a:spcPct val="0"/>
              </a:spcBef>
              <a:spcAft>
                <a:spcPct val="0"/>
              </a:spcAft>
            </a:pPr>
            <a:fld id="{2C1C7F64-630B-4998-9764-685EC88B06E4}" type="slidenum">
              <a:rPr lang="en-US" smtClean="0">
                <a:solidFill>
                  <a:srgbClr val="FFFFFF"/>
                </a:solidFill>
              </a:rPr>
              <a:pPr algn="ctr" fontAlgn="base">
                <a:spcBef>
                  <a:spcPct val="0"/>
                </a:spcBef>
                <a:spcAft>
                  <a:spcPct val="0"/>
                </a:spcAft>
              </a:pPr>
              <a:t>‹#›</a:t>
            </a:fld>
            <a:r>
              <a:rPr lang="en-US" dirty="0" smtClean="0">
                <a:solidFill>
                  <a:srgbClr val="FFFFFF"/>
                </a:solidFill>
              </a:rPr>
              <a:t> </a:t>
            </a:r>
            <a:endParaRPr lang="en-US" dirty="0">
              <a:solidFill>
                <a:srgbClr val="FFFFFF"/>
              </a:solidFill>
            </a:endParaRPr>
          </a:p>
        </p:txBody>
      </p:sp>
      <p:sp>
        <p:nvSpPr>
          <p:cNvPr id="20" name="Rectangle 34"/>
          <p:cNvSpPr>
            <a:spLocks noChangeArrowheads="1"/>
          </p:cNvSpPr>
          <p:nvPr userDrawn="1"/>
        </p:nvSpPr>
        <p:spPr bwMode="auto">
          <a:xfrm>
            <a:off x="1828800" y="6642100"/>
            <a:ext cx="5486400" cy="215900"/>
          </a:xfrm>
          <a:prstGeom prst="rect">
            <a:avLst/>
          </a:prstGeom>
          <a:noFill/>
          <a:ln w="9525">
            <a:noFill/>
            <a:miter lim="800000"/>
            <a:headEnd/>
            <a:tailEnd/>
          </a:ln>
          <a:effectLst/>
        </p:spPr>
        <p:txBody>
          <a:bodyPr anchor="b"/>
          <a:lstStyle/>
          <a:p>
            <a:pPr algn="ctr" fontAlgn="base">
              <a:spcBef>
                <a:spcPct val="0"/>
              </a:spcBef>
              <a:spcAft>
                <a:spcPct val="0"/>
              </a:spcAft>
            </a:pPr>
            <a:r>
              <a:rPr lang="en-US" sz="1200" dirty="0" smtClean="0">
                <a:solidFill>
                  <a:srgbClr val="FFFFFF"/>
                </a:solidFill>
              </a:rPr>
              <a:t>Operations Workshop – Evian – December 2012</a:t>
            </a:r>
            <a:endParaRPr lang="en-US" sz="1200" dirty="0">
              <a:solidFill>
                <a:srgbClr val="FFFFFF"/>
              </a:solidFill>
            </a:endParaRPr>
          </a:p>
        </p:txBody>
      </p:sp>
    </p:spTree>
    <p:extLst>
      <p:ext uri="{BB962C8B-B14F-4D97-AF65-F5344CB8AC3E}">
        <p14:creationId xmlns:p14="http://schemas.microsoft.com/office/powerpoint/2010/main" val="21978195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Lst>
  <p:transition xmlns:p14="http://schemas.microsoft.com/office/powerpoint/2010/main" spd="med">
    <p:fade thruBlk="1"/>
  </p:transition>
  <p:timing>
    <p:tnLst>
      <p:par>
        <p:cTn xmlns:p14="http://schemas.microsoft.com/office/powerpoint/2010/main" id="1" dur="indefinite" restart="never" nodeType="tmRoot"/>
      </p:par>
    </p:tnLst>
  </p:timing>
  <p:hf sldNum="0" hdr="0" ftr="0" dt="0"/>
  <p:txStyles>
    <p:titleStyle>
      <a:lvl1pPr algn="r" rtl="0" fontAlgn="base">
        <a:spcBef>
          <a:spcPct val="0"/>
        </a:spcBef>
        <a:spcAft>
          <a:spcPct val="0"/>
        </a:spcAft>
        <a:defRPr sz="3800">
          <a:solidFill>
            <a:schemeClr val="bg1"/>
          </a:solidFill>
          <a:latin typeface="+mj-lt"/>
          <a:ea typeface="+mj-ea"/>
          <a:cs typeface="+mj-cs"/>
        </a:defRPr>
      </a:lvl1pPr>
      <a:lvl2pPr algn="r" rtl="0" fontAlgn="base">
        <a:spcBef>
          <a:spcPct val="0"/>
        </a:spcBef>
        <a:spcAft>
          <a:spcPct val="0"/>
        </a:spcAft>
        <a:defRPr sz="3800">
          <a:solidFill>
            <a:schemeClr val="bg1"/>
          </a:solidFill>
          <a:latin typeface="Calibri" pitchFamily="34" charset="0"/>
        </a:defRPr>
      </a:lvl2pPr>
      <a:lvl3pPr algn="r" rtl="0" fontAlgn="base">
        <a:spcBef>
          <a:spcPct val="0"/>
        </a:spcBef>
        <a:spcAft>
          <a:spcPct val="0"/>
        </a:spcAft>
        <a:defRPr sz="3800">
          <a:solidFill>
            <a:schemeClr val="bg1"/>
          </a:solidFill>
          <a:latin typeface="Calibri" pitchFamily="34" charset="0"/>
        </a:defRPr>
      </a:lvl3pPr>
      <a:lvl4pPr algn="r" rtl="0" fontAlgn="base">
        <a:spcBef>
          <a:spcPct val="0"/>
        </a:spcBef>
        <a:spcAft>
          <a:spcPct val="0"/>
        </a:spcAft>
        <a:defRPr sz="3800">
          <a:solidFill>
            <a:schemeClr val="bg1"/>
          </a:solidFill>
          <a:latin typeface="Calibri" pitchFamily="34" charset="0"/>
        </a:defRPr>
      </a:lvl4pPr>
      <a:lvl5pPr algn="r" rtl="0" fontAlgn="base">
        <a:spcBef>
          <a:spcPct val="0"/>
        </a:spcBef>
        <a:spcAft>
          <a:spcPct val="0"/>
        </a:spcAft>
        <a:defRPr sz="3800">
          <a:solidFill>
            <a:schemeClr val="bg1"/>
          </a:solidFill>
          <a:latin typeface="Calibri" pitchFamily="34"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fontAlgn="base">
        <a:spcBef>
          <a:spcPct val="20000"/>
        </a:spcBef>
        <a:spcAft>
          <a:spcPct val="0"/>
        </a:spcAft>
        <a:buClr>
          <a:srgbClr val="000099"/>
        </a:buClr>
        <a:buFont typeface="Arial Unicode MS" pitchFamily="34" charset="-128"/>
        <a:buChar char="●"/>
        <a:defRPr sz="2000">
          <a:solidFill>
            <a:srgbClr val="062F67"/>
          </a:solidFill>
          <a:latin typeface="+mn-lt"/>
          <a:ea typeface="+mn-ea"/>
          <a:cs typeface="+mn-cs"/>
        </a:defRPr>
      </a:lvl1pPr>
      <a:lvl2pPr marL="914400" indent="-457200" algn="l" rtl="0" fontAlgn="base">
        <a:spcBef>
          <a:spcPct val="20000"/>
        </a:spcBef>
        <a:spcAft>
          <a:spcPct val="0"/>
        </a:spcAft>
        <a:buClr>
          <a:srgbClr val="6699FF"/>
        </a:buClr>
        <a:buFont typeface="+mj-lt"/>
        <a:buNone/>
        <a:defRPr sz="2000">
          <a:solidFill>
            <a:srgbClr val="008000"/>
          </a:solidFill>
          <a:latin typeface="+mn-lt"/>
        </a:defRPr>
      </a:lvl2pPr>
      <a:lvl3pPr marL="1143000" indent="-228600" algn="l" rtl="0" fontAlgn="base">
        <a:spcBef>
          <a:spcPct val="20000"/>
        </a:spcBef>
        <a:spcAft>
          <a:spcPct val="0"/>
        </a:spcAft>
        <a:buClr>
          <a:srgbClr val="6699FF"/>
        </a:buClr>
        <a:buFont typeface="Franklin Gothic Medium" pitchFamily="34" charset="0"/>
        <a:buNone/>
        <a:defRPr sz="2000">
          <a:solidFill>
            <a:srgbClr val="6666FF"/>
          </a:solidFill>
          <a:latin typeface="+mn-lt"/>
        </a:defRPr>
      </a:lvl3pPr>
      <a:lvl4pPr marL="1600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 Id="rId3"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 Id="rId3"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31.png"/><Relationship Id="rId1" Type="http://schemas.openxmlformats.org/officeDocument/2006/relationships/slideLayout" Target="../slideLayouts/slideLayout7.xml"/><Relationship Id="rId2" Type="http://schemas.openxmlformats.org/officeDocument/2006/relationships/image" Target="../media/image3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 Id="rId3"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1" Type="http://schemas.openxmlformats.org/officeDocument/2006/relationships/slideLayout" Target="../slideLayouts/slideLayout7.xml"/><Relationship Id="rId2" Type="http://schemas.openxmlformats.org/officeDocument/2006/relationships/image" Target="../media/image3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 Id="rId3"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1" Type="http://schemas.openxmlformats.org/officeDocument/2006/relationships/slideLayout" Target="../slideLayouts/slideLayout7.xml"/><Relationship Id="rId2" Type="http://schemas.openxmlformats.org/officeDocument/2006/relationships/image" Target="../media/image4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8.png"/><Relationship Id="rId3" Type="http://schemas.openxmlformats.org/officeDocument/2006/relationships/image" Target="../media/image4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2.jpg"/></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5" Type="http://schemas.openxmlformats.org/officeDocument/2006/relationships/image" Target="../media/image56.png"/><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1" Type="http://schemas.openxmlformats.org/officeDocument/2006/relationships/slideLayout" Target="../slideLayouts/slideLayout7.xml"/><Relationship Id="rId2" Type="http://schemas.openxmlformats.org/officeDocument/2006/relationships/image" Target="../media/image5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62.png"/></Relationships>
</file>

<file path=ppt/slides/_rels/slide44.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 Id="rId6" Type="http://schemas.openxmlformats.org/officeDocument/2006/relationships/image" Target="../media/image66.png"/><Relationship Id="rId7" Type="http://schemas.openxmlformats.org/officeDocument/2006/relationships/image" Target="../media/image67.png"/><Relationship Id="rId8" Type="http://schemas.openxmlformats.org/officeDocument/2006/relationships/image" Target="../media/image68.png"/><Relationship Id="rId9" Type="http://schemas.openxmlformats.org/officeDocument/2006/relationships/image" Target="../media/image69.png"/><Relationship Id="rId10" Type="http://schemas.openxmlformats.org/officeDocument/2006/relationships/image" Target="../media/image70.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1.png"/><Relationship Id="rId3" Type="http://schemas.openxmlformats.org/officeDocument/2006/relationships/image" Target="../media/image7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12-17 at 5.33.02 A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6823035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Feedbacks</a:t>
            </a:r>
          </a:p>
          <a:p>
            <a:pPr lvl="1"/>
            <a:r>
              <a:rPr lang="en-US" dirty="0" smtClean="0"/>
              <a:t>Good progress – critical – a lot more robust</a:t>
            </a:r>
          </a:p>
          <a:p>
            <a:pPr lvl="1"/>
            <a:r>
              <a:rPr lang="en-US" dirty="0" smtClean="0"/>
              <a:t>Team work! </a:t>
            </a:r>
          </a:p>
          <a:p>
            <a:r>
              <a:rPr lang="en-US" dirty="0" smtClean="0"/>
              <a:t>Tune and b3 decay</a:t>
            </a:r>
            <a:endParaRPr lang="en-US" dirty="0"/>
          </a:p>
          <a:p>
            <a:pPr lvl="1"/>
            <a:r>
              <a:rPr lang="en-US" dirty="0" smtClean="0"/>
              <a:t>Interesting, interesting…</a:t>
            </a:r>
          </a:p>
          <a:p>
            <a:pPr lvl="1"/>
            <a:r>
              <a:rPr lang="en-US" dirty="0" smtClean="0">
                <a:solidFill>
                  <a:srgbClr val="FF0000"/>
                </a:solidFill>
              </a:rPr>
              <a:t>Do we need a pre-cycle? </a:t>
            </a:r>
          </a:p>
          <a:p>
            <a:pPr lvl="1"/>
            <a:r>
              <a:rPr lang="en-US" dirty="0" smtClean="0">
                <a:solidFill>
                  <a:srgbClr val="FF0000"/>
                </a:solidFill>
              </a:rPr>
              <a:t>Supplementary question – what can we get away without pre-cycling? </a:t>
            </a:r>
          </a:p>
        </p:txBody>
      </p:sp>
    </p:spTree>
    <p:extLst>
      <p:ext uri="{BB962C8B-B14F-4D97-AF65-F5344CB8AC3E}">
        <p14:creationId xmlns:p14="http://schemas.microsoft.com/office/powerpoint/2010/main" val="359909240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474803" y="-1"/>
            <a:ext cx="10152203" cy="6885039"/>
          </a:xfrm>
          <a:prstGeom prst="rect">
            <a:avLst/>
          </a:prstGeom>
        </p:spPr>
      </p:pic>
      <p:sp>
        <p:nvSpPr>
          <p:cNvPr id="7" name="TextBox 6"/>
          <p:cNvSpPr txBox="1"/>
          <p:nvPr/>
        </p:nvSpPr>
        <p:spPr>
          <a:xfrm>
            <a:off x="838200" y="-36157"/>
            <a:ext cx="8077200" cy="646331"/>
          </a:xfrm>
          <a:prstGeom prst="rect">
            <a:avLst/>
          </a:prstGeom>
          <a:noFill/>
        </p:spPr>
        <p:txBody>
          <a:bodyPr wrap="square" rtlCol="0">
            <a:spAutoFit/>
          </a:bodyPr>
          <a:lstStyle/>
          <a:p>
            <a:r>
              <a:rPr lang="en-US" sz="3600" dirty="0" smtClean="0">
                <a:solidFill>
                  <a:schemeClr val="bg1"/>
                </a:solidFill>
              </a:rPr>
              <a:t>OMC get any beam time they ask for OK.</a:t>
            </a:r>
            <a:endParaRPr lang="en-US" sz="3600" dirty="0">
              <a:solidFill>
                <a:schemeClr val="bg1"/>
              </a:solidFill>
            </a:endParaRPr>
          </a:p>
        </p:txBody>
      </p:sp>
    </p:spTree>
    <p:extLst>
      <p:ext uri="{BB962C8B-B14F-4D97-AF65-F5344CB8AC3E}">
        <p14:creationId xmlns:p14="http://schemas.microsoft.com/office/powerpoint/2010/main" val="213001725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371600"/>
            <a:ext cx="9144000" cy="4099367"/>
          </a:xfrm>
          <a:prstGeom prst="rect">
            <a:avLst/>
          </a:prstGeom>
        </p:spPr>
      </p:pic>
      <p:sp>
        <p:nvSpPr>
          <p:cNvPr id="4" name="TextBox 3"/>
          <p:cNvSpPr txBox="1"/>
          <p:nvPr/>
        </p:nvSpPr>
        <p:spPr>
          <a:xfrm>
            <a:off x="609600" y="6096000"/>
            <a:ext cx="1524000" cy="369332"/>
          </a:xfrm>
          <a:prstGeom prst="rect">
            <a:avLst/>
          </a:prstGeom>
          <a:noFill/>
        </p:spPr>
        <p:txBody>
          <a:bodyPr wrap="square" rtlCol="0">
            <a:spAutoFit/>
          </a:bodyPr>
          <a:lstStyle/>
          <a:p>
            <a:r>
              <a:rPr lang="en-US" dirty="0" smtClean="0"/>
              <a:t>Maria Kuhn</a:t>
            </a:r>
            <a:endParaRPr lang="en-US" dirty="0"/>
          </a:p>
        </p:txBody>
      </p:sp>
    </p:spTree>
    <p:extLst>
      <p:ext uri="{BB962C8B-B14F-4D97-AF65-F5344CB8AC3E}">
        <p14:creationId xmlns:p14="http://schemas.microsoft.com/office/powerpoint/2010/main" val="2678958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144000" cy="6848395"/>
          </a:xfrm>
          <a:prstGeom prst="rect">
            <a:avLst/>
          </a:prstGeom>
        </p:spPr>
      </p:pic>
    </p:spTree>
    <p:extLst>
      <p:ext uri="{BB962C8B-B14F-4D97-AF65-F5344CB8AC3E}">
        <p14:creationId xmlns:p14="http://schemas.microsoft.com/office/powerpoint/2010/main" val="1615707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50800"/>
            <a:ext cx="9144000" cy="6752954"/>
          </a:xfrm>
          <a:prstGeom prst="rect">
            <a:avLst/>
          </a:prstGeom>
        </p:spPr>
      </p:pic>
    </p:spTree>
    <p:extLst>
      <p:ext uri="{BB962C8B-B14F-4D97-AF65-F5344CB8AC3E}">
        <p14:creationId xmlns:p14="http://schemas.microsoft.com/office/powerpoint/2010/main" val="649262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2700"/>
            <a:ext cx="9144000" cy="6826619"/>
          </a:xfrm>
          <a:prstGeom prst="rect">
            <a:avLst/>
          </a:prstGeom>
        </p:spPr>
      </p:pic>
      <p:sp>
        <p:nvSpPr>
          <p:cNvPr id="4" name="TextBox 3"/>
          <p:cNvSpPr txBox="1"/>
          <p:nvPr/>
        </p:nvSpPr>
        <p:spPr>
          <a:xfrm>
            <a:off x="6553200" y="228600"/>
            <a:ext cx="2438400" cy="369332"/>
          </a:xfrm>
          <a:prstGeom prst="rect">
            <a:avLst/>
          </a:prstGeom>
          <a:noFill/>
        </p:spPr>
        <p:txBody>
          <a:bodyPr wrap="square" rtlCol="0">
            <a:spAutoFit/>
          </a:bodyPr>
          <a:lstStyle/>
          <a:p>
            <a:r>
              <a:rPr lang="en-US" dirty="0" smtClean="0"/>
              <a:t>Bernhard </a:t>
            </a:r>
            <a:r>
              <a:rPr lang="en-US" dirty="0" err="1" smtClean="0"/>
              <a:t>Auchmann</a:t>
            </a:r>
            <a:endParaRPr lang="en-US" dirty="0"/>
          </a:p>
        </p:txBody>
      </p:sp>
    </p:spTree>
    <p:extLst>
      <p:ext uri="{BB962C8B-B14F-4D97-AF65-F5344CB8AC3E}">
        <p14:creationId xmlns:p14="http://schemas.microsoft.com/office/powerpoint/2010/main" val="3017935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09600" y="0"/>
            <a:ext cx="8211325" cy="2107024"/>
          </a:xfrm>
          <a:prstGeom prst="rect">
            <a:avLst/>
          </a:prstGeom>
          <a:ln>
            <a:solidFill>
              <a:schemeClr val="tx2"/>
            </a:solidFill>
          </a:ln>
        </p:spPr>
      </p:pic>
      <p:pic>
        <p:nvPicPr>
          <p:cNvPr id="4" name="Picture 3"/>
          <p:cNvPicPr>
            <a:picLocks noChangeAspect="1"/>
          </p:cNvPicPr>
          <p:nvPr/>
        </p:nvPicPr>
        <p:blipFill>
          <a:blip r:embed="rId3"/>
          <a:stretch>
            <a:fillRect/>
          </a:stretch>
        </p:blipFill>
        <p:spPr>
          <a:xfrm>
            <a:off x="1143000" y="2133600"/>
            <a:ext cx="7315200" cy="4597638"/>
          </a:xfrm>
          <a:prstGeom prst="rect">
            <a:avLst/>
          </a:prstGeom>
        </p:spPr>
      </p:pic>
    </p:spTree>
    <p:extLst>
      <p:ext uri="{BB962C8B-B14F-4D97-AF65-F5344CB8AC3E}">
        <p14:creationId xmlns:p14="http://schemas.microsoft.com/office/powerpoint/2010/main" val="20087717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131211" cy="6858000"/>
          </a:xfrm>
          <a:prstGeom prst="rect">
            <a:avLst/>
          </a:prstGeom>
        </p:spPr>
      </p:pic>
    </p:spTree>
    <p:extLst>
      <p:ext uri="{BB962C8B-B14F-4D97-AF65-F5344CB8AC3E}">
        <p14:creationId xmlns:p14="http://schemas.microsoft.com/office/powerpoint/2010/main" val="2217096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Instabilities</a:t>
            </a:r>
            <a:endParaRPr lang="en-US" dirty="0"/>
          </a:p>
        </p:txBody>
      </p:sp>
      <p:sp>
        <p:nvSpPr>
          <p:cNvPr id="5" name="Content Placeholder 4"/>
          <p:cNvSpPr>
            <a:spLocks noGrp="1"/>
          </p:cNvSpPr>
          <p:nvPr>
            <p:ph idx="1"/>
          </p:nvPr>
        </p:nvSpPr>
        <p:spPr>
          <a:xfrm>
            <a:off x="685800" y="5255383"/>
            <a:ext cx="8229600" cy="1600200"/>
          </a:xfrm>
        </p:spPr>
        <p:txBody>
          <a:bodyPr>
            <a:normAutofit lnSpcReduction="10000"/>
          </a:bodyPr>
          <a:lstStyle/>
          <a:p>
            <a:r>
              <a:rPr lang="en-US" sz="2400" dirty="0" smtClean="0">
                <a:solidFill>
                  <a:srgbClr val="FF0000"/>
                </a:solidFill>
              </a:rPr>
              <a:t>Will be challenging again in 2016… defenses very nicely described by Kevin</a:t>
            </a:r>
          </a:p>
          <a:p>
            <a:r>
              <a:rPr lang="en-US" sz="2400" dirty="0" smtClean="0">
                <a:solidFill>
                  <a:srgbClr val="FF0000"/>
                </a:solidFill>
              </a:rPr>
              <a:t>Important to continue to validate model and improve understanding…</a:t>
            </a:r>
          </a:p>
        </p:txBody>
      </p:sp>
      <p:pic>
        <p:nvPicPr>
          <p:cNvPr id="6" name="Picture 5"/>
          <p:cNvPicPr>
            <a:picLocks noChangeAspect="1"/>
          </p:cNvPicPr>
          <p:nvPr/>
        </p:nvPicPr>
        <p:blipFill>
          <a:blip r:embed="rId2"/>
          <a:stretch>
            <a:fillRect/>
          </a:stretch>
        </p:blipFill>
        <p:spPr>
          <a:xfrm>
            <a:off x="704340" y="914400"/>
            <a:ext cx="7449060" cy="4114800"/>
          </a:xfrm>
          <a:prstGeom prst="rect">
            <a:avLst/>
          </a:prstGeom>
          <a:ln>
            <a:solidFill>
              <a:schemeClr val="tx1"/>
            </a:solidFill>
          </a:ln>
        </p:spPr>
      </p:pic>
      <p:sp>
        <p:nvSpPr>
          <p:cNvPr id="7" name="TextBox 6"/>
          <p:cNvSpPr txBox="1"/>
          <p:nvPr/>
        </p:nvSpPr>
        <p:spPr>
          <a:xfrm>
            <a:off x="457200" y="228600"/>
            <a:ext cx="1752600" cy="369332"/>
          </a:xfrm>
          <a:prstGeom prst="rect">
            <a:avLst/>
          </a:prstGeom>
          <a:noFill/>
        </p:spPr>
        <p:txBody>
          <a:bodyPr wrap="square" rtlCol="0">
            <a:spAutoFit/>
          </a:bodyPr>
          <a:lstStyle/>
          <a:p>
            <a:r>
              <a:rPr lang="en-US" dirty="0" smtClean="0"/>
              <a:t>Lee Carver</a:t>
            </a:r>
            <a:endParaRPr lang="en-US" dirty="0"/>
          </a:p>
        </p:txBody>
      </p:sp>
    </p:spTree>
    <p:extLst>
      <p:ext uri="{BB962C8B-B14F-4D97-AF65-F5344CB8AC3E}">
        <p14:creationId xmlns:p14="http://schemas.microsoft.com/office/powerpoint/2010/main" val="195745103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447800"/>
            <a:ext cx="9144000" cy="4740128"/>
          </a:xfrm>
          <a:prstGeom prst="rect">
            <a:avLst/>
          </a:prstGeom>
        </p:spPr>
      </p:pic>
      <p:sp>
        <p:nvSpPr>
          <p:cNvPr id="3" name="TextBox 2"/>
          <p:cNvSpPr txBox="1"/>
          <p:nvPr/>
        </p:nvSpPr>
        <p:spPr>
          <a:xfrm>
            <a:off x="457200" y="457200"/>
            <a:ext cx="8382000" cy="523220"/>
          </a:xfrm>
          <a:prstGeom prst="rect">
            <a:avLst/>
          </a:prstGeom>
          <a:noFill/>
        </p:spPr>
        <p:txBody>
          <a:bodyPr wrap="square" rtlCol="0">
            <a:spAutoFit/>
          </a:bodyPr>
          <a:lstStyle/>
          <a:p>
            <a:r>
              <a:rPr lang="en-US" sz="2800" b="1" dirty="0" smtClean="0"/>
              <a:t>Scrubbing:  Gianni’s proposal </a:t>
            </a:r>
            <a:r>
              <a:rPr lang="en-US" sz="2800" b="1" dirty="0"/>
              <a:t>for the 2016 start-up</a:t>
            </a:r>
            <a:endParaRPr lang="en-US" sz="2800" dirty="0"/>
          </a:p>
        </p:txBody>
      </p:sp>
    </p:spTree>
    <p:extLst>
      <p:ext uri="{BB962C8B-B14F-4D97-AF65-F5344CB8AC3E}">
        <p14:creationId xmlns:p14="http://schemas.microsoft.com/office/powerpoint/2010/main" val="2193988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700" y="0"/>
            <a:ext cx="9102229" cy="6858000"/>
          </a:xfrm>
          <a:prstGeom prst="rect">
            <a:avLst/>
          </a:prstGeom>
        </p:spPr>
      </p:pic>
    </p:spTree>
    <p:extLst>
      <p:ext uri="{BB962C8B-B14F-4D97-AF65-F5344CB8AC3E}">
        <p14:creationId xmlns:p14="http://schemas.microsoft.com/office/powerpoint/2010/main" val="31478059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2400" y="-26276"/>
            <a:ext cx="9504854" cy="7128641"/>
          </a:xfrm>
          <a:prstGeom prst="rect">
            <a:avLst/>
          </a:prstGeom>
        </p:spPr>
      </p:pic>
      <p:sp>
        <p:nvSpPr>
          <p:cNvPr id="4" name="TextBox 3"/>
          <p:cNvSpPr txBox="1"/>
          <p:nvPr/>
        </p:nvSpPr>
        <p:spPr>
          <a:xfrm>
            <a:off x="304800" y="0"/>
            <a:ext cx="6248400" cy="1446550"/>
          </a:xfrm>
          <a:prstGeom prst="rect">
            <a:avLst/>
          </a:prstGeom>
          <a:noFill/>
        </p:spPr>
        <p:txBody>
          <a:bodyPr wrap="square" rtlCol="0">
            <a:spAutoFit/>
          </a:bodyPr>
          <a:lstStyle/>
          <a:p>
            <a:r>
              <a:rPr lang="en-GB" sz="4400" b="1" dirty="0" smtClean="0"/>
              <a:t>And please guys – no more sleeping on the job</a:t>
            </a:r>
            <a:endParaRPr lang="en-GB" sz="4400" b="1" dirty="0"/>
          </a:p>
        </p:txBody>
      </p:sp>
    </p:spTree>
    <p:extLst>
      <p:ext uri="{BB962C8B-B14F-4D97-AF65-F5344CB8AC3E}">
        <p14:creationId xmlns:p14="http://schemas.microsoft.com/office/powerpoint/2010/main" val="7365600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Beam-beam</a:t>
            </a:r>
            <a:endParaRPr lang="en-US" dirty="0"/>
          </a:p>
        </p:txBody>
      </p:sp>
      <p:sp>
        <p:nvSpPr>
          <p:cNvPr id="3" name="Content Placeholder 2"/>
          <p:cNvSpPr>
            <a:spLocks noGrp="1"/>
          </p:cNvSpPr>
          <p:nvPr>
            <p:ph idx="1"/>
          </p:nvPr>
        </p:nvSpPr>
        <p:spPr/>
        <p:txBody>
          <a:bodyPr/>
          <a:lstStyle/>
          <a:p>
            <a:r>
              <a:rPr lang="en-US" dirty="0"/>
              <a:t>M</a:t>
            </a:r>
            <a:r>
              <a:rPr lang="en-US" dirty="0" smtClean="0"/>
              <a:t>essage</a:t>
            </a:r>
          </a:p>
          <a:p>
            <a:pPr lvl="1"/>
            <a:r>
              <a:rPr lang="en-US" dirty="0" smtClean="0"/>
              <a:t>We’re in happy place – lower HO, lower LR</a:t>
            </a:r>
          </a:p>
          <a:p>
            <a:pPr lvl="1"/>
            <a:r>
              <a:rPr lang="en-US" dirty="0" smtClean="0"/>
              <a:t>So happy that high Q’, high </a:t>
            </a:r>
            <a:r>
              <a:rPr lang="en-US" dirty="0" err="1" smtClean="0"/>
              <a:t>oct</a:t>
            </a:r>
            <a:r>
              <a:rPr lang="en-US" dirty="0" smtClean="0"/>
              <a:t> – not a problem</a:t>
            </a:r>
          </a:p>
          <a:p>
            <a:pPr lvl="1"/>
            <a:r>
              <a:rPr lang="en-US" dirty="0" smtClean="0"/>
              <a:t>10 sigma (</a:t>
            </a:r>
            <a:r>
              <a:rPr lang="en-US" b="1" dirty="0" smtClean="0"/>
              <a:t>nominal emittance</a:t>
            </a:r>
            <a:r>
              <a:rPr lang="en-US" dirty="0" smtClean="0"/>
              <a:t>) is good </a:t>
            </a:r>
          </a:p>
          <a:p>
            <a:pPr lvl="1"/>
            <a:r>
              <a:rPr lang="en-US" dirty="0" smtClean="0"/>
              <a:t>370 </a:t>
            </a:r>
            <a:r>
              <a:rPr lang="en-US" dirty="0" err="1" smtClean="0"/>
              <a:t>microrad</a:t>
            </a:r>
            <a:r>
              <a:rPr lang="en-US" dirty="0" smtClean="0"/>
              <a:t> in 1&amp;5 for beta* = 40 cm</a:t>
            </a:r>
          </a:p>
          <a:p>
            <a:pPr lvl="1"/>
            <a:r>
              <a:rPr lang="en-US" dirty="0" smtClean="0"/>
              <a:t>400 </a:t>
            </a:r>
            <a:r>
              <a:rPr lang="en-US" dirty="0" err="1" smtClean="0"/>
              <a:t>urad</a:t>
            </a:r>
            <a:r>
              <a:rPr lang="en-US" dirty="0" smtClean="0"/>
              <a:t> in ALICE, 2*250 in </a:t>
            </a:r>
            <a:r>
              <a:rPr lang="en-US" dirty="0" err="1" smtClean="0"/>
              <a:t>LHCb</a:t>
            </a:r>
            <a:endParaRPr lang="en-US" dirty="0"/>
          </a:p>
        </p:txBody>
      </p:sp>
      <p:sp>
        <p:nvSpPr>
          <p:cNvPr id="5" name="TextBox 4"/>
          <p:cNvSpPr txBox="1"/>
          <p:nvPr/>
        </p:nvSpPr>
        <p:spPr>
          <a:xfrm>
            <a:off x="685800" y="6096000"/>
            <a:ext cx="2438400" cy="381000"/>
          </a:xfrm>
          <a:prstGeom prst="rect">
            <a:avLst/>
          </a:prstGeom>
          <a:noFill/>
        </p:spPr>
        <p:txBody>
          <a:bodyPr wrap="square" rtlCol="0">
            <a:spAutoFit/>
          </a:bodyPr>
          <a:lstStyle/>
          <a:p>
            <a:r>
              <a:rPr lang="en-US" dirty="0" smtClean="0"/>
              <a:t>Tatiana </a:t>
            </a:r>
            <a:r>
              <a:rPr lang="en-US" dirty="0" err="1" smtClean="0"/>
              <a:t>Pieloni</a:t>
            </a:r>
            <a:endParaRPr lang="en-US" dirty="0"/>
          </a:p>
        </p:txBody>
      </p:sp>
    </p:spTree>
    <p:extLst>
      <p:ext uri="{BB962C8B-B14F-4D97-AF65-F5344CB8AC3E}">
        <p14:creationId xmlns:p14="http://schemas.microsoft.com/office/powerpoint/2010/main" val="191562251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66800" y="990600"/>
            <a:ext cx="6807200" cy="4305300"/>
          </a:xfrm>
          <a:prstGeom prst="rect">
            <a:avLst/>
          </a:prstGeom>
        </p:spPr>
      </p:pic>
      <p:sp>
        <p:nvSpPr>
          <p:cNvPr id="4" name="TextBox 3"/>
          <p:cNvSpPr txBox="1"/>
          <p:nvPr/>
        </p:nvSpPr>
        <p:spPr>
          <a:xfrm>
            <a:off x="1066800" y="5715000"/>
            <a:ext cx="7391400" cy="523220"/>
          </a:xfrm>
          <a:prstGeom prst="rect">
            <a:avLst/>
          </a:prstGeom>
          <a:noFill/>
        </p:spPr>
        <p:txBody>
          <a:bodyPr wrap="square" rtlCol="0">
            <a:spAutoFit/>
          </a:bodyPr>
          <a:lstStyle/>
          <a:p>
            <a:r>
              <a:rPr lang="en-US" sz="2800" dirty="0"/>
              <a:t>O</a:t>
            </a:r>
            <a:r>
              <a:rPr lang="en-US" sz="2800" dirty="0" smtClean="0"/>
              <a:t>utgassing TDIs should not longer be a problem</a:t>
            </a:r>
            <a:endParaRPr lang="en-US" sz="2800" dirty="0"/>
          </a:p>
        </p:txBody>
      </p:sp>
      <p:sp>
        <p:nvSpPr>
          <p:cNvPr id="5" name="TextBox 4"/>
          <p:cNvSpPr txBox="1"/>
          <p:nvPr/>
        </p:nvSpPr>
        <p:spPr>
          <a:xfrm>
            <a:off x="6781800" y="6400800"/>
            <a:ext cx="1981200" cy="369332"/>
          </a:xfrm>
          <a:prstGeom prst="rect">
            <a:avLst/>
          </a:prstGeom>
          <a:noFill/>
        </p:spPr>
        <p:txBody>
          <a:bodyPr wrap="square" rtlCol="0">
            <a:spAutoFit/>
          </a:bodyPr>
          <a:lstStyle/>
          <a:p>
            <a:r>
              <a:rPr lang="en-US" dirty="0" smtClean="0"/>
              <a:t>Thanks Anton</a:t>
            </a:r>
            <a:endParaRPr lang="en-US" dirty="0"/>
          </a:p>
        </p:txBody>
      </p:sp>
    </p:spTree>
    <p:extLst>
      <p:ext uri="{BB962C8B-B14F-4D97-AF65-F5344CB8AC3E}">
        <p14:creationId xmlns:p14="http://schemas.microsoft.com/office/powerpoint/2010/main" val="304611745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38200" y="152400"/>
            <a:ext cx="7010400" cy="5257800"/>
          </a:xfrm>
          <a:prstGeom prst="rect">
            <a:avLst/>
          </a:prstGeom>
        </p:spPr>
      </p:pic>
      <p:pic>
        <p:nvPicPr>
          <p:cNvPr id="4" name="Picture 3" descr="Screen Shot 2015-12-17 at 6.51.10 A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40" y="5562600"/>
            <a:ext cx="9144000" cy="1186688"/>
          </a:xfrm>
          <a:prstGeom prst="rect">
            <a:avLst/>
          </a:prstGeom>
        </p:spPr>
      </p:pic>
    </p:spTree>
    <p:extLst>
      <p:ext uri="{BB962C8B-B14F-4D97-AF65-F5344CB8AC3E}">
        <p14:creationId xmlns:p14="http://schemas.microsoft.com/office/powerpoint/2010/main" val="75179960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email">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l="2675" t="7084" r="12718"/>
          <a:stretch/>
        </p:blipFill>
        <p:spPr>
          <a:xfrm>
            <a:off x="838200" y="304800"/>
            <a:ext cx="7353729" cy="6056999"/>
          </a:xfrm>
          <a:prstGeom prst="rect">
            <a:avLst/>
          </a:prstGeom>
        </p:spPr>
      </p:pic>
      <p:pic>
        <p:nvPicPr>
          <p:cNvPr id="4" name="Picture 3"/>
          <p:cNvPicPr>
            <a:picLocks noChangeAspect="1"/>
          </p:cNvPicPr>
          <p:nvPr/>
        </p:nvPicPr>
        <p:blipFill>
          <a:blip r:embed="rId4"/>
          <a:stretch>
            <a:fillRect/>
          </a:stretch>
        </p:blipFill>
        <p:spPr>
          <a:xfrm>
            <a:off x="1295399" y="1292860"/>
            <a:ext cx="6920523" cy="4498340"/>
          </a:xfrm>
          <a:prstGeom prst="rect">
            <a:avLst/>
          </a:prstGeom>
        </p:spPr>
      </p:pic>
      <p:sp>
        <p:nvSpPr>
          <p:cNvPr id="11" name="TextBox 10"/>
          <p:cNvSpPr txBox="1"/>
          <p:nvPr/>
        </p:nvSpPr>
        <p:spPr>
          <a:xfrm>
            <a:off x="152400" y="6477000"/>
            <a:ext cx="1752600" cy="369332"/>
          </a:xfrm>
          <a:prstGeom prst="rect">
            <a:avLst/>
          </a:prstGeom>
          <a:noFill/>
        </p:spPr>
        <p:txBody>
          <a:bodyPr wrap="square" rtlCol="0">
            <a:spAutoFit/>
          </a:bodyPr>
          <a:lstStyle/>
          <a:p>
            <a:r>
              <a:rPr lang="en-US" dirty="0" err="1" smtClean="0"/>
              <a:t>Gerd</a:t>
            </a:r>
            <a:r>
              <a:rPr lang="en-US" dirty="0" smtClean="0"/>
              <a:t> </a:t>
            </a:r>
            <a:r>
              <a:rPr lang="en-US" dirty="0" err="1" smtClean="0"/>
              <a:t>Kotzian</a:t>
            </a:r>
            <a:endParaRPr lang="en-US" dirty="0"/>
          </a:p>
        </p:txBody>
      </p:sp>
    </p:spTree>
    <p:extLst>
      <p:ext uri="{BB962C8B-B14F-4D97-AF65-F5344CB8AC3E}">
        <p14:creationId xmlns:p14="http://schemas.microsoft.com/office/powerpoint/2010/main" val="22946240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0803" cy="6858000"/>
          </a:xfrm>
          <a:prstGeom prst="rect">
            <a:avLst/>
          </a:prstGeom>
        </p:spPr>
      </p:pic>
      <p:pic>
        <p:nvPicPr>
          <p:cNvPr id="5" name="Picture 4"/>
          <p:cNvPicPr>
            <a:picLocks noChangeAspect="1"/>
          </p:cNvPicPr>
          <p:nvPr/>
        </p:nvPicPr>
        <p:blipFill>
          <a:blip r:embed="rId3"/>
          <a:stretch>
            <a:fillRect/>
          </a:stretch>
        </p:blipFill>
        <p:spPr>
          <a:xfrm>
            <a:off x="4478630" y="3200400"/>
            <a:ext cx="4657114" cy="3487661"/>
          </a:xfrm>
          <a:prstGeom prst="rect">
            <a:avLst/>
          </a:prstGeom>
          <a:ln w="34925">
            <a:solidFill>
              <a:srgbClr val="0000FF"/>
            </a:solidFill>
          </a:ln>
        </p:spPr>
      </p:pic>
      <p:sp>
        <p:nvSpPr>
          <p:cNvPr id="6" name="TextBox 5"/>
          <p:cNvSpPr txBox="1"/>
          <p:nvPr/>
        </p:nvSpPr>
        <p:spPr>
          <a:xfrm>
            <a:off x="76200" y="5519929"/>
            <a:ext cx="3429000" cy="1323439"/>
          </a:xfrm>
          <a:prstGeom prst="rect">
            <a:avLst/>
          </a:prstGeom>
          <a:solidFill>
            <a:schemeClr val="bg1"/>
          </a:solidFill>
          <a:ln w="25400">
            <a:solidFill>
              <a:srgbClr val="FF0000"/>
            </a:solidFill>
          </a:ln>
        </p:spPr>
        <p:txBody>
          <a:bodyPr wrap="square" rtlCol="0">
            <a:spAutoFit/>
          </a:bodyPr>
          <a:lstStyle/>
          <a:p>
            <a:pPr algn="ctr"/>
            <a:r>
              <a:rPr lang="en-US" sz="2000" b="1" dirty="0" smtClean="0">
                <a:solidFill>
                  <a:srgbClr val="FF0000"/>
                </a:solidFill>
              </a:rPr>
              <a:t>Beautiful  - has to be a solution for data storage and robust software solution to exploit the combined systems</a:t>
            </a:r>
            <a:endParaRPr lang="en-US" sz="2000" b="1" dirty="0">
              <a:solidFill>
                <a:srgbClr val="FF0000"/>
              </a:solidFill>
            </a:endParaRPr>
          </a:p>
        </p:txBody>
      </p:sp>
    </p:spTree>
    <p:extLst>
      <p:ext uri="{BB962C8B-B14F-4D97-AF65-F5344CB8AC3E}">
        <p14:creationId xmlns:p14="http://schemas.microsoft.com/office/powerpoint/2010/main" val="193416981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4476376" cy="3200400"/>
          </a:xfrm>
          <a:prstGeom prst="rect">
            <a:avLst/>
          </a:prstGeom>
        </p:spPr>
      </p:pic>
      <p:pic>
        <p:nvPicPr>
          <p:cNvPr id="4" name="Picture 3"/>
          <p:cNvPicPr>
            <a:picLocks noChangeAspect="1"/>
          </p:cNvPicPr>
          <p:nvPr/>
        </p:nvPicPr>
        <p:blipFill>
          <a:blip r:embed="rId3"/>
          <a:stretch>
            <a:fillRect/>
          </a:stretch>
        </p:blipFill>
        <p:spPr>
          <a:xfrm>
            <a:off x="1981200" y="3429000"/>
            <a:ext cx="6108700" cy="1401350"/>
          </a:xfrm>
          <a:prstGeom prst="rect">
            <a:avLst/>
          </a:prstGeom>
        </p:spPr>
      </p:pic>
      <p:pic>
        <p:nvPicPr>
          <p:cNvPr id="5" name="Picture 4"/>
          <p:cNvPicPr>
            <a:picLocks noChangeAspect="1"/>
          </p:cNvPicPr>
          <p:nvPr/>
        </p:nvPicPr>
        <p:blipFill>
          <a:blip r:embed="rId4"/>
          <a:stretch>
            <a:fillRect/>
          </a:stretch>
        </p:blipFill>
        <p:spPr>
          <a:xfrm>
            <a:off x="0" y="4905671"/>
            <a:ext cx="9144000" cy="1970522"/>
          </a:xfrm>
          <a:prstGeom prst="rect">
            <a:avLst/>
          </a:prstGeom>
        </p:spPr>
      </p:pic>
      <p:pic>
        <p:nvPicPr>
          <p:cNvPr id="6" name="Picture 5"/>
          <p:cNvPicPr>
            <a:picLocks noChangeAspect="1"/>
          </p:cNvPicPr>
          <p:nvPr/>
        </p:nvPicPr>
        <p:blipFill>
          <a:blip r:embed="rId5"/>
          <a:stretch>
            <a:fillRect/>
          </a:stretch>
        </p:blipFill>
        <p:spPr>
          <a:xfrm>
            <a:off x="4724400" y="152400"/>
            <a:ext cx="4070995" cy="3073400"/>
          </a:xfrm>
          <a:prstGeom prst="rect">
            <a:avLst/>
          </a:prstGeom>
        </p:spPr>
      </p:pic>
      <p:sp>
        <p:nvSpPr>
          <p:cNvPr id="7" name="TextBox 6"/>
          <p:cNvSpPr txBox="1"/>
          <p:nvPr/>
        </p:nvSpPr>
        <p:spPr>
          <a:xfrm>
            <a:off x="6172200" y="1600200"/>
            <a:ext cx="2286000" cy="369332"/>
          </a:xfrm>
          <a:prstGeom prst="rect">
            <a:avLst/>
          </a:prstGeom>
          <a:noFill/>
        </p:spPr>
        <p:txBody>
          <a:bodyPr wrap="square" rtlCol="0">
            <a:spAutoFit/>
          </a:bodyPr>
          <a:lstStyle/>
          <a:p>
            <a:r>
              <a:rPr lang="en-US" dirty="0" err="1" smtClean="0"/>
              <a:t>Gianluca</a:t>
            </a:r>
            <a:r>
              <a:rPr lang="en-US" dirty="0" smtClean="0"/>
              <a:t> Valentino</a:t>
            </a:r>
            <a:endParaRPr lang="en-US" dirty="0"/>
          </a:p>
        </p:txBody>
      </p:sp>
    </p:spTree>
    <p:extLst>
      <p:ext uri="{BB962C8B-B14F-4D97-AF65-F5344CB8AC3E}">
        <p14:creationId xmlns:p14="http://schemas.microsoft.com/office/powerpoint/2010/main" val="249879599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140789" cy="6858000"/>
          </a:xfrm>
          <a:prstGeom prst="rect">
            <a:avLst/>
          </a:prstGeom>
        </p:spPr>
      </p:pic>
      <p:sp>
        <p:nvSpPr>
          <p:cNvPr id="3" name="TextBox 2"/>
          <p:cNvSpPr txBox="1"/>
          <p:nvPr/>
        </p:nvSpPr>
        <p:spPr>
          <a:xfrm>
            <a:off x="6553200" y="6400800"/>
            <a:ext cx="1371600" cy="369332"/>
          </a:xfrm>
          <a:prstGeom prst="rect">
            <a:avLst/>
          </a:prstGeom>
          <a:noFill/>
        </p:spPr>
        <p:txBody>
          <a:bodyPr wrap="square" rtlCol="0">
            <a:spAutoFit/>
          </a:bodyPr>
          <a:lstStyle/>
          <a:p>
            <a:r>
              <a:rPr lang="en-US" dirty="0" smtClean="0"/>
              <a:t>Helga </a:t>
            </a:r>
            <a:r>
              <a:rPr lang="en-US" dirty="0" err="1" smtClean="0"/>
              <a:t>Timko</a:t>
            </a:r>
            <a:endParaRPr lang="en-US" dirty="0"/>
          </a:p>
        </p:txBody>
      </p:sp>
    </p:spTree>
    <p:extLst>
      <p:ext uri="{BB962C8B-B14F-4D97-AF65-F5344CB8AC3E}">
        <p14:creationId xmlns:p14="http://schemas.microsoft.com/office/powerpoint/2010/main" val="19339249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144000" cy="6848395"/>
          </a:xfrm>
          <a:prstGeom prst="rect">
            <a:avLst/>
          </a:prstGeom>
        </p:spPr>
      </p:pic>
      <p:sp>
        <p:nvSpPr>
          <p:cNvPr id="3" name="TextBox 2"/>
          <p:cNvSpPr txBox="1"/>
          <p:nvPr/>
        </p:nvSpPr>
        <p:spPr>
          <a:xfrm>
            <a:off x="6553200" y="6400800"/>
            <a:ext cx="1371600" cy="369332"/>
          </a:xfrm>
          <a:prstGeom prst="rect">
            <a:avLst/>
          </a:prstGeom>
          <a:noFill/>
        </p:spPr>
        <p:txBody>
          <a:bodyPr wrap="square" rtlCol="0">
            <a:spAutoFit/>
          </a:bodyPr>
          <a:lstStyle/>
          <a:p>
            <a:r>
              <a:rPr lang="en-US" dirty="0" smtClean="0"/>
              <a:t>Helga </a:t>
            </a:r>
            <a:r>
              <a:rPr lang="en-US" dirty="0" err="1" smtClean="0"/>
              <a:t>Timko</a:t>
            </a:r>
            <a:endParaRPr lang="en-US" dirty="0"/>
          </a:p>
        </p:txBody>
      </p:sp>
    </p:spTree>
    <p:extLst>
      <p:ext uri="{BB962C8B-B14F-4D97-AF65-F5344CB8AC3E}">
        <p14:creationId xmlns:p14="http://schemas.microsoft.com/office/powerpoint/2010/main" val="39830999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09600" y="76200"/>
            <a:ext cx="7493000" cy="3358143"/>
          </a:xfrm>
          <a:prstGeom prst="rect">
            <a:avLst/>
          </a:prstGeom>
        </p:spPr>
      </p:pic>
      <p:pic>
        <p:nvPicPr>
          <p:cNvPr id="4" name="Picture 3"/>
          <p:cNvPicPr>
            <a:picLocks noChangeAspect="1"/>
          </p:cNvPicPr>
          <p:nvPr/>
        </p:nvPicPr>
        <p:blipFill>
          <a:blip r:embed="rId3"/>
          <a:stretch>
            <a:fillRect/>
          </a:stretch>
        </p:blipFill>
        <p:spPr>
          <a:xfrm>
            <a:off x="10950" y="3499699"/>
            <a:ext cx="6629400" cy="3334360"/>
          </a:xfrm>
          <a:prstGeom prst="rect">
            <a:avLst/>
          </a:prstGeom>
          <a:ln>
            <a:solidFill>
              <a:schemeClr val="accent1"/>
            </a:solidFill>
          </a:ln>
        </p:spPr>
      </p:pic>
      <p:sp>
        <p:nvSpPr>
          <p:cNvPr id="5" name="Left Arrow 4"/>
          <p:cNvSpPr/>
          <p:nvPr/>
        </p:nvSpPr>
        <p:spPr>
          <a:xfrm>
            <a:off x="5638800" y="6533538"/>
            <a:ext cx="1143000" cy="304800"/>
          </a:xfrm>
          <a:prstGeom prst="leftArrow">
            <a:avLst/>
          </a:prstGeom>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US" dirty="0" smtClean="0"/>
          </a:p>
        </p:txBody>
      </p:sp>
      <p:sp>
        <p:nvSpPr>
          <p:cNvPr id="6" name="TextBox 5"/>
          <p:cNvSpPr txBox="1"/>
          <p:nvPr/>
        </p:nvSpPr>
        <p:spPr>
          <a:xfrm>
            <a:off x="6705600" y="6488668"/>
            <a:ext cx="2438400" cy="369332"/>
          </a:xfrm>
          <a:prstGeom prst="rect">
            <a:avLst/>
          </a:prstGeom>
          <a:solidFill>
            <a:schemeClr val="bg1"/>
          </a:solidFill>
        </p:spPr>
        <p:txBody>
          <a:bodyPr wrap="square" rtlCol="0">
            <a:spAutoFit/>
          </a:bodyPr>
          <a:lstStyle/>
          <a:p>
            <a:r>
              <a:rPr lang="en-US" dirty="0" smtClean="0">
                <a:solidFill>
                  <a:srgbClr val="FF0000"/>
                </a:solidFill>
              </a:rPr>
              <a:t>You can not be serious!</a:t>
            </a:r>
            <a:endParaRPr lang="en-US" dirty="0">
              <a:solidFill>
                <a:srgbClr val="FF0000"/>
              </a:solidFill>
            </a:endParaRPr>
          </a:p>
        </p:txBody>
      </p:sp>
    </p:spTree>
    <p:extLst>
      <p:ext uri="{BB962C8B-B14F-4D97-AF65-F5344CB8AC3E}">
        <p14:creationId xmlns:p14="http://schemas.microsoft.com/office/powerpoint/2010/main" val="214260045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Availability</a:t>
            </a:r>
            <a:endParaRPr lang="en-US" dirty="0"/>
          </a:p>
        </p:txBody>
      </p:sp>
      <p:sp>
        <p:nvSpPr>
          <p:cNvPr id="3" name="Content Placeholder 2"/>
          <p:cNvSpPr>
            <a:spLocks noGrp="1"/>
          </p:cNvSpPr>
          <p:nvPr>
            <p:ph idx="1"/>
          </p:nvPr>
        </p:nvSpPr>
        <p:spPr>
          <a:xfrm>
            <a:off x="457200" y="1295401"/>
            <a:ext cx="8229600" cy="1828800"/>
          </a:xfrm>
        </p:spPr>
        <p:txBody>
          <a:bodyPr>
            <a:normAutofit fontScale="77500" lnSpcReduction="20000"/>
          </a:bodyPr>
          <a:lstStyle/>
          <a:p>
            <a:r>
              <a:rPr lang="en-US" dirty="0" smtClean="0"/>
              <a:t>65.3 </a:t>
            </a:r>
            <a:r>
              <a:rPr lang="en-US" dirty="0"/>
              <a:t>% availability during 25 ns Run (close to 2012)</a:t>
            </a:r>
          </a:p>
          <a:p>
            <a:r>
              <a:rPr lang="en-US" dirty="0" smtClean="0"/>
              <a:t>Remarkable </a:t>
            </a:r>
            <a:r>
              <a:rPr lang="en-US" dirty="0"/>
              <a:t>availability during Ion Run – 81 %!</a:t>
            </a:r>
          </a:p>
          <a:p>
            <a:r>
              <a:rPr lang="en-US" dirty="0" smtClean="0"/>
              <a:t>Cryogenic </a:t>
            </a:r>
            <a:r>
              <a:rPr lang="en-US" dirty="0"/>
              <a:t>system is the biggest contributor to </a:t>
            </a:r>
            <a:r>
              <a:rPr lang="en-US" dirty="0" smtClean="0"/>
              <a:t>LHC unavailability </a:t>
            </a:r>
            <a:r>
              <a:rPr lang="en-US" dirty="0"/>
              <a:t>(~ 25 % as ‘child’ due to quench recovery</a:t>
            </a:r>
            <a:r>
              <a:rPr lang="en-US" dirty="0" smtClean="0"/>
              <a:t>)</a:t>
            </a:r>
            <a:r>
              <a:rPr lang="en-US" dirty="0" smtClean="0">
                <a:solidFill>
                  <a:srgbClr val="FF0000"/>
                </a:solidFill>
              </a:rPr>
              <a:t> </a:t>
            </a:r>
            <a:endParaRPr lang="en-US" dirty="0">
              <a:solidFill>
                <a:srgbClr val="FF0000"/>
              </a:solidFill>
            </a:endParaRPr>
          </a:p>
        </p:txBody>
      </p:sp>
      <p:pic>
        <p:nvPicPr>
          <p:cNvPr id="5" name="Picture 4"/>
          <p:cNvPicPr>
            <a:picLocks noChangeAspect="1"/>
          </p:cNvPicPr>
          <p:nvPr/>
        </p:nvPicPr>
        <p:blipFill>
          <a:blip r:embed="rId2"/>
          <a:stretch>
            <a:fillRect/>
          </a:stretch>
        </p:blipFill>
        <p:spPr>
          <a:xfrm>
            <a:off x="1981200" y="2971800"/>
            <a:ext cx="5486400" cy="3626406"/>
          </a:xfrm>
          <a:prstGeom prst="rect">
            <a:avLst/>
          </a:prstGeom>
        </p:spPr>
      </p:pic>
      <p:sp>
        <p:nvSpPr>
          <p:cNvPr id="6" name="TextBox 5"/>
          <p:cNvSpPr txBox="1"/>
          <p:nvPr/>
        </p:nvSpPr>
        <p:spPr>
          <a:xfrm>
            <a:off x="228600" y="228600"/>
            <a:ext cx="2286000" cy="369332"/>
          </a:xfrm>
          <a:prstGeom prst="rect">
            <a:avLst/>
          </a:prstGeom>
          <a:noFill/>
        </p:spPr>
        <p:txBody>
          <a:bodyPr wrap="square" rtlCol="0">
            <a:spAutoFit/>
          </a:bodyPr>
          <a:lstStyle/>
          <a:p>
            <a:r>
              <a:rPr lang="en-US" dirty="0"/>
              <a:t>Andrea APOLLONIO</a:t>
            </a:r>
          </a:p>
        </p:txBody>
      </p:sp>
    </p:spTree>
    <p:extLst>
      <p:ext uri="{BB962C8B-B14F-4D97-AF65-F5344CB8AC3E}">
        <p14:creationId xmlns:p14="http://schemas.microsoft.com/office/powerpoint/2010/main" val="35498652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766"/>
            <a:ext cx="9144000" cy="676593"/>
          </a:xfrm>
          <a:prstGeom prst="rect">
            <a:avLst/>
          </a:prstGeom>
          <a:gradFill flip="none" rotWithShape="1">
            <a:gsLst>
              <a:gs pos="0">
                <a:srgbClr val="002060"/>
              </a:gs>
              <a:gs pos="50000">
                <a:schemeClr val="accent1">
                  <a:tint val="44500"/>
                  <a:satMod val="16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
          <p:cNvSpPr txBox="1">
            <a:spLocks noChangeArrowheads="1"/>
          </p:cNvSpPr>
          <p:nvPr/>
        </p:nvSpPr>
        <p:spPr>
          <a:xfrm>
            <a:off x="1331640" y="-919"/>
            <a:ext cx="7812360" cy="685801"/>
          </a:xfrm>
          <a:prstGeom prst="rect">
            <a:avLst/>
          </a:prstGeom>
        </p:spPr>
        <p:txBody>
          <a:bodyPr/>
          <a:lstStyle/>
          <a:p>
            <a:pPr algn="r">
              <a:spcBef>
                <a:spcPct val="0"/>
              </a:spcBef>
              <a:defRPr/>
            </a:pPr>
            <a:r>
              <a:rPr lang="en-GB" sz="4400" b="1" dirty="0" smtClean="0">
                <a:solidFill>
                  <a:schemeClr val="tx2"/>
                </a:solidFill>
              </a:rPr>
              <a:t>Summary</a:t>
            </a:r>
            <a:endParaRPr lang="en-GB" sz="4400" b="1" dirty="0">
              <a:solidFill>
                <a:schemeClr val="tx2"/>
              </a:solidFill>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1" i="0" strike="noStrike" kern="1200" cap="none" spc="0" normalizeH="0" baseline="0" noProof="0" dirty="0" smtClean="0">
              <a:ln>
                <a:noFill/>
              </a:ln>
              <a:solidFill>
                <a:schemeClr val="tx1"/>
              </a:solidFill>
              <a:effectLst/>
              <a:uLnTx/>
              <a:uFillTx/>
              <a:latin typeface="+mj-lt"/>
              <a:ea typeface="+mj-ea"/>
              <a:cs typeface="+mj-cs"/>
            </a:endParaRPr>
          </a:p>
        </p:txBody>
      </p:sp>
      <p:pic>
        <p:nvPicPr>
          <p:cNvPr id="6" name="Picture 2" descr="\\cern.ch\dfs\Users\a\aapollon\Desktop\thesis images\CERNLOGO.png"/>
          <p:cNvPicPr>
            <a:picLocks noChangeAspect="1" noChangeArrowheads="1"/>
          </p:cNvPicPr>
          <p:nvPr/>
        </p:nvPicPr>
        <p:blipFill>
          <a:blip r:embed="rId2" cstate="print"/>
          <a:srcRect/>
          <a:stretch>
            <a:fillRect/>
          </a:stretch>
        </p:blipFill>
        <p:spPr bwMode="auto">
          <a:xfrm>
            <a:off x="32049" y="41665"/>
            <a:ext cx="640982" cy="631366"/>
          </a:xfrm>
          <a:prstGeom prst="rect">
            <a:avLst/>
          </a:prstGeom>
          <a:noFill/>
        </p:spPr>
      </p:pic>
      <p:sp>
        <p:nvSpPr>
          <p:cNvPr id="3" name="TextBox 2"/>
          <p:cNvSpPr txBox="1"/>
          <p:nvPr/>
        </p:nvSpPr>
        <p:spPr>
          <a:xfrm>
            <a:off x="552430" y="673031"/>
            <a:ext cx="8175934" cy="5632311"/>
          </a:xfrm>
          <a:prstGeom prst="rect">
            <a:avLst/>
          </a:prstGeom>
          <a:noFill/>
        </p:spPr>
        <p:txBody>
          <a:bodyPr wrap="square" rtlCol="0">
            <a:spAutoFit/>
          </a:bodyPr>
          <a:lstStyle/>
          <a:p>
            <a:pPr marL="342900" indent="-342900">
              <a:buFont typeface="Wingdings" panose="05000000000000000000" pitchFamily="2" charset="2"/>
              <a:buChar char="q"/>
            </a:pPr>
            <a:r>
              <a:rPr lang="en-US" sz="2400" b="1" dirty="0" smtClean="0"/>
              <a:t>WS:</a:t>
            </a:r>
          </a:p>
          <a:p>
            <a:r>
              <a:rPr lang="en-US" dirty="0" smtClean="0"/>
              <a:t>	Deep understanding/investigation of the measurement precision in Run II.</a:t>
            </a:r>
          </a:p>
          <a:p>
            <a:r>
              <a:rPr lang="en-US" dirty="0" smtClean="0"/>
              <a:t>	Undergoing software improvements will improve even more the system.</a:t>
            </a:r>
          </a:p>
          <a:p>
            <a:r>
              <a:rPr lang="en-US" dirty="0"/>
              <a:t>	</a:t>
            </a:r>
            <a:r>
              <a:rPr lang="en-US" dirty="0" smtClean="0"/>
              <a:t>Accuracy of the </a:t>
            </a:r>
            <a:r>
              <a:rPr lang="en-US" u="sng" dirty="0" smtClean="0"/>
              <a:t>beam size </a:t>
            </a:r>
            <a:r>
              <a:rPr lang="en-US" dirty="0" smtClean="0"/>
              <a:t>measurement (absolute value) is &lt;3 %</a:t>
            </a:r>
          </a:p>
          <a:p>
            <a:r>
              <a:rPr lang="en-US" dirty="0"/>
              <a:t>	</a:t>
            </a:r>
            <a:r>
              <a:rPr lang="en-US" dirty="0" smtClean="0"/>
              <a:t>Precision of the </a:t>
            </a:r>
            <a:r>
              <a:rPr lang="en-US" u="sng" dirty="0" smtClean="0"/>
              <a:t>beam size </a:t>
            </a:r>
            <a:r>
              <a:rPr lang="en-US" dirty="0" smtClean="0"/>
              <a:t>measurement (spread around absolute value) &lt;9 %</a:t>
            </a:r>
          </a:p>
          <a:p>
            <a:endParaRPr lang="en-US" dirty="0" smtClean="0"/>
          </a:p>
          <a:p>
            <a:pPr marL="342900" indent="-342900">
              <a:buFont typeface="Wingdings" panose="05000000000000000000" pitchFamily="2" charset="2"/>
              <a:buChar char="q"/>
            </a:pPr>
            <a:r>
              <a:rPr lang="en-US" sz="2400" b="1" dirty="0" smtClean="0"/>
              <a:t>BSRT:</a:t>
            </a:r>
          </a:p>
          <a:p>
            <a:r>
              <a:rPr lang="en-US" dirty="0"/>
              <a:t>	</a:t>
            </a:r>
            <a:r>
              <a:rPr lang="en-US" dirty="0" smtClean="0"/>
              <a:t>Operationally reliable measurements in Run II, </a:t>
            </a:r>
            <a:endParaRPr lang="en-US" dirty="0"/>
          </a:p>
          <a:p>
            <a:pPr marL="742950" lvl="1" indent="-285750">
              <a:buFont typeface="Arial" panose="020B0604020202020204" pitchFamily="34" charset="0"/>
              <a:buChar char="•"/>
            </a:pPr>
            <a:r>
              <a:rPr lang="en-US" dirty="0" smtClean="0"/>
              <a:t>	</a:t>
            </a:r>
            <a:r>
              <a:rPr lang="en-US" dirty="0"/>
              <a:t>Accuracy of the </a:t>
            </a:r>
            <a:r>
              <a:rPr lang="en-US" u="sng" dirty="0"/>
              <a:t>beam </a:t>
            </a:r>
            <a:r>
              <a:rPr lang="en-US" u="sng" dirty="0" smtClean="0"/>
              <a:t>size </a:t>
            </a:r>
            <a:r>
              <a:rPr lang="en-US" dirty="0" smtClean="0"/>
              <a:t>measurement is &lt;6 </a:t>
            </a:r>
            <a:r>
              <a:rPr lang="en-US" dirty="0"/>
              <a:t>%</a:t>
            </a:r>
          </a:p>
          <a:p>
            <a:pPr lvl="1"/>
            <a:r>
              <a:rPr lang="en-US" dirty="0"/>
              <a:t>	Precision of the </a:t>
            </a:r>
            <a:r>
              <a:rPr lang="en-US" u="sng" dirty="0"/>
              <a:t>beam size </a:t>
            </a:r>
            <a:r>
              <a:rPr lang="en-US" dirty="0"/>
              <a:t>measurement </a:t>
            </a:r>
            <a:r>
              <a:rPr lang="en-US" dirty="0" smtClean="0"/>
              <a:t>&lt;5  (B2 better than B1)</a:t>
            </a:r>
          </a:p>
          <a:p>
            <a:pPr marL="742950" lvl="1" indent="-285750">
              <a:buFont typeface="Arial" panose="020B0604020202020204" pitchFamily="34" charset="0"/>
              <a:buChar char="•"/>
            </a:pPr>
            <a:r>
              <a:rPr lang="en-US" dirty="0"/>
              <a:t>	</a:t>
            </a:r>
            <a:r>
              <a:rPr lang="en-US" dirty="0" smtClean="0"/>
              <a:t>At injection, it could replace the systematic WS checks at 1</a:t>
            </a:r>
            <a:r>
              <a:rPr lang="en-US" baseline="30000" dirty="0" smtClean="0"/>
              <a:t>st</a:t>
            </a:r>
            <a:r>
              <a:rPr lang="en-US" dirty="0" smtClean="0"/>
              <a:t> injections</a:t>
            </a:r>
          </a:p>
          <a:p>
            <a:pPr lvl="1"/>
            <a:r>
              <a:rPr lang="en-US" dirty="0"/>
              <a:t>	</a:t>
            </a:r>
            <a:r>
              <a:rPr lang="en-US" dirty="0" smtClean="0"/>
              <a:t>=&gt; Spare OP time, however would be nice to have routine (monthly) checks</a:t>
            </a:r>
          </a:p>
          <a:p>
            <a:pPr lvl="1"/>
            <a:r>
              <a:rPr lang="en-US" dirty="0"/>
              <a:t>	</a:t>
            </a:r>
            <a:r>
              <a:rPr lang="en-US" dirty="0" smtClean="0"/>
              <a:t>at injection (&lt;20 min).</a:t>
            </a:r>
          </a:p>
          <a:p>
            <a:pPr marL="285750" indent="-285750">
              <a:buFont typeface="Arial" panose="020B0604020202020204" pitchFamily="34" charset="0"/>
              <a:buChar char="•"/>
            </a:pPr>
            <a:r>
              <a:rPr lang="en-US" dirty="0" smtClean="0"/>
              <a:t>	Dedicated MD time (often confused with “Calibration”) for development will be 	crucial for Hi-</a:t>
            </a:r>
            <a:r>
              <a:rPr lang="en-US" dirty="0" err="1" smtClean="0"/>
              <a:t>Lumi</a:t>
            </a:r>
            <a:r>
              <a:rPr lang="en-US" dirty="0" smtClean="0"/>
              <a:t>.</a:t>
            </a:r>
            <a:endParaRPr lang="en-US" dirty="0"/>
          </a:p>
          <a:p>
            <a:endParaRPr lang="en-US" dirty="0" smtClean="0"/>
          </a:p>
          <a:p>
            <a:pPr marL="342900" indent="-342900">
              <a:buFont typeface="Wingdings" panose="05000000000000000000" pitchFamily="2" charset="2"/>
              <a:buChar char="q"/>
            </a:pPr>
            <a:r>
              <a:rPr lang="en-US" sz="2400" b="1" dirty="0" smtClean="0"/>
              <a:t>BGI &amp; BGV:</a:t>
            </a:r>
          </a:p>
          <a:p>
            <a:r>
              <a:rPr lang="en-US" dirty="0"/>
              <a:t>	</a:t>
            </a:r>
            <a:r>
              <a:rPr lang="en-US" dirty="0" smtClean="0"/>
              <a:t>2016 will still be a commissioning year for both instruments.</a:t>
            </a:r>
          </a:p>
          <a:p>
            <a:endParaRPr lang="en-GB" dirty="0"/>
          </a:p>
        </p:txBody>
      </p:sp>
      <p:sp>
        <p:nvSpPr>
          <p:cNvPr id="8" name="Rectangle 7"/>
          <p:cNvSpPr/>
          <p:nvPr/>
        </p:nvSpPr>
        <p:spPr>
          <a:xfrm>
            <a:off x="4133610" y="6622866"/>
            <a:ext cx="5029200" cy="2351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asellaDiTesto 7"/>
          <p:cNvSpPr txBox="1"/>
          <p:nvPr/>
        </p:nvSpPr>
        <p:spPr>
          <a:xfrm>
            <a:off x="4129732" y="6606371"/>
            <a:ext cx="4728010" cy="276999"/>
          </a:xfrm>
          <a:prstGeom prst="rect">
            <a:avLst/>
          </a:prstGeom>
          <a:noFill/>
        </p:spPr>
        <p:txBody>
          <a:bodyPr wrap="square" rtlCol="0">
            <a:spAutoFit/>
          </a:bodyPr>
          <a:lstStyle/>
          <a:p>
            <a:pPr algn="ctr"/>
            <a:r>
              <a:rPr lang="en-GB" sz="1200" b="1" i="1" dirty="0" smtClean="0"/>
              <a:t>LHC Profile Monitors Status- 6</a:t>
            </a:r>
            <a:r>
              <a:rPr lang="en-GB" sz="1200" b="1" i="1" baseline="30000" dirty="0" smtClean="0"/>
              <a:t>th</a:t>
            </a:r>
            <a:r>
              <a:rPr lang="en-GB" sz="1200" b="1" i="1" dirty="0" smtClean="0"/>
              <a:t> Evian Workshop,   G. Trad </a:t>
            </a:r>
            <a:r>
              <a:rPr lang="en-US" sz="1200" b="1" i="1" dirty="0" smtClean="0"/>
              <a:t>–</a:t>
            </a:r>
            <a:r>
              <a:rPr lang="en-GB" sz="1200" b="1" i="1" dirty="0" smtClean="0"/>
              <a:t> 16/12/2015</a:t>
            </a:r>
            <a:endParaRPr lang="it-IT" sz="1200" b="1" i="1" dirty="0" smtClean="0"/>
          </a:p>
        </p:txBody>
      </p:sp>
      <p:sp>
        <p:nvSpPr>
          <p:cNvPr id="2" name="Rectangle 1"/>
          <p:cNvSpPr/>
          <p:nvPr/>
        </p:nvSpPr>
        <p:spPr>
          <a:xfrm>
            <a:off x="1905000" y="2590800"/>
            <a:ext cx="6248400" cy="1752600"/>
          </a:xfrm>
          <a:prstGeom prst="rect">
            <a:avLst/>
          </a:prstGeom>
        </p:spPr>
        <p:style>
          <a:lnRef idx="1">
            <a:schemeClr val="accent1"/>
          </a:lnRef>
          <a:fillRef idx="3">
            <a:schemeClr val="accent1"/>
          </a:fillRef>
          <a:effectRef idx="2">
            <a:schemeClr val="accent1"/>
          </a:effectRef>
          <a:fontRef idx="minor">
            <a:schemeClr val="lt1"/>
          </a:fontRef>
        </p:style>
        <p:txBody>
          <a:bodyPr tIns="0" bIns="46800" rtlCol="0" anchor="ctr"/>
          <a:lstStyle/>
          <a:p>
            <a:pPr algn="ctr"/>
            <a:r>
              <a:rPr lang="en-US" sz="3200" dirty="0" smtClean="0"/>
              <a:t>Lovely talk including timely reminder about the difference between accuracy and precision.</a:t>
            </a:r>
          </a:p>
        </p:txBody>
      </p:sp>
    </p:spTree>
    <p:extLst>
      <p:ext uri="{BB962C8B-B14F-4D97-AF65-F5344CB8AC3E}">
        <p14:creationId xmlns:p14="http://schemas.microsoft.com/office/powerpoint/2010/main" val="21951070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5" y="228600"/>
            <a:ext cx="9145341" cy="647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0367" y="3561994"/>
            <a:ext cx="1781175" cy="329600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457200" y="152400"/>
            <a:ext cx="1295400" cy="584775"/>
          </a:xfrm>
          <a:prstGeom prst="rect">
            <a:avLst/>
          </a:prstGeom>
          <a:noFill/>
        </p:spPr>
        <p:txBody>
          <a:bodyPr wrap="square" rtlCol="0">
            <a:spAutoFit/>
          </a:bodyPr>
          <a:lstStyle/>
          <a:p>
            <a:r>
              <a:rPr lang="en-GB" sz="3200" b="1" dirty="0" smtClean="0"/>
              <a:t>1985</a:t>
            </a:r>
            <a:endParaRPr lang="en-GB" sz="3200" b="1" dirty="0"/>
          </a:p>
        </p:txBody>
      </p:sp>
      <p:sp>
        <p:nvSpPr>
          <p:cNvPr id="4" name="Oval 3"/>
          <p:cNvSpPr/>
          <p:nvPr/>
        </p:nvSpPr>
        <p:spPr>
          <a:xfrm>
            <a:off x="457200" y="5867400"/>
            <a:ext cx="1143000" cy="685800"/>
          </a:xfrm>
          <a:prstGeom prst="ellipse">
            <a:avLst/>
          </a:prstGeom>
          <a:noFill/>
          <a:ln w="34925">
            <a:solidFill>
              <a:srgbClr val="FF0000"/>
            </a:solidFill>
          </a:ln>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GB" dirty="0" smtClean="0"/>
          </a:p>
        </p:txBody>
      </p:sp>
      <p:pic>
        <p:nvPicPr>
          <p:cNvPr id="5" name="Picture 4"/>
          <p:cNvPicPr>
            <a:picLocks noChangeAspect="1"/>
          </p:cNvPicPr>
          <p:nvPr/>
        </p:nvPicPr>
        <p:blipFill>
          <a:blip r:embed="rId4"/>
          <a:stretch>
            <a:fillRect/>
          </a:stretch>
        </p:blipFill>
        <p:spPr>
          <a:xfrm>
            <a:off x="76200" y="5190055"/>
            <a:ext cx="9144000" cy="1650863"/>
          </a:xfrm>
          <a:prstGeom prst="rect">
            <a:avLst/>
          </a:prstGeom>
        </p:spPr>
      </p:pic>
    </p:spTree>
    <p:extLst>
      <p:ext uri="{BB962C8B-B14F-4D97-AF65-F5344CB8AC3E}">
        <p14:creationId xmlns:p14="http://schemas.microsoft.com/office/powerpoint/2010/main" val="14193832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381000"/>
            <a:ext cx="9144000" cy="6089650"/>
          </a:xfrm>
          <a:prstGeom prst="rect">
            <a:avLst/>
          </a:prstGeom>
        </p:spPr>
      </p:pic>
      <p:sp>
        <p:nvSpPr>
          <p:cNvPr id="4" name="TextBox 3"/>
          <p:cNvSpPr txBox="1"/>
          <p:nvPr/>
        </p:nvSpPr>
        <p:spPr>
          <a:xfrm>
            <a:off x="4724400" y="6019800"/>
            <a:ext cx="4419600" cy="461665"/>
          </a:xfrm>
          <a:prstGeom prst="rect">
            <a:avLst/>
          </a:prstGeom>
          <a:noFill/>
        </p:spPr>
        <p:txBody>
          <a:bodyPr wrap="square" rtlCol="0">
            <a:spAutoFit/>
          </a:bodyPr>
          <a:lstStyle/>
          <a:p>
            <a:r>
              <a:rPr lang="en-US" sz="2400" dirty="0" smtClean="0">
                <a:solidFill>
                  <a:schemeClr val="bg1"/>
                </a:solidFill>
              </a:rPr>
              <a:t>We’ve come some way since LEP</a:t>
            </a:r>
            <a:endParaRPr lang="en-US" sz="2400" dirty="0">
              <a:solidFill>
                <a:schemeClr val="bg1"/>
              </a:solidFill>
            </a:endParaRPr>
          </a:p>
        </p:txBody>
      </p:sp>
    </p:spTree>
    <p:extLst>
      <p:ext uri="{BB962C8B-B14F-4D97-AF65-F5344CB8AC3E}">
        <p14:creationId xmlns:p14="http://schemas.microsoft.com/office/powerpoint/2010/main" val="33184241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863600"/>
            <a:ext cx="9144000" cy="5124977"/>
          </a:xfrm>
          <a:prstGeom prst="rect">
            <a:avLst/>
          </a:prstGeom>
        </p:spPr>
      </p:pic>
      <p:sp>
        <p:nvSpPr>
          <p:cNvPr id="2" name="TextBox 1"/>
          <p:cNvSpPr txBox="1"/>
          <p:nvPr/>
        </p:nvSpPr>
        <p:spPr>
          <a:xfrm>
            <a:off x="2667000" y="609600"/>
            <a:ext cx="3886200" cy="369332"/>
          </a:xfrm>
          <a:prstGeom prst="rect">
            <a:avLst/>
          </a:prstGeom>
          <a:noFill/>
        </p:spPr>
        <p:txBody>
          <a:bodyPr wrap="square" rtlCol="0">
            <a:spAutoFit/>
          </a:bodyPr>
          <a:lstStyle/>
          <a:p>
            <a:r>
              <a:rPr lang="en-US" dirty="0" err="1" smtClean="0"/>
              <a:t>Kajetan</a:t>
            </a:r>
            <a:r>
              <a:rPr lang="en-US" dirty="0" smtClean="0"/>
              <a:t>: let’s build some bridges</a:t>
            </a:r>
            <a:endParaRPr lang="en-US" dirty="0"/>
          </a:p>
        </p:txBody>
      </p:sp>
    </p:spTree>
    <p:extLst>
      <p:ext uri="{BB962C8B-B14F-4D97-AF65-F5344CB8AC3E}">
        <p14:creationId xmlns:p14="http://schemas.microsoft.com/office/powerpoint/2010/main" val="352278811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289753"/>
            <a:ext cx="9144000" cy="5492047"/>
          </a:xfrm>
          <a:prstGeom prst="rect">
            <a:avLst/>
          </a:prstGeom>
        </p:spPr>
      </p:pic>
      <p:pic>
        <p:nvPicPr>
          <p:cNvPr id="7" name="Picture 6"/>
          <p:cNvPicPr>
            <a:picLocks noChangeAspect="1"/>
          </p:cNvPicPr>
          <p:nvPr/>
        </p:nvPicPr>
        <p:blipFill>
          <a:blip r:embed="rId3"/>
          <a:stretch>
            <a:fillRect/>
          </a:stretch>
        </p:blipFill>
        <p:spPr>
          <a:xfrm>
            <a:off x="5334000" y="2750253"/>
            <a:ext cx="3352800" cy="3352800"/>
          </a:xfrm>
          <a:prstGeom prst="rect">
            <a:avLst/>
          </a:prstGeom>
        </p:spPr>
      </p:pic>
      <p:sp>
        <p:nvSpPr>
          <p:cNvPr id="8" name="Title 7"/>
          <p:cNvSpPr>
            <a:spLocks noGrp="1"/>
          </p:cNvSpPr>
          <p:nvPr>
            <p:ph type="title"/>
          </p:nvPr>
        </p:nvSpPr>
        <p:spPr/>
        <p:txBody>
          <a:bodyPr/>
          <a:lstStyle/>
          <a:p>
            <a:r>
              <a:rPr lang="en-US" dirty="0" smtClean="0"/>
              <a:t>Controls</a:t>
            </a:r>
            <a:endParaRPr lang="en-US" dirty="0"/>
          </a:p>
        </p:txBody>
      </p:sp>
    </p:spTree>
    <p:extLst>
      <p:ext uri="{BB962C8B-B14F-4D97-AF65-F5344CB8AC3E}">
        <p14:creationId xmlns:p14="http://schemas.microsoft.com/office/powerpoint/2010/main" val="72257266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66800" y="-95250"/>
            <a:ext cx="11369040" cy="7105650"/>
          </a:xfrm>
          <a:prstGeom prst="rect">
            <a:avLst/>
          </a:prstGeom>
        </p:spPr>
      </p:pic>
    </p:spTree>
    <p:extLst>
      <p:ext uri="{BB962C8B-B14F-4D97-AF65-F5344CB8AC3E}">
        <p14:creationId xmlns:p14="http://schemas.microsoft.com/office/powerpoint/2010/main" val="165896119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137588" cy="6858000"/>
          </a:xfrm>
          <a:prstGeom prst="rect">
            <a:avLst/>
          </a:prstGeom>
        </p:spPr>
      </p:pic>
    </p:spTree>
    <p:extLst>
      <p:ext uri="{BB962C8B-B14F-4D97-AF65-F5344CB8AC3E}">
        <p14:creationId xmlns:p14="http://schemas.microsoft.com/office/powerpoint/2010/main" val="38418227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105400"/>
            <a:ext cx="7772400" cy="369332"/>
          </a:xfrm>
          <a:prstGeom prst="rect">
            <a:avLst/>
          </a:prstGeom>
          <a:noFill/>
        </p:spPr>
        <p:txBody>
          <a:bodyPr wrap="square" rtlCol="0">
            <a:spAutoFit/>
          </a:bodyPr>
          <a:lstStyle/>
          <a:p>
            <a:r>
              <a:rPr lang="en-US" b="1" i="1" dirty="0"/>
              <a:t>“The condition upon which God hath given liberty to man is eternal vigilance.”</a:t>
            </a:r>
            <a:endParaRPr lang="en-US" dirty="0"/>
          </a:p>
        </p:txBody>
      </p:sp>
      <p:pic>
        <p:nvPicPr>
          <p:cNvPr id="3" name="Picture 2" descr="article-0-0E4C346600000578-106_634x392.jpg"/>
          <p:cNvPicPr>
            <a:picLocks noChangeAspect="1"/>
          </p:cNvPicPr>
          <p:nvPr/>
        </p:nvPicPr>
        <p:blipFill rotWithShape="1">
          <a:blip r:embed="rId2">
            <a:extLst>
              <a:ext uri="{28A0092B-C50C-407E-A947-70E740481C1C}">
                <a14:useLocalDpi xmlns:a14="http://schemas.microsoft.com/office/drawing/2010/main" val="0"/>
              </a:ext>
            </a:extLst>
          </a:blip>
          <a:srcRect t="12109" b="17349"/>
          <a:stretch/>
        </p:blipFill>
        <p:spPr>
          <a:xfrm>
            <a:off x="1105150" y="1577464"/>
            <a:ext cx="7027130" cy="3064998"/>
          </a:xfrm>
          <a:prstGeom prst="rect">
            <a:avLst/>
          </a:prstGeom>
        </p:spPr>
      </p:pic>
      <p:sp>
        <p:nvSpPr>
          <p:cNvPr id="4" name="TextBox 3"/>
          <p:cNvSpPr txBox="1"/>
          <p:nvPr/>
        </p:nvSpPr>
        <p:spPr>
          <a:xfrm>
            <a:off x="1219200" y="381000"/>
            <a:ext cx="6553200" cy="954107"/>
          </a:xfrm>
          <a:prstGeom prst="rect">
            <a:avLst/>
          </a:prstGeom>
          <a:noFill/>
        </p:spPr>
        <p:txBody>
          <a:bodyPr wrap="square" rtlCol="0">
            <a:spAutoFit/>
          </a:bodyPr>
          <a:lstStyle/>
          <a:p>
            <a:pPr algn="ctr"/>
            <a:r>
              <a:rPr lang="en-US" sz="2800" b="1" dirty="0">
                <a:solidFill>
                  <a:srgbClr val="FF0000"/>
                </a:solidFill>
              </a:rPr>
              <a:t>MPS ensured safe operation</a:t>
            </a:r>
            <a:r>
              <a:rPr lang="en-US" sz="2800" dirty="0">
                <a:solidFill>
                  <a:srgbClr val="FF0000"/>
                </a:solidFill>
              </a:rPr>
              <a:t> with up to </a:t>
            </a:r>
            <a:r>
              <a:rPr lang="en-US" sz="2800" b="1" dirty="0">
                <a:solidFill>
                  <a:srgbClr val="FF0000"/>
                </a:solidFill>
              </a:rPr>
              <a:t>~</a:t>
            </a:r>
            <a:r>
              <a:rPr lang="en-US" sz="2800" b="1" dirty="0" smtClean="0">
                <a:solidFill>
                  <a:srgbClr val="FF0000"/>
                </a:solidFill>
              </a:rPr>
              <a:t>280 MJ</a:t>
            </a:r>
            <a:r>
              <a:rPr lang="en-US" sz="2800" dirty="0" smtClean="0">
                <a:solidFill>
                  <a:srgbClr val="FF0000"/>
                </a:solidFill>
              </a:rPr>
              <a:t> </a:t>
            </a:r>
            <a:r>
              <a:rPr lang="en-US" sz="2800" dirty="0">
                <a:solidFill>
                  <a:srgbClr val="FF0000"/>
                </a:solidFill>
              </a:rPr>
              <a:t>stored beam energy in </a:t>
            </a:r>
            <a:r>
              <a:rPr lang="en-US" sz="2800" dirty="0" smtClean="0">
                <a:solidFill>
                  <a:srgbClr val="FF0000"/>
                </a:solidFill>
              </a:rPr>
              <a:t>2015</a:t>
            </a:r>
            <a:endParaRPr lang="en-US" sz="2800" dirty="0">
              <a:solidFill>
                <a:srgbClr val="FF0000"/>
              </a:solidFill>
            </a:endParaRPr>
          </a:p>
        </p:txBody>
      </p:sp>
      <p:sp>
        <p:nvSpPr>
          <p:cNvPr id="5" name="TextBox 4"/>
          <p:cNvSpPr txBox="1"/>
          <p:nvPr/>
        </p:nvSpPr>
        <p:spPr>
          <a:xfrm>
            <a:off x="5791200" y="6400800"/>
            <a:ext cx="2133600" cy="369332"/>
          </a:xfrm>
          <a:prstGeom prst="rect">
            <a:avLst/>
          </a:prstGeom>
          <a:noFill/>
        </p:spPr>
        <p:txBody>
          <a:bodyPr wrap="square" rtlCol="0">
            <a:spAutoFit/>
          </a:bodyPr>
          <a:lstStyle/>
          <a:p>
            <a:r>
              <a:rPr lang="en-US" dirty="0" smtClean="0"/>
              <a:t>Daniel </a:t>
            </a:r>
            <a:r>
              <a:rPr lang="en-US" dirty="0" err="1" smtClean="0"/>
              <a:t>Wollmann</a:t>
            </a:r>
            <a:endParaRPr lang="en-US" dirty="0"/>
          </a:p>
        </p:txBody>
      </p:sp>
    </p:spTree>
    <p:extLst>
      <p:ext uri="{BB962C8B-B14F-4D97-AF65-F5344CB8AC3E}">
        <p14:creationId xmlns:p14="http://schemas.microsoft.com/office/powerpoint/2010/main" val="20331576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5-12-17 at 7.55.5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81000"/>
            <a:ext cx="8229600" cy="1689217"/>
          </a:xfrm>
          <a:prstGeom prst="rect">
            <a:avLst/>
          </a:prstGeom>
        </p:spPr>
      </p:pic>
      <p:pic>
        <p:nvPicPr>
          <p:cNvPr id="4" name="Picture 3"/>
          <p:cNvPicPr>
            <a:picLocks noChangeAspect="1"/>
          </p:cNvPicPr>
          <p:nvPr/>
        </p:nvPicPr>
        <p:blipFill>
          <a:blip r:embed="rId3"/>
          <a:stretch>
            <a:fillRect/>
          </a:stretch>
        </p:blipFill>
        <p:spPr>
          <a:xfrm>
            <a:off x="24975" y="4343400"/>
            <a:ext cx="5791200" cy="2153138"/>
          </a:xfrm>
          <a:prstGeom prst="rect">
            <a:avLst/>
          </a:prstGeom>
        </p:spPr>
      </p:pic>
      <p:pic>
        <p:nvPicPr>
          <p:cNvPr id="5" name="Picture 4"/>
          <p:cNvPicPr>
            <a:picLocks noChangeAspect="1"/>
          </p:cNvPicPr>
          <p:nvPr/>
        </p:nvPicPr>
        <p:blipFill>
          <a:blip r:embed="rId4"/>
          <a:stretch>
            <a:fillRect/>
          </a:stretch>
        </p:blipFill>
        <p:spPr>
          <a:xfrm>
            <a:off x="381000" y="2667000"/>
            <a:ext cx="8178902" cy="1430825"/>
          </a:xfrm>
          <a:prstGeom prst="rect">
            <a:avLst/>
          </a:prstGeom>
        </p:spPr>
      </p:pic>
      <p:pic>
        <p:nvPicPr>
          <p:cNvPr id="6" name="Picture 5"/>
          <p:cNvPicPr>
            <a:picLocks noChangeAspect="1"/>
          </p:cNvPicPr>
          <p:nvPr/>
        </p:nvPicPr>
        <p:blipFill>
          <a:blip r:embed="rId5"/>
          <a:stretch>
            <a:fillRect/>
          </a:stretch>
        </p:blipFill>
        <p:spPr>
          <a:xfrm>
            <a:off x="5791200" y="4261486"/>
            <a:ext cx="3352800" cy="2420324"/>
          </a:xfrm>
          <a:prstGeom prst="rect">
            <a:avLst/>
          </a:prstGeom>
        </p:spPr>
      </p:pic>
    </p:spTree>
    <p:extLst>
      <p:ext uri="{BB962C8B-B14F-4D97-AF65-F5344CB8AC3E}">
        <p14:creationId xmlns:p14="http://schemas.microsoft.com/office/powerpoint/2010/main" val="8219788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736600"/>
            <a:ext cx="9144000" cy="5378200"/>
          </a:xfrm>
          <a:prstGeom prst="rect">
            <a:avLst/>
          </a:prstGeom>
        </p:spPr>
      </p:pic>
      <p:pic>
        <p:nvPicPr>
          <p:cNvPr id="3" name="Picture 2"/>
          <p:cNvPicPr>
            <a:picLocks noChangeAspect="1"/>
          </p:cNvPicPr>
          <p:nvPr/>
        </p:nvPicPr>
        <p:blipFill>
          <a:blip r:embed="rId3"/>
          <a:stretch>
            <a:fillRect/>
          </a:stretch>
        </p:blipFill>
        <p:spPr>
          <a:xfrm>
            <a:off x="381000" y="304800"/>
            <a:ext cx="4013200" cy="1237647"/>
          </a:xfrm>
          <a:prstGeom prst="rect">
            <a:avLst/>
          </a:prstGeom>
        </p:spPr>
      </p:pic>
      <p:pic>
        <p:nvPicPr>
          <p:cNvPr id="4" name="Picture 3"/>
          <p:cNvPicPr>
            <a:picLocks noChangeAspect="1"/>
          </p:cNvPicPr>
          <p:nvPr/>
        </p:nvPicPr>
        <p:blipFill>
          <a:blip r:embed="rId4"/>
          <a:stretch>
            <a:fillRect/>
          </a:stretch>
        </p:blipFill>
        <p:spPr>
          <a:xfrm>
            <a:off x="381000" y="6096000"/>
            <a:ext cx="5334000" cy="576649"/>
          </a:xfrm>
          <a:prstGeom prst="rect">
            <a:avLst/>
          </a:prstGeom>
        </p:spPr>
      </p:pic>
    </p:spTree>
    <p:extLst>
      <p:ext uri="{BB962C8B-B14F-4D97-AF65-F5344CB8AC3E}">
        <p14:creationId xmlns:p14="http://schemas.microsoft.com/office/powerpoint/2010/main" val="3608588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Availability</a:t>
            </a:r>
            <a:endParaRPr lang="en-US" dirty="0"/>
          </a:p>
        </p:txBody>
      </p:sp>
      <p:sp>
        <p:nvSpPr>
          <p:cNvPr id="5" name="Content Placeholder 4"/>
          <p:cNvSpPr>
            <a:spLocks noGrp="1"/>
          </p:cNvSpPr>
          <p:nvPr>
            <p:ph idx="1"/>
          </p:nvPr>
        </p:nvSpPr>
        <p:spPr>
          <a:xfrm>
            <a:off x="457200" y="1752600"/>
            <a:ext cx="8229600" cy="4754563"/>
          </a:xfrm>
        </p:spPr>
        <p:txBody>
          <a:bodyPr>
            <a:normAutofit lnSpcReduction="10000"/>
          </a:bodyPr>
          <a:lstStyle/>
          <a:p>
            <a:r>
              <a:rPr lang="en-US" dirty="0" smtClean="0"/>
              <a:t>QPS – looking good </a:t>
            </a:r>
          </a:p>
          <a:p>
            <a:pPr lvl="1"/>
            <a:r>
              <a:rPr lang="en-US" dirty="0" smtClean="0"/>
              <a:t> excellent after card replacement</a:t>
            </a:r>
          </a:p>
          <a:p>
            <a:pPr lvl="1"/>
            <a:r>
              <a:rPr lang="en-US" dirty="0" smtClean="0"/>
              <a:t> </a:t>
            </a:r>
            <a:r>
              <a:rPr lang="en-US" dirty="0" err="1" smtClean="0"/>
              <a:t>comms</a:t>
            </a:r>
            <a:r>
              <a:rPr lang="en-US" dirty="0" smtClean="0"/>
              <a:t> issue to be resolved</a:t>
            </a:r>
          </a:p>
          <a:p>
            <a:pPr lvl="1"/>
            <a:r>
              <a:rPr lang="en-US" dirty="0" smtClean="0"/>
              <a:t>possible usability issues to be targeted</a:t>
            </a:r>
          </a:p>
          <a:p>
            <a:r>
              <a:rPr lang="en-US" dirty="0" smtClean="0"/>
              <a:t>R2E – is it still an issue? YES!</a:t>
            </a:r>
          </a:p>
          <a:p>
            <a:pPr lvl="1"/>
            <a:r>
              <a:rPr lang="en-US" dirty="0" smtClean="0"/>
              <a:t>Major </a:t>
            </a:r>
            <a:r>
              <a:rPr lang="en-US" dirty="0"/>
              <a:t>success all round </a:t>
            </a:r>
          </a:p>
          <a:p>
            <a:pPr lvl="1"/>
            <a:r>
              <a:rPr lang="en-US" dirty="0" smtClean="0"/>
              <a:t>no </a:t>
            </a:r>
            <a:r>
              <a:rPr lang="en-US" dirty="0"/>
              <a:t>room for complacency (only 4 fb</a:t>
            </a:r>
            <a:r>
              <a:rPr lang="en-US" baseline="30000" dirty="0"/>
              <a:t>-1</a:t>
            </a:r>
            <a:r>
              <a:rPr lang="en-US" dirty="0"/>
              <a:t> in 2015</a:t>
            </a:r>
            <a:r>
              <a:rPr lang="en-US" dirty="0" smtClean="0"/>
              <a:t>)</a:t>
            </a:r>
          </a:p>
          <a:p>
            <a:pPr lvl="1"/>
            <a:r>
              <a:rPr lang="en-US" dirty="0"/>
              <a:t>power converters – 24 dumps per 35 fb</a:t>
            </a:r>
            <a:r>
              <a:rPr lang="en-US" baseline="30000" dirty="0"/>
              <a:t>-1</a:t>
            </a:r>
            <a:r>
              <a:rPr lang="en-US" dirty="0"/>
              <a:t> </a:t>
            </a:r>
            <a:r>
              <a:rPr lang="en-US" dirty="0" smtClean="0"/>
              <a:t>year</a:t>
            </a:r>
          </a:p>
          <a:p>
            <a:r>
              <a:rPr lang="en-US" dirty="0"/>
              <a:t>RF – mature system – 300 kW in </a:t>
            </a:r>
            <a:r>
              <a:rPr lang="en-US" dirty="0" smtClean="0"/>
              <a:t>2016</a:t>
            </a:r>
            <a:endParaRPr lang="en-US" dirty="0"/>
          </a:p>
          <a:p>
            <a:pPr lvl="1"/>
            <a:endParaRPr lang="en-US" dirty="0"/>
          </a:p>
        </p:txBody>
      </p:sp>
      <p:sp>
        <p:nvSpPr>
          <p:cNvPr id="8" name="TextBox 7"/>
          <p:cNvSpPr txBox="1"/>
          <p:nvPr/>
        </p:nvSpPr>
        <p:spPr>
          <a:xfrm>
            <a:off x="1447800" y="990600"/>
            <a:ext cx="5867400" cy="369332"/>
          </a:xfrm>
          <a:prstGeom prst="rect">
            <a:avLst/>
          </a:prstGeom>
          <a:noFill/>
        </p:spPr>
        <p:txBody>
          <a:bodyPr wrap="square" rtlCol="0">
            <a:spAutoFit/>
          </a:bodyPr>
          <a:lstStyle/>
          <a:p>
            <a:r>
              <a:rPr lang="en-US" dirty="0"/>
              <a:t>"If you can not measure it, you can not improve it.” </a:t>
            </a:r>
            <a:r>
              <a:rPr lang="en-US" dirty="0" smtClean="0"/>
              <a:t>Kelvin</a:t>
            </a:r>
            <a:endParaRPr lang="en-US" dirty="0"/>
          </a:p>
        </p:txBody>
      </p:sp>
    </p:spTree>
    <p:extLst>
      <p:ext uri="{BB962C8B-B14F-4D97-AF65-F5344CB8AC3E}">
        <p14:creationId xmlns:p14="http://schemas.microsoft.com/office/powerpoint/2010/main" val="12102658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12-16 at 11.23.12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524000"/>
            <a:ext cx="9144000" cy="4320709"/>
          </a:xfrm>
          <a:prstGeom prst="rect">
            <a:avLst/>
          </a:prstGeom>
        </p:spPr>
      </p:pic>
      <p:sp>
        <p:nvSpPr>
          <p:cNvPr id="7" name="Title 6"/>
          <p:cNvSpPr>
            <a:spLocks noGrp="1"/>
          </p:cNvSpPr>
          <p:nvPr>
            <p:ph type="title"/>
          </p:nvPr>
        </p:nvSpPr>
        <p:spPr/>
        <p:txBody>
          <a:bodyPr/>
          <a:lstStyle/>
          <a:p>
            <a:r>
              <a:rPr lang="en-US" dirty="0" smtClean="0"/>
              <a:t>2016</a:t>
            </a:r>
            <a:endParaRPr lang="en-US" dirty="0"/>
          </a:p>
        </p:txBody>
      </p:sp>
    </p:spTree>
    <p:extLst>
      <p:ext uri="{BB962C8B-B14F-4D97-AF65-F5344CB8AC3E}">
        <p14:creationId xmlns:p14="http://schemas.microsoft.com/office/powerpoint/2010/main" val="22514179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2016 Q3/Q4 (v1.0) </a:t>
            </a:r>
            <a:endParaRPr lang="en-GB" dirty="0"/>
          </a:p>
        </p:txBody>
      </p:sp>
      <p:pic>
        <p:nvPicPr>
          <p:cNvPr id="3" name="Picture 2"/>
          <p:cNvPicPr>
            <a:picLocks noChangeAspect="1"/>
          </p:cNvPicPr>
          <p:nvPr/>
        </p:nvPicPr>
        <p:blipFill>
          <a:blip r:embed="rId2"/>
          <a:stretch>
            <a:fillRect/>
          </a:stretch>
        </p:blipFill>
        <p:spPr>
          <a:xfrm>
            <a:off x="124143" y="1143000"/>
            <a:ext cx="8892510" cy="5486400"/>
          </a:xfrm>
          <a:prstGeom prst="rect">
            <a:avLst/>
          </a:prstGeom>
        </p:spPr>
      </p:pic>
    </p:spTree>
    <p:extLst>
      <p:ext uri="{BB962C8B-B14F-4D97-AF65-F5344CB8AC3E}">
        <p14:creationId xmlns:p14="http://schemas.microsoft.com/office/powerpoint/2010/main" val="2948695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2016 version 1.0</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782979596"/>
              </p:ext>
            </p:extLst>
          </p:nvPr>
        </p:nvGraphicFramePr>
        <p:xfrm>
          <a:off x="533400" y="1447800"/>
          <a:ext cx="8077200" cy="3977640"/>
        </p:xfrm>
        <a:graphic>
          <a:graphicData uri="http://schemas.openxmlformats.org/drawingml/2006/table">
            <a:tbl>
              <a:tblPr firstRow="1" bandRow="1">
                <a:tableStyleId>{5C22544A-7EE6-4342-B048-85BDC9FD1C3A}</a:tableStyleId>
              </a:tblPr>
              <a:tblGrid>
                <a:gridCol w="6198782"/>
                <a:gridCol w="1878418"/>
              </a:tblGrid>
              <a:tr h="370840">
                <a:tc>
                  <a:txBody>
                    <a:bodyPr/>
                    <a:lstStyle/>
                    <a:p>
                      <a:r>
                        <a:rPr lang="en-US" sz="1800" dirty="0" smtClean="0"/>
                        <a:t>Phase</a:t>
                      </a:r>
                      <a:endParaRPr lang="en-US" sz="1800" dirty="0"/>
                    </a:p>
                  </a:txBody>
                  <a:tcPr/>
                </a:tc>
                <a:tc>
                  <a:txBody>
                    <a:bodyPr/>
                    <a:lstStyle/>
                    <a:p>
                      <a:pPr algn="ctr"/>
                      <a:r>
                        <a:rPr lang="en-US" sz="1800" dirty="0" smtClean="0"/>
                        <a:t>Days</a:t>
                      </a:r>
                      <a:endParaRPr lang="en-US" sz="1800" dirty="0"/>
                    </a:p>
                  </a:txBody>
                  <a:tcPr/>
                </a:tc>
              </a:tr>
              <a:tr h="370840">
                <a:tc>
                  <a:txBody>
                    <a:bodyPr/>
                    <a:lstStyle/>
                    <a:p>
                      <a:r>
                        <a:rPr lang="en-US" sz="1800" dirty="0" smtClean="0"/>
                        <a:t>Initial Commissioning</a:t>
                      </a:r>
                      <a:endParaRPr lang="en-US" sz="1800" dirty="0"/>
                    </a:p>
                  </a:txBody>
                  <a:tcPr/>
                </a:tc>
                <a:tc>
                  <a:txBody>
                    <a:bodyPr/>
                    <a:lstStyle/>
                    <a:p>
                      <a:pPr algn="ctr"/>
                      <a:r>
                        <a:rPr lang="en-US" sz="1800" dirty="0" smtClean="0"/>
                        <a:t>28</a:t>
                      </a:r>
                      <a:endParaRPr lang="en-US" sz="1800" dirty="0"/>
                    </a:p>
                  </a:txBody>
                  <a:tcPr/>
                </a:tc>
              </a:tr>
              <a:tr h="370840">
                <a:tc>
                  <a:txBody>
                    <a:bodyPr/>
                    <a:lstStyle/>
                    <a:p>
                      <a:r>
                        <a:rPr lang="en-US" sz="1800" dirty="0" smtClean="0"/>
                        <a:t>Scrubbing</a:t>
                      </a:r>
                      <a:r>
                        <a:rPr lang="en-US" sz="1800" baseline="0" dirty="0" smtClean="0"/>
                        <a:t>: 4 days initially and then as required during ramp-up</a:t>
                      </a:r>
                      <a:endParaRPr lang="en-US" sz="1800" dirty="0"/>
                    </a:p>
                  </a:txBody>
                  <a:tcPr/>
                </a:tc>
                <a:tc>
                  <a:txBody>
                    <a:bodyPr/>
                    <a:lstStyle/>
                    <a:p>
                      <a:pPr algn="ctr"/>
                      <a:r>
                        <a:rPr lang="en-US" sz="1800" dirty="0" smtClean="0"/>
                        <a:t>7</a:t>
                      </a:r>
                      <a:endParaRPr lang="en-US" sz="1800" dirty="0"/>
                    </a:p>
                  </a:txBody>
                  <a:tcPr/>
                </a:tc>
              </a:tr>
              <a:tr h="370840">
                <a:tc>
                  <a:txBody>
                    <a:bodyPr/>
                    <a:lstStyle/>
                    <a:p>
                      <a:r>
                        <a:rPr lang="en-US" sz="1800" b="1" dirty="0" smtClean="0">
                          <a:solidFill>
                            <a:srgbClr val="008000"/>
                          </a:solidFill>
                        </a:rPr>
                        <a:t>Proton physics</a:t>
                      </a:r>
                      <a:r>
                        <a:rPr lang="en-US" sz="1800" b="1" baseline="0" dirty="0" smtClean="0">
                          <a:solidFill>
                            <a:srgbClr val="008000"/>
                          </a:solidFill>
                        </a:rPr>
                        <a:t> </a:t>
                      </a:r>
                      <a:r>
                        <a:rPr lang="en-US" sz="1800" b="1" dirty="0" smtClean="0">
                          <a:solidFill>
                            <a:srgbClr val="008000"/>
                          </a:solidFill>
                        </a:rPr>
                        <a:t>25 ns</a:t>
                      </a:r>
                      <a:endParaRPr lang="en-US" sz="1800" b="1" dirty="0">
                        <a:solidFill>
                          <a:srgbClr val="008000"/>
                        </a:solidFill>
                      </a:endParaRPr>
                    </a:p>
                  </a:txBody>
                  <a:tcPr/>
                </a:tc>
                <a:tc>
                  <a:txBody>
                    <a:bodyPr/>
                    <a:lstStyle/>
                    <a:p>
                      <a:pPr algn="ctr"/>
                      <a:r>
                        <a:rPr lang="en-US" sz="1800" b="1" dirty="0" smtClean="0">
                          <a:solidFill>
                            <a:srgbClr val="008000"/>
                          </a:solidFill>
                        </a:rPr>
                        <a:t>152</a:t>
                      </a:r>
                      <a:endParaRPr lang="en-US" sz="1800" b="1" dirty="0">
                        <a:solidFill>
                          <a:srgbClr val="008000"/>
                        </a:solidFill>
                      </a:endParaRPr>
                    </a:p>
                  </a:txBody>
                  <a:tcPr/>
                </a:tc>
              </a:tr>
              <a:tr h="370840">
                <a:tc>
                  <a:txBody>
                    <a:bodyPr/>
                    <a:lstStyle/>
                    <a:p>
                      <a:r>
                        <a:rPr lang="en-US" sz="1800" dirty="0" smtClean="0"/>
                        <a:t>Special physics</a:t>
                      </a:r>
                      <a:r>
                        <a:rPr lang="en-US" sz="1800" baseline="0" dirty="0" smtClean="0"/>
                        <a:t> runs (</a:t>
                      </a:r>
                      <a:r>
                        <a:rPr lang="en-US" sz="1800" b="1" baseline="0" dirty="0" smtClean="0">
                          <a:solidFill>
                            <a:srgbClr val="FF0000"/>
                          </a:solidFill>
                        </a:rPr>
                        <a:t>high beta*; 90 m; </a:t>
                      </a:r>
                      <a:r>
                        <a:rPr lang="en-US" sz="1800" b="1" baseline="0" dirty="0" err="1" smtClean="0">
                          <a:solidFill>
                            <a:srgbClr val="FF0000"/>
                          </a:solidFill>
                        </a:rPr>
                        <a:t>VdM</a:t>
                      </a:r>
                      <a:r>
                        <a:rPr lang="en-US" sz="1800" b="1" baseline="0" dirty="0" smtClean="0">
                          <a:solidFill>
                            <a:srgbClr val="FF0000"/>
                          </a:solidFill>
                        </a:rPr>
                        <a:t> (19 m)</a:t>
                      </a:r>
                      <a:endParaRPr lang="en-US" sz="1800" dirty="0"/>
                    </a:p>
                  </a:txBody>
                  <a:tcPr/>
                </a:tc>
                <a:tc>
                  <a:txBody>
                    <a:bodyPr/>
                    <a:lstStyle/>
                    <a:p>
                      <a:pPr algn="ctr"/>
                      <a:r>
                        <a:rPr lang="en-US" sz="1800" dirty="0" smtClean="0"/>
                        <a:t>8 </a:t>
                      </a:r>
                      <a:endParaRPr lang="en-US" sz="1800" dirty="0"/>
                    </a:p>
                  </a:txBody>
                  <a:tcPr anchor="ctr"/>
                </a:tc>
              </a:tr>
              <a:tr h="370840">
                <a:tc>
                  <a:txBody>
                    <a:bodyPr/>
                    <a:lstStyle/>
                    <a:p>
                      <a:r>
                        <a:rPr lang="en-US" sz="1800" dirty="0" smtClean="0"/>
                        <a:t>Machine</a:t>
                      </a:r>
                      <a:r>
                        <a:rPr lang="en-US" sz="1800" baseline="0" dirty="0" smtClean="0"/>
                        <a:t> development</a:t>
                      </a:r>
                      <a:endParaRPr lang="en-US" sz="1800" dirty="0"/>
                    </a:p>
                  </a:txBody>
                  <a:tcPr/>
                </a:tc>
                <a:tc>
                  <a:txBody>
                    <a:bodyPr/>
                    <a:lstStyle/>
                    <a:p>
                      <a:pPr algn="ctr"/>
                      <a:r>
                        <a:rPr lang="en-US" sz="1800" dirty="0" smtClean="0"/>
                        <a:t>22</a:t>
                      </a:r>
                      <a:endParaRPr lang="en-US" sz="1800" dirty="0"/>
                    </a:p>
                  </a:txBody>
                  <a:tcPr/>
                </a:tc>
              </a:tr>
              <a:tr h="370840">
                <a:tc>
                  <a:txBody>
                    <a:bodyPr/>
                    <a:lstStyle/>
                    <a:p>
                      <a:r>
                        <a:rPr lang="en-US" sz="1800" dirty="0" smtClean="0"/>
                        <a:t>Technical stops </a:t>
                      </a:r>
                      <a:endParaRPr lang="en-US" sz="1800" dirty="0"/>
                    </a:p>
                  </a:txBody>
                  <a:tcPr/>
                </a:tc>
                <a:tc>
                  <a:txBody>
                    <a:bodyPr/>
                    <a:lstStyle/>
                    <a:p>
                      <a:pPr algn="ctr"/>
                      <a:r>
                        <a:rPr lang="en-US" sz="1800" dirty="0" smtClean="0"/>
                        <a:t>15</a:t>
                      </a:r>
                      <a:endParaRPr lang="en-US" sz="1800" dirty="0"/>
                    </a:p>
                  </a:txBody>
                  <a:tcPr/>
                </a:tc>
              </a:tr>
              <a:tr h="370840">
                <a:tc>
                  <a:txBody>
                    <a:bodyPr/>
                    <a:lstStyle/>
                    <a:p>
                      <a:r>
                        <a:rPr lang="en-US" sz="1800" dirty="0" smtClean="0"/>
                        <a:t>Technical stop recovery</a:t>
                      </a:r>
                      <a:endParaRPr lang="en-US" sz="1800" dirty="0"/>
                    </a:p>
                  </a:txBody>
                  <a:tcPr/>
                </a:tc>
                <a:tc>
                  <a:txBody>
                    <a:bodyPr/>
                    <a:lstStyle/>
                    <a:p>
                      <a:pPr algn="ctr"/>
                      <a:r>
                        <a:rPr lang="en-US" sz="1800" dirty="0" smtClean="0"/>
                        <a:t>6</a:t>
                      </a:r>
                      <a:endParaRPr lang="en-US" sz="1800" dirty="0"/>
                    </a:p>
                  </a:txBody>
                  <a:tcPr/>
                </a:tc>
              </a:tr>
              <a:tr h="370840">
                <a:tc>
                  <a:txBody>
                    <a:bodyPr/>
                    <a:lstStyle/>
                    <a:p>
                      <a:r>
                        <a:rPr lang="en-US" sz="1800" dirty="0" smtClean="0"/>
                        <a:t>Ion setup/proton-lead</a:t>
                      </a:r>
                      <a:r>
                        <a:rPr lang="en-US" sz="1800" baseline="0" dirty="0" smtClean="0"/>
                        <a:t> run</a:t>
                      </a:r>
                      <a:endParaRPr lang="en-US" sz="1800" dirty="0"/>
                    </a:p>
                  </a:txBody>
                  <a:tcPr/>
                </a:tc>
                <a:tc>
                  <a:txBody>
                    <a:bodyPr/>
                    <a:lstStyle/>
                    <a:p>
                      <a:pPr algn="ctr"/>
                      <a:r>
                        <a:rPr lang="en-US" sz="1800" dirty="0" smtClean="0"/>
                        <a:t>4  + 24</a:t>
                      </a:r>
                      <a:endParaRPr lang="en-US" sz="1800" dirty="0"/>
                    </a:p>
                  </a:txBody>
                  <a:tcPr/>
                </a:tc>
              </a:tr>
              <a:tr h="370840">
                <a:tc>
                  <a:txBody>
                    <a:bodyPr/>
                    <a:lstStyle/>
                    <a:p>
                      <a:r>
                        <a:rPr lang="en-US" sz="1800" b="1" dirty="0" smtClean="0">
                          <a:solidFill>
                            <a:srgbClr val="FF0000"/>
                          </a:solidFill>
                        </a:rPr>
                        <a:t>Total</a:t>
                      </a:r>
                      <a:endParaRPr lang="en-US" sz="1800" b="1" dirty="0">
                        <a:solidFill>
                          <a:srgbClr val="FF0000"/>
                        </a:solidFill>
                      </a:endParaRPr>
                    </a:p>
                  </a:txBody>
                  <a:tcPr/>
                </a:tc>
                <a:tc>
                  <a:txBody>
                    <a:bodyPr/>
                    <a:lstStyle/>
                    <a:p>
                      <a:pPr algn="ctr"/>
                      <a:r>
                        <a:rPr lang="en-US" sz="1800" b="1" dirty="0" smtClean="0">
                          <a:solidFill>
                            <a:srgbClr val="FF0000"/>
                          </a:solidFill>
                        </a:rPr>
                        <a:t>266 days </a:t>
                      </a:r>
                    </a:p>
                    <a:p>
                      <a:pPr algn="ctr"/>
                      <a:r>
                        <a:rPr lang="en-US" sz="1800" b="1" dirty="0" smtClean="0">
                          <a:solidFill>
                            <a:srgbClr val="FF0000"/>
                          </a:solidFill>
                        </a:rPr>
                        <a:t>(38 weeks)</a:t>
                      </a:r>
                      <a:endParaRPr lang="en-US" sz="1800" b="1" dirty="0">
                        <a:solidFill>
                          <a:srgbClr val="FF0000"/>
                        </a:solidFill>
                      </a:endParaRPr>
                    </a:p>
                  </a:txBody>
                  <a:tcPr/>
                </a:tc>
              </a:tr>
            </a:tbl>
          </a:graphicData>
        </a:graphic>
      </p:graphicFrame>
    </p:spTree>
    <p:extLst>
      <p:ext uri="{BB962C8B-B14F-4D97-AF65-F5344CB8AC3E}">
        <p14:creationId xmlns:p14="http://schemas.microsoft.com/office/powerpoint/2010/main" val="424047975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x-none" dirty="0" smtClean="0">
                <a:solidFill>
                  <a:schemeClr val="tx1"/>
                </a:solidFill>
                <a:effectLst>
                  <a:outerShdw blurRad="38100" dist="38100" dir="2700000" algn="tl">
                    <a:srgbClr val="C0C0C0"/>
                  </a:outerShdw>
                </a:effectLst>
                <a:ea typeface="DejaVu Serif Condensed" pitchFamily="18" charset="0"/>
              </a:rPr>
              <a:t>Can </a:t>
            </a:r>
            <a:r>
              <a:rPr lang="en-US" altLang="x-none" dirty="0">
                <a:solidFill>
                  <a:schemeClr val="tx1"/>
                </a:solidFill>
                <a:effectLst>
                  <a:outerShdw blurRad="38100" dist="38100" dir="2700000" algn="tl">
                    <a:srgbClr val="C0C0C0"/>
                  </a:outerShdw>
                </a:effectLst>
                <a:ea typeface="DejaVu Serif Condensed" pitchFamily="18" charset="0"/>
              </a:rPr>
              <a:t>we get to </a:t>
            </a:r>
            <a:r>
              <a:rPr lang="el-GR" altLang="x-none" dirty="0" smtClean="0">
                <a:solidFill>
                  <a:schemeClr val="tx1"/>
                </a:solidFill>
                <a:effectLst>
                  <a:outerShdw blurRad="38100" dist="38100" dir="2700000" algn="tl">
                    <a:srgbClr val="C0C0C0"/>
                  </a:outerShdw>
                </a:effectLst>
                <a:ea typeface="DejaVu Serif Condensed" pitchFamily="18" charset="0"/>
              </a:rPr>
              <a:t>β</a:t>
            </a:r>
            <a:r>
              <a:rPr lang="en-US" altLang="x-none" dirty="0" smtClean="0">
                <a:solidFill>
                  <a:schemeClr val="tx1"/>
                </a:solidFill>
                <a:effectLst>
                  <a:outerShdw blurRad="38100" dist="38100" dir="2700000" algn="tl">
                    <a:srgbClr val="C0C0C0"/>
                  </a:outerShdw>
                </a:effectLst>
                <a:ea typeface="DejaVu Serif Condensed" pitchFamily="18" charset="0"/>
              </a:rPr>
              <a:t>*=40 </a:t>
            </a:r>
            <a:r>
              <a:rPr lang="en-US" altLang="x-none" dirty="0">
                <a:solidFill>
                  <a:schemeClr val="tx1"/>
                </a:solidFill>
                <a:effectLst>
                  <a:outerShdw blurRad="38100" dist="38100" dir="2700000" algn="tl">
                    <a:srgbClr val="C0C0C0"/>
                  </a:outerShdw>
                </a:effectLst>
                <a:ea typeface="DejaVu Serif Condensed" pitchFamily="18" charset="0"/>
              </a:rPr>
              <a:t>cm</a:t>
            </a:r>
            <a:r>
              <a:rPr lang="en-US" altLang="x-none" dirty="0" smtClean="0">
                <a:solidFill>
                  <a:schemeClr val="tx1"/>
                </a:solidFill>
                <a:effectLst>
                  <a:outerShdw blurRad="38100" dist="38100" dir="2700000" algn="tl">
                    <a:srgbClr val="C0C0C0"/>
                  </a:outerShdw>
                </a:effectLst>
                <a:ea typeface="DejaVu Serif Condensed" pitchFamily="18" charset="0"/>
              </a:rPr>
              <a:t>?</a:t>
            </a:r>
            <a:endParaRPr lang="en-US" dirty="0"/>
          </a:p>
        </p:txBody>
      </p:sp>
      <p:sp>
        <p:nvSpPr>
          <p:cNvPr id="11" name="TextBox 10"/>
          <p:cNvSpPr txBox="1"/>
          <p:nvPr/>
        </p:nvSpPr>
        <p:spPr>
          <a:xfrm>
            <a:off x="5410200" y="6324600"/>
            <a:ext cx="3429000" cy="369332"/>
          </a:xfrm>
          <a:prstGeom prst="rect">
            <a:avLst/>
          </a:prstGeom>
          <a:noFill/>
        </p:spPr>
        <p:txBody>
          <a:bodyPr wrap="square" rtlCol="0">
            <a:spAutoFit/>
          </a:bodyPr>
          <a:lstStyle/>
          <a:p>
            <a:r>
              <a:rPr lang="en-US" dirty="0" smtClean="0">
                <a:solidFill>
                  <a:schemeClr val="tx1"/>
                </a:solidFill>
              </a:rPr>
              <a:t>*Provided  aperture </a:t>
            </a:r>
            <a:r>
              <a:rPr lang="en-US" dirty="0"/>
              <a:t> </a:t>
            </a:r>
            <a:r>
              <a:rPr lang="en-US" dirty="0" smtClean="0">
                <a:solidFill>
                  <a:schemeClr val="tx1"/>
                </a:solidFill>
              </a:rPr>
              <a:t>stays good</a:t>
            </a:r>
            <a:endParaRPr lang="en-US" dirty="0">
              <a:solidFill>
                <a:schemeClr val="tx1"/>
              </a:solidFill>
            </a:endParaRPr>
          </a:p>
        </p:txBody>
      </p:sp>
      <p:pic>
        <p:nvPicPr>
          <p:cNvPr id="8" name="Picture 7"/>
          <p:cNvPicPr>
            <a:picLocks noChangeAspect="1"/>
          </p:cNvPicPr>
          <p:nvPr/>
        </p:nvPicPr>
        <p:blipFill>
          <a:blip r:embed="rId2"/>
          <a:stretch>
            <a:fillRect/>
          </a:stretch>
        </p:blipFill>
        <p:spPr>
          <a:xfrm>
            <a:off x="609600" y="1219200"/>
            <a:ext cx="7821160" cy="4953000"/>
          </a:xfrm>
          <a:prstGeom prst="rect">
            <a:avLst/>
          </a:prstGeom>
        </p:spPr>
      </p:pic>
      <p:sp>
        <p:nvSpPr>
          <p:cNvPr id="3" name="Rectangle 2"/>
          <p:cNvSpPr/>
          <p:nvPr/>
        </p:nvSpPr>
        <p:spPr>
          <a:xfrm>
            <a:off x="1295400" y="1371600"/>
            <a:ext cx="2217186"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40 cm</a:t>
            </a: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Rectangle 9"/>
          <p:cNvSpPr/>
          <p:nvPr/>
        </p:nvSpPr>
        <p:spPr>
          <a:xfrm>
            <a:off x="4038600" y="5181600"/>
            <a:ext cx="3955868"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YES WE CAN!</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099305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budd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334423"/>
            <a:ext cx="6833073" cy="6294978"/>
          </a:xfrm>
          <a:prstGeom prst="rect">
            <a:avLst/>
          </a:prstGeom>
        </p:spPr>
      </p:pic>
      <p:sp>
        <p:nvSpPr>
          <p:cNvPr id="2" name="Oval 1"/>
          <p:cNvSpPr/>
          <p:nvPr/>
        </p:nvSpPr>
        <p:spPr>
          <a:xfrm>
            <a:off x="1159938" y="76200"/>
            <a:ext cx="6705600" cy="6705600"/>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US" dirty="0" smtClean="0"/>
          </a:p>
        </p:txBody>
      </p:sp>
      <p:sp>
        <p:nvSpPr>
          <p:cNvPr id="3" name="Oval 2"/>
          <p:cNvSpPr/>
          <p:nvPr/>
        </p:nvSpPr>
        <p:spPr>
          <a:xfrm>
            <a:off x="2971800" y="1981200"/>
            <a:ext cx="3124200" cy="3048000"/>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US" dirty="0" smtClean="0"/>
          </a:p>
        </p:txBody>
      </p:sp>
      <p:cxnSp>
        <p:nvCxnSpPr>
          <p:cNvPr id="5" name="Straight Connector 4"/>
          <p:cNvCxnSpPr>
            <a:stCxn id="2" idx="1"/>
            <a:endCxn id="3" idx="1"/>
          </p:cNvCxnSpPr>
          <p:nvPr/>
        </p:nvCxnSpPr>
        <p:spPr>
          <a:xfrm>
            <a:off x="2141950" y="1058212"/>
            <a:ext cx="1287378" cy="1369357"/>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a:stCxn id="2" idx="0"/>
            <a:endCxn id="3" idx="0"/>
          </p:cNvCxnSpPr>
          <p:nvPr/>
        </p:nvCxnSpPr>
        <p:spPr>
          <a:xfrm>
            <a:off x="4512738" y="76200"/>
            <a:ext cx="21162" cy="190500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a:stCxn id="2" idx="7"/>
            <a:endCxn id="3" idx="7"/>
          </p:cNvCxnSpPr>
          <p:nvPr/>
        </p:nvCxnSpPr>
        <p:spPr>
          <a:xfrm flipH="1">
            <a:off x="5638472" y="1058212"/>
            <a:ext cx="1245054" cy="1369357"/>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a:stCxn id="2" idx="6"/>
            <a:endCxn id="3" idx="6"/>
          </p:cNvCxnSpPr>
          <p:nvPr/>
        </p:nvCxnSpPr>
        <p:spPr>
          <a:xfrm flipH="1">
            <a:off x="6096000" y="3429000"/>
            <a:ext cx="1769538" cy="7620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2" idx="2"/>
            <a:endCxn id="3" idx="2"/>
          </p:cNvCxnSpPr>
          <p:nvPr/>
        </p:nvCxnSpPr>
        <p:spPr>
          <a:xfrm>
            <a:off x="1159938" y="3429000"/>
            <a:ext cx="1811862" cy="7620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a:stCxn id="2" idx="3"/>
            <a:endCxn id="3" idx="3"/>
          </p:cNvCxnSpPr>
          <p:nvPr/>
        </p:nvCxnSpPr>
        <p:spPr>
          <a:xfrm flipV="1">
            <a:off x="2141950" y="4582831"/>
            <a:ext cx="1287378" cy="1216957"/>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a:stCxn id="3" idx="5"/>
            <a:endCxn id="2" idx="5"/>
          </p:cNvCxnSpPr>
          <p:nvPr/>
        </p:nvCxnSpPr>
        <p:spPr>
          <a:xfrm>
            <a:off x="5638472" y="4582831"/>
            <a:ext cx="1245054" cy="1216957"/>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nvGrpSpPr>
          <p:cNvPr id="8" name="Group 7"/>
          <p:cNvGrpSpPr/>
          <p:nvPr/>
        </p:nvGrpSpPr>
        <p:grpSpPr>
          <a:xfrm>
            <a:off x="2971800" y="228600"/>
            <a:ext cx="1295400" cy="1752600"/>
            <a:chOff x="2971800" y="228600"/>
            <a:chExt cx="1295400" cy="1752600"/>
          </a:xfrm>
        </p:grpSpPr>
        <p:pic>
          <p:nvPicPr>
            <p:cNvPr id="23" name="Picture 22"/>
            <p:cNvPicPr>
              <a:picLocks noChangeAspect="1"/>
            </p:cNvPicPr>
            <p:nvPr/>
          </p:nvPicPr>
          <p:blipFill>
            <a:blip r:embed="rId4"/>
            <a:stretch>
              <a:fillRect/>
            </a:stretch>
          </p:blipFill>
          <p:spPr>
            <a:xfrm>
              <a:off x="2971800" y="228600"/>
              <a:ext cx="1295400" cy="1066800"/>
            </a:xfrm>
            <a:prstGeom prst="rect">
              <a:avLst/>
            </a:prstGeom>
          </p:spPr>
        </p:pic>
        <p:sp>
          <p:nvSpPr>
            <p:cNvPr id="24" name="Rounded Rectangle 23"/>
            <p:cNvSpPr/>
            <p:nvPr/>
          </p:nvSpPr>
          <p:spPr>
            <a:xfrm>
              <a:off x="2971800" y="1371600"/>
              <a:ext cx="1295400" cy="609600"/>
            </a:xfrm>
            <a:prstGeom prst="roundRect">
              <a:avLst/>
            </a:prstGeom>
            <a:solidFill>
              <a:schemeClr val="accent3">
                <a:lumMod val="40000"/>
                <a:lumOff val="60000"/>
              </a:schemeClr>
            </a:solidFill>
            <a:ln>
              <a:solidFill>
                <a:srgbClr val="3366FF"/>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solidFill>
                    <a:srgbClr val="3366FF"/>
                  </a:solidFill>
                </a:rPr>
                <a:t>Beam from injectors</a:t>
              </a:r>
            </a:p>
          </p:txBody>
        </p:sp>
      </p:grpSp>
      <p:grpSp>
        <p:nvGrpSpPr>
          <p:cNvPr id="15" name="Group 14"/>
          <p:cNvGrpSpPr/>
          <p:nvPr/>
        </p:nvGrpSpPr>
        <p:grpSpPr>
          <a:xfrm>
            <a:off x="1981200" y="5105400"/>
            <a:ext cx="2578100" cy="1447800"/>
            <a:chOff x="1981200" y="5105400"/>
            <a:chExt cx="2578100" cy="1447800"/>
          </a:xfrm>
        </p:grpSpPr>
        <p:pic>
          <p:nvPicPr>
            <p:cNvPr id="31" name="Picture 30" descr="Screen Shot 2014-08-04 at 3.43.04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4600" y="5105400"/>
              <a:ext cx="2044700" cy="1315670"/>
            </a:xfrm>
            <a:prstGeom prst="rect">
              <a:avLst/>
            </a:prstGeom>
          </p:spPr>
        </p:pic>
        <p:sp>
          <p:nvSpPr>
            <p:cNvPr id="29" name="Rounded Rectangle 28"/>
            <p:cNvSpPr/>
            <p:nvPr/>
          </p:nvSpPr>
          <p:spPr>
            <a:xfrm>
              <a:off x="1981200" y="6019800"/>
              <a:ext cx="1295400" cy="533400"/>
            </a:xfrm>
            <a:prstGeom prst="roundRect">
              <a:avLst/>
            </a:prstGeom>
            <a:solidFill>
              <a:srgbClr val="FFCC66"/>
            </a:solidFill>
            <a:ln>
              <a:solidFill>
                <a:srgbClr val="3366FF"/>
              </a:solidFill>
            </a:ln>
          </p:spPr>
          <p:style>
            <a:lnRef idx="1">
              <a:schemeClr val="accent1"/>
            </a:lnRef>
            <a:fillRef idx="3">
              <a:schemeClr val="accent1"/>
            </a:fillRef>
            <a:effectRef idx="2">
              <a:schemeClr val="accent1"/>
            </a:effectRef>
            <a:fontRef idx="minor">
              <a:schemeClr val="lt1"/>
            </a:fontRef>
          </p:style>
          <p:txBody>
            <a:bodyPr lIns="0" tIns="0" rIns="0" bIns="46800" rtlCol="0" anchor="ctr"/>
            <a:lstStyle/>
            <a:p>
              <a:pPr algn="ctr"/>
              <a:r>
                <a:rPr lang="en-US" dirty="0" smtClean="0">
                  <a:solidFill>
                    <a:srgbClr val="3366FF"/>
                  </a:solidFill>
                </a:rPr>
                <a:t>Availability</a:t>
              </a:r>
            </a:p>
          </p:txBody>
        </p:sp>
      </p:grpSp>
      <p:cxnSp>
        <p:nvCxnSpPr>
          <p:cNvPr id="22" name="Straight Connector 21"/>
          <p:cNvCxnSpPr>
            <a:stCxn id="3" idx="4"/>
            <a:endCxn id="2" idx="4"/>
          </p:cNvCxnSpPr>
          <p:nvPr/>
        </p:nvCxnSpPr>
        <p:spPr>
          <a:xfrm flipH="1">
            <a:off x="4512738" y="5029200"/>
            <a:ext cx="21162" cy="175260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p:nvGrpSpPr>
        <p:grpSpPr>
          <a:xfrm>
            <a:off x="4572000" y="5181600"/>
            <a:ext cx="3733800" cy="1447800"/>
            <a:chOff x="4572000" y="5181600"/>
            <a:chExt cx="3733800" cy="1447800"/>
          </a:xfrm>
        </p:grpSpPr>
        <p:sp>
          <p:nvSpPr>
            <p:cNvPr id="28" name="Rounded Rectangle 27"/>
            <p:cNvSpPr/>
            <p:nvPr/>
          </p:nvSpPr>
          <p:spPr>
            <a:xfrm>
              <a:off x="4648200" y="5181600"/>
              <a:ext cx="1295400" cy="533400"/>
            </a:xfrm>
            <a:prstGeom prst="roundRect">
              <a:avLst/>
            </a:prstGeom>
            <a:solidFill>
              <a:schemeClr val="accent3">
                <a:lumMod val="40000"/>
                <a:lumOff val="60000"/>
              </a:schemeClr>
            </a:solidFill>
            <a:ln>
              <a:solidFill>
                <a:srgbClr val="3366FF"/>
              </a:solidFill>
            </a:ln>
          </p:spPr>
          <p:style>
            <a:lnRef idx="1">
              <a:schemeClr val="accent1"/>
            </a:lnRef>
            <a:fillRef idx="3">
              <a:schemeClr val="accent1"/>
            </a:fillRef>
            <a:effectRef idx="2">
              <a:schemeClr val="accent1"/>
            </a:effectRef>
            <a:fontRef idx="minor">
              <a:schemeClr val="lt1"/>
            </a:fontRef>
          </p:style>
          <p:txBody>
            <a:bodyPr lIns="0" tIns="0" rIns="0" bIns="46800" rtlCol="0" anchor="ctr"/>
            <a:lstStyle/>
            <a:p>
              <a:pPr algn="ctr"/>
              <a:r>
                <a:rPr lang="en-US" dirty="0" smtClean="0">
                  <a:solidFill>
                    <a:srgbClr val="3366FF"/>
                  </a:solidFill>
                </a:rPr>
                <a:t>System performance</a:t>
              </a:r>
            </a:p>
          </p:txBody>
        </p:sp>
        <p:sp>
          <p:nvSpPr>
            <p:cNvPr id="34" name="Rounded Rectangle 33"/>
            <p:cNvSpPr/>
            <p:nvPr/>
          </p:nvSpPr>
          <p:spPr>
            <a:xfrm>
              <a:off x="4572000" y="5791200"/>
              <a:ext cx="3733800" cy="8382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000" dirty="0">
                  <a:solidFill>
                    <a:schemeClr val="tx1"/>
                  </a:solidFill>
                </a:rPr>
                <a:t>RF, power converters, collimators, beam dumps, injection, magnets, vacuum, transverse feedback, machine protection, magnets, magnet protection, beam instrumentation, beam based feedbacks, controls, databases, high level software, cryogenics, survey, technical infrastructure, access, radiation protection </a:t>
              </a:r>
            </a:p>
          </p:txBody>
        </p:sp>
      </p:grpSp>
      <p:grpSp>
        <p:nvGrpSpPr>
          <p:cNvPr id="19" name="Group 18"/>
          <p:cNvGrpSpPr/>
          <p:nvPr/>
        </p:nvGrpSpPr>
        <p:grpSpPr>
          <a:xfrm>
            <a:off x="152400" y="27418"/>
            <a:ext cx="2129775" cy="3253173"/>
            <a:chOff x="152400" y="27418"/>
            <a:chExt cx="2129775" cy="3253173"/>
          </a:xfrm>
        </p:grpSpPr>
        <p:pic>
          <p:nvPicPr>
            <p:cNvPr id="39" name="Picture 38"/>
            <p:cNvPicPr>
              <a:picLocks noChangeAspect="1"/>
            </p:cNvPicPr>
            <p:nvPr/>
          </p:nvPicPr>
          <p:blipFill>
            <a:blip r:embed="rId6"/>
            <a:stretch>
              <a:fillRect/>
            </a:stretch>
          </p:blipFill>
          <p:spPr>
            <a:xfrm>
              <a:off x="152400" y="27418"/>
              <a:ext cx="2129775" cy="3253173"/>
            </a:xfrm>
            <a:prstGeom prst="rect">
              <a:avLst/>
            </a:prstGeom>
          </p:spPr>
        </p:pic>
        <p:sp>
          <p:nvSpPr>
            <p:cNvPr id="40" name="Rounded Rectangle 39"/>
            <p:cNvSpPr/>
            <p:nvPr/>
          </p:nvSpPr>
          <p:spPr>
            <a:xfrm>
              <a:off x="762000" y="304800"/>
              <a:ext cx="1295400" cy="533400"/>
            </a:xfrm>
            <a:prstGeom prst="roundRect">
              <a:avLst/>
            </a:prstGeom>
            <a:solidFill>
              <a:schemeClr val="accent3">
                <a:lumMod val="40000"/>
                <a:lumOff val="60000"/>
              </a:schemeClr>
            </a:solidFill>
            <a:ln>
              <a:solidFill>
                <a:srgbClr val="3366FF"/>
              </a:solidFill>
            </a:ln>
          </p:spPr>
          <p:style>
            <a:lnRef idx="1">
              <a:schemeClr val="accent1"/>
            </a:lnRef>
            <a:fillRef idx="3">
              <a:schemeClr val="accent1"/>
            </a:fillRef>
            <a:effectRef idx="2">
              <a:schemeClr val="accent1"/>
            </a:effectRef>
            <a:fontRef idx="minor">
              <a:schemeClr val="lt1"/>
            </a:fontRef>
          </p:style>
          <p:txBody>
            <a:bodyPr lIns="0" tIns="0" rIns="0" bIns="46800" rtlCol="0" anchor="ctr"/>
            <a:lstStyle/>
            <a:p>
              <a:pPr algn="ctr"/>
              <a:r>
                <a:rPr lang="en-US" dirty="0" smtClean="0">
                  <a:solidFill>
                    <a:srgbClr val="3366FF"/>
                  </a:solidFill>
                </a:rPr>
                <a:t>Teamwork</a:t>
              </a:r>
            </a:p>
          </p:txBody>
        </p:sp>
      </p:grpSp>
      <p:grpSp>
        <p:nvGrpSpPr>
          <p:cNvPr id="11" name="Group 10"/>
          <p:cNvGrpSpPr/>
          <p:nvPr/>
        </p:nvGrpSpPr>
        <p:grpSpPr>
          <a:xfrm>
            <a:off x="6019800" y="1905000"/>
            <a:ext cx="2523869" cy="1373711"/>
            <a:chOff x="6019800" y="1905000"/>
            <a:chExt cx="2523869" cy="1373711"/>
          </a:xfrm>
        </p:grpSpPr>
        <p:pic>
          <p:nvPicPr>
            <p:cNvPr id="4" name="Picture 3"/>
            <p:cNvPicPr>
              <a:picLocks noChangeAspect="1"/>
            </p:cNvPicPr>
            <p:nvPr/>
          </p:nvPicPr>
          <p:blipFill>
            <a:blip r:embed="rId7"/>
            <a:stretch>
              <a:fillRect/>
            </a:stretch>
          </p:blipFill>
          <p:spPr>
            <a:xfrm>
              <a:off x="6019800" y="1905000"/>
              <a:ext cx="2523869" cy="1373711"/>
            </a:xfrm>
            <a:prstGeom prst="rect">
              <a:avLst/>
            </a:prstGeom>
          </p:spPr>
        </p:pic>
        <p:sp>
          <p:nvSpPr>
            <p:cNvPr id="26" name="Rounded Rectangle 25"/>
            <p:cNvSpPr/>
            <p:nvPr/>
          </p:nvSpPr>
          <p:spPr>
            <a:xfrm>
              <a:off x="6096000" y="2133600"/>
              <a:ext cx="1295400" cy="381000"/>
            </a:xfrm>
            <a:prstGeom prst="roundRect">
              <a:avLst/>
            </a:prstGeom>
            <a:solidFill>
              <a:srgbClr val="66FFFF"/>
            </a:solidFill>
            <a:ln>
              <a:solidFill>
                <a:srgbClr val="3366FF"/>
              </a:solidFill>
            </a:ln>
          </p:spPr>
          <p:style>
            <a:lnRef idx="1">
              <a:schemeClr val="accent1"/>
            </a:lnRef>
            <a:fillRef idx="3">
              <a:schemeClr val="accent1"/>
            </a:fillRef>
            <a:effectRef idx="2">
              <a:schemeClr val="accent1"/>
            </a:effectRef>
            <a:fontRef idx="minor">
              <a:schemeClr val="lt1"/>
            </a:fontRef>
          </p:style>
          <p:txBody>
            <a:bodyPr lIns="0" tIns="0" rIns="0" bIns="46800" rtlCol="0" anchor="ctr"/>
            <a:lstStyle/>
            <a:p>
              <a:pPr algn="ctr"/>
              <a:r>
                <a:rPr lang="en-US" dirty="0" smtClean="0">
                  <a:solidFill>
                    <a:srgbClr val="3366FF"/>
                  </a:solidFill>
                </a:rPr>
                <a:t>Exploitation</a:t>
              </a:r>
            </a:p>
          </p:txBody>
        </p:sp>
      </p:grpSp>
      <p:grpSp>
        <p:nvGrpSpPr>
          <p:cNvPr id="10" name="Group 9"/>
          <p:cNvGrpSpPr/>
          <p:nvPr/>
        </p:nvGrpSpPr>
        <p:grpSpPr>
          <a:xfrm>
            <a:off x="4724400" y="76200"/>
            <a:ext cx="3405178" cy="1905000"/>
            <a:chOff x="4724400" y="76200"/>
            <a:chExt cx="3405178" cy="1905000"/>
          </a:xfrm>
        </p:grpSpPr>
        <p:sp>
          <p:nvSpPr>
            <p:cNvPr id="25" name="Rounded Rectangle 24"/>
            <p:cNvSpPr/>
            <p:nvPr/>
          </p:nvSpPr>
          <p:spPr>
            <a:xfrm>
              <a:off x="4876800" y="1600200"/>
              <a:ext cx="2209800" cy="381000"/>
            </a:xfrm>
            <a:prstGeom prst="roundRect">
              <a:avLst/>
            </a:prstGeom>
            <a:solidFill>
              <a:schemeClr val="accent6">
                <a:lumMod val="40000"/>
                <a:lumOff val="60000"/>
              </a:schemeClr>
            </a:solidFill>
            <a:ln>
              <a:solidFill>
                <a:srgbClr val="3366FF"/>
              </a:solidFill>
            </a:ln>
          </p:spPr>
          <p:style>
            <a:lnRef idx="1">
              <a:schemeClr val="accent1"/>
            </a:lnRef>
            <a:fillRef idx="3">
              <a:schemeClr val="accent1"/>
            </a:fillRef>
            <a:effectRef idx="2">
              <a:schemeClr val="accent1"/>
            </a:effectRef>
            <a:fontRef idx="minor">
              <a:schemeClr val="lt1"/>
            </a:fontRef>
          </p:style>
          <p:txBody>
            <a:bodyPr lIns="0" tIns="0" rIns="0" bIns="46800" rtlCol="0" anchor="ctr"/>
            <a:lstStyle/>
            <a:p>
              <a:pPr algn="ctr"/>
              <a:r>
                <a:rPr lang="en-US" dirty="0" smtClean="0">
                  <a:solidFill>
                    <a:srgbClr val="3366FF"/>
                  </a:solidFill>
                </a:rPr>
                <a:t>Beam performance</a:t>
              </a:r>
            </a:p>
          </p:txBody>
        </p:sp>
        <p:pic>
          <p:nvPicPr>
            <p:cNvPr id="6" name="Picture 5" descr="Screen Shot 2014-08-06 at 10.57.21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24400" y="76200"/>
              <a:ext cx="3405178" cy="1447800"/>
            </a:xfrm>
            <a:prstGeom prst="rect">
              <a:avLst/>
            </a:prstGeom>
          </p:spPr>
        </p:pic>
      </p:grpSp>
      <p:grpSp>
        <p:nvGrpSpPr>
          <p:cNvPr id="12" name="Group 11"/>
          <p:cNvGrpSpPr/>
          <p:nvPr/>
        </p:nvGrpSpPr>
        <p:grpSpPr>
          <a:xfrm>
            <a:off x="5715000" y="3657600"/>
            <a:ext cx="2763392" cy="1524000"/>
            <a:chOff x="5715000" y="3657600"/>
            <a:chExt cx="2763392" cy="1524000"/>
          </a:xfrm>
        </p:grpSpPr>
        <p:pic>
          <p:nvPicPr>
            <p:cNvPr id="36" name="Picture 35" descr="Screen shot 2011-08-31 at 8.31.30 PM.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15000" y="3657600"/>
              <a:ext cx="2763392" cy="1460500"/>
            </a:xfrm>
            <a:prstGeom prst="rect">
              <a:avLst/>
            </a:prstGeom>
          </p:spPr>
        </p:pic>
        <p:sp>
          <p:nvSpPr>
            <p:cNvPr id="27" name="Rounded Rectangle 26"/>
            <p:cNvSpPr/>
            <p:nvPr/>
          </p:nvSpPr>
          <p:spPr>
            <a:xfrm>
              <a:off x="7162800" y="4648200"/>
              <a:ext cx="1295400" cy="533400"/>
            </a:xfrm>
            <a:prstGeom prst="roundRect">
              <a:avLst/>
            </a:prstGeom>
            <a:solidFill>
              <a:schemeClr val="accent2">
                <a:lumMod val="60000"/>
                <a:lumOff val="40000"/>
              </a:schemeClr>
            </a:solidFill>
            <a:ln>
              <a:solidFill>
                <a:srgbClr val="3366FF"/>
              </a:solidFill>
            </a:ln>
          </p:spPr>
          <p:style>
            <a:lnRef idx="1">
              <a:schemeClr val="accent1"/>
            </a:lnRef>
            <a:fillRef idx="3">
              <a:schemeClr val="accent1"/>
            </a:fillRef>
            <a:effectRef idx="2">
              <a:schemeClr val="accent1"/>
            </a:effectRef>
            <a:fontRef idx="minor">
              <a:schemeClr val="lt1"/>
            </a:fontRef>
          </p:style>
          <p:txBody>
            <a:bodyPr lIns="0" tIns="0" rIns="0" bIns="46800" rtlCol="0" anchor="ctr"/>
            <a:lstStyle/>
            <a:p>
              <a:pPr algn="ctr"/>
              <a:r>
                <a:rPr lang="en-US" dirty="0" smtClean="0">
                  <a:solidFill>
                    <a:schemeClr val="tx1"/>
                  </a:solidFill>
                </a:rPr>
                <a:t>Machine protection</a:t>
              </a:r>
            </a:p>
          </p:txBody>
        </p:sp>
      </p:grpSp>
      <p:sp>
        <p:nvSpPr>
          <p:cNvPr id="33" name="Oval 32"/>
          <p:cNvSpPr/>
          <p:nvPr/>
        </p:nvSpPr>
        <p:spPr>
          <a:xfrm>
            <a:off x="76200" y="5226967"/>
            <a:ext cx="1594554" cy="1600200"/>
          </a:xfrm>
          <a:prstGeom prst="ellipse">
            <a:avLst/>
          </a:prstGeom>
          <a:solidFill>
            <a:schemeClr val="accent2">
              <a:lumMod val="75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tIns="0" bIns="46800" rtlCol="0" anchor="ctr"/>
          <a:lstStyle/>
          <a:p>
            <a:pPr algn="ctr"/>
            <a:r>
              <a:rPr lang="en-US" dirty="0" smtClean="0"/>
              <a:t>LHC</a:t>
            </a:r>
          </a:p>
          <a:p>
            <a:pPr algn="ctr"/>
            <a:r>
              <a:rPr lang="en-US" dirty="0" smtClean="0"/>
              <a:t>Eightfold</a:t>
            </a:r>
            <a:endParaRPr lang="en-US" dirty="0"/>
          </a:p>
          <a:p>
            <a:pPr algn="ctr"/>
            <a:r>
              <a:rPr lang="en-US" dirty="0" smtClean="0"/>
              <a:t>Path</a:t>
            </a:r>
          </a:p>
        </p:txBody>
      </p:sp>
      <p:grpSp>
        <p:nvGrpSpPr>
          <p:cNvPr id="21" name="Group 20"/>
          <p:cNvGrpSpPr/>
          <p:nvPr/>
        </p:nvGrpSpPr>
        <p:grpSpPr>
          <a:xfrm>
            <a:off x="533400" y="3581400"/>
            <a:ext cx="2286000" cy="1676400"/>
            <a:chOff x="533400" y="3581400"/>
            <a:chExt cx="2286000" cy="1676400"/>
          </a:xfrm>
        </p:grpSpPr>
        <p:pic>
          <p:nvPicPr>
            <p:cNvPr id="38" name="Picture 37" descr="Screen Shot 2015-10-22 at 6.03.18 PM.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33400" y="3581400"/>
              <a:ext cx="1594313" cy="1414165"/>
            </a:xfrm>
            <a:prstGeom prst="rect">
              <a:avLst/>
            </a:prstGeom>
          </p:spPr>
        </p:pic>
        <p:sp>
          <p:nvSpPr>
            <p:cNvPr id="30" name="Rounded Rectangle 29"/>
            <p:cNvSpPr/>
            <p:nvPr/>
          </p:nvSpPr>
          <p:spPr>
            <a:xfrm>
              <a:off x="1524000" y="4724400"/>
              <a:ext cx="1295400" cy="533400"/>
            </a:xfrm>
            <a:prstGeom prst="roundRect">
              <a:avLst/>
            </a:prstGeom>
            <a:solidFill>
              <a:srgbClr val="66CCFF"/>
            </a:solidFill>
            <a:ln>
              <a:solidFill>
                <a:srgbClr val="3366FF"/>
              </a:solidFill>
            </a:ln>
          </p:spPr>
          <p:style>
            <a:lnRef idx="1">
              <a:schemeClr val="accent1"/>
            </a:lnRef>
            <a:fillRef idx="3">
              <a:schemeClr val="accent1"/>
            </a:fillRef>
            <a:effectRef idx="2">
              <a:schemeClr val="accent1"/>
            </a:effectRef>
            <a:fontRef idx="minor">
              <a:schemeClr val="lt1"/>
            </a:fontRef>
          </p:style>
          <p:txBody>
            <a:bodyPr lIns="0" tIns="0" rIns="0" bIns="46800" rtlCol="0" anchor="ctr"/>
            <a:lstStyle/>
            <a:p>
              <a:pPr algn="ctr"/>
              <a:r>
                <a:rPr lang="en-US" dirty="0" smtClean="0">
                  <a:solidFill>
                    <a:srgbClr val="3366FF"/>
                  </a:solidFill>
                </a:rPr>
                <a:t>Mitigation</a:t>
              </a:r>
            </a:p>
          </p:txBody>
        </p:sp>
      </p:grpSp>
    </p:spTree>
    <p:extLst>
      <p:ext uri="{BB962C8B-B14F-4D97-AF65-F5344CB8AC3E}">
        <p14:creationId xmlns:p14="http://schemas.microsoft.com/office/powerpoint/2010/main" val="3168055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Phenomenal</a:t>
            </a:r>
          </a:p>
        </p:txBody>
      </p:sp>
      <p:sp>
        <p:nvSpPr>
          <p:cNvPr id="3" name="Content Placeholder 2"/>
          <p:cNvSpPr>
            <a:spLocks noGrp="1"/>
          </p:cNvSpPr>
          <p:nvPr>
            <p:ph idx="1"/>
          </p:nvPr>
        </p:nvSpPr>
        <p:spPr/>
        <p:txBody>
          <a:bodyPr>
            <a:normAutofit fontScale="92500" lnSpcReduction="10000"/>
          </a:bodyPr>
          <a:lstStyle/>
          <a:p>
            <a:r>
              <a:rPr lang="en-US" b="1" dirty="0" smtClean="0">
                <a:solidFill>
                  <a:srgbClr val="0000FF"/>
                </a:solidFill>
              </a:rPr>
              <a:t>In a new place – end of first year of operations after a long stop after Run 1.</a:t>
            </a:r>
          </a:p>
          <a:p>
            <a:pPr lvl="1"/>
            <a:r>
              <a:rPr lang="en-US" b="1" dirty="0" smtClean="0">
                <a:solidFill>
                  <a:srgbClr val="0000FF"/>
                </a:solidFill>
              </a:rPr>
              <a:t>Having got over the hangover…</a:t>
            </a:r>
          </a:p>
          <a:p>
            <a:r>
              <a:rPr lang="en-US" dirty="0" smtClean="0"/>
              <a:t>Benefits of the feed in of experience gained showing very clearly</a:t>
            </a:r>
          </a:p>
          <a:p>
            <a:r>
              <a:rPr lang="en-US" dirty="0" smtClean="0"/>
              <a:t>Professionalism, understanding, exquisite level of detail, sophistication, maturity of tools</a:t>
            </a:r>
          </a:p>
          <a:p>
            <a:r>
              <a:rPr lang="en-US" dirty="0" smtClean="0"/>
              <a:t>Harnessing  of 21 century technology</a:t>
            </a:r>
          </a:p>
          <a:p>
            <a:r>
              <a:rPr lang="en-US" dirty="0" smtClean="0"/>
              <a:t>Resources, talent, imagination and YOOF!!!</a:t>
            </a:r>
          </a:p>
          <a:p>
            <a:endParaRPr lang="en-US" dirty="0" smtClean="0"/>
          </a:p>
          <a:p>
            <a:endParaRPr lang="en-US" dirty="0"/>
          </a:p>
        </p:txBody>
      </p:sp>
    </p:spTree>
    <p:extLst>
      <p:ext uri="{BB962C8B-B14F-4D97-AF65-F5344CB8AC3E}">
        <p14:creationId xmlns:p14="http://schemas.microsoft.com/office/powerpoint/2010/main" val="245151606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Many, many thanks…</a:t>
            </a:r>
            <a:endParaRPr lang="en-US" dirty="0"/>
          </a:p>
        </p:txBody>
      </p:sp>
      <p:sp>
        <p:nvSpPr>
          <p:cNvPr id="3" name="Content Placeholder 2"/>
          <p:cNvSpPr>
            <a:spLocks noGrp="1"/>
          </p:cNvSpPr>
          <p:nvPr>
            <p:ph idx="1"/>
          </p:nvPr>
        </p:nvSpPr>
        <p:spPr>
          <a:xfrm>
            <a:off x="457200" y="1295400"/>
            <a:ext cx="8229600" cy="5029200"/>
          </a:xfrm>
        </p:spPr>
        <p:txBody>
          <a:bodyPr>
            <a:normAutofit/>
          </a:bodyPr>
          <a:lstStyle/>
          <a:p>
            <a:r>
              <a:rPr lang="en-US" dirty="0" smtClean="0"/>
              <a:t>Organization</a:t>
            </a:r>
          </a:p>
          <a:p>
            <a:pPr lvl="1"/>
            <a:r>
              <a:rPr lang="en-US" dirty="0" smtClean="0"/>
              <a:t>Everything: Sylvia </a:t>
            </a:r>
          </a:p>
          <a:p>
            <a:pPr lvl="1"/>
            <a:r>
              <a:rPr lang="en-US" dirty="0" smtClean="0"/>
              <a:t>Everything else: </a:t>
            </a:r>
            <a:r>
              <a:rPr lang="en-US" dirty="0" err="1" smtClean="0"/>
              <a:t>Malika</a:t>
            </a:r>
            <a:r>
              <a:rPr lang="en-US" dirty="0" smtClean="0"/>
              <a:t> &amp; Brennan</a:t>
            </a:r>
          </a:p>
          <a:p>
            <a:pPr lvl="1"/>
            <a:r>
              <a:rPr lang="en-US" dirty="0" smtClean="0"/>
              <a:t>Technical coordination: </a:t>
            </a:r>
            <a:r>
              <a:rPr lang="en-US" dirty="0" err="1" smtClean="0"/>
              <a:t>Hervé</a:t>
            </a:r>
            <a:endParaRPr lang="en-US" dirty="0" smtClean="0"/>
          </a:p>
          <a:p>
            <a:pPr lvl="1"/>
            <a:r>
              <a:rPr lang="en-US" dirty="0" smtClean="0"/>
              <a:t>Proceedings: Brennan and Sylvia</a:t>
            </a:r>
          </a:p>
          <a:p>
            <a:r>
              <a:rPr lang="en-US" dirty="0" smtClean="0"/>
              <a:t>Session chairs – brilliantly done</a:t>
            </a:r>
          </a:p>
          <a:p>
            <a:r>
              <a:rPr lang="en-US" dirty="0" smtClean="0"/>
              <a:t>Speakers - excellent set of talks! </a:t>
            </a:r>
          </a:p>
          <a:p>
            <a:r>
              <a:rPr lang="en-US" dirty="0" smtClean="0"/>
              <a:t>Jamie</a:t>
            </a:r>
          </a:p>
          <a:p>
            <a:endParaRPr lang="en-US" dirty="0" smtClean="0"/>
          </a:p>
          <a:p>
            <a:pPr marL="0" indent="0">
              <a:buNone/>
            </a:pPr>
            <a:endParaRPr lang="en-US" dirty="0" smtClean="0"/>
          </a:p>
        </p:txBody>
      </p:sp>
      <p:sp>
        <p:nvSpPr>
          <p:cNvPr id="6" name="Slide Number Placeholder 5"/>
          <p:cNvSpPr>
            <a:spLocks noGrp="1"/>
          </p:cNvSpPr>
          <p:nvPr>
            <p:ph type="sldNum" sz="quarter" idx="12"/>
          </p:nvPr>
        </p:nvSpPr>
        <p:spPr/>
        <p:txBody>
          <a:bodyPr/>
          <a:lstStyle/>
          <a:p>
            <a:fld id="{1787A23F-BAF2-40F7-981E-A4E481A32A38}" type="slidenum">
              <a:rPr lang="en-US" smtClean="0"/>
              <a:t>46</a:t>
            </a:fld>
            <a:endParaRPr lang="en-US"/>
          </a:p>
        </p:txBody>
      </p:sp>
    </p:spTree>
    <p:extLst>
      <p:ext uri="{BB962C8B-B14F-4D97-AF65-F5344CB8AC3E}">
        <p14:creationId xmlns:p14="http://schemas.microsoft.com/office/powerpoint/2010/main" val="1148731531"/>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181100"/>
            <a:ext cx="6261100" cy="5676900"/>
          </a:xfrm>
          <a:prstGeom prst="rect">
            <a:avLst/>
          </a:prstGeom>
        </p:spPr>
      </p:pic>
      <p:pic>
        <p:nvPicPr>
          <p:cNvPr id="3" name="Picture 2" descr="Screen Shot 2015-12-17 at 10.18.4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5800" y="1066800"/>
            <a:ext cx="3886470" cy="2108346"/>
          </a:xfrm>
          <a:prstGeom prst="rect">
            <a:avLst/>
          </a:prstGeom>
        </p:spPr>
      </p:pic>
      <p:sp>
        <p:nvSpPr>
          <p:cNvPr id="4" name="Title 3"/>
          <p:cNvSpPr>
            <a:spLocks noGrp="1"/>
          </p:cNvSpPr>
          <p:nvPr>
            <p:ph type="title"/>
          </p:nvPr>
        </p:nvSpPr>
        <p:spPr/>
        <p:txBody>
          <a:bodyPr/>
          <a:lstStyle/>
          <a:p>
            <a:r>
              <a:rPr lang="en-US" dirty="0" smtClean="0"/>
              <a:t>Happy Christmas!</a:t>
            </a:r>
            <a:endParaRPr lang="en-US" dirty="0"/>
          </a:p>
        </p:txBody>
      </p:sp>
    </p:spTree>
    <p:extLst>
      <p:ext uri="{BB962C8B-B14F-4D97-AF65-F5344CB8AC3E}">
        <p14:creationId xmlns:p14="http://schemas.microsoft.com/office/powerpoint/2010/main" val="2278741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609600"/>
            <a:ext cx="9144000" cy="5622254"/>
          </a:xfrm>
          <a:prstGeom prst="rect">
            <a:avLst/>
          </a:prstGeom>
        </p:spPr>
      </p:pic>
      <p:sp>
        <p:nvSpPr>
          <p:cNvPr id="4" name="Rectangle 3"/>
          <p:cNvSpPr/>
          <p:nvPr/>
        </p:nvSpPr>
        <p:spPr>
          <a:xfrm>
            <a:off x="304800" y="1447800"/>
            <a:ext cx="2209800" cy="48006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US" dirty="0" smtClean="0"/>
          </a:p>
        </p:txBody>
      </p:sp>
      <p:sp>
        <p:nvSpPr>
          <p:cNvPr id="5" name="TextBox 4"/>
          <p:cNvSpPr txBox="1"/>
          <p:nvPr/>
        </p:nvSpPr>
        <p:spPr>
          <a:xfrm>
            <a:off x="685800" y="6211669"/>
            <a:ext cx="1752600" cy="646331"/>
          </a:xfrm>
          <a:prstGeom prst="rect">
            <a:avLst/>
          </a:prstGeom>
          <a:noFill/>
        </p:spPr>
        <p:txBody>
          <a:bodyPr wrap="square" rtlCol="0">
            <a:spAutoFit/>
          </a:bodyPr>
          <a:lstStyle/>
          <a:p>
            <a:r>
              <a:rPr lang="en-US" sz="3600" b="1" dirty="0" smtClean="0">
                <a:solidFill>
                  <a:srgbClr val="FF0000"/>
                </a:solidFill>
              </a:rPr>
              <a:t>Target</a:t>
            </a:r>
            <a:endParaRPr lang="en-US" sz="3600" b="1" dirty="0">
              <a:solidFill>
                <a:srgbClr val="FF0000"/>
              </a:solidFill>
            </a:endParaRPr>
          </a:p>
        </p:txBody>
      </p:sp>
    </p:spTree>
    <p:extLst>
      <p:ext uri="{BB962C8B-B14F-4D97-AF65-F5344CB8AC3E}">
        <p14:creationId xmlns:p14="http://schemas.microsoft.com/office/powerpoint/2010/main" val="4273581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Cryogenics</a:t>
            </a:r>
            <a:endParaRPr lang="en-US" dirty="0"/>
          </a:p>
        </p:txBody>
      </p:sp>
      <p:sp>
        <p:nvSpPr>
          <p:cNvPr id="3" name="Content Placeholder 2"/>
          <p:cNvSpPr>
            <a:spLocks noGrp="1"/>
          </p:cNvSpPr>
          <p:nvPr>
            <p:ph idx="1"/>
          </p:nvPr>
        </p:nvSpPr>
        <p:spPr/>
        <p:txBody>
          <a:bodyPr>
            <a:normAutofit fontScale="85000" lnSpcReduction="20000"/>
          </a:bodyPr>
          <a:lstStyle/>
          <a:p>
            <a:r>
              <a:rPr lang="en-US" dirty="0"/>
              <a:t>Cryogenic Run2 (2015) was a success with CM availability at 92.1 %</a:t>
            </a:r>
          </a:p>
          <a:p>
            <a:r>
              <a:rPr lang="en-US" dirty="0" smtClean="0"/>
              <a:t>New </a:t>
            </a:r>
            <a:r>
              <a:rPr lang="en-US" dirty="0"/>
              <a:t>configuration was applied and validated </a:t>
            </a:r>
            <a:r>
              <a:rPr lang="en-US" dirty="0" smtClean="0"/>
              <a:t>– room </a:t>
            </a:r>
            <a:r>
              <a:rPr lang="en-US" dirty="0"/>
              <a:t>for modifications exists</a:t>
            </a:r>
          </a:p>
          <a:p>
            <a:r>
              <a:rPr lang="en-US" dirty="0" smtClean="0"/>
              <a:t>Main </a:t>
            </a:r>
            <a:r>
              <a:rPr lang="en-US" dirty="0"/>
              <a:t>failure </a:t>
            </a:r>
            <a:r>
              <a:rPr lang="en-US" dirty="0" smtClean="0"/>
              <a:t>– 4.5 </a:t>
            </a:r>
            <a:r>
              <a:rPr lang="en-US" dirty="0"/>
              <a:t>K refrigerator </a:t>
            </a:r>
            <a:r>
              <a:rPr lang="en-US" dirty="0" smtClean="0"/>
              <a:t>– to </a:t>
            </a:r>
            <a:r>
              <a:rPr lang="en-US" dirty="0"/>
              <a:t>be repaired in January </a:t>
            </a:r>
            <a:r>
              <a:rPr lang="en-US" dirty="0" smtClean="0"/>
              <a:t>2016 plus other stuff</a:t>
            </a:r>
            <a:endParaRPr lang="en-US" dirty="0"/>
          </a:p>
          <a:p>
            <a:r>
              <a:rPr lang="en-US" dirty="0" smtClean="0"/>
              <a:t>LS1 </a:t>
            </a:r>
            <a:r>
              <a:rPr lang="en-US" dirty="0"/>
              <a:t>consolidations visibly </a:t>
            </a:r>
            <a:r>
              <a:rPr lang="en-US" dirty="0" smtClean="0"/>
              <a:t>helped</a:t>
            </a:r>
          </a:p>
          <a:p>
            <a:pPr lvl="1"/>
            <a:r>
              <a:rPr lang="en-US" dirty="0" smtClean="0"/>
              <a:t> </a:t>
            </a:r>
            <a:r>
              <a:rPr lang="en-US" dirty="0"/>
              <a:t>(bravo all and R2E!, 0 SEU cases declared in 2015)</a:t>
            </a:r>
          </a:p>
          <a:p>
            <a:r>
              <a:rPr lang="en-US" dirty="0" smtClean="0"/>
              <a:t>e</a:t>
            </a:r>
            <a:r>
              <a:rPr lang="en-US" dirty="0"/>
              <a:t>-cloud thermal effect pushed the LHC </a:t>
            </a:r>
            <a:r>
              <a:rPr lang="en-US" dirty="0" err="1" smtClean="0"/>
              <a:t>cryo</a:t>
            </a:r>
            <a:r>
              <a:rPr lang="en-US" dirty="0" smtClean="0"/>
              <a:t> to </a:t>
            </a:r>
            <a:r>
              <a:rPr lang="en-US" dirty="0"/>
              <a:t>the limits of capacity (over originally installed capacity foreseen for 4.5 </a:t>
            </a:r>
            <a:r>
              <a:rPr lang="en-US" dirty="0" smtClean="0"/>
              <a:t>- 20 </a:t>
            </a:r>
            <a:r>
              <a:rPr lang="en-US" dirty="0"/>
              <a:t>K</a:t>
            </a:r>
            <a:r>
              <a:rPr lang="en-US" dirty="0" smtClean="0"/>
              <a:t>)</a:t>
            </a:r>
            <a:endParaRPr lang="en-US" dirty="0"/>
          </a:p>
          <a:p>
            <a:r>
              <a:rPr lang="en-US" dirty="0" smtClean="0">
                <a:solidFill>
                  <a:srgbClr val="FF0000"/>
                </a:solidFill>
              </a:rPr>
              <a:t>Triplet movement in 8 – plans?</a:t>
            </a:r>
            <a:endParaRPr lang="en-US" dirty="0">
              <a:solidFill>
                <a:srgbClr val="FF0000"/>
              </a:solidFill>
            </a:endParaRPr>
          </a:p>
        </p:txBody>
      </p:sp>
    </p:spTree>
    <p:extLst>
      <p:ext uri="{BB962C8B-B14F-4D97-AF65-F5344CB8AC3E}">
        <p14:creationId xmlns:p14="http://schemas.microsoft.com/office/powerpoint/2010/main" val="2717222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76200" y="609600"/>
            <a:ext cx="8991600" cy="5146136"/>
          </a:xfrm>
          <a:prstGeom prst="rect">
            <a:avLst/>
          </a:prstGeom>
        </p:spPr>
      </p:pic>
    </p:spTree>
    <p:extLst>
      <p:ext uri="{BB962C8B-B14F-4D97-AF65-F5344CB8AC3E}">
        <p14:creationId xmlns:p14="http://schemas.microsoft.com/office/powerpoint/2010/main" val="3985125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Operations</a:t>
            </a:r>
            <a:endParaRPr lang="en-US" dirty="0"/>
          </a:p>
        </p:txBody>
      </p:sp>
      <p:pic>
        <p:nvPicPr>
          <p:cNvPr id="4" name="Picture 3"/>
          <p:cNvPicPr>
            <a:picLocks noChangeAspect="1"/>
          </p:cNvPicPr>
          <p:nvPr/>
        </p:nvPicPr>
        <p:blipFill>
          <a:blip r:embed="rId2"/>
          <a:stretch>
            <a:fillRect/>
          </a:stretch>
        </p:blipFill>
        <p:spPr>
          <a:xfrm>
            <a:off x="1066800" y="1219200"/>
            <a:ext cx="6934200" cy="4032531"/>
          </a:xfrm>
          <a:prstGeom prst="rect">
            <a:avLst/>
          </a:prstGeom>
        </p:spPr>
      </p:pic>
      <p:sp>
        <p:nvSpPr>
          <p:cNvPr id="5" name="TextBox 4"/>
          <p:cNvSpPr txBox="1"/>
          <p:nvPr/>
        </p:nvSpPr>
        <p:spPr>
          <a:xfrm>
            <a:off x="2057400" y="5562600"/>
            <a:ext cx="5334000" cy="1200329"/>
          </a:xfrm>
          <a:prstGeom prst="rect">
            <a:avLst/>
          </a:prstGeom>
          <a:noFill/>
        </p:spPr>
        <p:txBody>
          <a:bodyPr wrap="square" rtlCol="0">
            <a:spAutoFit/>
          </a:bodyPr>
          <a:lstStyle/>
          <a:p>
            <a:pPr marL="285750" indent="-285750">
              <a:buFont typeface="Arial"/>
              <a:buChar char="•"/>
            </a:pPr>
            <a:r>
              <a:rPr lang="en-US" b="1" dirty="0" smtClean="0">
                <a:solidFill>
                  <a:srgbClr val="008000"/>
                </a:solidFill>
              </a:rPr>
              <a:t>What?</a:t>
            </a:r>
          </a:p>
          <a:p>
            <a:pPr marL="285750" indent="-285750">
              <a:buFont typeface="Arial"/>
              <a:buChar char="•"/>
            </a:pPr>
            <a:r>
              <a:rPr lang="en-US" dirty="0" smtClean="0"/>
              <a:t>Ramp, squeeze, collide – clockwork</a:t>
            </a:r>
          </a:p>
          <a:p>
            <a:pPr marL="285750" indent="-285750">
              <a:buFont typeface="Arial"/>
              <a:buChar char="•"/>
            </a:pPr>
            <a:r>
              <a:rPr lang="en-US" dirty="0" smtClean="0"/>
              <a:t>Combined ramp &amp; squeeze recommended</a:t>
            </a:r>
          </a:p>
          <a:p>
            <a:pPr marL="285750" indent="-285750">
              <a:buFont typeface="Arial"/>
              <a:buChar char="•"/>
            </a:pPr>
            <a:r>
              <a:rPr lang="en-US" dirty="0" smtClean="0"/>
              <a:t>Injection – biggest scope for improvement</a:t>
            </a:r>
            <a:endParaRPr lang="en-US" dirty="0"/>
          </a:p>
        </p:txBody>
      </p:sp>
      <p:sp>
        <p:nvSpPr>
          <p:cNvPr id="6" name="Rectangle 5"/>
          <p:cNvSpPr/>
          <p:nvPr/>
        </p:nvSpPr>
        <p:spPr>
          <a:xfrm>
            <a:off x="2362200" y="1828800"/>
            <a:ext cx="685800" cy="3581400"/>
          </a:xfrm>
          <a:prstGeom prst="rect">
            <a:avLst/>
          </a:prstGeom>
          <a:noFill/>
          <a:ln w="57150">
            <a:solidFill>
              <a:srgbClr val="008000"/>
            </a:solidFill>
          </a:ln>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US" dirty="0" smtClean="0"/>
          </a:p>
        </p:txBody>
      </p:sp>
    </p:spTree>
    <p:extLst>
      <p:ext uri="{BB962C8B-B14F-4D97-AF65-F5344CB8AC3E}">
        <p14:creationId xmlns:p14="http://schemas.microsoft.com/office/powerpoint/2010/main" val="943924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Injection</a:t>
            </a:r>
            <a:endParaRPr lang="en-US" dirty="0"/>
          </a:p>
        </p:txBody>
      </p:sp>
      <p:sp>
        <p:nvSpPr>
          <p:cNvPr id="4" name="Content Placeholder 3"/>
          <p:cNvSpPr>
            <a:spLocks noGrp="1"/>
          </p:cNvSpPr>
          <p:nvPr>
            <p:ph idx="1"/>
          </p:nvPr>
        </p:nvSpPr>
        <p:spPr>
          <a:xfrm>
            <a:off x="457200" y="1447800"/>
            <a:ext cx="8229600" cy="3352800"/>
          </a:xfrm>
        </p:spPr>
        <p:txBody>
          <a:bodyPr>
            <a:normAutofit fontScale="92500"/>
          </a:bodyPr>
          <a:lstStyle/>
          <a:p>
            <a:r>
              <a:rPr lang="en-US" dirty="0" smtClean="0">
                <a:solidFill>
                  <a:srgbClr val="FF0000"/>
                </a:solidFill>
              </a:rPr>
              <a:t>IQC has lost its credit</a:t>
            </a:r>
          </a:p>
          <a:p>
            <a:pPr lvl="1"/>
            <a:r>
              <a:rPr lang="en-US" dirty="0" smtClean="0">
                <a:solidFill>
                  <a:srgbClr val="FF0000"/>
                </a:solidFill>
              </a:rPr>
              <a:t>warning </a:t>
            </a:r>
            <a:r>
              <a:rPr lang="en-US" dirty="0">
                <a:solidFill>
                  <a:srgbClr val="FF0000"/>
                </a:solidFill>
              </a:rPr>
              <a:t>levels – long discussion – who’s responsible</a:t>
            </a:r>
            <a:r>
              <a:rPr lang="en-US" dirty="0" smtClean="0">
                <a:solidFill>
                  <a:srgbClr val="FF0000"/>
                </a:solidFill>
              </a:rPr>
              <a:t>?</a:t>
            </a:r>
          </a:p>
          <a:p>
            <a:r>
              <a:rPr lang="en-US" dirty="0" smtClean="0">
                <a:solidFill>
                  <a:srgbClr val="008000"/>
                </a:solidFill>
              </a:rPr>
              <a:t>Steering while feeling – 50% of the time</a:t>
            </a:r>
          </a:p>
          <a:p>
            <a:r>
              <a:rPr lang="en-US" dirty="0" smtClean="0">
                <a:solidFill>
                  <a:srgbClr val="FF0000"/>
                </a:solidFill>
              </a:rPr>
              <a:t>SPS BQM rejects 20% of nominal</a:t>
            </a:r>
          </a:p>
          <a:p>
            <a:r>
              <a:rPr lang="en-US" dirty="0" smtClean="0">
                <a:solidFill>
                  <a:srgbClr val="FF0000"/>
                </a:solidFill>
              </a:rPr>
              <a:t>Wrestle with</a:t>
            </a:r>
          </a:p>
          <a:p>
            <a:pPr lvl="1"/>
            <a:r>
              <a:rPr lang="en-US" dirty="0" smtClean="0">
                <a:solidFill>
                  <a:srgbClr val="FF0000"/>
                </a:solidFill>
              </a:rPr>
              <a:t>Cryogenics, TDI.B2, MKI.B2, ADT diagnostics</a:t>
            </a:r>
          </a:p>
          <a:p>
            <a:endParaRPr lang="en-US" dirty="0"/>
          </a:p>
        </p:txBody>
      </p:sp>
      <p:sp>
        <p:nvSpPr>
          <p:cNvPr id="5" name="TextBox 4"/>
          <p:cNvSpPr txBox="1"/>
          <p:nvPr/>
        </p:nvSpPr>
        <p:spPr>
          <a:xfrm>
            <a:off x="1905000" y="914400"/>
            <a:ext cx="5029200" cy="461665"/>
          </a:xfrm>
          <a:prstGeom prst="rect">
            <a:avLst/>
          </a:prstGeom>
          <a:noFill/>
        </p:spPr>
        <p:txBody>
          <a:bodyPr wrap="square" rtlCol="0">
            <a:spAutoFit/>
          </a:bodyPr>
          <a:lstStyle/>
          <a:p>
            <a:pPr algn="ctr"/>
            <a:r>
              <a:rPr lang="en-US" sz="2400" b="1" dirty="0" smtClean="0"/>
              <a:t>Incisive critical analysis from </a:t>
            </a:r>
            <a:r>
              <a:rPr lang="en-US" sz="2400" b="1" dirty="0" err="1" smtClean="0"/>
              <a:t>Delphine</a:t>
            </a:r>
            <a:endParaRPr lang="en-US" sz="2400" b="1" dirty="0"/>
          </a:p>
        </p:txBody>
      </p:sp>
      <p:pic>
        <p:nvPicPr>
          <p:cNvPr id="6" name="Picture 5"/>
          <p:cNvPicPr>
            <a:picLocks noChangeAspect="1"/>
          </p:cNvPicPr>
          <p:nvPr/>
        </p:nvPicPr>
        <p:blipFill>
          <a:blip r:embed="rId2"/>
          <a:stretch>
            <a:fillRect/>
          </a:stretch>
        </p:blipFill>
        <p:spPr>
          <a:xfrm>
            <a:off x="1524000" y="4876800"/>
            <a:ext cx="6096000" cy="1861833"/>
          </a:xfrm>
          <a:prstGeom prst="rect">
            <a:avLst/>
          </a:prstGeom>
          <a:ln>
            <a:solidFill>
              <a:schemeClr val="tx1"/>
            </a:solidFill>
          </a:ln>
        </p:spPr>
      </p:pic>
    </p:spTree>
    <p:extLst>
      <p:ext uri="{BB962C8B-B14F-4D97-AF65-F5344CB8AC3E}">
        <p14:creationId xmlns:p14="http://schemas.microsoft.com/office/powerpoint/2010/main" val="133802632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flective ball">
      <a:majorFont>
        <a:latin typeface="Franklin Gothic Heavy"/>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tIns="0" bIns="46800" rtlCol="0" anchor="ctr"/>
      <a:lstStyle>
        <a:defPPr algn="ctr">
          <a:defRPr dirty="0" smtClean="0"/>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2.xml><?xml version="1.0" encoding="utf-8"?>
<a:theme xmlns:a="http://schemas.openxmlformats.org/drawingml/2006/main" name="BTODD primary master">
  <a:themeElements>
    <a:clrScheme name="BTODD Theme Colour Set">
      <a:dk1>
        <a:srgbClr val="FFFFFF"/>
      </a:dk1>
      <a:lt1>
        <a:srgbClr val="FFFFFF"/>
      </a:lt1>
      <a:dk2>
        <a:srgbClr val="FFFFFF"/>
      </a:dk2>
      <a:lt2>
        <a:srgbClr val="FFFFFF"/>
      </a:lt2>
      <a:accent1>
        <a:srgbClr val="339966"/>
      </a:accent1>
      <a:accent2>
        <a:srgbClr val="FF0000"/>
      </a:accent2>
      <a:accent3>
        <a:srgbClr val="800080"/>
      </a:accent3>
      <a:accent4>
        <a:srgbClr val="FF6600"/>
      </a:accent4>
      <a:accent5>
        <a:srgbClr val="062F67"/>
      </a:accent5>
      <a:accent6>
        <a:srgbClr val="000000"/>
      </a:accent6>
      <a:hlink>
        <a:srgbClr val="1717FF"/>
      </a:hlink>
      <a:folHlink>
        <a:srgbClr val="0000CC"/>
      </a:folHlink>
    </a:clrScheme>
    <a:fontScheme name="BTODD Theme Fonts">
      <a:majorFont>
        <a:latin typeface="Calibri"/>
        <a:ea typeface=""/>
        <a:cs typeface=""/>
      </a:majorFont>
      <a:minorFont>
        <a:latin typeface="Calibr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6440430</TotalTime>
  <Words>857</Words>
  <Application>Microsoft Macintosh PowerPoint</Application>
  <PresentationFormat>On-screen Show (4:3)</PresentationFormat>
  <Paragraphs>157</Paragraphs>
  <Slides>47</Slides>
  <Notes>2</Notes>
  <HiddenSlides>0</HiddenSlides>
  <MMClips>0</MMClips>
  <ScaleCrop>false</ScaleCrop>
  <HeadingPairs>
    <vt:vector size="4" baseType="variant">
      <vt:variant>
        <vt:lpstr>Theme</vt:lpstr>
      </vt:variant>
      <vt:variant>
        <vt:i4>2</vt:i4>
      </vt:variant>
      <vt:variant>
        <vt:lpstr>Slide Titles</vt:lpstr>
      </vt:variant>
      <vt:variant>
        <vt:i4>47</vt:i4>
      </vt:variant>
    </vt:vector>
  </HeadingPairs>
  <TitlesOfParts>
    <vt:vector size="49" baseType="lpstr">
      <vt:lpstr>Office Theme</vt:lpstr>
      <vt:lpstr>BTODD primary master</vt:lpstr>
      <vt:lpstr>PowerPoint Presentation</vt:lpstr>
      <vt:lpstr>PowerPoint Presentation</vt:lpstr>
      <vt:lpstr>Availability</vt:lpstr>
      <vt:lpstr>Availability</vt:lpstr>
      <vt:lpstr>PowerPoint Presentation</vt:lpstr>
      <vt:lpstr>Cryogenics</vt:lpstr>
      <vt:lpstr>PowerPoint Presentation</vt:lpstr>
      <vt:lpstr>Operations</vt:lpstr>
      <vt:lpstr>Injection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Instabilities</vt:lpstr>
      <vt:lpstr>PowerPoint Presentation</vt:lpstr>
      <vt:lpstr>PowerPoint Presentation</vt:lpstr>
      <vt:lpstr>Beam-beam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Controls</vt:lpstr>
      <vt:lpstr>PowerPoint Presentation</vt:lpstr>
      <vt:lpstr>PowerPoint Presentation</vt:lpstr>
      <vt:lpstr>PowerPoint Presentation</vt:lpstr>
      <vt:lpstr>PowerPoint Presentation</vt:lpstr>
      <vt:lpstr>PowerPoint Presentation</vt:lpstr>
      <vt:lpstr>2016</vt:lpstr>
      <vt:lpstr>2016 Q3/Q4 (v1.0) </vt:lpstr>
      <vt:lpstr>2016 version 1.0</vt:lpstr>
      <vt:lpstr>Can we get to β*=40 cm?</vt:lpstr>
      <vt:lpstr>PowerPoint Presentation</vt:lpstr>
      <vt:lpstr>Phenomenal</vt:lpstr>
      <vt:lpstr>Many, many thanks…</vt:lpstr>
      <vt:lpstr>Happy Christmas!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PresenterMedia.com</dc:creator>
  <cp:lastModifiedBy>Mike LAMONT</cp:lastModifiedBy>
  <cp:revision>2935</cp:revision>
  <dcterms:created xsi:type="dcterms:W3CDTF">2011-01-18T19:25:28Z</dcterms:created>
  <dcterms:modified xsi:type="dcterms:W3CDTF">2015-12-17T14:00:08Z</dcterms:modified>
</cp:coreProperties>
</file>