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3" r:id="rId1"/>
  </p:sldMasterIdLst>
  <p:notesMasterIdLst>
    <p:notesMasterId r:id="rId24"/>
  </p:notesMasterIdLst>
  <p:handoutMasterIdLst>
    <p:handoutMasterId r:id="rId25"/>
  </p:handoutMasterIdLst>
  <p:sldIdLst>
    <p:sldId id="256" r:id="rId2"/>
    <p:sldId id="358" r:id="rId3"/>
    <p:sldId id="368" r:id="rId4"/>
    <p:sldId id="385" r:id="rId5"/>
    <p:sldId id="406" r:id="rId6"/>
    <p:sldId id="407" r:id="rId7"/>
    <p:sldId id="422" r:id="rId8"/>
    <p:sldId id="423" r:id="rId9"/>
    <p:sldId id="386" r:id="rId10"/>
    <p:sldId id="403" r:id="rId11"/>
    <p:sldId id="405" r:id="rId12"/>
    <p:sldId id="410" r:id="rId13"/>
    <p:sldId id="412" r:id="rId14"/>
    <p:sldId id="365" r:id="rId15"/>
    <p:sldId id="387" r:id="rId16"/>
    <p:sldId id="421" r:id="rId17"/>
    <p:sldId id="402" r:id="rId18"/>
    <p:sldId id="424" r:id="rId19"/>
    <p:sldId id="425" r:id="rId20"/>
    <p:sldId id="426" r:id="rId21"/>
    <p:sldId id="395" r:id="rId22"/>
    <p:sldId id="427" r:id="rId23"/>
  </p:sldIdLst>
  <p:sldSz cx="9144000" cy="6858000" type="screen4x3"/>
  <p:notesSz cx="6645275" cy="97758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FF"/>
    <a:srgbClr val="FFE800"/>
    <a:srgbClr val="FFCB01"/>
    <a:srgbClr val="FFCC66"/>
    <a:srgbClr val="FFFF00"/>
    <a:srgbClr val="66CCFF"/>
    <a:srgbClr val="E16667"/>
    <a:srgbClr val="FC2C37"/>
    <a:srgbClr val="FC2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94660"/>
  </p:normalViewPr>
  <p:slideViewPr>
    <p:cSldViewPr snapToGrid="0">
      <p:cViewPr>
        <p:scale>
          <a:sx n="150" d="100"/>
          <a:sy n="150" d="100"/>
        </p:scale>
        <p:origin x="-2096" y="-464"/>
      </p:cViewPr>
      <p:guideLst>
        <p:guide orient="horz" pos="1773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3067" y="-82"/>
      </p:cViewPr>
      <p:guideLst>
        <p:guide orient="horz" pos="3081"/>
        <p:guide pos="209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Lion%20:Users:Bernardo:Desktop:C:Magnets:11%20T:Critical%20Current%20with%20OST%20Nominal%20438A:Critical%20Current%2011%20T.xlsx" TargetMode="External"/><Relationship Id="rId3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2712900906297"/>
          <c:y val="0.0632398950131233"/>
          <c:w val="0.801046323304933"/>
          <c:h val="0.77161343832021"/>
        </c:manualLayout>
      </c:layout>
      <c:scatterChart>
        <c:scatterStyle val="smoothMarker"/>
        <c:varyColors val="0"/>
        <c:ser>
          <c:idx val="0"/>
          <c:order val="0"/>
          <c:tx>
            <c:v>Ic(4.22 K)</c:v>
          </c:tx>
          <c:spPr>
            <a:ln>
              <a:solidFill>
                <a:srgbClr val="C00000"/>
              </a:solidFill>
              <a:prstDash val="dashDot"/>
            </a:ln>
          </c:spPr>
          <c:marker>
            <c:symbol val="none"/>
          </c:marker>
          <c:xVal>
            <c:numRef>
              <c:f>Sheet1!$L$35:$L$41</c:f>
              <c:numCache>
                <c:formatCode>0.00</c:formatCode>
                <c:ptCount val="7"/>
                <c:pt idx="0">
                  <c:v>16.0</c:v>
                </c:pt>
                <c:pt idx="1">
                  <c:v>15.0</c:v>
                </c:pt>
                <c:pt idx="2">
                  <c:v>14.0</c:v>
                </c:pt>
                <c:pt idx="3">
                  <c:v>13.0</c:v>
                </c:pt>
                <c:pt idx="4">
                  <c:v>12.26</c:v>
                </c:pt>
                <c:pt idx="5">
                  <c:v>11.0</c:v>
                </c:pt>
                <c:pt idx="6">
                  <c:v>10.0</c:v>
                </c:pt>
              </c:numCache>
            </c:numRef>
          </c:xVal>
          <c:yVal>
            <c:numRef>
              <c:f>Sheet1!$O$35:$O$41</c:f>
              <c:numCache>
                <c:formatCode>0.00</c:formatCode>
                <c:ptCount val="7"/>
                <c:pt idx="0">
                  <c:v>167.0020886925842</c:v>
                </c:pt>
                <c:pt idx="1">
                  <c:v>223.2932107590122</c:v>
                </c:pt>
                <c:pt idx="2">
                  <c:v>290.5093333053314</c:v>
                </c:pt>
                <c:pt idx="3">
                  <c:v>370.1333781453671</c:v>
                </c:pt>
                <c:pt idx="4">
                  <c:v>438.1228880703875</c:v>
                </c:pt>
                <c:pt idx="5">
                  <c:v>574.605473669487</c:v>
                </c:pt>
                <c:pt idx="6">
                  <c:v>705.003925156453</c:v>
                </c:pt>
              </c:numCache>
            </c:numRef>
          </c:yVal>
          <c:smooth val="1"/>
        </c:ser>
        <c:ser>
          <c:idx val="1"/>
          <c:order val="1"/>
          <c:tx>
            <c:v>Ic(1.9 K)</c:v>
          </c:tx>
          <c:spPr>
            <a:ln>
              <a:solidFill>
                <a:schemeClr val="tx2"/>
              </a:solidFill>
              <a:prstDash val="lgDash"/>
            </a:ln>
          </c:spPr>
          <c:marker>
            <c:symbol val="none"/>
          </c:marker>
          <c:xVal>
            <c:numRef>
              <c:f>Sheet1!$L$44:$L$50</c:f>
              <c:numCache>
                <c:formatCode>0.00</c:formatCode>
                <c:ptCount val="7"/>
                <c:pt idx="0">
                  <c:v>16.0</c:v>
                </c:pt>
                <c:pt idx="1">
                  <c:v>15.0</c:v>
                </c:pt>
                <c:pt idx="2">
                  <c:v>14.0</c:v>
                </c:pt>
                <c:pt idx="3">
                  <c:v>13.0</c:v>
                </c:pt>
                <c:pt idx="4">
                  <c:v>12.26</c:v>
                </c:pt>
                <c:pt idx="5">
                  <c:v>11.0</c:v>
                </c:pt>
                <c:pt idx="6">
                  <c:v>9.0</c:v>
                </c:pt>
              </c:numCache>
            </c:numRef>
          </c:xVal>
          <c:yVal>
            <c:numRef>
              <c:f>Sheet1!$O$44:$O$50</c:f>
              <c:numCache>
                <c:formatCode>0.00</c:formatCode>
                <c:ptCount val="7"/>
                <c:pt idx="0">
                  <c:v>265.1418723426049</c:v>
                </c:pt>
                <c:pt idx="1">
                  <c:v>333.9581487546024</c:v>
                </c:pt>
                <c:pt idx="2">
                  <c:v>414.0812433527358</c:v>
                </c:pt>
                <c:pt idx="3">
                  <c:v>507.0999503426891</c:v>
                </c:pt>
                <c:pt idx="4">
                  <c:v>585.394777645297</c:v>
                </c:pt>
                <c:pt idx="5">
                  <c:v>740.41873704376</c:v>
                </c:pt>
                <c:pt idx="6">
                  <c:v>1058.454381929438</c:v>
                </c:pt>
              </c:numCache>
            </c:numRef>
          </c:yVal>
          <c:smooth val="1"/>
        </c:ser>
        <c:ser>
          <c:idx val="4"/>
          <c:order val="2"/>
          <c:tx>
            <c:v>Ic (1.9 K) assuming 5% Degrad.</c:v>
          </c:tx>
          <c:spPr>
            <a:ln w="22225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Sheet1!$L$44:$L$50</c:f>
              <c:numCache>
                <c:formatCode>0.00</c:formatCode>
                <c:ptCount val="7"/>
                <c:pt idx="0">
                  <c:v>16.0</c:v>
                </c:pt>
                <c:pt idx="1">
                  <c:v>15.0</c:v>
                </c:pt>
                <c:pt idx="2">
                  <c:v>14.0</c:v>
                </c:pt>
                <c:pt idx="3">
                  <c:v>13.0</c:v>
                </c:pt>
                <c:pt idx="4">
                  <c:v>12.26</c:v>
                </c:pt>
                <c:pt idx="5">
                  <c:v>11.0</c:v>
                </c:pt>
                <c:pt idx="6">
                  <c:v>9.0</c:v>
                </c:pt>
              </c:numCache>
            </c:numRef>
          </c:xVal>
          <c:yVal>
            <c:numRef>
              <c:f>Sheet1!$P$44:$P$50</c:f>
              <c:numCache>
                <c:formatCode>0.00</c:formatCode>
                <c:ptCount val="7"/>
                <c:pt idx="0">
                  <c:v>251.8847787254746</c:v>
                </c:pt>
                <c:pt idx="1">
                  <c:v>317.2602413168731</c:v>
                </c:pt>
                <c:pt idx="2">
                  <c:v>393.377181185099</c:v>
                </c:pt>
                <c:pt idx="3">
                  <c:v>481.7449528255555</c:v>
                </c:pt>
                <c:pt idx="4">
                  <c:v>556.125038763032</c:v>
                </c:pt>
                <c:pt idx="5">
                  <c:v>703.3978001915721</c:v>
                </c:pt>
                <c:pt idx="6">
                  <c:v>1005.531662832966</c:v>
                </c:pt>
              </c:numCache>
            </c:numRef>
          </c:yVal>
          <c:smooth val="1"/>
        </c:ser>
        <c:ser>
          <c:idx val="7"/>
          <c:order val="3"/>
          <c:tx>
            <c:v>Ic (6.33 K) assuming 5% Degrad.</c:v>
          </c:tx>
          <c:spPr>
            <a:ln>
              <a:solidFill>
                <a:schemeClr val="accent6">
                  <a:lumMod val="75000"/>
                </a:schemeClr>
              </a:solidFill>
              <a:prstDash val="dash"/>
            </a:ln>
          </c:spPr>
          <c:marker>
            <c:symbol val="none"/>
          </c:marker>
          <c:xVal>
            <c:numRef>
              <c:f>Sheet1!$L$54:$L$60</c:f>
              <c:numCache>
                <c:formatCode>0.00</c:formatCode>
                <c:ptCount val="7"/>
                <c:pt idx="0">
                  <c:v>16.0</c:v>
                </c:pt>
                <c:pt idx="1">
                  <c:v>15.0</c:v>
                </c:pt>
                <c:pt idx="2">
                  <c:v>14.0</c:v>
                </c:pt>
                <c:pt idx="3">
                  <c:v>13.0</c:v>
                </c:pt>
                <c:pt idx="4">
                  <c:v>11.75</c:v>
                </c:pt>
                <c:pt idx="5">
                  <c:v>11.0</c:v>
                </c:pt>
                <c:pt idx="6">
                  <c:v>10.0</c:v>
                </c:pt>
              </c:numCache>
            </c:numRef>
          </c:xVal>
          <c:yVal>
            <c:numRef>
              <c:f>Sheet1!$P$54:$P$60</c:f>
              <c:numCache>
                <c:formatCode>0.00</c:formatCode>
                <c:ptCount val="7"/>
                <c:pt idx="0">
                  <c:v>66.22287289627926</c:v>
                </c:pt>
                <c:pt idx="1">
                  <c:v>102.7327138928997</c:v>
                </c:pt>
                <c:pt idx="2">
                  <c:v>149.0869887295771</c:v>
                </c:pt>
                <c:pt idx="3">
                  <c:v>206.554410848399</c:v>
                </c:pt>
                <c:pt idx="4">
                  <c:v>296.4829261540582</c:v>
                </c:pt>
                <c:pt idx="5">
                  <c:v>361.645347779256</c:v>
                </c:pt>
                <c:pt idx="6">
                  <c:v>463.9792588998106</c:v>
                </c:pt>
              </c:numCache>
            </c:numRef>
          </c:yVal>
          <c:smooth val="1"/>
        </c:ser>
        <c:ser>
          <c:idx val="2"/>
          <c:order val="4"/>
          <c:tx>
            <c:v>Magnet Load Line</c:v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Sheet1!$Z$42:$Z$47</c:f>
              <c:numCache>
                <c:formatCode>0.00</c:formatCode>
                <c:ptCount val="6"/>
                <c:pt idx="0">
                  <c:v>9.023300000000001</c:v>
                </c:pt>
                <c:pt idx="1">
                  <c:v>10.669</c:v>
                </c:pt>
                <c:pt idx="2">
                  <c:v>12.287</c:v>
                </c:pt>
                <c:pt idx="3">
                  <c:v>13.89</c:v>
                </c:pt>
                <c:pt idx="4">
                  <c:v>15.484</c:v>
                </c:pt>
                <c:pt idx="5">
                  <c:v>17.072</c:v>
                </c:pt>
              </c:numCache>
            </c:numRef>
          </c:xVal>
          <c:yVal>
            <c:numRef>
              <c:f>Sheet1!$AD$42:$AD$47</c:f>
              <c:numCache>
                <c:formatCode>0.00</c:formatCode>
                <c:ptCount val="6"/>
                <c:pt idx="0">
                  <c:v>222.2025</c:v>
                </c:pt>
                <c:pt idx="1">
                  <c:v>266.625</c:v>
                </c:pt>
                <c:pt idx="2">
                  <c:v>311.075</c:v>
                </c:pt>
                <c:pt idx="3">
                  <c:v>355.5</c:v>
                </c:pt>
                <c:pt idx="4">
                  <c:v>399.95</c:v>
                </c:pt>
                <c:pt idx="5">
                  <c:v>444.375</c:v>
                </c:pt>
              </c:numCache>
            </c:numRef>
          </c:yVal>
          <c:smooth val="1"/>
        </c:ser>
        <c:ser>
          <c:idx val="3"/>
          <c:order val="5"/>
          <c:tx>
            <c:v>Magnet Operating Point</c:v>
          </c:tx>
          <c:spPr>
            <a:ln>
              <a:noFill/>
            </a:ln>
          </c:spPr>
          <c:marker>
            <c:symbol val="circle"/>
            <c:size val="12"/>
            <c:spPr>
              <a:noFill/>
              <a:ln w="31750">
                <a:solidFill>
                  <a:schemeClr val="tx1"/>
                </a:solidFill>
              </a:ln>
            </c:spPr>
          </c:marker>
          <c:xVal>
            <c:numRef>
              <c:f>Sheet1!$W$35</c:f>
              <c:numCache>
                <c:formatCode>0.00</c:formatCode>
                <c:ptCount val="1"/>
                <c:pt idx="0">
                  <c:v>11.75</c:v>
                </c:pt>
              </c:numCache>
            </c:numRef>
          </c:xVal>
          <c:yVal>
            <c:numRef>
              <c:f>Sheet1!$U$37</c:f>
              <c:numCache>
                <c:formatCode>0.00</c:formatCode>
                <c:ptCount val="1"/>
                <c:pt idx="0">
                  <c:v>296.25</c:v>
                </c:pt>
              </c:numCache>
            </c:numRef>
          </c:yVal>
          <c:smooth val="1"/>
        </c:ser>
        <c:ser>
          <c:idx val="5"/>
          <c:order val="6"/>
          <c:tx>
            <c:v>Magnet Ic @ 1.9 K</c:v>
          </c:tx>
          <c:spPr>
            <a:ln>
              <a:noFill/>
            </a:ln>
          </c:spPr>
          <c:marker>
            <c:symbol val="x"/>
            <c:size val="18"/>
            <c:spPr>
              <a:ln w="31750">
                <a:solidFill>
                  <a:schemeClr val="tx1"/>
                </a:solidFill>
              </a:ln>
            </c:spPr>
          </c:marker>
          <c:xVal>
            <c:numRef>
              <c:f>Sheet1!$W$40</c:f>
              <c:numCache>
                <c:formatCode>0.00</c:formatCode>
                <c:ptCount val="1"/>
                <c:pt idx="0">
                  <c:v>14.32</c:v>
                </c:pt>
              </c:numCache>
            </c:numRef>
          </c:xVal>
          <c:yVal>
            <c:numRef>
              <c:f>Sheet1!$U$40</c:f>
              <c:numCache>
                <c:formatCode>0.00</c:formatCode>
                <c:ptCount val="1"/>
                <c:pt idx="0">
                  <c:v>367.5</c:v>
                </c:pt>
              </c:numCache>
            </c:numRef>
          </c:yVal>
          <c:smooth val="1"/>
        </c:ser>
        <c:ser>
          <c:idx val="6"/>
          <c:order val="7"/>
          <c:tx>
            <c:v>Wire Specs (4.22 K)</c:v>
          </c:tx>
          <c:spPr>
            <a:ln>
              <a:noFill/>
            </a:ln>
          </c:spPr>
          <c:marker>
            <c:symbol val="diamond"/>
            <c:size val="17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Sheet1!$W$43</c:f>
              <c:numCache>
                <c:formatCode>0.00</c:formatCode>
                <c:ptCount val="1"/>
                <c:pt idx="0">
                  <c:v>12.26</c:v>
                </c:pt>
              </c:numCache>
            </c:numRef>
          </c:xVal>
          <c:yVal>
            <c:numRef>
              <c:f>Sheet1!$U$43</c:f>
              <c:numCache>
                <c:formatCode>0.00</c:formatCode>
                <c:ptCount val="1"/>
                <c:pt idx="0">
                  <c:v>438.0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0371608"/>
        <c:axId val="-2056626872"/>
      </c:scatterChart>
      <c:valAx>
        <c:axId val="2050371608"/>
        <c:scaling>
          <c:orientation val="minMax"/>
          <c:max val="15.0"/>
          <c:min val="11.0"/>
        </c:scaling>
        <c:delete val="0"/>
        <c:axPos val="b"/>
        <c:title>
          <c:tx>
            <c:rich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2000">
                    <a:latin typeface="Times New Roman" pitchFamily="18" charset="0"/>
                    <a:cs typeface="Times New Roman" pitchFamily="18" charset="0"/>
                  </a:rPr>
                  <a:t>Peak</a:t>
                </a:r>
                <a:r>
                  <a:rPr lang="en-US" sz="2000" baseline="0">
                    <a:latin typeface="Times New Roman" pitchFamily="18" charset="0"/>
                    <a:cs typeface="Times New Roman" pitchFamily="18" charset="0"/>
                  </a:rPr>
                  <a:t> Field, (T)</a:t>
                </a:r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440034098301815"/>
              <c:y val="0.928942572178478"/>
            </c:manualLayout>
          </c:layout>
          <c:overlay val="0"/>
        </c:title>
        <c:numFmt formatCode="0.0" sourceLinked="0"/>
        <c:majorTickMark val="out"/>
        <c:minorTickMark val="out"/>
        <c:tickLblPos val="nextTo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-2056626872"/>
        <c:crosses val="autoZero"/>
        <c:crossBetween val="midCat"/>
        <c:majorUnit val="0.5"/>
      </c:valAx>
      <c:valAx>
        <c:axId val="-2056626872"/>
        <c:scaling>
          <c:orientation val="minMax"/>
          <c:max val="800.0"/>
          <c:min val="200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2000" baseline="0">
                    <a:latin typeface="Times New Roman" pitchFamily="18" charset="0"/>
                    <a:cs typeface="Times New Roman" pitchFamily="18" charset="0"/>
                  </a:rPr>
                  <a:t>Strand Critical Current , (A)</a:t>
                </a:r>
                <a:endParaRPr lang="en-US" sz="20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000119575152785335"/>
              <c:y val="0.160275222089034"/>
            </c:manualLayout>
          </c:layout>
          <c:overlay val="0"/>
        </c:title>
        <c:numFmt formatCode="0" sourceLinked="0"/>
        <c:majorTickMark val="out"/>
        <c:minorTickMark val="out"/>
        <c:tickLblPos val="nextTo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20503716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02077013797519"/>
          <c:y val="0.0148878586860591"/>
          <c:w val="0.395693867525529"/>
          <c:h val="0.34922010159511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0.22181</cdr:x>
      <cdr:y>0.7349</cdr:y>
    </cdr:from>
    <cdr:to>
      <cdr:x>0.35956</cdr:x>
      <cdr:y>0.8231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678771" y="3728807"/>
          <a:ext cx="1042556" cy="4475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/>
            <a:t>296.25</a:t>
          </a:r>
          <a:r>
            <a:rPr lang="en-US" sz="1800" b="1" baseline="0"/>
            <a:t> A</a:t>
          </a:r>
          <a:endParaRPr lang="en-US" sz="1800" b="1"/>
        </a:p>
      </cdr:txBody>
    </cdr:sp>
  </cdr:relSizeAnchor>
  <cdr:relSizeAnchor xmlns:cdr="http://schemas.openxmlformats.org/drawingml/2006/chartDrawing">
    <cdr:from>
      <cdr:x>0.76435</cdr:x>
      <cdr:y>0.65516</cdr:y>
    </cdr:from>
    <cdr:to>
      <cdr:x>0.90882</cdr:x>
      <cdr:y>0.73327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778500" y="3302000"/>
          <a:ext cx="1092200" cy="3937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/>
            <a:t>367.5</a:t>
          </a:r>
          <a:r>
            <a:rPr lang="en-US" sz="1800" b="1" baseline="0"/>
            <a:t> A</a:t>
          </a:r>
          <a:endParaRPr lang="en-US" sz="1800" b="1"/>
        </a:p>
      </cdr:txBody>
    </cdr:sp>
  </cdr:relSizeAnchor>
  <cdr:relSizeAnchor xmlns:cdr="http://schemas.openxmlformats.org/drawingml/2006/chartDrawing">
    <cdr:from>
      <cdr:x>0.30683</cdr:x>
      <cdr:y>0.556</cdr:y>
    </cdr:from>
    <cdr:to>
      <cdr:x>0.40763</cdr:x>
      <cdr:y>0.63411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322237" y="2821094"/>
          <a:ext cx="762901" cy="39631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/>
            <a:t>438</a:t>
          </a:r>
          <a:r>
            <a:rPr lang="en-US" sz="1800" b="1" baseline="0"/>
            <a:t> A</a:t>
          </a:r>
          <a:endParaRPr lang="en-US" sz="1800" b="1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3926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3926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fld id="{42210F4D-CE2D-4A92-865C-86FCB0AE8B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8049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3926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1838"/>
            <a:ext cx="4886325" cy="36655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258" y="4645456"/>
            <a:ext cx="5312759" cy="439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3926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fld id="{BAF184FA-2CE7-4B86-BCC9-6EF78E0CB1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3015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14192C-FA14-4CFD-9FF8-4DC9F6579FD7}" type="slidenum">
              <a:rPr lang="en-US" smtClean="0">
                <a:ea typeface="ＭＳ Ｐゴシック" pitchFamily="64" charset="-128"/>
              </a:rPr>
              <a:pPr/>
              <a:t>1</a:t>
            </a:fld>
            <a:endParaRPr lang="en-US" dirty="0" smtClean="0">
              <a:ea typeface="ＭＳ Ｐゴシック" pitchFamily="64" charset="-128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ea typeface="ＭＳ Ｐゴシック" pitchFamily="6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665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098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708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000FF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it-IT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625840" y="6593840"/>
            <a:ext cx="568960" cy="294640"/>
          </a:xfrm>
          <a:prstGeom prst="rect">
            <a:avLst/>
          </a:prstGeom>
          <a:ln/>
        </p:spPr>
        <p:txBody>
          <a:bodyPr/>
          <a:lstStyle>
            <a:lvl1pPr>
              <a:defRPr sz="1200" b="0" i="1" baseline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44475" y="1533842"/>
            <a:ext cx="8635365" cy="4795837"/>
          </a:xfrm>
        </p:spPr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114300" y="6427152"/>
            <a:ext cx="9144000" cy="329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i="1">
                <a:solidFill>
                  <a:srgbClr val="CC0000"/>
                </a:solidFill>
                <a:effectLst/>
                <a:latin typeface="Tahoma"/>
                <a:ea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625840" y="6593840"/>
            <a:ext cx="568960" cy="294640"/>
          </a:xfrm>
          <a:prstGeom prst="rect">
            <a:avLst/>
          </a:prstGeom>
          <a:ln/>
        </p:spPr>
        <p:txBody>
          <a:bodyPr/>
          <a:lstStyle>
            <a:lvl1pPr>
              <a:defRPr sz="1200" b="0" i="1" baseline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  <p:sp>
        <p:nvSpPr>
          <p:cNvPr id="8" name="Footer Placeholder 5"/>
          <p:cNvSpPr txBox="1">
            <a:spLocks noChangeArrowheads="1"/>
          </p:cNvSpPr>
          <p:nvPr userDrawn="1"/>
        </p:nvSpPr>
        <p:spPr bwMode="auto">
          <a:xfrm>
            <a:off x="-266700" y="6427152"/>
            <a:ext cx="2184400" cy="329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200" i="1" kern="1200">
                <a:solidFill>
                  <a:srgbClr val="CC0000"/>
                </a:solidFill>
                <a:effectLst/>
                <a:latin typeface="Tahoma"/>
                <a:ea typeface="ＭＳ Ｐゴシック" pitchFamily="-11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9pPr>
          </a:lstStyle>
          <a:p>
            <a:pPr>
              <a:defRPr/>
            </a:pPr>
            <a:r>
              <a:rPr lang="en-US" baseline="0" dirty="0" smtClean="0"/>
              <a:t>21</a:t>
            </a:r>
            <a:r>
              <a:rPr lang="en-US" baseline="30000" dirty="0" smtClean="0"/>
              <a:t>st</a:t>
            </a:r>
            <a:r>
              <a:rPr lang="en-US" baseline="0" dirty="0" smtClean="0"/>
              <a:t> September 2015</a:t>
            </a:r>
            <a:endParaRPr lang="en-US" dirty="0"/>
          </a:p>
        </p:txBody>
      </p:sp>
      <p:sp>
        <p:nvSpPr>
          <p:cNvPr id="9" name="Line 33"/>
          <p:cNvSpPr>
            <a:spLocks noChangeShapeType="1"/>
          </p:cNvSpPr>
          <p:nvPr userDrawn="1"/>
        </p:nvSpPr>
        <p:spPr bwMode="auto">
          <a:xfrm>
            <a:off x="152400" y="6324600"/>
            <a:ext cx="8813800" cy="0"/>
          </a:xfrm>
          <a:prstGeom prst="line">
            <a:avLst/>
          </a:prstGeom>
          <a:noFill/>
          <a:ln w="22225">
            <a:solidFill>
              <a:srgbClr val="1034B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pic>
        <p:nvPicPr>
          <p:cNvPr id="10" name="Picture 9" descr="HiLumi180px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400" y="6336720"/>
            <a:ext cx="1080000" cy="52128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3"/>
          <a:srcRect l="1" r="77444"/>
          <a:stretch/>
        </p:blipFill>
        <p:spPr>
          <a:xfrm>
            <a:off x="7937499" y="6350000"/>
            <a:ext cx="482601" cy="45739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22220" y="169863"/>
            <a:ext cx="466344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395288" y="188913"/>
            <a:ext cx="86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it-IT" sz="1800">
              <a:solidFill>
                <a:srgbClr val="000000"/>
              </a:solidFill>
              <a:latin typeface="Arial" charset="0"/>
              <a:ea typeface="ＭＳ Ｐゴシック" pitchFamily="-111" charset="-128"/>
            </a:endParaRPr>
          </a:p>
        </p:txBody>
      </p:sp>
      <p:sp>
        <p:nvSpPr>
          <p:cNvPr id="30753" name="Line 33"/>
          <p:cNvSpPr>
            <a:spLocks noChangeShapeType="1"/>
          </p:cNvSpPr>
          <p:nvPr/>
        </p:nvSpPr>
        <p:spPr bwMode="auto">
          <a:xfrm>
            <a:off x="1263650" y="101600"/>
            <a:ext cx="5792788" cy="0"/>
          </a:xfrm>
          <a:prstGeom prst="line">
            <a:avLst/>
          </a:prstGeom>
          <a:noFill/>
          <a:ln w="22225">
            <a:solidFill>
              <a:srgbClr val="1034B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625840" y="6593840"/>
            <a:ext cx="568960" cy="294640"/>
          </a:xfrm>
          <a:prstGeom prst="rect">
            <a:avLst/>
          </a:prstGeom>
          <a:ln/>
        </p:spPr>
        <p:txBody>
          <a:bodyPr/>
          <a:lstStyle>
            <a:lvl1pPr>
              <a:defRPr sz="1200" b="0" i="1" baseline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500" y="73025"/>
            <a:ext cx="1044000" cy="1044000"/>
          </a:xfrm>
          <a:prstGeom prst="rect">
            <a:avLst/>
          </a:prstGeom>
        </p:spPr>
      </p:pic>
      <p:sp>
        <p:nvSpPr>
          <p:cNvPr id="14" name="Line 33"/>
          <p:cNvSpPr>
            <a:spLocks noChangeShapeType="1"/>
          </p:cNvSpPr>
          <p:nvPr userDrawn="1"/>
        </p:nvSpPr>
        <p:spPr bwMode="auto">
          <a:xfrm>
            <a:off x="92074" y="1003300"/>
            <a:ext cx="9525" cy="2755900"/>
          </a:xfrm>
          <a:prstGeom prst="line">
            <a:avLst/>
          </a:prstGeom>
          <a:noFill/>
          <a:ln w="22225">
            <a:solidFill>
              <a:srgbClr val="1034B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aseline="0">
          <a:solidFill>
            <a:srgbClr val="C00000"/>
          </a:solidFill>
          <a:latin typeface="Tahoma" pitchFamily="34" charset="0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9pPr>
    </p:titleStyle>
    <p:bodyStyle>
      <a:lvl1pPr marL="263525" marR="0" indent="-263525" algn="l" defTabSz="914400" rtl="0" eaLnBrk="1" fontAlgn="base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SzPct val="73000"/>
        <a:buFont typeface="Wingdings" pitchFamily="2" charset="2"/>
        <a:buBlip>
          <a:blip r:embed="rId5"/>
        </a:buBlip>
        <a:tabLst/>
        <a:defRPr sz="2400" baseline="0">
          <a:solidFill>
            <a:srgbClr val="0000FF"/>
          </a:solidFill>
          <a:latin typeface="Tahoma" pitchFamily="34" charset="0"/>
          <a:ea typeface="ＭＳ Ｐゴシック" pitchFamily="-65" charset="-128"/>
          <a:cs typeface="ＭＳ Ｐゴシック" pitchFamily="-65" charset="-128"/>
        </a:defRPr>
      </a:lvl1pPr>
      <a:lvl2pPr marL="742950" indent="-285750" algn="just" rtl="0" eaLnBrk="0" fontAlgn="base" hangingPunct="0">
        <a:spcBef>
          <a:spcPct val="50000"/>
        </a:spcBef>
        <a:spcAft>
          <a:spcPct val="0"/>
        </a:spcAft>
        <a:buFont typeface="Wingdings" pitchFamily="2" charset="2"/>
        <a:buChar char="Ø"/>
        <a:defRPr sz="2000" baseline="0">
          <a:solidFill>
            <a:srgbClr val="0000FF"/>
          </a:solidFill>
          <a:latin typeface="Tahoma" pitchFamily="34" charset="0"/>
          <a:ea typeface="ＭＳ Ｐゴシック" pitchFamily="-65" charset="-128"/>
        </a:defRPr>
      </a:lvl2pPr>
      <a:lvl3pPr marL="1257300" indent="-342900" algn="just" rtl="0" eaLnBrk="0" fontAlgn="base" hangingPunct="0">
        <a:spcBef>
          <a:spcPct val="50000"/>
        </a:spcBef>
        <a:spcAft>
          <a:spcPct val="0"/>
        </a:spcAft>
        <a:buFont typeface="+mj-lt"/>
        <a:buAutoNum type="arabicPeriod"/>
        <a:defRPr sz="1800" baseline="0">
          <a:solidFill>
            <a:srgbClr val="0000FF"/>
          </a:solidFill>
          <a:latin typeface="Tahoma" pitchFamily="34" charset="0"/>
          <a:ea typeface="ＭＳ Ｐゴシック" pitchFamily="-65" charset="-128"/>
        </a:defRPr>
      </a:lvl3pPr>
      <a:lvl4pPr marL="1600200" indent="-228600" algn="just" rtl="0" eaLnBrk="0" fontAlgn="base" hangingPunct="0">
        <a:spcBef>
          <a:spcPct val="50000"/>
        </a:spcBef>
        <a:spcAft>
          <a:spcPct val="0"/>
        </a:spcAft>
        <a:buChar char="–"/>
        <a:defRPr sz="1600" baseline="0">
          <a:solidFill>
            <a:srgbClr val="0000FF"/>
          </a:solidFill>
          <a:latin typeface="Tahoma" pitchFamily="34" charset="0"/>
          <a:ea typeface="ＭＳ Ｐゴシック" pitchFamily="-65" charset="-128"/>
        </a:defRPr>
      </a:lvl4pPr>
      <a:lvl5pPr marL="2057400" indent="-228600" algn="just" rtl="0" eaLnBrk="0" fontAlgn="base" hangingPunct="0">
        <a:spcBef>
          <a:spcPct val="50000"/>
        </a:spcBef>
        <a:spcAft>
          <a:spcPct val="0"/>
        </a:spcAft>
        <a:buChar char="»"/>
        <a:defRPr sz="1400" baseline="0">
          <a:solidFill>
            <a:srgbClr val="0000FF"/>
          </a:solidFill>
          <a:latin typeface="Tahoma" pitchFamily="34" charset="0"/>
          <a:ea typeface="ＭＳ Ｐゴシック" pitchFamily="-65" charset="-128"/>
        </a:defRPr>
      </a:lvl5pPr>
      <a:lvl6pPr marL="25146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6pPr>
      <a:lvl7pPr marL="29718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7pPr>
      <a:lvl8pPr marL="34290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8pPr>
      <a:lvl9pPr marL="38862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22.emf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14.jpeg"/><Relationship Id="rId5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0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.png"/><Relationship Id="rId5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emf"/><Relationship Id="rId5" Type="http://schemas.openxmlformats.org/officeDocument/2006/relationships/image" Target="../media/image16.emf"/><Relationship Id="rId6" Type="http://schemas.openxmlformats.org/officeDocument/2006/relationships/image" Target="../media/image17.emf"/><Relationship Id="rId7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64"/>
          <p:cNvSpPr>
            <a:spLocks noChangeArrowheads="1"/>
          </p:cNvSpPr>
          <p:nvPr/>
        </p:nvSpPr>
        <p:spPr bwMode="auto">
          <a:xfrm>
            <a:off x="165100" y="1724321"/>
            <a:ext cx="8813800" cy="2682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20000"/>
              </a:lnSpc>
            </a:pPr>
            <a:r>
              <a:rPr lang="en-US" sz="4000" i="1" dirty="0" smtClean="0">
                <a:solidFill>
                  <a:srgbClr val="C00000"/>
                </a:solidFill>
                <a:latin typeface="Tahoma" pitchFamily="34" charset="0"/>
              </a:rPr>
              <a:t>CERN Conductor and Cable Development for the 11T Dipole </a:t>
            </a:r>
            <a:endParaRPr lang="en-US" sz="4000" i="1" dirty="0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685" y="4555102"/>
            <a:ext cx="8073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u="sng" dirty="0" smtClean="0">
                <a:solidFill>
                  <a:srgbClr val="0000FF"/>
                </a:solidFill>
              </a:rPr>
              <a:t>B</a:t>
            </a:r>
            <a:r>
              <a:rPr lang="it-IT" sz="2800" u="sng" dirty="0">
                <a:solidFill>
                  <a:srgbClr val="0000FF"/>
                </a:solidFill>
              </a:rPr>
              <a:t>. Bordini</a:t>
            </a:r>
            <a:r>
              <a:rPr lang="it-IT" sz="2800" dirty="0">
                <a:solidFill>
                  <a:srgbClr val="0000FF"/>
                </a:solidFill>
              </a:rPr>
              <a:t>, A. Ballarino</a:t>
            </a:r>
            <a:r>
              <a:rPr lang="fr-CH" sz="2800" dirty="0">
                <a:solidFill>
                  <a:srgbClr val="0000FF"/>
                </a:solidFill>
              </a:rPr>
              <a:t>, </a:t>
            </a:r>
            <a:r>
              <a:rPr lang="fr-CH" sz="2800" dirty="0" smtClean="0">
                <a:solidFill>
                  <a:srgbClr val="0000FF"/>
                </a:solidFill>
              </a:rPr>
              <a:t>L. Oberli, D. Richter</a:t>
            </a:r>
            <a:endParaRPr lang="en-US" sz="2800" dirty="0" smtClean="0">
              <a:solidFill>
                <a:srgbClr val="0000FF"/>
              </a:solidFill>
            </a:endParaRPr>
          </a:p>
        </p:txBody>
      </p:sp>
      <p:sp>
        <p:nvSpPr>
          <p:cNvPr id="8" name="Rectangle 50"/>
          <p:cNvSpPr>
            <a:spLocks noChangeArrowheads="1"/>
          </p:cNvSpPr>
          <p:nvPr/>
        </p:nvSpPr>
        <p:spPr bwMode="auto">
          <a:xfrm>
            <a:off x="0" y="277201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en-US" altLang="ko-KR" b="1" i="1" dirty="0" smtClean="0">
                <a:solidFill>
                  <a:srgbClr val="0000FF"/>
                </a:solidFill>
                <a:latin typeface="+mn-lt"/>
                <a:ea typeface="굴림" pitchFamily="64" charset="-127"/>
                <a:cs typeface="Tahoma" pitchFamily="34" charset="0"/>
              </a:rPr>
              <a:t>FNAL – 21</a:t>
            </a:r>
            <a:r>
              <a:rPr lang="en-US" altLang="ko-KR" b="1" i="1" baseline="30000" dirty="0" smtClean="0">
                <a:solidFill>
                  <a:srgbClr val="0000FF"/>
                </a:solidFill>
                <a:latin typeface="+mn-lt"/>
                <a:ea typeface="굴림" pitchFamily="64" charset="-127"/>
                <a:cs typeface="Tahoma" pitchFamily="34" charset="0"/>
              </a:rPr>
              <a:t>st</a:t>
            </a:r>
            <a:r>
              <a:rPr lang="en-US" altLang="ko-KR" b="1" i="1" dirty="0" smtClean="0">
                <a:solidFill>
                  <a:srgbClr val="0000FF"/>
                </a:solidFill>
                <a:latin typeface="+mn-lt"/>
                <a:ea typeface="굴림" pitchFamily="64" charset="-127"/>
                <a:cs typeface="Tahoma" pitchFamily="34" charset="0"/>
              </a:rPr>
              <a:t> September 2015</a:t>
            </a:r>
          </a:p>
        </p:txBody>
      </p:sp>
      <p:sp>
        <p:nvSpPr>
          <p:cNvPr id="9" name="Rectangle 50"/>
          <p:cNvSpPr>
            <a:spLocks noChangeArrowheads="1"/>
          </p:cNvSpPr>
          <p:nvPr/>
        </p:nvSpPr>
        <p:spPr bwMode="auto">
          <a:xfrm>
            <a:off x="0" y="6076941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en-US" altLang="ko-KR" i="1" dirty="0">
                <a:solidFill>
                  <a:srgbClr val="0000FF"/>
                </a:solidFill>
                <a:latin typeface="+mn-lt"/>
                <a:ea typeface="굴림" pitchFamily="64" charset="-127"/>
                <a:cs typeface="Tahoma" pitchFamily="34" charset="0"/>
              </a:rPr>
              <a:t>Collaboration meeting on DS 11T Dipole grounds</a:t>
            </a:r>
            <a:r>
              <a:rPr lang="en-US" altLang="ko-KR" i="1" dirty="0" smtClean="0">
                <a:solidFill>
                  <a:srgbClr val="0000FF"/>
                </a:solidFill>
                <a:latin typeface="+mn-lt"/>
                <a:ea typeface="굴림" pitchFamily="64" charset="-127"/>
                <a:cs typeface="Tahoma" pitchFamily="34" charset="0"/>
              </a:rPr>
              <a:t>   </a:t>
            </a:r>
            <a:endParaRPr lang="en-US" altLang="ko-KR" i="1" dirty="0">
              <a:solidFill>
                <a:srgbClr val="0000FF"/>
              </a:solidFill>
              <a:latin typeface="+mn-lt"/>
              <a:ea typeface="굴림" pitchFamily="64" charset="-127"/>
              <a:cs typeface="Tahoma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" t="5037" r="-108" b="34963"/>
          <a:stretch/>
        </p:blipFill>
        <p:spPr>
          <a:xfrm>
            <a:off x="7169135" y="656210"/>
            <a:ext cx="1800000" cy="7145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6700" y="114300"/>
            <a:ext cx="2160000" cy="46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1511300"/>
            <a:ext cx="8679180" cy="47990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300" y="169863"/>
            <a:ext cx="7658100" cy="981075"/>
          </a:xfrm>
        </p:spPr>
        <p:txBody>
          <a:bodyPr/>
          <a:lstStyle/>
          <a:p>
            <a:r>
              <a:rPr lang="en-US" dirty="0" smtClean="0"/>
              <a:t>0.7 mm 169 restacks </a:t>
            </a:r>
            <a:r>
              <a:rPr lang="en-US" i="1" dirty="0" smtClean="0"/>
              <a:t>RRP </a:t>
            </a:r>
            <a:r>
              <a:rPr lang="en-US" dirty="0" smtClean="0"/>
              <a:t>Wire </a:t>
            </a:r>
            <a:r>
              <a:rPr lang="en-US" dirty="0"/>
              <a:t/>
            </a:r>
            <a:br>
              <a:rPr lang="en-US" dirty="0"/>
            </a:br>
            <a:r>
              <a:rPr lang="en-US" sz="2800" b="1" i="1" dirty="0" smtClean="0"/>
              <a:t>I</a:t>
            </a:r>
            <a:r>
              <a:rPr lang="en-US" sz="2800" b="1" i="1" baseline="-25000" dirty="0" smtClean="0"/>
              <a:t>c  </a:t>
            </a:r>
            <a:r>
              <a:rPr lang="en-US" sz="2800" b="1" dirty="0" smtClean="0"/>
              <a:t>@ 12 T, 4.22 K &amp; </a:t>
            </a:r>
            <a:r>
              <a:rPr lang="en-US" sz="2800" b="1" i="1" dirty="0" smtClean="0"/>
              <a:t>RRR</a:t>
            </a:r>
            <a:endParaRPr lang="en-US" sz="2800" b="1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10</a:t>
            </a:fld>
            <a:endParaRPr lang="en-US" dirty="0">
              <a:latin typeface="Tahom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71352" y="2491331"/>
            <a:ext cx="762013" cy="920747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solidFill>
                  <a:srgbClr val="FF0000"/>
                </a:solidFill>
              </a:rPr>
              <a:t>Old Spec.</a:t>
            </a:r>
          </a:p>
          <a:p>
            <a:r>
              <a:rPr lang="en-US" sz="1800" b="1" dirty="0" smtClean="0">
                <a:solidFill>
                  <a:srgbClr val="FF0000"/>
                </a:solidFill>
              </a:rPr>
              <a:t>390 A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016000" y="3429000"/>
            <a:ext cx="7188200" cy="25400"/>
          </a:xfrm>
          <a:prstGeom prst="line">
            <a:avLst/>
          </a:prstGeom>
          <a:solidFill>
            <a:srgbClr val="FFFFFF"/>
          </a:solidFill>
          <a:ln w="222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481710"/>
              </p:ext>
            </p:extLst>
          </p:nvPr>
        </p:nvGraphicFramePr>
        <p:xfrm>
          <a:off x="4343400" y="-1186338"/>
          <a:ext cx="2628900" cy="1059339"/>
        </p:xfrm>
        <a:graphic>
          <a:graphicData uri="http://schemas.openxmlformats.org/drawingml/2006/table">
            <a:tbl>
              <a:tblPr/>
              <a:tblGrid>
                <a:gridCol w="1504701"/>
                <a:gridCol w="1124199"/>
              </a:tblGrid>
              <a:tr h="3531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dirty="0" smtClean="0"/>
                        <a:t>I</a:t>
                      </a:r>
                      <a:r>
                        <a:rPr lang="en-US" sz="1600" b="1" i="1" baseline="-25000" dirty="0" smtClean="0"/>
                        <a:t>c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 Spec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., (A)</a:t>
                      </a:r>
                    </a:p>
                  </a:txBody>
                  <a:tcPr marL="12700" marR="12700" marT="18000" marB="1800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8000" marB="1800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531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1" i="1" dirty="0" smtClean="0"/>
                        <a:t>I</a:t>
                      </a:r>
                      <a:r>
                        <a:rPr lang="en-US" sz="1600" b="1" i="1" baseline="-25000" dirty="0" smtClean="0"/>
                        <a:t>c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(A)</a:t>
                      </a:r>
                    </a:p>
                  </a:txBody>
                  <a:tcPr marL="12700" marR="12700" marT="18000" marB="1800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436.4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8000" marB="1800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531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RMS, (A)</a:t>
                      </a:r>
                    </a:p>
                  </a:txBody>
                  <a:tcPr marL="12700" marR="12700" marT="18000" marB="6480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8000" marB="6480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7662334" y="4936604"/>
            <a:ext cx="16679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ahoma"/>
                <a:cs typeface="Tahoma"/>
              </a:rPr>
              <a:t>220 km </a:t>
            </a:r>
            <a:r>
              <a:rPr lang="en-US" sz="2000" b="1" dirty="0" smtClean="0">
                <a:solidFill>
                  <a:srgbClr val="0000FF"/>
                </a:solidFill>
                <a:latin typeface="Tahoma"/>
                <a:cs typeface="Tahoma"/>
              </a:rPr>
              <a:t>of wire</a:t>
            </a:r>
            <a:endParaRPr lang="en-US" sz="2000" b="1" dirty="0">
              <a:solidFill>
                <a:srgbClr val="0000FF"/>
              </a:solidFill>
              <a:latin typeface="Tahoma"/>
              <a:cs typeface="Tahoma"/>
            </a:endParaRPr>
          </a:p>
        </p:txBody>
      </p:sp>
      <p:pic>
        <p:nvPicPr>
          <p:cNvPr id="15" name="Picture 18" descr="HO10S14163A01U.jpg"/>
          <p:cNvPicPr>
            <a:picLocks noChangeAspect="1"/>
          </p:cNvPicPr>
          <p:nvPr/>
        </p:nvPicPr>
        <p:blipFill>
          <a:blip r:embed="rId3"/>
          <a:srcRect b="28615"/>
          <a:stretch>
            <a:fillRect/>
          </a:stretch>
        </p:blipFill>
        <p:spPr>
          <a:xfrm>
            <a:off x="1765300" y="-991475"/>
            <a:ext cx="975360" cy="99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l="3929" r="8203"/>
          <a:stretch/>
        </p:blipFill>
        <p:spPr>
          <a:xfrm>
            <a:off x="616600" y="-832191"/>
            <a:ext cx="972000" cy="832191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416800" y="-702196"/>
            <a:ext cx="10414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 smtClean="0"/>
              <a:t>150/169</a:t>
            </a:r>
            <a:endParaRPr lang="en-US" sz="2000" dirty="0"/>
          </a:p>
        </p:txBody>
      </p:sp>
      <p:sp>
        <p:nvSpPr>
          <p:cNvPr id="19" name="Rectangle 18"/>
          <p:cNvSpPr/>
          <p:nvPr/>
        </p:nvSpPr>
        <p:spPr>
          <a:xfrm>
            <a:off x="2946400" y="1211253"/>
            <a:ext cx="136313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ahoma"/>
                <a:cs typeface="Tahoma"/>
              </a:rPr>
              <a:t>132/169</a:t>
            </a:r>
            <a:endParaRPr lang="en-US" sz="2000" b="1" dirty="0">
              <a:solidFill>
                <a:srgbClr val="FF0000"/>
              </a:solidFill>
              <a:latin typeface="Tahoma"/>
              <a:cs typeface="Tahoma"/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870688"/>
              </p:ext>
            </p:extLst>
          </p:nvPr>
        </p:nvGraphicFramePr>
        <p:xfrm>
          <a:off x="1134533" y="1332493"/>
          <a:ext cx="1811865" cy="606480"/>
        </p:xfrm>
        <a:graphic>
          <a:graphicData uri="http://schemas.openxmlformats.org/drawingml/2006/table">
            <a:tbl>
              <a:tblPr/>
              <a:tblGrid>
                <a:gridCol w="1315809"/>
                <a:gridCol w="496056"/>
              </a:tblGrid>
              <a:tr h="2485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US" sz="1600" b="1" i="1" baseline="-25000" dirty="0" smtClean="0"/>
                        <a:t>c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(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8000" marB="1800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8000" marB="1800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90102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RMS,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(A)</a:t>
                      </a:r>
                    </a:p>
                  </a:txBody>
                  <a:tcPr marL="12700" marR="12700" marT="18000" marB="6480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8000" marB="6480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441566"/>
              </p:ext>
            </p:extLst>
          </p:nvPr>
        </p:nvGraphicFramePr>
        <p:xfrm>
          <a:off x="7349060" y="1332486"/>
          <a:ext cx="1761066" cy="606480"/>
        </p:xfrm>
        <a:graphic>
          <a:graphicData uri="http://schemas.openxmlformats.org/drawingml/2006/table">
            <a:tbl>
              <a:tblPr/>
              <a:tblGrid>
                <a:gridCol w="1319759"/>
                <a:gridCol w="441307"/>
              </a:tblGrid>
              <a:tr h="1625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US" sz="1600" b="1" i="1" baseline="-25000" dirty="0" smtClean="0"/>
                        <a:t>c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(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8000" marB="1800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8000" marB="1800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89782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RMS,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(A)</a:t>
                      </a:r>
                    </a:p>
                  </a:txBody>
                  <a:tcPr marL="12700" marR="12700" marT="18000" marB="6480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8000" marB="6480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662397"/>
              </p:ext>
            </p:extLst>
          </p:nvPr>
        </p:nvGraphicFramePr>
        <p:xfrm>
          <a:off x="1155700" y="3931765"/>
          <a:ext cx="1502834" cy="606480"/>
        </p:xfrm>
        <a:graphic>
          <a:graphicData uri="http://schemas.openxmlformats.org/drawingml/2006/table">
            <a:tbl>
              <a:tblPr/>
              <a:tblGrid>
                <a:gridCol w="1149226"/>
                <a:gridCol w="353608"/>
              </a:tblGrid>
              <a:tr h="1821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Average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8000" marB="1800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8000" marB="1800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12582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RMS</a:t>
                      </a:r>
                    </a:p>
                  </a:txBody>
                  <a:tcPr marL="12700" marR="12700" marT="18000" marB="6480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8000" marB="6480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702357"/>
              </p:ext>
            </p:extLst>
          </p:nvPr>
        </p:nvGraphicFramePr>
        <p:xfrm>
          <a:off x="4847163" y="3948694"/>
          <a:ext cx="1545169" cy="606480"/>
        </p:xfrm>
        <a:graphic>
          <a:graphicData uri="http://schemas.openxmlformats.org/drawingml/2006/table">
            <a:tbl>
              <a:tblPr/>
              <a:tblGrid>
                <a:gridCol w="1215431"/>
                <a:gridCol w="329738"/>
              </a:tblGrid>
              <a:tr h="1973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Average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8000" marB="1800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8000" marB="1800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97355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RMS</a:t>
                      </a:r>
                    </a:p>
                  </a:txBody>
                  <a:tcPr marL="12700" marR="12700" marT="18000" marB="6480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8000" marB="64800" anchor="b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2" name="Rectangle 31"/>
          <p:cNvSpPr/>
          <p:nvPr/>
        </p:nvSpPr>
        <p:spPr>
          <a:xfrm>
            <a:off x="4377247" y="1219722"/>
            <a:ext cx="2904085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ahoma"/>
                <a:cs typeface="Tahoma"/>
              </a:rPr>
              <a:t>144/169  &amp; 150/169</a:t>
            </a:r>
            <a:endParaRPr lang="en-US" sz="2000" b="1" dirty="0">
              <a:solidFill>
                <a:srgbClr val="FF0000"/>
              </a:solidFill>
              <a:latin typeface="Tahoma"/>
              <a:cs typeface="Tahoma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4275667" y="1244600"/>
            <a:ext cx="1" cy="4978401"/>
          </a:xfrm>
          <a:prstGeom prst="line">
            <a:avLst/>
          </a:prstGeom>
          <a:solidFill>
            <a:srgbClr val="FFFF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89087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11</a:t>
            </a:fld>
            <a:endParaRPr lang="en-US" dirty="0">
              <a:latin typeface="Tahom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169863"/>
            <a:ext cx="8572500" cy="981075"/>
          </a:xfrm>
        </p:spPr>
        <p:txBody>
          <a:bodyPr/>
          <a:lstStyle/>
          <a:p>
            <a:r>
              <a:rPr lang="en-US" dirty="0" smtClean="0"/>
              <a:t>0.7 mm PIT Wire</a:t>
            </a:r>
            <a:endParaRPr lang="en-US" dirty="0"/>
          </a:p>
        </p:txBody>
      </p:sp>
      <p:sp>
        <p:nvSpPr>
          <p:cNvPr id="11" name="Content Placeholder 4"/>
          <p:cNvSpPr>
            <a:spLocks noGrp="1"/>
          </p:cNvSpPr>
          <p:nvPr>
            <p:ph sz="quarter" idx="12"/>
          </p:nvPr>
        </p:nvSpPr>
        <p:spPr>
          <a:xfrm>
            <a:off x="192050" y="1208722"/>
            <a:ext cx="8736050" cy="4976178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Received </a:t>
            </a:r>
            <a:r>
              <a:rPr lang="en-US" dirty="0" smtClean="0">
                <a:solidFill>
                  <a:srgbClr val="FF0000"/>
                </a:solidFill>
              </a:rPr>
              <a:t>135 km</a:t>
            </a:r>
            <a:r>
              <a:rPr lang="en-US" dirty="0" smtClean="0">
                <a:solidFill>
                  <a:srgbClr val="0000FF"/>
                </a:solidFill>
              </a:rPr>
              <a:t> of wire</a:t>
            </a:r>
          </a:p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Other </a:t>
            </a:r>
            <a:r>
              <a:rPr lang="en-US" dirty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rgbClr val="FF0000"/>
                </a:solidFill>
              </a:rPr>
              <a:t>0 km </a:t>
            </a:r>
            <a:r>
              <a:rPr lang="en-US" dirty="0" smtClean="0">
                <a:solidFill>
                  <a:srgbClr val="0000FF"/>
                </a:solidFill>
              </a:rPr>
              <a:t>will be received in </a:t>
            </a:r>
            <a:r>
              <a:rPr lang="en-US" dirty="0" smtClean="0">
                <a:solidFill>
                  <a:srgbClr val="FF0000"/>
                </a:solidFill>
              </a:rPr>
              <a:t>2015</a:t>
            </a:r>
          </a:p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FF0000"/>
                </a:solidFill>
              </a:rPr>
              <a:t>Today</a:t>
            </a:r>
            <a:r>
              <a:rPr lang="en-US" dirty="0" smtClean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the PIT wire has a </a:t>
            </a:r>
            <a:r>
              <a:rPr lang="en-US" dirty="0" smtClean="0">
                <a:solidFill>
                  <a:srgbClr val="FF0000"/>
                </a:solidFill>
              </a:rPr>
              <a:t>critical current </a:t>
            </a:r>
            <a:r>
              <a:rPr lang="en-US" dirty="0" smtClean="0">
                <a:solidFill>
                  <a:srgbClr val="0000FF"/>
                </a:solidFill>
              </a:rPr>
              <a:t>about</a:t>
            </a:r>
            <a:r>
              <a:rPr lang="en-US" dirty="0" smtClean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1-7 % lower </a:t>
            </a:r>
            <a:r>
              <a:rPr lang="en-US" dirty="0" smtClean="0">
                <a:solidFill>
                  <a:srgbClr val="0000FF"/>
                </a:solidFill>
              </a:rPr>
              <a:t>than</a:t>
            </a:r>
            <a:r>
              <a:rPr lang="en-US" dirty="0" smtClean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specs</a:t>
            </a:r>
            <a:r>
              <a:rPr lang="en-US" dirty="0" smtClean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with a</a:t>
            </a:r>
            <a:r>
              <a:rPr lang="en-US" dirty="0" smtClean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RRR</a:t>
            </a:r>
            <a:r>
              <a:rPr lang="en-US" dirty="0" smtClean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around</a:t>
            </a:r>
            <a:r>
              <a:rPr lang="en-US" dirty="0" smtClean="0">
                <a:solidFill>
                  <a:srgbClr val="000099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100</a:t>
            </a:r>
            <a:r>
              <a:rPr lang="en-US" dirty="0" smtClean="0">
                <a:solidFill>
                  <a:srgbClr val="000099"/>
                </a:solidFill>
              </a:rPr>
              <a:t> </a:t>
            </a:r>
          </a:p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dirty="0" err="1" smtClean="0">
                <a:solidFill>
                  <a:srgbClr val="0000FF"/>
                </a:solidFill>
              </a:rPr>
              <a:t>Bruker</a:t>
            </a:r>
            <a:r>
              <a:rPr lang="en-US" dirty="0" smtClean="0">
                <a:solidFill>
                  <a:srgbClr val="0000FF"/>
                </a:solidFill>
              </a:rPr>
              <a:t>-EAS is collaborating with CERN to further improve the PIT conductor</a:t>
            </a:r>
          </a:p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dirty="0">
                <a:solidFill>
                  <a:srgbClr val="0000FF"/>
                </a:solidFill>
              </a:rPr>
              <a:t>A </a:t>
            </a:r>
            <a:r>
              <a:rPr lang="en-US" dirty="0">
                <a:solidFill>
                  <a:srgbClr val="FC2A35"/>
                </a:solidFill>
              </a:rPr>
              <a:t>modification</a:t>
            </a:r>
            <a:r>
              <a:rPr lang="en-US" dirty="0">
                <a:solidFill>
                  <a:srgbClr val="0000FF"/>
                </a:solidFill>
              </a:rPr>
              <a:t>, which should bring the </a:t>
            </a:r>
            <a:r>
              <a:rPr lang="en-US" dirty="0">
                <a:solidFill>
                  <a:srgbClr val="FC2A35"/>
                </a:solidFill>
              </a:rPr>
              <a:t>wire to specs </a:t>
            </a:r>
            <a:r>
              <a:rPr lang="en-US" dirty="0">
                <a:solidFill>
                  <a:srgbClr val="0000FF"/>
                </a:solidFill>
              </a:rPr>
              <a:t>with a </a:t>
            </a:r>
            <a:r>
              <a:rPr lang="en-US" dirty="0">
                <a:solidFill>
                  <a:srgbClr val="FC2A35"/>
                </a:solidFill>
              </a:rPr>
              <a:t>limited impact </a:t>
            </a:r>
            <a:r>
              <a:rPr lang="en-US" dirty="0">
                <a:solidFill>
                  <a:srgbClr val="0000FF"/>
                </a:solidFill>
              </a:rPr>
              <a:t>to the wire layout and production, has been </a:t>
            </a:r>
            <a:r>
              <a:rPr lang="en-US" dirty="0">
                <a:solidFill>
                  <a:srgbClr val="FC2A35"/>
                </a:solidFill>
              </a:rPr>
              <a:t>identified</a:t>
            </a:r>
            <a:r>
              <a:rPr lang="en-US" dirty="0">
                <a:solidFill>
                  <a:srgbClr val="0000FF"/>
                </a:solidFill>
              </a:rPr>
              <a:t> and </a:t>
            </a:r>
            <a:r>
              <a:rPr lang="en-US" dirty="0" err="1">
                <a:solidFill>
                  <a:srgbClr val="FC2A35"/>
                </a:solidFill>
              </a:rPr>
              <a:t>Bruker</a:t>
            </a:r>
            <a:r>
              <a:rPr lang="en-US" dirty="0">
                <a:solidFill>
                  <a:srgbClr val="FC2A35"/>
                </a:solidFill>
              </a:rPr>
              <a:t>-EAS </a:t>
            </a:r>
            <a:r>
              <a:rPr lang="en-US" dirty="0">
                <a:solidFill>
                  <a:srgbClr val="0000FF"/>
                </a:solidFill>
              </a:rPr>
              <a:t>has already </a:t>
            </a:r>
            <a:r>
              <a:rPr lang="en-US" dirty="0">
                <a:solidFill>
                  <a:srgbClr val="FC2A35"/>
                </a:solidFill>
              </a:rPr>
              <a:t>started</a:t>
            </a:r>
            <a:r>
              <a:rPr lang="en-US" dirty="0">
                <a:solidFill>
                  <a:srgbClr val="0000FF"/>
                </a:solidFill>
              </a:rPr>
              <a:t> to implement it </a:t>
            </a:r>
          </a:p>
          <a:p>
            <a:pPr lvl="1">
              <a:spcBef>
                <a:spcPts val="0"/>
              </a:spcBef>
              <a:spcAft>
                <a:spcPts val="1800"/>
              </a:spcAft>
            </a:pPr>
            <a:endParaRPr lang="en-US" sz="2400" dirty="0" smtClean="0">
              <a:solidFill>
                <a:srgbClr val="000099"/>
              </a:solidFill>
            </a:endParaRPr>
          </a:p>
          <a:p>
            <a:pPr lvl="1">
              <a:spcAft>
                <a:spcPts val="2400"/>
              </a:spcAft>
            </a:pPr>
            <a:endParaRPr lang="en-US" sz="2400" dirty="0" smtClean="0">
              <a:solidFill>
                <a:srgbClr val="000099"/>
              </a:solidFill>
            </a:endParaRPr>
          </a:p>
          <a:p>
            <a:pPr lvl="1">
              <a:spcAft>
                <a:spcPts val="2400"/>
              </a:spcAft>
            </a:pPr>
            <a:endParaRPr lang="en-US" dirty="0" smtClean="0">
              <a:solidFill>
                <a:srgbClr val="000099"/>
              </a:solidFill>
            </a:endParaRPr>
          </a:p>
        </p:txBody>
      </p:sp>
      <p:pic>
        <p:nvPicPr>
          <p:cNvPr id="12" name="Picture 22"/>
          <p:cNvPicPr>
            <a:picLocks noChangeAspect="1"/>
          </p:cNvPicPr>
          <p:nvPr/>
        </p:nvPicPr>
        <p:blipFill>
          <a:blip r:embed="rId2"/>
          <a:srcRect l="1847" r="1847"/>
          <a:stretch>
            <a:fillRect/>
          </a:stretch>
        </p:blipFill>
        <p:spPr>
          <a:xfrm>
            <a:off x="6019800" y="1109457"/>
            <a:ext cx="1332000" cy="1284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1104900"/>
            <a:ext cx="1332000" cy="13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23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12</a:t>
            </a:fld>
            <a:endParaRPr lang="en-US" dirty="0">
              <a:latin typeface="Tahoma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914400" y="157163"/>
            <a:ext cx="7708900" cy="981075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Magnetization of the 0.7 mm 132/169 RRP wire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500" y="1241644"/>
            <a:ext cx="1080000" cy="102191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256851" y="2028655"/>
            <a:ext cx="2915349" cy="56549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i="1" dirty="0" smtClean="0"/>
              <a:t>J</a:t>
            </a:r>
            <a:r>
              <a:rPr lang="en-US" sz="1600" i="1" baseline="-25000" dirty="0" smtClean="0"/>
              <a:t>c</a:t>
            </a:r>
            <a:r>
              <a:rPr lang="en-US" sz="1600" dirty="0" smtClean="0"/>
              <a:t>(12 T, 4.2 K) ≈2640 A/mm</a:t>
            </a:r>
            <a:r>
              <a:rPr lang="en-US" sz="1600" baseline="30000" dirty="0" smtClean="0"/>
              <a:t>2</a:t>
            </a:r>
          </a:p>
          <a:p>
            <a:pPr marL="177800" indent="-177800"/>
            <a:r>
              <a:rPr lang="en-US" sz="1600" dirty="0" smtClean="0"/>
              <a:t>RRR</a:t>
            </a:r>
            <a:r>
              <a:rPr lang="en-US" sz="1600" dirty="0"/>
              <a:t> </a:t>
            </a:r>
            <a:r>
              <a:rPr lang="en-US" sz="1600" dirty="0" smtClean="0"/>
              <a:t>≈ 200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2946400" y="1362502"/>
            <a:ext cx="32385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B</a:t>
            </a:r>
            <a:r>
              <a:rPr lang="en-US" sz="1600" dirty="0" smtClean="0"/>
              <a:t>illet 16236 (A02)</a:t>
            </a:r>
          </a:p>
          <a:p>
            <a:r>
              <a:rPr lang="en-US" sz="1600" dirty="0"/>
              <a:t>r</a:t>
            </a:r>
            <a:r>
              <a:rPr lang="en-US" sz="1600" dirty="0" smtClean="0"/>
              <a:t>eacted </a:t>
            </a:r>
            <a:r>
              <a:rPr lang="en-US" sz="1600" dirty="0"/>
              <a:t>50 hrs at </a:t>
            </a:r>
            <a:r>
              <a:rPr lang="en-US" sz="1600" dirty="0" smtClean="0"/>
              <a:t>640 </a:t>
            </a:r>
            <a:r>
              <a:rPr lang="en-US" sz="1600" dirty="0"/>
              <a:t>C</a:t>
            </a:r>
          </a:p>
        </p:txBody>
      </p:sp>
      <p:sp>
        <p:nvSpPr>
          <p:cNvPr id="17" name="TextBox 27"/>
          <p:cNvSpPr txBox="1">
            <a:spLocks noChangeAspect="1"/>
          </p:cNvSpPr>
          <p:nvPr/>
        </p:nvSpPr>
        <p:spPr>
          <a:xfrm>
            <a:off x="5041900" y="2875504"/>
            <a:ext cx="3048000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i="0" u="none" strike="noStrike" kern="1200" cap="none" spc="0" baseline="0" dirty="0" smtClean="0">
                <a:uFillTx/>
                <a:latin typeface="+mj-lt"/>
                <a:cs typeface="Tahoma" pitchFamily="34"/>
              </a:rPr>
              <a:t>Measurements by D. Richter</a:t>
            </a:r>
          </a:p>
        </p:txBody>
      </p:sp>
      <p:sp>
        <p:nvSpPr>
          <p:cNvPr id="18" name="TextBox 27"/>
          <p:cNvSpPr txBox="1">
            <a:spLocks noChangeAspect="1"/>
          </p:cNvSpPr>
          <p:nvPr/>
        </p:nvSpPr>
        <p:spPr>
          <a:xfrm>
            <a:off x="6096000" y="894304"/>
            <a:ext cx="1854200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i="0" u="none" strike="noStrike" kern="1200" cap="none" spc="0" baseline="0" dirty="0" smtClean="0">
                <a:uFillTx/>
                <a:latin typeface="+mj-lt"/>
                <a:cs typeface="Tahoma" pitchFamily="34"/>
              </a:rPr>
              <a:t>Mini-coil</a:t>
            </a:r>
            <a:r>
              <a:rPr lang="en-US" sz="1800" i="0" u="none" strike="noStrike" kern="1200" cap="none" spc="0" dirty="0" smtClean="0">
                <a:uFillTx/>
                <a:latin typeface="+mj-lt"/>
                <a:cs typeface="Tahoma" pitchFamily="34"/>
              </a:rPr>
              <a:t> Sample</a:t>
            </a:r>
            <a:endParaRPr lang="en-US" sz="1800" i="0" u="none" strike="noStrike" kern="1200" cap="none" spc="0" baseline="0" dirty="0" smtClean="0">
              <a:uFillTx/>
              <a:latin typeface="+mj-lt"/>
              <a:cs typeface="Tahoma" pitchFamily="34"/>
            </a:endParaRPr>
          </a:p>
        </p:txBody>
      </p:sp>
      <p:pic>
        <p:nvPicPr>
          <p:cNvPr id="19" name="Picture 18" descr="HO10S14163A01U.jpg"/>
          <p:cNvPicPr>
            <a:picLocks noChangeAspect="1"/>
          </p:cNvPicPr>
          <p:nvPr/>
        </p:nvPicPr>
        <p:blipFill>
          <a:blip r:embed="rId3"/>
          <a:srcRect b="28615"/>
          <a:stretch>
            <a:fillRect/>
          </a:stretch>
        </p:blipFill>
        <p:spPr>
          <a:xfrm>
            <a:off x="88900" y="5126750"/>
            <a:ext cx="1080000" cy="1097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79500"/>
            <a:ext cx="9029700" cy="5219700"/>
          </a:xfrm>
          <a:prstGeom prst="rect">
            <a:avLst/>
          </a:prstGeom>
        </p:spPr>
      </p:pic>
      <p:sp>
        <p:nvSpPr>
          <p:cNvPr id="21" name="Content Placeholder 4"/>
          <p:cNvSpPr txBox="1">
            <a:spLocks/>
          </p:cNvSpPr>
          <p:nvPr/>
        </p:nvSpPr>
        <p:spPr>
          <a:xfrm>
            <a:off x="4127500" y="4622800"/>
            <a:ext cx="5181600" cy="4699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5"/>
              </a:buBlip>
              <a:tabLst/>
              <a:defRPr sz="2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r>
              <a:rPr lang="en-US" sz="2000" b="1" dirty="0" smtClean="0">
                <a:solidFill>
                  <a:srgbClr val="0000FF"/>
                </a:solidFill>
              </a:rPr>
              <a:t>DM(1.9 K, 3 T)=228 </a:t>
            </a:r>
            <a:r>
              <a:rPr lang="en-US" sz="2000" b="1" dirty="0" err="1" smtClean="0">
                <a:solidFill>
                  <a:srgbClr val="0000FF"/>
                </a:solidFill>
              </a:rPr>
              <a:t>mT</a:t>
            </a:r>
            <a:endParaRPr lang="en-US" sz="2000" b="1" dirty="0" smtClean="0">
              <a:solidFill>
                <a:srgbClr val="0000FF"/>
              </a:solidFill>
            </a:endParaRPr>
          </a:p>
        </p:txBody>
      </p:sp>
      <p:sp>
        <p:nvSpPr>
          <p:cNvPr id="22" name="Content Placeholder 4"/>
          <p:cNvSpPr txBox="1">
            <a:spLocks/>
          </p:cNvSpPr>
          <p:nvPr/>
        </p:nvSpPr>
        <p:spPr>
          <a:xfrm>
            <a:off x="2438400" y="5270500"/>
            <a:ext cx="6807200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5"/>
              </a:buBlip>
              <a:tabLst/>
              <a:defRPr sz="2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In this type of conductor the </a:t>
            </a:r>
            <a:r>
              <a:rPr lang="en-US" sz="1800" dirty="0" smtClean="0">
                <a:solidFill>
                  <a:srgbClr val="FF0000"/>
                </a:solidFill>
              </a:rPr>
              <a:t>variability</a:t>
            </a:r>
            <a:r>
              <a:rPr lang="en-US" sz="1800" dirty="0" smtClean="0">
                <a:solidFill>
                  <a:srgbClr val="0000FF"/>
                </a:solidFill>
              </a:rPr>
              <a:t> of the </a:t>
            </a:r>
            <a:r>
              <a:rPr lang="en-US" sz="1800" dirty="0" smtClean="0">
                <a:solidFill>
                  <a:srgbClr val="FF0000"/>
                </a:solidFill>
              </a:rPr>
              <a:t>magnetization</a:t>
            </a:r>
            <a:r>
              <a:rPr lang="en-US" sz="1800" dirty="0" smtClean="0">
                <a:solidFill>
                  <a:srgbClr val="0000FF"/>
                </a:solidFill>
              </a:rPr>
              <a:t> values are expected to be </a:t>
            </a:r>
            <a:r>
              <a:rPr lang="en-US" sz="1800" dirty="0" smtClean="0">
                <a:solidFill>
                  <a:srgbClr val="FF0000"/>
                </a:solidFill>
              </a:rPr>
              <a:t>correlated</a:t>
            </a:r>
            <a:r>
              <a:rPr lang="en-US" sz="1800" dirty="0" smtClean="0">
                <a:solidFill>
                  <a:srgbClr val="0000FF"/>
                </a:solidFill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only</a:t>
            </a:r>
            <a:r>
              <a:rPr lang="en-US" sz="1800" dirty="0" smtClean="0">
                <a:solidFill>
                  <a:srgbClr val="0000FF"/>
                </a:solidFill>
              </a:rPr>
              <a:t> to the </a:t>
            </a:r>
            <a:r>
              <a:rPr lang="en-US" sz="1800" dirty="0" smtClean="0">
                <a:solidFill>
                  <a:srgbClr val="FF0000"/>
                </a:solidFill>
              </a:rPr>
              <a:t>critical current density</a:t>
            </a:r>
            <a:r>
              <a:rPr lang="en-US" sz="1800" dirty="0" smtClean="0">
                <a:solidFill>
                  <a:srgbClr val="0000FF"/>
                </a:solidFill>
              </a:rPr>
              <a:t> and the </a:t>
            </a:r>
            <a:r>
              <a:rPr lang="en-US" sz="1800" dirty="0" smtClean="0">
                <a:solidFill>
                  <a:srgbClr val="FF0000"/>
                </a:solidFill>
              </a:rPr>
              <a:t>copper to non-copper </a:t>
            </a:r>
            <a:r>
              <a:rPr lang="en-US" sz="1800" dirty="0" smtClean="0">
                <a:solidFill>
                  <a:srgbClr val="0000FF"/>
                </a:solidFill>
              </a:rPr>
              <a:t>ratio </a:t>
            </a:r>
            <a:endParaRPr lang="en-US" sz="1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144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863"/>
            <a:ext cx="6794500" cy="981075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Magnetization </a:t>
            </a:r>
            <a:br>
              <a:rPr lang="en-US" dirty="0" smtClean="0"/>
            </a:br>
            <a:r>
              <a:rPr lang="en-US" sz="2800" b="1" dirty="0" smtClean="0"/>
              <a:t>RRP 132/169 </a:t>
            </a:r>
            <a:r>
              <a:rPr lang="en-US" sz="2800" b="1" dirty="0" err="1" smtClean="0"/>
              <a:t>vs</a:t>
            </a:r>
            <a:r>
              <a:rPr lang="en-US" sz="2800" b="1" dirty="0" smtClean="0"/>
              <a:t> PIT 120</a:t>
            </a:r>
            <a:br>
              <a:rPr lang="en-US" sz="2800" b="1" dirty="0" smtClean="0"/>
            </a:b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13</a:t>
            </a:fld>
            <a:endParaRPr lang="en-US" dirty="0">
              <a:latin typeface="Tahom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003800" y="1819702"/>
            <a:ext cx="32385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RRP - Billet 16236 (A02)</a:t>
            </a:r>
          </a:p>
          <a:p>
            <a:r>
              <a:rPr lang="en-US" sz="1600" dirty="0"/>
              <a:t>R</a:t>
            </a:r>
            <a:r>
              <a:rPr lang="en-US" sz="1600" dirty="0" smtClean="0"/>
              <a:t>eacted </a:t>
            </a:r>
            <a:r>
              <a:rPr lang="en-US" sz="1600" dirty="0"/>
              <a:t>50 hrs at </a:t>
            </a:r>
            <a:r>
              <a:rPr lang="en-US" sz="1600" dirty="0" smtClean="0"/>
              <a:t>640 C</a:t>
            </a:r>
          </a:p>
          <a:p>
            <a:r>
              <a:rPr lang="en-US" sz="1600" i="1" dirty="0" err="1"/>
              <a:t>J</a:t>
            </a:r>
            <a:r>
              <a:rPr lang="en-US" sz="1600" i="1" baseline="-25000" dirty="0" err="1"/>
              <a:t>c</a:t>
            </a:r>
            <a:r>
              <a:rPr lang="en-US" sz="1600" dirty="0"/>
              <a:t>(12 T, 4.2 K) ≈</a:t>
            </a:r>
            <a:r>
              <a:rPr lang="en-US" sz="1600" dirty="0" smtClean="0"/>
              <a:t>2640 </a:t>
            </a:r>
            <a:r>
              <a:rPr lang="en-US" sz="1600" dirty="0"/>
              <a:t>A/</a:t>
            </a:r>
            <a:r>
              <a:rPr lang="en-US" sz="1600" dirty="0" smtClean="0"/>
              <a:t>mm</a:t>
            </a:r>
            <a:r>
              <a:rPr lang="en-US" sz="1600" baseline="30000" dirty="0" smtClean="0"/>
              <a:t>2</a:t>
            </a:r>
          </a:p>
          <a:p>
            <a:r>
              <a:rPr lang="en-US" sz="1600" dirty="0" smtClean="0"/>
              <a:t>Non-Copper 44.5 %</a:t>
            </a:r>
          </a:p>
          <a:p>
            <a:r>
              <a:rPr lang="en-US" sz="1600" b="1" dirty="0">
                <a:solidFill>
                  <a:srgbClr val="000099"/>
                </a:solidFill>
              </a:rPr>
              <a:t>DM(1.9 K, 3 T)=</a:t>
            </a:r>
            <a:r>
              <a:rPr lang="en-US" sz="1600" b="1" dirty="0" smtClean="0">
                <a:solidFill>
                  <a:srgbClr val="000099"/>
                </a:solidFill>
              </a:rPr>
              <a:t>228 </a:t>
            </a:r>
            <a:r>
              <a:rPr lang="en-US" sz="1600" b="1" dirty="0" err="1" smtClean="0">
                <a:solidFill>
                  <a:srgbClr val="000099"/>
                </a:solidFill>
              </a:rPr>
              <a:t>mT</a:t>
            </a:r>
            <a:endParaRPr lang="en-US" sz="1600" b="1" dirty="0">
              <a:solidFill>
                <a:srgbClr val="000099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41900" y="4715302"/>
            <a:ext cx="32385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PIT – Billet 36521 (A07)</a:t>
            </a:r>
          </a:p>
          <a:p>
            <a:r>
              <a:rPr lang="en-US" sz="1600" dirty="0"/>
              <a:t>R</a:t>
            </a:r>
            <a:r>
              <a:rPr lang="en-US" sz="1600" dirty="0" smtClean="0"/>
              <a:t>eacted 240 </a:t>
            </a:r>
            <a:r>
              <a:rPr lang="en-US" sz="1600" dirty="0"/>
              <a:t>hrs at </a:t>
            </a:r>
            <a:r>
              <a:rPr lang="en-US" sz="1600" dirty="0" smtClean="0"/>
              <a:t>620 C</a:t>
            </a:r>
          </a:p>
          <a:p>
            <a:r>
              <a:rPr lang="en-US" sz="1600" i="1" dirty="0" err="1"/>
              <a:t>J</a:t>
            </a:r>
            <a:r>
              <a:rPr lang="en-US" sz="1600" i="1" baseline="-25000" dirty="0" err="1"/>
              <a:t>c</a:t>
            </a:r>
            <a:r>
              <a:rPr lang="en-US" sz="1600" dirty="0"/>
              <a:t>(12 T, 4.2 K) ≈</a:t>
            </a:r>
            <a:r>
              <a:rPr lang="en-US" sz="1600" dirty="0" smtClean="0"/>
              <a:t>2330 </a:t>
            </a:r>
            <a:r>
              <a:rPr lang="en-US" sz="1600" dirty="0"/>
              <a:t>A/</a:t>
            </a:r>
            <a:r>
              <a:rPr lang="en-US" sz="1600" dirty="0" smtClean="0"/>
              <a:t>mm</a:t>
            </a:r>
            <a:r>
              <a:rPr lang="en-US" sz="1600" baseline="30000" dirty="0" smtClean="0"/>
              <a:t>2</a:t>
            </a:r>
          </a:p>
          <a:p>
            <a:r>
              <a:rPr lang="en-US" sz="1600" dirty="0" smtClean="0"/>
              <a:t>Non-Copper 45.6 %</a:t>
            </a:r>
          </a:p>
          <a:p>
            <a:r>
              <a:rPr lang="en-US" sz="1600" b="1" dirty="0">
                <a:solidFill>
                  <a:srgbClr val="000099"/>
                </a:solidFill>
              </a:rPr>
              <a:t>DM(1.9 K, 3 T)</a:t>
            </a:r>
            <a:r>
              <a:rPr lang="en-US" sz="1600" b="1" dirty="0" smtClean="0">
                <a:solidFill>
                  <a:srgbClr val="000099"/>
                </a:solidFill>
              </a:rPr>
              <a:t>=163 </a:t>
            </a:r>
            <a:r>
              <a:rPr lang="en-US" sz="1600" b="1" dirty="0" err="1" smtClean="0">
                <a:solidFill>
                  <a:srgbClr val="000099"/>
                </a:solidFill>
              </a:rPr>
              <a:t>mT</a:t>
            </a:r>
            <a:endParaRPr lang="en-US" sz="1600" b="1" dirty="0">
              <a:solidFill>
                <a:srgbClr val="000099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54000" y="1257300"/>
            <a:ext cx="7346839" cy="4965700"/>
            <a:chOff x="254000" y="1257300"/>
            <a:chExt cx="7346839" cy="49657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4000" y="1257300"/>
              <a:ext cx="7010400" cy="4965700"/>
            </a:xfrm>
            <a:prstGeom prst="rect">
              <a:avLst/>
            </a:prstGeom>
          </p:spPr>
        </p:pic>
        <p:sp>
          <p:nvSpPr>
            <p:cNvPr id="10" name="TextBox 1"/>
            <p:cNvSpPr txBox="1"/>
            <p:nvPr/>
          </p:nvSpPr>
          <p:spPr>
            <a:xfrm>
              <a:off x="2013418" y="1380937"/>
              <a:ext cx="678396" cy="438891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b="1" dirty="0" smtClean="0"/>
                <a:t>mT</a:t>
              </a:r>
              <a:endParaRPr lang="en-GB" sz="1600" b="1" dirty="0"/>
            </a:p>
          </p:txBody>
        </p:sp>
        <p:sp>
          <p:nvSpPr>
            <p:cNvPr id="11" name="TextBox 1"/>
            <p:cNvSpPr txBox="1"/>
            <p:nvPr/>
          </p:nvSpPr>
          <p:spPr>
            <a:xfrm>
              <a:off x="6840375" y="4167231"/>
              <a:ext cx="760464" cy="325915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b="1" dirty="0" smtClean="0"/>
                <a:t>Tesla</a:t>
              </a:r>
              <a:endParaRPr lang="en-GB" sz="1600" b="1" dirty="0"/>
            </a:p>
          </p:txBody>
        </p:sp>
      </p:grpSp>
      <p:pic>
        <p:nvPicPr>
          <p:cNvPr id="13" name="Picture 18" descr="HO10S14163A01U.jpg"/>
          <p:cNvPicPr>
            <a:picLocks noChangeAspect="1"/>
          </p:cNvPicPr>
          <p:nvPr/>
        </p:nvPicPr>
        <p:blipFill>
          <a:blip r:embed="rId4"/>
          <a:srcRect b="28615"/>
          <a:stretch>
            <a:fillRect/>
          </a:stretch>
        </p:blipFill>
        <p:spPr>
          <a:xfrm>
            <a:off x="7721600" y="1913650"/>
            <a:ext cx="1080000" cy="1097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0800" y="4826000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343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0" y="169863"/>
            <a:ext cx="6426200" cy="981075"/>
          </a:xfrm>
        </p:spPr>
        <p:txBody>
          <a:bodyPr/>
          <a:lstStyle/>
          <a:p>
            <a:r>
              <a:rPr lang="en-GB" dirty="0" smtClean="0"/>
              <a:t>Wire Procurement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14</a:t>
            </a:fld>
            <a:endParaRPr lang="en-US" dirty="0">
              <a:latin typeface="Tahom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2"/>
          </p:nvPr>
        </p:nvSpPr>
        <p:spPr>
          <a:xfrm>
            <a:off x="192050" y="1335722"/>
            <a:ext cx="8532850" cy="531907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Placed an </a:t>
            </a:r>
            <a:r>
              <a:rPr lang="en-US" sz="2800" dirty="0" smtClean="0">
                <a:solidFill>
                  <a:srgbClr val="FF0000"/>
                </a:solidFill>
              </a:rPr>
              <a:t>order</a:t>
            </a:r>
            <a:r>
              <a:rPr lang="en-US" sz="2800" dirty="0" smtClean="0"/>
              <a:t> with </a:t>
            </a:r>
            <a:r>
              <a:rPr lang="en-US" sz="2800" dirty="0" smtClean="0">
                <a:solidFill>
                  <a:srgbClr val="FF0000"/>
                </a:solidFill>
              </a:rPr>
              <a:t>OST</a:t>
            </a:r>
            <a:r>
              <a:rPr lang="en-US" sz="2800" dirty="0" smtClean="0"/>
              <a:t> for </a:t>
            </a:r>
            <a:r>
              <a:rPr lang="en-US" sz="2800" dirty="0" smtClean="0">
                <a:solidFill>
                  <a:srgbClr val="FF0000"/>
                </a:solidFill>
              </a:rPr>
              <a:t>500 km </a:t>
            </a:r>
            <a:r>
              <a:rPr lang="en-US" sz="2800" dirty="0" smtClean="0"/>
              <a:t>of </a:t>
            </a:r>
            <a:r>
              <a:rPr lang="en-US" sz="2800" dirty="0"/>
              <a:t>wire; </a:t>
            </a:r>
            <a:endParaRPr lang="en-US" sz="2800" dirty="0" smtClean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this </a:t>
            </a:r>
            <a:r>
              <a:rPr lang="en-US" dirty="0"/>
              <a:t>quantity </a:t>
            </a:r>
            <a:r>
              <a:rPr lang="en-US" dirty="0">
                <a:solidFill>
                  <a:srgbClr val="FF0000"/>
                </a:solidFill>
              </a:rPr>
              <a:t>fulfills</a:t>
            </a:r>
            <a:r>
              <a:rPr lang="en-US" dirty="0"/>
              <a:t> the conductor </a:t>
            </a:r>
            <a:r>
              <a:rPr lang="en-US" dirty="0">
                <a:solidFill>
                  <a:srgbClr val="FF0000"/>
                </a:solidFill>
              </a:rPr>
              <a:t>needs</a:t>
            </a:r>
            <a:r>
              <a:rPr lang="en-US" dirty="0"/>
              <a:t> for the 11 T magnets that are expected to be installed in the LHC during </a:t>
            </a:r>
            <a:r>
              <a:rPr lang="en-US" dirty="0" smtClean="0">
                <a:solidFill>
                  <a:srgbClr val="FF0000"/>
                </a:solidFill>
              </a:rPr>
              <a:t>LS2</a:t>
            </a:r>
            <a:endParaRPr lang="en-US" sz="2800" dirty="0" smtClean="0"/>
          </a:p>
          <a:p>
            <a:pPr>
              <a:spcBef>
                <a:spcPts val="3600"/>
              </a:spcBef>
              <a:spcAft>
                <a:spcPts val="3600"/>
              </a:spcAft>
            </a:pPr>
            <a:r>
              <a:rPr lang="en-US" sz="2800" dirty="0" smtClean="0"/>
              <a:t>The wire will have the </a:t>
            </a:r>
            <a:r>
              <a:rPr lang="en-US" sz="2800" dirty="0" smtClean="0">
                <a:solidFill>
                  <a:srgbClr val="FF0000"/>
                </a:solidFill>
              </a:rPr>
              <a:t>108/127 </a:t>
            </a:r>
            <a:r>
              <a:rPr lang="en-US" sz="2800" dirty="0" smtClean="0"/>
              <a:t>layout in order to guarantee a sufficient </a:t>
            </a:r>
            <a:r>
              <a:rPr lang="en-US" sz="2800" i="1" dirty="0" smtClean="0">
                <a:solidFill>
                  <a:srgbClr val="FF0000"/>
                </a:solidFill>
              </a:rPr>
              <a:t>I</a:t>
            </a:r>
            <a:r>
              <a:rPr lang="en-US" sz="2800" i="1" baseline="-25000" dirty="0" smtClean="0">
                <a:solidFill>
                  <a:srgbClr val="FF0000"/>
                </a:solidFill>
              </a:rPr>
              <a:t>c</a:t>
            </a:r>
            <a:r>
              <a:rPr lang="en-US" sz="2800" dirty="0" smtClean="0">
                <a:solidFill>
                  <a:srgbClr val="FF0000"/>
                </a:solidFill>
              </a:rPr>
              <a:t> margin </a:t>
            </a:r>
            <a:r>
              <a:rPr lang="en-US" sz="2800" dirty="0" smtClean="0"/>
              <a:t>during </a:t>
            </a:r>
            <a:r>
              <a:rPr lang="en-US" sz="2800" dirty="0" smtClean="0">
                <a:solidFill>
                  <a:srgbClr val="FF0000"/>
                </a:solidFill>
              </a:rPr>
              <a:t>production</a:t>
            </a:r>
            <a:r>
              <a:rPr lang="en-US" sz="2800" dirty="0" smtClean="0"/>
              <a:t> </a:t>
            </a:r>
          </a:p>
          <a:p>
            <a:pPr>
              <a:spcBef>
                <a:spcPts val="3600"/>
              </a:spcBef>
              <a:spcAft>
                <a:spcPts val="3600"/>
              </a:spcAft>
            </a:pPr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FF0000"/>
                </a:solidFill>
              </a:rPr>
              <a:t>first delivery</a:t>
            </a:r>
            <a:r>
              <a:rPr lang="en-US" sz="2800" dirty="0" smtClean="0"/>
              <a:t> is expected by </a:t>
            </a:r>
            <a:r>
              <a:rPr lang="en-US" sz="2800" dirty="0" smtClean="0">
                <a:solidFill>
                  <a:srgbClr val="FF0000"/>
                </a:solidFill>
              </a:rPr>
              <a:t>February 2016</a:t>
            </a:r>
            <a:r>
              <a:rPr lang="en-US" sz="2800" dirty="0" smtClean="0"/>
              <a:t> and the whole </a:t>
            </a:r>
            <a:r>
              <a:rPr lang="en-US" sz="2800" dirty="0" smtClean="0">
                <a:solidFill>
                  <a:srgbClr val="FF0000"/>
                </a:solidFill>
              </a:rPr>
              <a:t>order</a:t>
            </a:r>
            <a:r>
              <a:rPr lang="en-US" sz="2800" dirty="0" smtClean="0"/>
              <a:t> will be </a:t>
            </a:r>
            <a:r>
              <a:rPr lang="en-US" sz="2800" dirty="0" smtClean="0">
                <a:solidFill>
                  <a:srgbClr val="FF0000"/>
                </a:solidFill>
              </a:rPr>
              <a:t>completed</a:t>
            </a:r>
            <a:r>
              <a:rPr lang="en-US" sz="2800" dirty="0" smtClean="0"/>
              <a:t> by end </a:t>
            </a:r>
            <a:r>
              <a:rPr lang="en-US" sz="2800" dirty="0" smtClean="0">
                <a:solidFill>
                  <a:srgbClr val="FF0000"/>
                </a:solidFill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163740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15</a:t>
            </a:fld>
            <a:endParaRPr lang="en-US" dirty="0">
              <a:latin typeface="Tahom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92200" y="144463"/>
            <a:ext cx="6426200" cy="981075"/>
          </a:xfrm>
        </p:spPr>
        <p:txBody>
          <a:bodyPr/>
          <a:lstStyle/>
          <a:p>
            <a:r>
              <a:rPr lang="en-GB" dirty="0" smtClean="0"/>
              <a:t>11 T Cable Parameters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903721"/>
              </p:ext>
            </p:extLst>
          </p:nvPr>
        </p:nvGraphicFramePr>
        <p:xfrm>
          <a:off x="914400" y="1028700"/>
          <a:ext cx="7391400" cy="4878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991058"/>
                <a:gridCol w="2971342"/>
              </a:tblGrid>
              <a:tr h="374864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Strand diameter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mm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0.7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977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Number of strands 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-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40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977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Cable width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mm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14.7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9176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Cable mid thickness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mm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1.25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977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Keystone angle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deg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0.79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3285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Cable</a:t>
                      </a:r>
                      <a:r>
                        <a:rPr lang="en-GB" sz="2000" b="0" baseline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 transposition pitch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mm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100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977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Aspect ratio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-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11.76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977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Thin edge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mm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1.149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977"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Thick edge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mm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1.351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977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ahoma"/>
                          <a:cs typeface="Tahoma"/>
                        </a:rPr>
                        <a:t>t/2d   thin edge</a:t>
                      </a:r>
                      <a:endParaRPr lang="en-US" sz="2000" b="0" dirty="0">
                        <a:latin typeface="Tahoma"/>
                        <a:cs typeface="Tahoma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ahoma"/>
                          <a:cs typeface="Tahoma"/>
                        </a:rPr>
                        <a:t>%</a:t>
                      </a:r>
                      <a:endParaRPr lang="en-US" sz="2000" b="0" dirty="0"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82.5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3977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ahoma"/>
                          <a:cs typeface="Tahoma"/>
                        </a:rPr>
                        <a:t>t/2d   thick</a:t>
                      </a:r>
                      <a:r>
                        <a:rPr lang="en-US" sz="2000" b="0" baseline="0" dirty="0" smtClean="0">
                          <a:latin typeface="Tahoma"/>
                          <a:cs typeface="Tahoma"/>
                        </a:rPr>
                        <a:t> edge</a:t>
                      </a:r>
                      <a:endParaRPr lang="en-US" sz="2000" b="0" dirty="0">
                        <a:latin typeface="Tahoma"/>
                        <a:cs typeface="Tahoma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ahoma"/>
                          <a:cs typeface="Tahoma"/>
                        </a:rPr>
                        <a:t>%</a:t>
                      </a:r>
                      <a:endParaRPr lang="en-US" sz="2000" b="0" dirty="0"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96.5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9562">
                <a:tc>
                  <a:txBody>
                    <a:bodyPr/>
                    <a:lstStyle/>
                    <a:p>
                      <a:pPr algn="ctr"/>
                      <a:r>
                        <a:rPr lang="en-GB" sz="2000" b="0" baseline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Packing factor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%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Tahoma"/>
                          <a:cs typeface="Tahoma"/>
                        </a:rPr>
                        <a:t>87.3</a:t>
                      </a:r>
                      <a:endParaRPr lang="en-GB" sz="2000" b="0" dirty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0" y="5892800"/>
            <a:ext cx="9144000" cy="400110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FF"/>
                </a:solidFill>
                <a:latin typeface="Tahoma"/>
                <a:cs typeface="Tahoma"/>
              </a:rPr>
              <a:t>With stainless steel (316 L) core </a:t>
            </a:r>
            <a:r>
              <a:rPr lang="en-GB" sz="2000" dirty="0" smtClean="0">
                <a:solidFill>
                  <a:srgbClr val="0000FF"/>
                </a:solidFill>
                <a:latin typeface="Tahoma"/>
                <a:cs typeface="Tahoma"/>
              </a:rPr>
              <a:t>- 12 mm width and 25 </a:t>
            </a:r>
            <a:r>
              <a:rPr lang="en-GB" sz="2000" dirty="0" smtClean="0">
                <a:solidFill>
                  <a:srgbClr val="0000FF"/>
                </a:solidFill>
                <a:latin typeface="Tahoma"/>
                <a:cs typeface="Tahoma"/>
                <a:sym typeface="Symbol"/>
              </a:rPr>
              <a:t>m thickness</a:t>
            </a:r>
            <a:endParaRPr lang="en-GB" sz="2000" dirty="0">
              <a:solidFill>
                <a:srgbClr val="0000FF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1619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8933" y="144463"/>
            <a:ext cx="8365067" cy="981075"/>
          </a:xfrm>
        </p:spPr>
        <p:txBody>
          <a:bodyPr/>
          <a:lstStyle/>
          <a:p>
            <a:r>
              <a:rPr lang="en-GB" dirty="0" smtClean="0"/>
              <a:t>Effect of Core on the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Ramp</a:t>
            </a:r>
            <a:r>
              <a:rPr lang="en-GB" dirty="0" smtClean="0"/>
              <a:t>-Rate Dependence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16</a:t>
            </a:fld>
            <a:endParaRPr lang="en-US" dirty="0">
              <a:latin typeface="Tahom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016000"/>
            <a:ext cx="5727700" cy="5410200"/>
          </a:xfrm>
          <a:prstGeom prst="rect">
            <a:avLst/>
          </a:prstGeom>
        </p:spPr>
      </p:pic>
      <p:sp>
        <p:nvSpPr>
          <p:cNvPr id="11" name="Content Placeholder 4"/>
          <p:cNvSpPr txBox="1">
            <a:spLocks/>
          </p:cNvSpPr>
          <p:nvPr/>
        </p:nvSpPr>
        <p:spPr>
          <a:xfrm>
            <a:off x="5435600" y="3035300"/>
            <a:ext cx="3708400" cy="2959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3"/>
              </a:buBlip>
              <a:tabLst/>
              <a:defRPr sz="2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r>
              <a:rPr lang="en-US" sz="2000" dirty="0" smtClean="0">
                <a:solidFill>
                  <a:srgbClr val="0000FF"/>
                </a:solidFill>
              </a:rPr>
              <a:t>Without core there is a strong dependence of the quench current on the field ramp rate because of large inter-strand currents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Once the</a:t>
            </a:r>
            <a:r>
              <a:rPr lang="en-US" sz="2000" dirty="0" smtClean="0">
                <a:solidFill>
                  <a:srgbClr val="000099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core</a:t>
            </a:r>
            <a:r>
              <a:rPr lang="en-US" sz="2000" dirty="0" smtClean="0">
                <a:solidFill>
                  <a:srgbClr val="000099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was introduced this</a:t>
            </a:r>
            <a:r>
              <a:rPr lang="en-US" sz="2000" dirty="0" smtClean="0">
                <a:solidFill>
                  <a:srgbClr val="000099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ramp rate dependence </a:t>
            </a:r>
            <a:r>
              <a:rPr lang="en-US" sz="2000" dirty="0" smtClean="0">
                <a:solidFill>
                  <a:srgbClr val="0000FF"/>
                </a:solidFill>
              </a:rPr>
              <a:t>completely </a:t>
            </a:r>
            <a:r>
              <a:rPr lang="en-US" sz="2000" dirty="0" smtClean="0">
                <a:solidFill>
                  <a:srgbClr val="000099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disappeared  </a:t>
            </a: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5321300" y="1346200"/>
            <a:ext cx="3822700" cy="12573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3"/>
              </a:buBlip>
              <a:tabLst/>
              <a:defRPr sz="2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Cable measurement in FRESCA on a 11 T cable based on the RRP 108/127 </a:t>
            </a:r>
            <a:r>
              <a:rPr lang="en-US" sz="2000" b="1" dirty="0" smtClean="0">
                <a:solidFill>
                  <a:srgbClr val="FF0000"/>
                </a:solidFill>
              </a:rPr>
              <a:t>without core</a:t>
            </a:r>
          </a:p>
        </p:txBody>
      </p:sp>
    </p:spTree>
    <p:extLst>
      <p:ext uri="{BB962C8B-B14F-4D97-AF65-F5344CB8AC3E}">
        <p14:creationId xmlns:p14="http://schemas.microsoft.com/office/powerpoint/2010/main" val="436225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17</a:t>
            </a:fld>
            <a:endParaRPr lang="en-US" dirty="0">
              <a:latin typeface="Tahom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92200" y="144463"/>
            <a:ext cx="7353300" cy="981075"/>
          </a:xfrm>
        </p:spPr>
        <p:txBody>
          <a:bodyPr/>
          <a:lstStyle/>
          <a:p>
            <a:r>
              <a:rPr lang="en-GB" dirty="0" smtClean="0"/>
              <a:t>11 T Cable Produced at CERN</a:t>
            </a:r>
            <a:br>
              <a:rPr lang="en-GB" dirty="0" smtClean="0"/>
            </a:br>
            <a:r>
              <a:rPr lang="en-GB" sz="2800" b="1" dirty="0" smtClean="0"/>
              <a:t>Electrical Performance</a:t>
            </a:r>
            <a:endParaRPr lang="en-US" sz="2800" b="1" dirty="0"/>
          </a:p>
        </p:txBody>
      </p:sp>
      <p:sp>
        <p:nvSpPr>
          <p:cNvPr id="13" name="Content Placeholder 4"/>
          <p:cNvSpPr>
            <a:spLocks noGrp="1"/>
          </p:cNvSpPr>
          <p:nvPr>
            <p:ph sz="quarter" idx="12"/>
          </p:nvPr>
        </p:nvSpPr>
        <p:spPr>
          <a:xfrm>
            <a:off x="192050" y="1739900"/>
            <a:ext cx="8736050" cy="2336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C2A35"/>
                </a:solidFill>
              </a:rPr>
              <a:t>Long lengths </a:t>
            </a:r>
            <a:r>
              <a:rPr lang="en-US" dirty="0" smtClean="0">
                <a:solidFill>
                  <a:srgbClr val="0000FF"/>
                </a:solidFill>
              </a:rPr>
              <a:t>of cable have been </a:t>
            </a:r>
            <a:r>
              <a:rPr lang="en-US" dirty="0" smtClean="0">
                <a:solidFill>
                  <a:srgbClr val="FC2A35"/>
                </a:solidFill>
              </a:rPr>
              <a:t>produced</a:t>
            </a:r>
            <a:r>
              <a:rPr lang="en-US" dirty="0" smtClean="0">
                <a:solidFill>
                  <a:srgbClr val="0000FF"/>
                </a:solidFill>
              </a:rPr>
              <a:t> at CERN by using the RRP and the PIT conductor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RRP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i="1" dirty="0" smtClean="0">
                <a:solidFill>
                  <a:srgbClr val="0000FF"/>
                </a:solidFill>
              </a:rPr>
              <a:t>I</a:t>
            </a:r>
            <a:r>
              <a:rPr lang="en-US" i="1" baseline="-25000" dirty="0" smtClean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 degradation below</a:t>
            </a:r>
            <a:r>
              <a:rPr lang="en-US" dirty="0" smtClean="0">
                <a:solidFill>
                  <a:srgbClr val="FC2A35"/>
                </a:solidFill>
              </a:rPr>
              <a:t> 3 % </a:t>
            </a:r>
            <a:r>
              <a:rPr lang="en-US" dirty="0" smtClean="0">
                <a:solidFill>
                  <a:srgbClr val="0000FF"/>
                </a:solidFill>
              </a:rPr>
              <a:t>- </a:t>
            </a:r>
            <a:r>
              <a:rPr lang="en-US" dirty="0" smtClean="0">
                <a:solidFill>
                  <a:srgbClr val="FC2A35"/>
                </a:solidFill>
              </a:rPr>
              <a:t>RRR extracted </a:t>
            </a:r>
            <a:r>
              <a:rPr lang="en-US" dirty="0" smtClean="0">
                <a:solidFill>
                  <a:srgbClr val="0000FF"/>
                </a:solidFill>
              </a:rPr>
              <a:t>strands (integral) above</a:t>
            </a:r>
            <a:r>
              <a:rPr lang="en-US" dirty="0" smtClean="0">
                <a:solidFill>
                  <a:srgbClr val="FC2A35"/>
                </a:solidFill>
              </a:rPr>
              <a:t> 100</a:t>
            </a:r>
          </a:p>
          <a:p>
            <a:pPr lvl="1"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PIT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i="1" dirty="0" smtClean="0">
                <a:solidFill>
                  <a:srgbClr val="0000FF"/>
                </a:solidFill>
              </a:rPr>
              <a:t>I</a:t>
            </a:r>
            <a:r>
              <a:rPr lang="en-US" i="1" baseline="-25000" dirty="0" smtClean="0">
                <a:solidFill>
                  <a:srgbClr val="0000FF"/>
                </a:solidFill>
              </a:rPr>
              <a:t>c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degradation </a:t>
            </a:r>
            <a:r>
              <a:rPr lang="en-US" b="1" dirty="0" smtClean="0">
                <a:solidFill>
                  <a:srgbClr val="FC2A35"/>
                </a:solidFill>
              </a:rPr>
              <a:t>6.1 % </a:t>
            </a:r>
            <a:r>
              <a:rPr lang="en-US" b="1" dirty="0" smtClean="0">
                <a:solidFill>
                  <a:srgbClr val="0000FF"/>
                </a:solidFill>
              </a:rPr>
              <a:t>- </a:t>
            </a:r>
            <a:r>
              <a:rPr lang="en-US" dirty="0">
                <a:solidFill>
                  <a:srgbClr val="FC2A35"/>
                </a:solidFill>
              </a:rPr>
              <a:t>RRR extracted </a:t>
            </a:r>
            <a:r>
              <a:rPr lang="en-US" dirty="0">
                <a:solidFill>
                  <a:srgbClr val="0000FF"/>
                </a:solidFill>
              </a:rPr>
              <a:t>strands (integral) </a:t>
            </a:r>
            <a:r>
              <a:rPr lang="en-US" dirty="0" smtClean="0">
                <a:solidFill>
                  <a:srgbClr val="0000FF"/>
                </a:solidFill>
              </a:rPr>
              <a:t>above</a:t>
            </a:r>
            <a:r>
              <a:rPr lang="en-US" dirty="0" smtClean="0">
                <a:solidFill>
                  <a:srgbClr val="FC2A35"/>
                </a:solidFill>
              </a:rPr>
              <a:t> 60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41300" y="4625370"/>
            <a:ext cx="86106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lvl="0" indent="-263525" eaLnBrk="1" hangingPunct="1">
              <a:spcBef>
                <a:spcPts val="600"/>
              </a:spcBef>
              <a:spcAft>
                <a:spcPts val="1200"/>
              </a:spcAft>
              <a:buSzPct val="73000"/>
              <a:buBlip>
                <a:blip r:embed="rId2"/>
              </a:buBlip>
            </a:pPr>
            <a:r>
              <a:rPr lang="en-US" kern="0" dirty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By increasing </a:t>
            </a:r>
            <a:r>
              <a:rPr lang="en-US" kern="0" dirty="0">
                <a:solidFill>
                  <a:srgbClr val="FC2A35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40 microns </a:t>
            </a:r>
            <a:r>
              <a:rPr lang="en-US" kern="0" dirty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the mid-thickness of the cable and hence its thin edge, we limited the average</a:t>
            </a:r>
            <a:r>
              <a:rPr lang="en-US" i="1" kern="0" dirty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 I</a:t>
            </a:r>
            <a:r>
              <a:rPr lang="en-US" i="1" kern="0" baseline="-25000" dirty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c</a:t>
            </a:r>
            <a:r>
              <a:rPr lang="en-US" i="1" kern="0" dirty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 </a:t>
            </a:r>
            <a:r>
              <a:rPr lang="en-US" kern="0" dirty="0" smtClean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degradation of the PIT cable </a:t>
            </a:r>
            <a:r>
              <a:rPr lang="en-US" kern="0" dirty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rPr>
              <a:t>to less than 2 % </a:t>
            </a:r>
          </a:p>
        </p:txBody>
      </p:sp>
    </p:spTree>
    <p:extLst>
      <p:ext uri="{BB962C8B-B14F-4D97-AF65-F5344CB8AC3E}">
        <p14:creationId xmlns:p14="http://schemas.microsoft.com/office/powerpoint/2010/main" val="3937304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18</a:t>
            </a:fld>
            <a:endParaRPr lang="en-US" dirty="0">
              <a:latin typeface="Tahom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092200" y="169863"/>
            <a:ext cx="8051800" cy="981075"/>
          </a:xfrm>
        </p:spPr>
        <p:txBody>
          <a:bodyPr/>
          <a:lstStyle/>
          <a:p>
            <a:r>
              <a:rPr lang="en-GB" dirty="0" smtClean="0"/>
              <a:t>CERN Cables in the Magnets tested so far</a:t>
            </a:r>
            <a:endParaRPr lang="en-US" sz="2800" b="1" dirty="0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2"/>
          </p:nvPr>
        </p:nvSpPr>
        <p:spPr>
          <a:xfrm>
            <a:off x="6338850" y="1655242"/>
            <a:ext cx="2805150" cy="4169840"/>
          </a:xfrm>
        </p:spPr>
        <p:txBody>
          <a:bodyPr>
            <a:noAutofit/>
          </a:bodyPr>
          <a:lstStyle/>
          <a:p>
            <a:pPr>
              <a:spcBef>
                <a:spcPts val="2400"/>
              </a:spcBef>
            </a:pPr>
            <a:r>
              <a:rPr lang="en-US" sz="1800" dirty="0" smtClean="0"/>
              <a:t>Coils </a:t>
            </a:r>
            <a:r>
              <a:rPr lang="en-US" sz="1800" dirty="0" smtClean="0">
                <a:solidFill>
                  <a:srgbClr val="FF0000"/>
                </a:solidFill>
              </a:rPr>
              <a:t>105-107 </a:t>
            </a:r>
            <a:r>
              <a:rPr lang="en-US" sz="1800" dirty="0" smtClean="0"/>
              <a:t>were manufactured with an </a:t>
            </a:r>
            <a:r>
              <a:rPr lang="en-US" sz="1800" dirty="0" smtClean="0">
                <a:solidFill>
                  <a:srgbClr val="FF0000"/>
                </a:solidFill>
              </a:rPr>
              <a:t>‘old</a:t>
            </a:r>
            <a:r>
              <a:rPr lang="en-US" sz="1800" dirty="0" smtClean="0"/>
              <a:t>’ generation RRP </a:t>
            </a:r>
            <a:r>
              <a:rPr lang="en-US" sz="1800" dirty="0" smtClean="0">
                <a:solidFill>
                  <a:srgbClr val="FF0000"/>
                </a:solidFill>
              </a:rPr>
              <a:t>108/127</a:t>
            </a:r>
            <a:r>
              <a:rPr lang="en-US" sz="1800" dirty="0" smtClean="0"/>
              <a:t> Ta doped –with relatively </a:t>
            </a:r>
            <a:r>
              <a:rPr lang="en-US" sz="1800" dirty="0" smtClean="0">
                <a:solidFill>
                  <a:srgbClr val="FF0000"/>
                </a:solidFill>
              </a:rPr>
              <a:t>low RRR</a:t>
            </a:r>
          </a:p>
          <a:p>
            <a:pPr>
              <a:spcBef>
                <a:spcPts val="2400"/>
              </a:spcBef>
            </a:pPr>
            <a:r>
              <a:rPr lang="en-US" sz="1800" dirty="0" smtClean="0"/>
              <a:t>Coil </a:t>
            </a:r>
            <a:r>
              <a:rPr lang="en-US" sz="1800" dirty="0" smtClean="0">
                <a:solidFill>
                  <a:srgbClr val="FF0000"/>
                </a:solidFill>
              </a:rPr>
              <a:t>107</a:t>
            </a:r>
            <a:r>
              <a:rPr lang="en-US" sz="1800" dirty="0" smtClean="0"/>
              <a:t> also </a:t>
            </a:r>
            <a:r>
              <a:rPr lang="en-US" sz="1800" dirty="0" smtClean="0"/>
              <a:t>contains </a:t>
            </a:r>
            <a:r>
              <a:rPr lang="en-US" sz="1800" dirty="0" smtClean="0"/>
              <a:t>RRP </a:t>
            </a:r>
            <a:r>
              <a:rPr lang="en-US" sz="1800" dirty="0" smtClean="0">
                <a:solidFill>
                  <a:srgbClr val="FF0000"/>
                </a:solidFill>
              </a:rPr>
              <a:t>108/127 </a:t>
            </a:r>
            <a:r>
              <a:rPr lang="en-US" sz="1800" dirty="0" smtClean="0"/>
              <a:t>Ti doped from </a:t>
            </a:r>
            <a:r>
              <a:rPr lang="en-US" sz="1800" dirty="0" smtClean="0">
                <a:solidFill>
                  <a:srgbClr val="FF0000"/>
                </a:solidFill>
              </a:rPr>
              <a:t>FNAL</a:t>
            </a:r>
          </a:p>
          <a:p>
            <a:pPr>
              <a:spcBef>
                <a:spcPts val="2400"/>
              </a:spcBef>
            </a:pPr>
            <a:r>
              <a:rPr lang="en-US" sz="1800" dirty="0" smtClean="0"/>
              <a:t>Coil </a:t>
            </a:r>
            <a:r>
              <a:rPr lang="en-US" sz="1800" dirty="0" smtClean="0">
                <a:solidFill>
                  <a:srgbClr val="FF0000"/>
                </a:solidFill>
              </a:rPr>
              <a:t>108</a:t>
            </a:r>
            <a:r>
              <a:rPr lang="en-US" sz="1800" dirty="0" smtClean="0"/>
              <a:t> is based on the RRP </a:t>
            </a:r>
            <a:r>
              <a:rPr lang="en-US" sz="1800" dirty="0" smtClean="0">
                <a:solidFill>
                  <a:srgbClr val="FF0000"/>
                </a:solidFill>
              </a:rPr>
              <a:t>132/169 </a:t>
            </a:r>
            <a:r>
              <a:rPr lang="en-US" sz="1800" dirty="0" smtClean="0"/>
              <a:t>Ti doped with </a:t>
            </a:r>
            <a:r>
              <a:rPr lang="en-US" sz="1800" dirty="0" smtClean="0">
                <a:solidFill>
                  <a:srgbClr val="FF0000"/>
                </a:solidFill>
              </a:rPr>
              <a:t>large RRR</a:t>
            </a:r>
            <a:r>
              <a:rPr lang="en-US" sz="1800" dirty="0" smtClean="0"/>
              <a:t> (&gt;100) 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67" y="1109132"/>
            <a:ext cx="3225800" cy="2832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32" y="3793068"/>
            <a:ext cx="3225800" cy="2832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3600" y="1109132"/>
            <a:ext cx="3048000" cy="28321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4337" y="3793065"/>
            <a:ext cx="3136900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854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19</a:t>
            </a:fld>
            <a:endParaRPr lang="en-US" dirty="0">
              <a:latin typeface="Tahom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66800" y="131763"/>
            <a:ext cx="8077200" cy="981075"/>
          </a:xfrm>
        </p:spPr>
        <p:txBody>
          <a:bodyPr/>
          <a:lstStyle/>
          <a:p>
            <a:r>
              <a:rPr lang="en-US" dirty="0" smtClean="0"/>
              <a:t>Heat Treatment &amp; Witness Samples</a:t>
            </a:r>
            <a:br>
              <a:rPr lang="en-US" dirty="0" smtClean="0"/>
            </a:br>
            <a:r>
              <a:rPr lang="en-US" sz="2800" b="1" dirty="0" smtClean="0"/>
              <a:t>Coil 106</a:t>
            </a:r>
            <a:endParaRPr lang="en-US" sz="28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104" y="1982789"/>
            <a:ext cx="4654804" cy="342849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ontent Placeholder 4"/>
          <p:cNvSpPr txBox="1">
            <a:spLocks/>
          </p:cNvSpPr>
          <p:nvPr/>
        </p:nvSpPr>
        <p:spPr>
          <a:xfrm>
            <a:off x="122766" y="2114681"/>
            <a:ext cx="3975100" cy="23472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3"/>
              </a:buBlip>
              <a:tabLst/>
              <a:defRPr sz="2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5 </a:t>
            </a:r>
            <a:r>
              <a:rPr lang="en-US" sz="2000" i="1" dirty="0" smtClean="0">
                <a:solidFill>
                  <a:srgbClr val="0000FF"/>
                </a:solidFill>
              </a:rPr>
              <a:t>I</a:t>
            </a:r>
            <a:r>
              <a:rPr lang="en-US" sz="2000" i="1" baseline="-25000" dirty="0" smtClean="0">
                <a:solidFill>
                  <a:srgbClr val="0000FF"/>
                </a:solidFill>
              </a:rPr>
              <a:t>c</a:t>
            </a:r>
            <a:r>
              <a:rPr lang="en-US" sz="2000" dirty="0" smtClean="0">
                <a:solidFill>
                  <a:srgbClr val="0000FF"/>
                </a:solidFill>
              </a:rPr>
              <a:t> Witness Samples: 2 Virgin and 3 Extracted</a:t>
            </a:r>
          </a:p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No RRR witness samples</a:t>
            </a:r>
          </a:p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RRR </a:t>
            </a:r>
            <a:r>
              <a:rPr lang="en-US" sz="2000" dirty="0" smtClean="0">
                <a:solidFill>
                  <a:srgbClr val="0000FF"/>
                </a:solidFill>
              </a:rPr>
              <a:t>samples </a:t>
            </a:r>
            <a:r>
              <a:rPr lang="en-US" sz="2000" dirty="0">
                <a:solidFill>
                  <a:srgbClr val="0000FF"/>
                </a:solidFill>
              </a:rPr>
              <a:t>extracted from this cable were reacted </a:t>
            </a:r>
            <a:r>
              <a:rPr lang="en-US" sz="2000" dirty="0" smtClean="0">
                <a:solidFill>
                  <a:srgbClr val="0000FF"/>
                </a:solidFill>
              </a:rPr>
              <a:t>with </a:t>
            </a:r>
            <a:r>
              <a:rPr lang="en-US" sz="2000" dirty="0">
                <a:solidFill>
                  <a:srgbClr val="0000FF"/>
                </a:solidFill>
              </a:rPr>
              <a:t>the same heat </a:t>
            </a:r>
            <a:r>
              <a:rPr lang="en-US" sz="2000" dirty="0" smtClean="0">
                <a:solidFill>
                  <a:srgbClr val="0000FF"/>
                </a:solidFill>
              </a:rPr>
              <a:t>treatment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-127005" y="4599616"/>
            <a:ext cx="4453473" cy="15302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3"/>
              </a:buBlip>
              <a:tabLst/>
              <a:defRPr sz="2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600" dirty="0" smtClean="0">
                <a:solidFill>
                  <a:srgbClr val="FF0000"/>
                </a:solidFill>
              </a:rPr>
              <a:t>large </a:t>
            </a:r>
            <a:r>
              <a:rPr lang="en-US" sz="1600" dirty="0">
                <a:solidFill>
                  <a:srgbClr val="FF0000"/>
                </a:solidFill>
              </a:rPr>
              <a:t>variability </a:t>
            </a:r>
            <a:r>
              <a:rPr lang="en-US" sz="1600" dirty="0">
                <a:solidFill>
                  <a:srgbClr val="0000FF"/>
                </a:solidFill>
              </a:rPr>
              <a:t>in the </a:t>
            </a:r>
            <a:r>
              <a:rPr lang="en-US" sz="1600" dirty="0">
                <a:solidFill>
                  <a:srgbClr val="FF0000"/>
                </a:solidFill>
              </a:rPr>
              <a:t>RRR</a:t>
            </a:r>
            <a:r>
              <a:rPr lang="en-US" sz="1600" dirty="0">
                <a:solidFill>
                  <a:srgbClr val="0000FF"/>
                </a:solidFill>
              </a:rPr>
              <a:t> results (from </a:t>
            </a:r>
            <a:r>
              <a:rPr lang="en-US" sz="1600" dirty="0">
                <a:solidFill>
                  <a:srgbClr val="FF0000"/>
                </a:solidFill>
              </a:rPr>
              <a:t>180</a:t>
            </a:r>
            <a:r>
              <a:rPr lang="en-US" sz="1600" dirty="0">
                <a:solidFill>
                  <a:srgbClr val="0000FF"/>
                </a:solidFill>
              </a:rPr>
              <a:t> to </a:t>
            </a:r>
            <a:r>
              <a:rPr lang="en-US" sz="1600" dirty="0">
                <a:solidFill>
                  <a:srgbClr val="FF0000"/>
                </a:solidFill>
              </a:rPr>
              <a:t>40</a:t>
            </a:r>
            <a:r>
              <a:rPr lang="en-US" sz="1600" dirty="0">
                <a:solidFill>
                  <a:srgbClr val="0000FF"/>
                </a:solidFill>
              </a:rPr>
              <a:t> in the </a:t>
            </a:r>
            <a:r>
              <a:rPr lang="en-US" sz="1600" dirty="0">
                <a:solidFill>
                  <a:srgbClr val="FF0000"/>
                </a:solidFill>
              </a:rPr>
              <a:t>virgin samples</a:t>
            </a:r>
            <a:r>
              <a:rPr lang="en-US" sz="1600" dirty="0">
                <a:solidFill>
                  <a:srgbClr val="0000FF"/>
                </a:solidFill>
              </a:rPr>
              <a:t>) </a:t>
            </a:r>
            <a:endParaRPr lang="en-US" sz="1600" dirty="0" smtClean="0">
              <a:solidFill>
                <a:srgbClr val="0000FF"/>
              </a:solidFill>
            </a:endParaRP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600" dirty="0">
                <a:solidFill>
                  <a:srgbClr val="0000FF"/>
                </a:solidFill>
              </a:rPr>
              <a:t>In some cases the RRR values were </a:t>
            </a:r>
            <a:r>
              <a:rPr lang="en-US" sz="1600" dirty="0">
                <a:solidFill>
                  <a:srgbClr val="FF0000"/>
                </a:solidFill>
              </a:rPr>
              <a:t>extremely low </a:t>
            </a:r>
            <a:r>
              <a:rPr lang="en-US" sz="1600" dirty="0">
                <a:solidFill>
                  <a:srgbClr val="0000FF"/>
                </a:solidFill>
              </a:rPr>
              <a:t>(down to 40 for the virgin and </a:t>
            </a:r>
            <a:r>
              <a:rPr lang="en-US" sz="1600" dirty="0">
                <a:solidFill>
                  <a:srgbClr val="FF0000"/>
                </a:solidFill>
              </a:rPr>
              <a:t>32</a:t>
            </a:r>
            <a:r>
              <a:rPr lang="en-US" sz="1600" dirty="0">
                <a:solidFill>
                  <a:srgbClr val="0000FF"/>
                </a:solidFill>
              </a:rPr>
              <a:t> for the extracted). </a:t>
            </a:r>
            <a:endParaRPr lang="en-US" sz="1600" dirty="0" smtClean="0">
              <a:solidFill>
                <a:srgbClr val="0000FF"/>
              </a:solidFill>
            </a:endParaRPr>
          </a:p>
          <a:p>
            <a:pPr>
              <a:spcBef>
                <a:spcPts val="1800"/>
              </a:spcBef>
              <a:spcAft>
                <a:spcPts val="1200"/>
              </a:spcAft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7" name="Content Placeholder 4"/>
          <p:cNvSpPr txBox="1">
            <a:spLocks/>
          </p:cNvSpPr>
          <p:nvPr/>
        </p:nvSpPr>
        <p:spPr>
          <a:xfrm>
            <a:off x="84659" y="1132525"/>
            <a:ext cx="9389541" cy="7216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3"/>
              </a:buBlip>
              <a:tabLst/>
              <a:defRPr sz="2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A </a:t>
            </a:r>
            <a:r>
              <a:rPr lang="en-US" sz="2000" dirty="0">
                <a:solidFill>
                  <a:srgbClr val="FF0000"/>
                </a:solidFill>
              </a:rPr>
              <a:t>less aggressive</a:t>
            </a:r>
            <a:r>
              <a:rPr lang="en-US" sz="2000" dirty="0">
                <a:solidFill>
                  <a:srgbClr val="0000FF"/>
                </a:solidFill>
              </a:rPr>
              <a:t> heat treatment (with respect to the one proposed by OST</a:t>
            </a:r>
            <a:r>
              <a:rPr lang="en-US" sz="2000" dirty="0" smtClean="0">
                <a:solidFill>
                  <a:srgbClr val="0000FF"/>
                </a:solidFill>
              </a:rPr>
              <a:t>)</a:t>
            </a:r>
            <a:r>
              <a:rPr lang="en-US" sz="2000" dirty="0">
                <a:solidFill>
                  <a:srgbClr val="0000FF"/>
                </a:solidFill>
              </a:rPr>
              <a:t>:  48 hrs at 210 </a:t>
            </a:r>
            <a:r>
              <a:rPr lang="en-US" sz="2000" dirty="0">
                <a:solidFill>
                  <a:srgbClr val="0000FF"/>
                </a:solidFill>
              </a:rPr>
              <a:t>°C, 48 hrs at </a:t>
            </a:r>
            <a:r>
              <a:rPr lang="en-US" sz="2000" dirty="0" smtClean="0">
                <a:solidFill>
                  <a:srgbClr val="0000FF"/>
                </a:solidFill>
              </a:rPr>
              <a:t>400 </a:t>
            </a:r>
            <a:r>
              <a:rPr lang="en-US" sz="2000" dirty="0">
                <a:solidFill>
                  <a:srgbClr val="0000FF"/>
                </a:solidFill>
              </a:rPr>
              <a:t>°C, 50 hrs at </a:t>
            </a:r>
            <a:r>
              <a:rPr lang="en-US" sz="2000" dirty="0">
                <a:solidFill>
                  <a:srgbClr val="FF0000"/>
                </a:solidFill>
              </a:rPr>
              <a:t>640 °C</a:t>
            </a:r>
            <a:r>
              <a:rPr lang="en-US" sz="2000" dirty="0">
                <a:solidFill>
                  <a:srgbClr val="0000FF"/>
                </a:solidFill>
              </a:rPr>
              <a:t>. </a:t>
            </a:r>
          </a:p>
        </p:txBody>
      </p:sp>
      <p:sp>
        <p:nvSpPr>
          <p:cNvPr id="18" name="Content Placeholder 4"/>
          <p:cNvSpPr txBox="1">
            <a:spLocks/>
          </p:cNvSpPr>
          <p:nvPr/>
        </p:nvSpPr>
        <p:spPr>
          <a:xfrm>
            <a:off x="5013810" y="5585993"/>
            <a:ext cx="3571383" cy="4338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3"/>
              </a:buBlip>
              <a:tabLst/>
              <a:defRPr sz="2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i="1" dirty="0" smtClean="0">
                <a:solidFill>
                  <a:srgbClr val="0000FF"/>
                </a:solidFill>
              </a:rPr>
              <a:t>I</a:t>
            </a:r>
            <a:r>
              <a:rPr lang="en-US" i="1" baseline="-25000" dirty="0" smtClean="0">
                <a:solidFill>
                  <a:srgbClr val="0000FF"/>
                </a:solidFill>
              </a:rPr>
              <a:t>c</a:t>
            </a:r>
            <a:r>
              <a:rPr lang="en-US" i="1" baseline="30000" dirty="0" smtClean="0">
                <a:solidFill>
                  <a:srgbClr val="0000FF"/>
                </a:solidFill>
              </a:rPr>
              <a:t>Min</a:t>
            </a:r>
            <a:r>
              <a:rPr lang="en-US" dirty="0" smtClean="0">
                <a:solidFill>
                  <a:srgbClr val="0000FF"/>
                </a:solidFill>
              </a:rPr>
              <a:t>(12 T, 4.22 K)=409 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6918814" y="2648060"/>
            <a:ext cx="2182857" cy="586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3"/>
              </a:buBlip>
              <a:tabLst/>
              <a:defRPr sz="2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Estimates based on extracted samples  </a:t>
            </a:r>
            <a:endParaRPr lang="en-US" sz="1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943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69863"/>
            <a:ext cx="6451600" cy="981075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2</a:t>
            </a:fld>
            <a:endParaRPr lang="en-US" dirty="0">
              <a:latin typeface="Tahoma"/>
            </a:endParaRPr>
          </a:p>
        </p:txBody>
      </p:sp>
      <p:sp>
        <p:nvSpPr>
          <p:cNvPr id="10" name="Content Placeholder 4"/>
          <p:cNvSpPr>
            <a:spLocks noGrp="1"/>
          </p:cNvSpPr>
          <p:nvPr>
            <p:ph sz="quarter" idx="12"/>
          </p:nvPr>
        </p:nvSpPr>
        <p:spPr>
          <a:xfrm>
            <a:off x="192050" y="1276466"/>
            <a:ext cx="8736050" cy="4692541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sz="2800" dirty="0" smtClean="0"/>
              <a:t>Wire Specifications and Procurement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specs and </a:t>
            </a:r>
            <a:r>
              <a:rPr lang="en-US" sz="2400" dirty="0"/>
              <a:t>magnet </a:t>
            </a:r>
            <a:r>
              <a:rPr lang="en-US" sz="2400" dirty="0" smtClean="0"/>
              <a:t>margin</a:t>
            </a:r>
            <a:endParaRPr lang="en-US" sz="24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material received so far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procurement </a:t>
            </a:r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en-US" sz="2800" dirty="0" smtClean="0"/>
              <a:t>Cable Parameters and Performance</a:t>
            </a:r>
            <a:endParaRPr lang="en-US" sz="24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Specs and electrical performance</a:t>
            </a:r>
            <a:endParaRPr lang="en-US" sz="24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CERN Cables in the Magnets tested so </a:t>
            </a:r>
            <a:r>
              <a:rPr lang="en-GB" sz="2400" dirty="0" smtClean="0"/>
              <a:t>far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  <a:p>
            <a:pPr>
              <a:spcBef>
                <a:spcPts val="0"/>
              </a:spcBef>
            </a:pPr>
            <a:r>
              <a:rPr lang="en-US" sz="3200" dirty="0" smtClean="0"/>
              <a:t>Conclusions</a:t>
            </a:r>
            <a:endParaRPr lang="en-US" sz="3200" dirty="0"/>
          </a:p>
          <a:p>
            <a:pPr lvl="1">
              <a:spcBef>
                <a:spcPts val="0"/>
              </a:spcBef>
              <a:spcAft>
                <a:spcPts val="1800"/>
              </a:spcAft>
            </a:pPr>
            <a:endParaRPr lang="en-US" sz="2400" dirty="0" smtClean="0">
              <a:solidFill>
                <a:srgbClr val="000099"/>
              </a:solidFill>
            </a:endParaRPr>
          </a:p>
          <a:p>
            <a:pPr lvl="1">
              <a:spcAft>
                <a:spcPts val="2400"/>
              </a:spcAft>
            </a:pPr>
            <a:endParaRPr lang="en-US" sz="2400" dirty="0" smtClean="0">
              <a:solidFill>
                <a:srgbClr val="000099"/>
              </a:solidFill>
            </a:endParaRPr>
          </a:p>
          <a:p>
            <a:pPr lvl="1">
              <a:spcAft>
                <a:spcPts val="2400"/>
              </a:spcAft>
            </a:pPr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877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20</a:t>
            </a:fld>
            <a:endParaRPr lang="en-US" dirty="0">
              <a:latin typeface="Tahom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66800" y="131763"/>
            <a:ext cx="8077200" cy="981075"/>
          </a:xfrm>
        </p:spPr>
        <p:txBody>
          <a:bodyPr/>
          <a:lstStyle/>
          <a:p>
            <a:r>
              <a:rPr lang="en-US" dirty="0" smtClean="0"/>
              <a:t>Heat Treatment &amp; Witness Samples</a:t>
            </a:r>
            <a:br>
              <a:rPr lang="en-US" dirty="0" smtClean="0"/>
            </a:br>
            <a:r>
              <a:rPr lang="en-US" sz="2800" b="1" dirty="0" smtClean="0"/>
              <a:t>Coil 108</a:t>
            </a:r>
            <a:endParaRPr lang="en-US" sz="2800" b="1" dirty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122768" y="2245885"/>
            <a:ext cx="3619500" cy="29780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2"/>
              </a:buBlip>
              <a:tabLst/>
              <a:defRPr sz="2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0000FF"/>
                </a:solidFill>
              </a:rPr>
              <a:t>6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i="1" dirty="0" smtClean="0">
                <a:solidFill>
                  <a:srgbClr val="0000FF"/>
                </a:solidFill>
              </a:rPr>
              <a:t>I</a:t>
            </a:r>
            <a:r>
              <a:rPr lang="en-US" sz="2000" i="1" baseline="-25000" dirty="0" smtClean="0">
                <a:solidFill>
                  <a:srgbClr val="0000FF"/>
                </a:solidFill>
              </a:rPr>
              <a:t>c</a:t>
            </a:r>
            <a:r>
              <a:rPr lang="en-US" sz="2000" dirty="0" smtClean="0">
                <a:solidFill>
                  <a:srgbClr val="0000FF"/>
                </a:solidFill>
              </a:rPr>
              <a:t> Witness Samples: </a:t>
            </a:r>
            <a:r>
              <a:rPr lang="en-US" sz="2000" dirty="0">
                <a:solidFill>
                  <a:srgbClr val="0000FF"/>
                </a:solidFill>
              </a:rPr>
              <a:t>3</a:t>
            </a:r>
            <a:r>
              <a:rPr lang="en-US" sz="2000" dirty="0" smtClean="0">
                <a:solidFill>
                  <a:srgbClr val="0000FF"/>
                </a:solidFill>
              </a:rPr>
              <a:t> Virgin and 3 Extracted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0000FF"/>
                </a:solidFill>
              </a:rPr>
              <a:t>6 </a:t>
            </a:r>
            <a:r>
              <a:rPr lang="en-US" sz="2000" i="1" dirty="0" smtClean="0">
                <a:solidFill>
                  <a:srgbClr val="0000FF"/>
                </a:solidFill>
              </a:rPr>
              <a:t>RRR </a:t>
            </a:r>
            <a:r>
              <a:rPr lang="en-US" sz="2000" dirty="0" smtClean="0">
                <a:solidFill>
                  <a:srgbClr val="0000FF"/>
                </a:solidFill>
              </a:rPr>
              <a:t>Witness </a:t>
            </a:r>
            <a:r>
              <a:rPr lang="en-US" sz="2000" dirty="0">
                <a:solidFill>
                  <a:srgbClr val="0000FF"/>
                </a:solidFill>
              </a:rPr>
              <a:t>Samples: 3 Virgin and 3 Extracted</a:t>
            </a:r>
          </a:p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RRR virgin wires: 163</a:t>
            </a:r>
            <a:r>
              <a:rPr lang="en-US" sz="2000" dirty="0">
                <a:solidFill>
                  <a:srgbClr val="0000FF"/>
                </a:solidFill>
              </a:rPr>
              <a:t>-</a:t>
            </a:r>
            <a:r>
              <a:rPr lang="en-US" sz="2000" dirty="0" smtClean="0">
                <a:solidFill>
                  <a:srgbClr val="0000FF"/>
                </a:solidFill>
              </a:rPr>
              <a:t>166</a:t>
            </a:r>
          </a:p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Lowest RRR extracted 128 (min </a:t>
            </a:r>
            <a:r>
              <a:rPr lang="en-US" sz="2000" b="1" dirty="0" smtClean="0">
                <a:solidFill>
                  <a:srgbClr val="0000FF"/>
                </a:solidFill>
              </a:rPr>
              <a:t>local </a:t>
            </a:r>
            <a:r>
              <a:rPr lang="en-US" sz="2000" b="1" dirty="0" smtClean="0">
                <a:solidFill>
                  <a:srgbClr val="0000FF"/>
                </a:solidFill>
              </a:rPr>
              <a:t>RRR </a:t>
            </a:r>
            <a:r>
              <a:rPr lang="en-US" sz="2000" dirty="0" smtClean="0">
                <a:solidFill>
                  <a:srgbClr val="FF0000"/>
                </a:solidFill>
              </a:rPr>
              <a:t>101</a:t>
            </a:r>
            <a:r>
              <a:rPr lang="en-US" sz="2000" dirty="0" smtClean="0">
                <a:solidFill>
                  <a:srgbClr val="0000FF"/>
                </a:solidFill>
              </a:rPr>
              <a:t>)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 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8" name="Content Placeholder 4"/>
          <p:cNvSpPr txBox="1">
            <a:spLocks/>
          </p:cNvSpPr>
          <p:nvPr/>
        </p:nvSpPr>
        <p:spPr>
          <a:xfrm>
            <a:off x="76204" y="1132523"/>
            <a:ext cx="8856130" cy="11280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2"/>
              </a:buBlip>
              <a:tabLst/>
              <a:defRPr sz="2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sz="2000" dirty="0">
                <a:solidFill>
                  <a:srgbClr val="0000FF"/>
                </a:solidFill>
              </a:rPr>
              <a:t>H</a:t>
            </a:r>
            <a:r>
              <a:rPr lang="en-US" sz="2000" dirty="0" smtClean="0">
                <a:solidFill>
                  <a:srgbClr val="0000FF"/>
                </a:solidFill>
              </a:rPr>
              <a:t>eat treatment </a:t>
            </a:r>
            <a:r>
              <a:rPr lang="en-US" sz="2000" dirty="0">
                <a:solidFill>
                  <a:srgbClr val="0000FF"/>
                </a:solidFill>
              </a:rPr>
              <a:t>proposed by </a:t>
            </a:r>
            <a:r>
              <a:rPr lang="en-US" sz="2000" dirty="0" smtClean="0">
                <a:solidFill>
                  <a:srgbClr val="0000FF"/>
                </a:solidFill>
              </a:rPr>
              <a:t>OST</a:t>
            </a:r>
            <a:r>
              <a:rPr lang="en-US" sz="2000" dirty="0">
                <a:solidFill>
                  <a:srgbClr val="0000FF"/>
                </a:solidFill>
              </a:rPr>
              <a:t>: 	</a:t>
            </a:r>
            <a:r>
              <a:rPr lang="en-US" sz="2000" dirty="0" smtClean="0">
                <a:solidFill>
                  <a:srgbClr val="0000FF"/>
                </a:solidFill>
              </a:rPr>
              <a:t>				    48 </a:t>
            </a:r>
            <a:r>
              <a:rPr lang="en-US" sz="2000" dirty="0">
                <a:solidFill>
                  <a:srgbClr val="0000FF"/>
                </a:solidFill>
              </a:rPr>
              <a:t>hrs at 210 °C, 48 hrs at 400 °C, 50 hrs at 640 °C. 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19" name="Picture 1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303" y="1894411"/>
            <a:ext cx="5065395" cy="37211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sp>
        <p:nvSpPr>
          <p:cNvPr id="20" name="Content Placeholder 4"/>
          <p:cNvSpPr txBox="1">
            <a:spLocks/>
          </p:cNvSpPr>
          <p:nvPr/>
        </p:nvSpPr>
        <p:spPr>
          <a:xfrm>
            <a:off x="4675133" y="5814590"/>
            <a:ext cx="3935450" cy="4338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2"/>
              </a:buBlip>
              <a:tabLst/>
              <a:defRPr sz="2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i="1" dirty="0" smtClean="0">
                <a:solidFill>
                  <a:srgbClr val="0000FF"/>
                </a:solidFill>
              </a:rPr>
              <a:t>I</a:t>
            </a:r>
            <a:r>
              <a:rPr lang="en-US" i="1" baseline="-25000" dirty="0" smtClean="0">
                <a:solidFill>
                  <a:srgbClr val="0000FF"/>
                </a:solidFill>
              </a:rPr>
              <a:t>c</a:t>
            </a:r>
            <a:r>
              <a:rPr lang="en-US" i="1" baseline="30000" dirty="0" smtClean="0">
                <a:solidFill>
                  <a:srgbClr val="0000FF"/>
                </a:solidFill>
              </a:rPr>
              <a:t>Min</a:t>
            </a:r>
            <a:r>
              <a:rPr lang="en-US" dirty="0" smtClean="0">
                <a:solidFill>
                  <a:srgbClr val="0000FF"/>
                </a:solidFill>
              </a:rPr>
              <a:t>(12 T, 4.22 K)=426 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6961143" y="1284924"/>
            <a:ext cx="2182857" cy="586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2"/>
              </a:buBlip>
              <a:tabLst/>
              <a:defRPr sz="2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Estimates based on extracted samples  </a:t>
            </a:r>
            <a:endParaRPr lang="en-US" sz="1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926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900" y="42863"/>
            <a:ext cx="6527800" cy="1023937"/>
          </a:xfrm>
        </p:spPr>
        <p:txBody>
          <a:bodyPr/>
          <a:lstStyle/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21</a:t>
            </a:fld>
            <a:endParaRPr lang="en-US" dirty="0">
              <a:latin typeface="Tahoma"/>
            </a:endParaRPr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5050" y="1348427"/>
            <a:ext cx="9019683" cy="4861878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sz="2000" dirty="0" smtClean="0"/>
              <a:t>CERN </a:t>
            </a:r>
            <a:r>
              <a:rPr lang="en-US" sz="2000" dirty="0" smtClean="0"/>
              <a:t>has </a:t>
            </a:r>
            <a:r>
              <a:rPr lang="en-US" sz="2000" dirty="0" smtClean="0">
                <a:solidFill>
                  <a:srgbClr val="FF0000"/>
                </a:solidFill>
              </a:rPr>
              <a:t>placed</a:t>
            </a:r>
            <a:r>
              <a:rPr lang="en-US" sz="2000" dirty="0" smtClean="0"/>
              <a:t> an </a:t>
            </a:r>
            <a:r>
              <a:rPr lang="en-US" sz="2000" dirty="0" smtClean="0">
                <a:solidFill>
                  <a:srgbClr val="FF0000"/>
                </a:solidFill>
              </a:rPr>
              <a:t>order</a:t>
            </a:r>
            <a:r>
              <a:rPr lang="en-US" sz="2000" dirty="0" smtClean="0"/>
              <a:t> to OST for </a:t>
            </a:r>
            <a:r>
              <a:rPr lang="en-US" sz="2000" dirty="0" smtClean="0">
                <a:solidFill>
                  <a:srgbClr val="FF0000"/>
                </a:solidFill>
              </a:rPr>
              <a:t>500 km </a:t>
            </a:r>
            <a:r>
              <a:rPr lang="en-US" sz="2000" dirty="0" smtClean="0"/>
              <a:t>of </a:t>
            </a:r>
            <a:r>
              <a:rPr lang="en-US" sz="2000" dirty="0" smtClean="0">
                <a:solidFill>
                  <a:srgbClr val="FF0000"/>
                </a:solidFill>
              </a:rPr>
              <a:t>RRP</a:t>
            </a:r>
            <a:r>
              <a:rPr lang="en-US" sz="2000" dirty="0" smtClean="0"/>
              <a:t> 108/127; this quantity </a:t>
            </a:r>
            <a:r>
              <a:rPr lang="en-US" sz="2000" dirty="0" smtClean="0">
                <a:solidFill>
                  <a:srgbClr val="FF0000"/>
                </a:solidFill>
              </a:rPr>
              <a:t>fulfills</a:t>
            </a:r>
            <a:r>
              <a:rPr lang="en-US" sz="2000" dirty="0" smtClean="0"/>
              <a:t> the conductor </a:t>
            </a:r>
            <a:r>
              <a:rPr lang="en-US" sz="2000" dirty="0" smtClean="0">
                <a:solidFill>
                  <a:srgbClr val="FF0000"/>
                </a:solidFill>
              </a:rPr>
              <a:t>needs</a:t>
            </a:r>
            <a:r>
              <a:rPr lang="en-US" sz="2000" dirty="0" smtClean="0"/>
              <a:t> for the 11 T magnets that </a:t>
            </a:r>
            <a:r>
              <a:rPr lang="en-US" sz="2000" dirty="0" smtClean="0"/>
              <a:t>are expected to be installed in the LHC </a:t>
            </a:r>
            <a:r>
              <a:rPr lang="en-US" sz="2000" dirty="0"/>
              <a:t>d</a:t>
            </a:r>
            <a:r>
              <a:rPr lang="en-US" sz="2000" dirty="0" smtClean="0"/>
              <a:t>uring </a:t>
            </a:r>
            <a:r>
              <a:rPr lang="en-US" sz="2000" dirty="0" smtClean="0">
                <a:solidFill>
                  <a:srgbClr val="FF0000"/>
                </a:solidFill>
              </a:rPr>
              <a:t>LS2</a:t>
            </a:r>
          </a:p>
          <a:p>
            <a:pPr marL="627063" lvl="1" indent="-355600"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first delivery </a:t>
            </a:r>
            <a:r>
              <a:rPr lang="en-US" sz="1800" dirty="0"/>
              <a:t>is expected by </a:t>
            </a:r>
            <a:r>
              <a:rPr lang="en-US" sz="1800" dirty="0">
                <a:solidFill>
                  <a:srgbClr val="FF0000"/>
                </a:solidFill>
              </a:rPr>
              <a:t>February 2016 </a:t>
            </a:r>
            <a:r>
              <a:rPr lang="en-US" sz="1800" dirty="0"/>
              <a:t>and the </a:t>
            </a:r>
            <a:r>
              <a:rPr lang="en-US" sz="1800" dirty="0">
                <a:solidFill>
                  <a:srgbClr val="FF0000"/>
                </a:solidFill>
              </a:rPr>
              <a:t>whole order </a:t>
            </a:r>
            <a:r>
              <a:rPr lang="en-US" sz="1800" dirty="0"/>
              <a:t>will be </a:t>
            </a:r>
            <a:r>
              <a:rPr lang="en-US" sz="1800" dirty="0">
                <a:solidFill>
                  <a:srgbClr val="FF0000"/>
                </a:solidFill>
              </a:rPr>
              <a:t>completed</a:t>
            </a:r>
            <a:r>
              <a:rPr lang="en-US" sz="1800" dirty="0"/>
              <a:t> by end </a:t>
            </a:r>
            <a:r>
              <a:rPr lang="en-US" sz="1800" dirty="0" smtClean="0">
                <a:solidFill>
                  <a:srgbClr val="FF0000"/>
                </a:solidFill>
              </a:rPr>
              <a:t>2016</a:t>
            </a:r>
          </a:p>
          <a:p>
            <a:pPr marL="271463" indent="-271463">
              <a:spcBef>
                <a:spcPts val="0"/>
              </a:spcBef>
              <a:spcAft>
                <a:spcPts val="1200"/>
              </a:spcAft>
            </a:pPr>
            <a:r>
              <a:rPr lang="en-US" sz="2200" dirty="0" smtClean="0"/>
              <a:t>By using this conductor and the present cable parameters, CERN is confident to have:</a:t>
            </a:r>
          </a:p>
          <a:p>
            <a:pPr marL="627063" lvl="1" indent="-355600"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A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margin</a:t>
            </a:r>
            <a:r>
              <a:rPr lang="en-US" sz="1800" dirty="0" smtClean="0"/>
              <a:t> on the load line of at least </a:t>
            </a:r>
            <a:r>
              <a:rPr lang="en-US" sz="1800" dirty="0" smtClean="0">
                <a:solidFill>
                  <a:srgbClr val="FF0000"/>
                </a:solidFill>
              </a:rPr>
              <a:t>20 %</a:t>
            </a:r>
            <a:r>
              <a:rPr lang="en-US" sz="1800" dirty="0" smtClean="0"/>
              <a:t> and a </a:t>
            </a:r>
            <a:r>
              <a:rPr lang="en-US" sz="1800" dirty="0" smtClean="0">
                <a:solidFill>
                  <a:srgbClr val="FF0000"/>
                </a:solidFill>
              </a:rPr>
              <a:t>temperature margin </a:t>
            </a:r>
            <a:r>
              <a:rPr lang="en-US" sz="1800" dirty="0" smtClean="0"/>
              <a:t>of </a:t>
            </a:r>
            <a:r>
              <a:rPr lang="en-US" sz="1800" dirty="0" smtClean="0">
                <a:solidFill>
                  <a:srgbClr val="FF0000"/>
                </a:solidFill>
              </a:rPr>
              <a:t>4.4 K</a:t>
            </a:r>
          </a:p>
          <a:p>
            <a:pPr marL="627063" lvl="1" indent="-355600"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/>
              <a:t>A minimum </a:t>
            </a:r>
            <a:r>
              <a:rPr lang="en-US" sz="1800" dirty="0" smtClean="0">
                <a:solidFill>
                  <a:srgbClr val="FF0000"/>
                </a:solidFill>
              </a:rPr>
              <a:t>local RRR </a:t>
            </a:r>
            <a:r>
              <a:rPr lang="en-US" sz="1800" dirty="0" smtClean="0"/>
              <a:t>not significantly lower then </a:t>
            </a:r>
            <a:r>
              <a:rPr lang="en-US" sz="1800" dirty="0" smtClean="0">
                <a:solidFill>
                  <a:srgbClr val="FF0000"/>
                </a:solidFill>
              </a:rPr>
              <a:t>100 </a:t>
            </a:r>
            <a:r>
              <a:rPr lang="en-US" sz="1800" dirty="0" smtClean="0"/>
              <a:t>  </a:t>
            </a:r>
            <a:endParaRPr lang="en-US" sz="1800" dirty="0"/>
          </a:p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FF0000"/>
                </a:solidFill>
              </a:rPr>
              <a:t>Today </a:t>
            </a:r>
            <a:r>
              <a:rPr lang="en-US" sz="2000" dirty="0" err="1" smtClean="0">
                <a:solidFill>
                  <a:srgbClr val="FF0000"/>
                </a:solidFill>
              </a:rPr>
              <a:t>Bruker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 smtClean="0">
                <a:solidFill>
                  <a:srgbClr val="FF0000"/>
                </a:solidFill>
              </a:rPr>
              <a:t>EAS  </a:t>
            </a:r>
            <a:r>
              <a:rPr lang="en-US" sz="2000" dirty="0" smtClean="0"/>
              <a:t>wire has a </a:t>
            </a:r>
            <a:r>
              <a:rPr lang="en-US" sz="2000" dirty="0" smtClean="0">
                <a:solidFill>
                  <a:srgbClr val="FF0000"/>
                </a:solidFill>
              </a:rPr>
              <a:t>critical current </a:t>
            </a:r>
            <a:r>
              <a:rPr lang="en-US" sz="2000" dirty="0" smtClean="0"/>
              <a:t>about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1-</a:t>
            </a:r>
            <a:r>
              <a:rPr lang="en-US" sz="2000" dirty="0">
                <a:solidFill>
                  <a:srgbClr val="FF0000"/>
                </a:solidFill>
              </a:rPr>
              <a:t>7</a:t>
            </a:r>
            <a:r>
              <a:rPr lang="en-US" sz="2000" dirty="0" smtClean="0">
                <a:solidFill>
                  <a:srgbClr val="FF0000"/>
                </a:solidFill>
              </a:rPr>
              <a:t> % lower </a:t>
            </a:r>
            <a:r>
              <a:rPr lang="en-US" sz="2000" dirty="0" smtClean="0"/>
              <a:t>then specifications, </a:t>
            </a:r>
            <a:r>
              <a:rPr lang="en-US" sz="2000" dirty="0" smtClean="0"/>
              <a:t>however a </a:t>
            </a:r>
            <a:r>
              <a:rPr lang="en-US" sz="2000" dirty="0">
                <a:solidFill>
                  <a:srgbClr val="FC2A35"/>
                </a:solidFill>
              </a:rPr>
              <a:t>modification</a:t>
            </a:r>
            <a:r>
              <a:rPr lang="en-US" sz="2000" dirty="0"/>
              <a:t>, which should bring the </a:t>
            </a:r>
            <a:r>
              <a:rPr lang="en-US" sz="2000" dirty="0">
                <a:solidFill>
                  <a:srgbClr val="FC2A35"/>
                </a:solidFill>
              </a:rPr>
              <a:t>wire to specs </a:t>
            </a:r>
            <a:r>
              <a:rPr lang="en-US" sz="2000" dirty="0"/>
              <a:t>with a </a:t>
            </a:r>
            <a:r>
              <a:rPr lang="en-US" sz="2000" dirty="0">
                <a:solidFill>
                  <a:srgbClr val="FC2A35"/>
                </a:solidFill>
              </a:rPr>
              <a:t>limited impact </a:t>
            </a:r>
            <a:r>
              <a:rPr lang="en-US" sz="2000" dirty="0"/>
              <a:t>to the wire layout and production, has been </a:t>
            </a:r>
            <a:r>
              <a:rPr lang="en-US" sz="2000" dirty="0">
                <a:solidFill>
                  <a:srgbClr val="FC2A35"/>
                </a:solidFill>
              </a:rPr>
              <a:t>identified</a:t>
            </a:r>
            <a:r>
              <a:rPr lang="en-US" sz="2000" dirty="0"/>
              <a:t> and </a:t>
            </a:r>
            <a:r>
              <a:rPr lang="en-US" sz="2000" dirty="0" err="1">
                <a:solidFill>
                  <a:srgbClr val="FC2A35"/>
                </a:solidFill>
              </a:rPr>
              <a:t>Bruker</a:t>
            </a:r>
            <a:r>
              <a:rPr lang="en-US" sz="2000" dirty="0">
                <a:solidFill>
                  <a:srgbClr val="FC2A35"/>
                </a:solidFill>
              </a:rPr>
              <a:t>-EAS </a:t>
            </a:r>
            <a:r>
              <a:rPr lang="en-US" sz="2000" dirty="0"/>
              <a:t>has already </a:t>
            </a:r>
            <a:r>
              <a:rPr lang="en-US" sz="2000" dirty="0">
                <a:solidFill>
                  <a:srgbClr val="FC2A35"/>
                </a:solidFill>
              </a:rPr>
              <a:t>started</a:t>
            </a:r>
            <a:r>
              <a:rPr lang="en-US" sz="2000" dirty="0"/>
              <a:t> to implement it </a:t>
            </a:r>
          </a:p>
          <a:p>
            <a:pPr>
              <a:spcAft>
                <a:spcPts val="1200"/>
              </a:spcAft>
            </a:pPr>
            <a:endParaRPr lang="en-US" sz="2000" dirty="0" smtClean="0"/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>
                <a:solidFill>
                  <a:srgbClr val="000090"/>
                </a:solidFill>
              </a:rPr>
              <a:t>   </a:t>
            </a:r>
            <a:endParaRPr lang="en-US" dirty="0" smtClean="0">
              <a:solidFill>
                <a:srgbClr val="000090"/>
              </a:solidFill>
            </a:endParaRPr>
          </a:p>
          <a:p>
            <a:pPr lvl="1">
              <a:spcAft>
                <a:spcPts val="1200"/>
              </a:spcAft>
            </a:pPr>
            <a:endParaRPr lang="en-US" dirty="0" smtClean="0">
              <a:solidFill>
                <a:srgbClr val="000090"/>
              </a:solidFill>
            </a:endParaRPr>
          </a:p>
          <a:p>
            <a:pPr>
              <a:spcAft>
                <a:spcPts val="1200"/>
              </a:spcAft>
            </a:pPr>
            <a:endParaRPr lang="en-US" dirty="0" smtClean="0">
              <a:solidFill>
                <a:srgbClr val="00009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798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900" y="42863"/>
            <a:ext cx="6527800" cy="1023937"/>
          </a:xfrm>
        </p:spPr>
        <p:txBody>
          <a:bodyPr/>
          <a:lstStyle/>
          <a:p>
            <a:pPr lvl="0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22</a:t>
            </a:fld>
            <a:endParaRPr lang="en-US" dirty="0">
              <a:latin typeface="Tahoma"/>
            </a:endParaRPr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5050" y="1348427"/>
            <a:ext cx="9019683" cy="4861878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sz="2000" dirty="0" smtClean="0"/>
              <a:t>CERN </a:t>
            </a:r>
            <a:r>
              <a:rPr lang="en-US" sz="2000" dirty="0" smtClean="0"/>
              <a:t>has </a:t>
            </a:r>
            <a:r>
              <a:rPr lang="en-US" sz="2000" dirty="0" smtClean="0">
                <a:solidFill>
                  <a:srgbClr val="FF0000"/>
                </a:solidFill>
              </a:rPr>
              <a:t>placed</a:t>
            </a:r>
            <a:r>
              <a:rPr lang="en-US" sz="2000" dirty="0" smtClean="0"/>
              <a:t> an </a:t>
            </a:r>
            <a:r>
              <a:rPr lang="en-US" sz="2000" dirty="0" smtClean="0">
                <a:solidFill>
                  <a:srgbClr val="FF0000"/>
                </a:solidFill>
              </a:rPr>
              <a:t>order</a:t>
            </a:r>
            <a:r>
              <a:rPr lang="en-US" sz="2000" dirty="0" smtClean="0"/>
              <a:t> to OST for </a:t>
            </a:r>
            <a:r>
              <a:rPr lang="en-US" sz="2000" dirty="0" smtClean="0">
                <a:solidFill>
                  <a:srgbClr val="FF0000"/>
                </a:solidFill>
              </a:rPr>
              <a:t>500 km </a:t>
            </a:r>
            <a:r>
              <a:rPr lang="en-US" sz="2000" dirty="0" smtClean="0"/>
              <a:t>of </a:t>
            </a:r>
            <a:r>
              <a:rPr lang="en-US" sz="2000" dirty="0" smtClean="0">
                <a:solidFill>
                  <a:srgbClr val="FF0000"/>
                </a:solidFill>
              </a:rPr>
              <a:t>RRP</a:t>
            </a:r>
            <a:r>
              <a:rPr lang="en-US" sz="2000" dirty="0" smtClean="0"/>
              <a:t> 108/127; this quantity </a:t>
            </a:r>
            <a:r>
              <a:rPr lang="en-US" sz="2000" dirty="0" smtClean="0">
                <a:solidFill>
                  <a:srgbClr val="FF0000"/>
                </a:solidFill>
              </a:rPr>
              <a:t>fulfills</a:t>
            </a:r>
            <a:r>
              <a:rPr lang="en-US" sz="2000" dirty="0" smtClean="0"/>
              <a:t> the conductor </a:t>
            </a:r>
            <a:r>
              <a:rPr lang="en-US" sz="2000" dirty="0" smtClean="0">
                <a:solidFill>
                  <a:srgbClr val="FF0000"/>
                </a:solidFill>
              </a:rPr>
              <a:t>needs</a:t>
            </a:r>
            <a:r>
              <a:rPr lang="en-US" sz="2000" dirty="0" smtClean="0"/>
              <a:t> for the 11 T magnets that </a:t>
            </a:r>
            <a:r>
              <a:rPr lang="en-US" sz="2000" dirty="0" smtClean="0"/>
              <a:t>are expected to be installed in the LHC </a:t>
            </a:r>
            <a:r>
              <a:rPr lang="en-US" sz="2000" dirty="0"/>
              <a:t>d</a:t>
            </a:r>
            <a:r>
              <a:rPr lang="en-US" sz="2000" dirty="0" smtClean="0"/>
              <a:t>uring </a:t>
            </a:r>
            <a:r>
              <a:rPr lang="en-US" sz="2000" dirty="0" smtClean="0">
                <a:solidFill>
                  <a:srgbClr val="FF0000"/>
                </a:solidFill>
              </a:rPr>
              <a:t>LS2</a:t>
            </a:r>
          </a:p>
          <a:p>
            <a:pPr marL="627063" lvl="1" indent="-355600"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The </a:t>
            </a:r>
            <a:r>
              <a:rPr lang="en-US" sz="1800" dirty="0">
                <a:solidFill>
                  <a:srgbClr val="FF0000"/>
                </a:solidFill>
              </a:rPr>
              <a:t>first delivery </a:t>
            </a:r>
            <a:r>
              <a:rPr lang="en-US" sz="1800" dirty="0"/>
              <a:t>is expected by </a:t>
            </a:r>
            <a:r>
              <a:rPr lang="en-US" sz="1800" dirty="0">
                <a:solidFill>
                  <a:srgbClr val="FF0000"/>
                </a:solidFill>
              </a:rPr>
              <a:t>February 2016 </a:t>
            </a:r>
            <a:r>
              <a:rPr lang="en-US" sz="1800" dirty="0"/>
              <a:t>and the </a:t>
            </a:r>
            <a:r>
              <a:rPr lang="en-US" sz="1800" dirty="0">
                <a:solidFill>
                  <a:srgbClr val="FF0000"/>
                </a:solidFill>
              </a:rPr>
              <a:t>whole order </a:t>
            </a:r>
            <a:r>
              <a:rPr lang="en-US" sz="1800" dirty="0"/>
              <a:t>will be </a:t>
            </a:r>
            <a:r>
              <a:rPr lang="en-US" sz="1800" dirty="0">
                <a:solidFill>
                  <a:srgbClr val="FF0000"/>
                </a:solidFill>
              </a:rPr>
              <a:t>completed</a:t>
            </a:r>
            <a:r>
              <a:rPr lang="en-US" sz="1800" dirty="0"/>
              <a:t> by end </a:t>
            </a:r>
            <a:r>
              <a:rPr lang="en-US" sz="1800" dirty="0" smtClean="0">
                <a:solidFill>
                  <a:srgbClr val="FF0000"/>
                </a:solidFill>
              </a:rPr>
              <a:t>2016</a:t>
            </a:r>
          </a:p>
          <a:p>
            <a:pPr marL="271463" indent="-271463">
              <a:spcBef>
                <a:spcPts val="0"/>
              </a:spcBef>
              <a:spcAft>
                <a:spcPts val="1200"/>
              </a:spcAft>
            </a:pPr>
            <a:r>
              <a:rPr lang="en-US" sz="2200" dirty="0" smtClean="0"/>
              <a:t>By using this conductor and the present cable parameters, CERN is confident to have:</a:t>
            </a:r>
          </a:p>
          <a:p>
            <a:pPr marL="627063" lvl="1" indent="-355600"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A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margin</a:t>
            </a:r>
            <a:r>
              <a:rPr lang="en-US" sz="1800" dirty="0" smtClean="0"/>
              <a:t> on the load line of at least </a:t>
            </a:r>
            <a:r>
              <a:rPr lang="en-US" sz="1800" dirty="0" smtClean="0">
                <a:solidFill>
                  <a:srgbClr val="FF0000"/>
                </a:solidFill>
              </a:rPr>
              <a:t>20 %</a:t>
            </a:r>
            <a:r>
              <a:rPr lang="en-US" sz="1800" dirty="0" smtClean="0"/>
              <a:t> and a </a:t>
            </a:r>
            <a:r>
              <a:rPr lang="en-US" sz="1800" dirty="0" smtClean="0">
                <a:solidFill>
                  <a:srgbClr val="FF0000"/>
                </a:solidFill>
              </a:rPr>
              <a:t>temperature margin </a:t>
            </a:r>
            <a:r>
              <a:rPr lang="en-US" sz="1800" dirty="0" smtClean="0"/>
              <a:t>of </a:t>
            </a:r>
            <a:r>
              <a:rPr lang="en-US" sz="1800" dirty="0" smtClean="0">
                <a:solidFill>
                  <a:srgbClr val="FF0000"/>
                </a:solidFill>
              </a:rPr>
              <a:t>4.4 K</a:t>
            </a:r>
          </a:p>
          <a:p>
            <a:pPr marL="627063" lvl="1" indent="-355600"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/>
              <a:t>A minimum </a:t>
            </a:r>
            <a:r>
              <a:rPr lang="en-US" sz="1800" dirty="0" smtClean="0">
                <a:solidFill>
                  <a:srgbClr val="FF0000"/>
                </a:solidFill>
              </a:rPr>
              <a:t>local RRR </a:t>
            </a:r>
            <a:r>
              <a:rPr lang="en-US" sz="1800" dirty="0" smtClean="0"/>
              <a:t>not significantly lower then </a:t>
            </a:r>
            <a:r>
              <a:rPr lang="en-US" sz="1800" dirty="0" smtClean="0">
                <a:solidFill>
                  <a:srgbClr val="FF0000"/>
                </a:solidFill>
              </a:rPr>
              <a:t>100 </a:t>
            </a:r>
            <a:r>
              <a:rPr lang="en-US" sz="1800" dirty="0" smtClean="0"/>
              <a:t>  </a:t>
            </a:r>
            <a:endParaRPr lang="en-US" sz="1800" dirty="0"/>
          </a:p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FF0000"/>
                </a:solidFill>
              </a:rPr>
              <a:t>Today </a:t>
            </a:r>
            <a:r>
              <a:rPr lang="en-US" sz="2000" dirty="0" err="1" smtClean="0">
                <a:solidFill>
                  <a:srgbClr val="FF0000"/>
                </a:solidFill>
              </a:rPr>
              <a:t>Bruker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 smtClean="0">
                <a:solidFill>
                  <a:srgbClr val="FF0000"/>
                </a:solidFill>
              </a:rPr>
              <a:t>EAS  </a:t>
            </a:r>
            <a:r>
              <a:rPr lang="en-US" sz="2000" dirty="0" smtClean="0"/>
              <a:t>wire has a </a:t>
            </a:r>
            <a:r>
              <a:rPr lang="en-US" sz="2000" dirty="0" smtClean="0">
                <a:solidFill>
                  <a:srgbClr val="FF0000"/>
                </a:solidFill>
              </a:rPr>
              <a:t>critical current </a:t>
            </a:r>
            <a:r>
              <a:rPr lang="en-US" sz="2000" dirty="0" smtClean="0"/>
              <a:t>about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1-</a:t>
            </a:r>
            <a:r>
              <a:rPr lang="en-US" sz="2000" dirty="0">
                <a:solidFill>
                  <a:srgbClr val="FF0000"/>
                </a:solidFill>
              </a:rPr>
              <a:t>7</a:t>
            </a:r>
            <a:r>
              <a:rPr lang="en-US" sz="2000" dirty="0" smtClean="0">
                <a:solidFill>
                  <a:srgbClr val="FF0000"/>
                </a:solidFill>
              </a:rPr>
              <a:t> % lower </a:t>
            </a:r>
            <a:r>
              <a:rPr lang="en-US" sz="2000" dirty="0" smtClean="0"/>
              <a:t>then specifications, </a:t>
            </a:r>
            <a:r>
              <a:rPr lang="en-US" sz="2000" dirty="0" smtClean="0"/>
              <a:t>however a </a:t>
            </a:r>
            <a:r>
              <a:rPr lang="en-US" sz="2000" dirty="0">
                <a:solidFill>
                  <a:srgbClr val="FC2A35"/>
                </a:solidFill>
              </a:rPr>
              <a:t>modification</a:t>
            </a:r>
            <a:r>
              <a:rPr lang="en-US" sz="2000" dirty="0"/>
              <a:t>, which should bring the </a:t>
            </a:r>
            <a:r>
              <a:rPr lang="en-US" sz="2000" dirty="0">
                <a:solidFill>
                  <a:srgbClr val="FC2A35"/>
                </a:solidFill>
              </a:rPr>
              <a:t>wire to specs </a:t>
            </a:r>
            <a:r>
              <a:rPr lang="en-US" sz="2000" dirty="0"/>
              <a:t>with a </a:t>
            </a:r>
            <a:r>
              <a:rPr lang="en-US" sz="2000" dirty="0">
                <a:solidFill>
                  <a:srgbClr val="FC2A35"/>
                </a:solidFill>
              </a:rPr>
              <a:t>limited impact </a:t>
            </a:r>
            <a:r>
              <a:rPr lang="en-US" sz="2000" dirty="0"/>
              <a:t>to the wire layout and production, has been </a:t>
            </a:r>
            <a:r>
              <a:rPr lang="en-US" sz="2000" dirty="0">
                <a:solidFill>
                  <a:srgbClr val="FC2A35"/>
                </a:solidFill>
              </a:rPr>
              <a:t>identified</a:t>
            </a:r>
            <a:r>
              <a:rPr lang="en-US" sz="2000" dirty="0"/>
              <a:t> and </a:t>
            </a:r>
            <a:r>
              <a:rPr lang="en-US" sz="2000" dirty="0" err="1">
                <a:solidFill>
                  <a:srgbClr val="FC2A35"/>
                </a:solidFill>
              </a:rPr>
              <a:t>Bruker</a:t>
            </a:r>
            <a:r>
              <a:rPr lang="en-US" sz="2000" dirty="0">
                <a:solidFill>
                  <a:srgbClr val="FC2A35"/>
                </a:solidFill>
              </a:rPr>
              <a:t>-EAS </a:t>
            </a:r>
            <a:r>
              <a:rPr lang="en-US" sz="2000" dirty="0"/>
              <a:t>has already </a:t>
            </a:r>
            <a:r>
              <a:rPr lang="en-US" sz="2000" dirty="0">
                <a:solidFill>
                  <a:srgbClr val="FC2A35"/>
                </a:solidFill>
              </a:rPr>
              <a:t>started</a:t>
            </a:r>
            <a:r>
              <a:rPr lang="en-US" sz="2000" dirty="0"/>
              <a:t> to implement it </a:t>
            </a:r>
          </a:p>
          <a:p>
            <a:pPr>
              <a:spcAft>
                <a:spcPts val="1200"/>
              </a:spcAft>
            </a:pPr>
            <a:endParaRPr lang="en-US" sz="2000" dirty="0" smtClean="0"/>
          </a:p>
          <a:p>
            <a:pPr marL="45720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>
                <a:solidFill>
                  <a:srgbClr val="000090"/>
                </a:solidFill>
              </a:rPr>
              <a:t>   </a:t>
            </a:r>
            <a:endParaRPr lang="en-US" dirty="0" smtClean="0">
              <a:solidFill>
                <a:srgbClr val="000090"/>
              </a:solidFill>
            </a:endParaRPr>
          </a:p>
          <a:p>
            <a:pPr lvl="1">
              <a:spcAft>
                <a:spcPts val="1200"/>
              </a:spcAft>
            </a:pPr>
            <a:endParaRPr lang="en-US" dirty="0" smtClean="0">
              <a:solidFill>
                <a:srgbClr val="000090"/>
              </a:solidFill>
            </a:endParaRPr>
          </a:p>
          <a:p>
            <a:pPr>
              <a:spcAft>
                <a:spcPts val="1200"/>
              </a:spcAft>
            </a:pPr>
            <a:endParaRPr lang="en-US" dirty="0" smtClean="0">
              <a:solidFill>
                <a:srgbClr val="00009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024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300" y="131763"/>
            <a:ext cx="8051800" cy="981075"/>
          </a:xfrm>
        </p:spPr>
        <p:txBody>
          <a:bodyPr/>
          <a:lstStyle/>
          <a:p>
            <a:r>
              <a:rPr lang="en-GB" dirty="0" smtClean="0"/>
              <a:t>Wire Specifications for the Magnet </a:t>
            </a:r>
            <a:r>
              <a:rPr lang="en-GB" dirty="0"/>
              <a:t>S</a:t>
            </a:r>
            <a:r>
              <a:rPr lang="en-GB" dirty="0" smtClean="0"/>
              <a:t>eries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3</a:t>
            </a:fld>
            <a:endParaRPr lang="en-US" dirty="0">
              <a:latin typeface="Tahoma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466" y="5822950"/>
            <a:ext cx="9135533" cy="488950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rgbClr val="0000FF"/>
                </a:solidFill>
                <a:latin typeface="Tahoma"/>
                <a:cs typeface="Tahoma"/>
              </a:rPr>
              <a:t>For previous deliveries we accepted </a:t>
            </a:r>
            <a:r>
              <a:rPr lang="en-US" sz="2400" i="1" dirty="0" smtClean="0">
                <a:solidFill>
                  <a:srgbClr val="0000FF"/>
                </a:solidFill>
                <a:latin typeface="Tahoma"/>
                <a:cs typeface="Tahoma"/>
              </a:rPr>
              <a:t>I</a:t>
            </a:r>
            <a:r>
              <a:rPr lang="en-US" sz="2400" i="1" baseline="-25000" dirty="0" smtClean="0">
                <a:solidFill>
                  <a:srgbClr val="0000FF"/>
                </a:solidFill>
                <a:latin typeface="Tahoma"/>
                <a:cs typeface="Tahoma"/>
              </a:rPr>
              <a:t>c</a:t>
            </a:r>
            <a:r>
              <a:rPr lang="en-US" sz="2400" dirty="0" smtClean="0">
                <a:solidFill>
                  <a:srgbClr val="0000FF"/>
                </a:solidFill>
                <a:latin typeface="Tahoma"/>
                <a:cs typeface="Tahoma"/>
              </a:rPr>
              <a:t>&gt; 390 A and RRR&gt;100 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1184751"/>
              </p:ext>
            </p:extLst>
          </p:nvPr>
        </p:nvGraphicFramePr>
        <p:xfrm>
          <a:off x="-184150" y="1079500"/>
          <a:ext cx="9994900" cy="429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60" name="Document" r:id="rId3" imgW="9994900" imgH="4292600" progId="Word.Document.12">
                  <p:embed/>
                </p:oleObj>
              </mc:Choice>
              <mc:Fallback>
                <p:oleObj name="Document" r:id="rId3" imgW="9994900" imgH="4292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84150" y="1079500"/>
                        <a:ext cx="9994900" cy="429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98600" y="5327650"/>
            <a:ext cx="6604000" cy="450850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rgbClr val="0000FF"/>
                </a:solidFill>
                <a:latin typeface="Tahoma"/>
                <a:cs typeface="Tahoma"/>
              </a:rPr>
              <a:t>Cu: non-Cu=1.15 </a:t>
            </a:r>
            <a:r>
              <a:rPr lang="en-US" sz="2000" dirty="0" smtClean="0">
                <a:solidFill>
                  <a:srgbClr val="0000FF"/>
                </a:solidFill>
                <a:latin typeface="Tahoma"/>
                <a:cs typeface="Tahoma"/>
                <a:sym typeface="Wingdings"/>
              </a:rPr>
              <a:t> </a:t>
            </a:r>
            <a:r>
              <a:rPr lang="en-US" sz="2000" i="1" dirty="0" smtClean="0">
                <a:solidFill>
                  <a:srgbClr val="0000FF"/>
                </a:solidFill>
                <a:latin typeface="Tahoma"/>
                <a:cs typeface="Tahoma"/>
              </a:rPr>
              <a:t>J</a:t>
            </a:r>
            <a:r>
              <a:rPr lang="en-US" sz="2000" i="1" baseline="-25000" dirty="0" smtClean="0">
                <a:solidFill>
                  <a:srgbClr val="0000FF"/>
                </a:solidFill>
                <a:latin typeface="Tahoma"/>
                <a:cs typeface="Tahoma"/>
              </a:rPr>
              <a:t>c</a:t>
            </a:r>
            <a:r>
              <a:rPr lang="en-US" sz="2000" i="1" dirty="0" smtClean="0">
                <a:solidFill>
                  <a:srgbClr val="0000FF"/>
                </a:solidFill>
                <a:latin typeface="Tahoma"/>
                <a:cs typeface="Tahoma"/>
              </a:rPr>
              <a:t>(4.22 K, 12 T)≈</a:t>
            </a:r>
            <a:r>
              <a:rPr lang="en-US" sz="2000" b="1" i="1" dirty="0" smtClean="0">
                <a:solidFill>
                  <a:srgbClr val="0000FF"/>
                </a:solidFill>
                <a:latin typeface="Tahoma"/>
                <a:cs typeface="Tahoma"/>
              </a:rPr>
              <a:t>2450 A/mm</a:t>
            </a:r>
            <a:r>
              <a:rPr lang="en-US" sz="2000" b="1" i="1" baseline="30000" dirty="0" smtClean="0">
                <a:solidFill>
                  <a:srgbClr val="0000FF"/>
                </a:solidFill>
                <a:latin typeface="Tahoma"/>
                <a:cs typeface="Tahoma"/>
              </a:rPr>
              <a:t>2</a:t>
            </a:r>
          </a:p>
          <a:p>
            <a:pPr algn="ctr"/>
            <a:endParaRPr lang="en-US" sz="2000" dirty="0">
              <a:solidFill>
                <a:srgbClr val="0000FF"/>
              </a:solidFill>
            </a:endParaRPr>
          </a:p>
          <a:p>
            <a:pPr algn="ctr"/>
            <a:endParaRPr lang="en-US" sz="20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252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3940680"/>
              </p:ext>
            </p:extLst>
          </p:nvPr>
        </p:nvGraphicFramePr>
        <p:xfrm>
          <a:off x="190869" y="1213800"/>
          <a:ext cx="7568462" cy="5090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384300" y="1085850"/>
            <a:ext cx="2781300" cy="793750"/>
          </a:xfrm>
          <a:prstGeom prst="rect">
            <a:avLst/>
          </a:prstGeom>
          <a:solidFill>
            <a:schemeClr val="bg1"/>
          </a:solidFill>
        </p:spPr>
        <p:txBody>
          <a:bodyPr wrap="square" rIns="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0000FF"/>
                </a:solidFill>
                <a:latin typeface="Tahoma"/>
                <a:cs typeface="Tahoma"/>
              </a:rPr>
              <a:t>Values extrapolated from </a:t>
            </a:r>
            <a:r>
              <a:rPr lang="en-US" sz="2000" i="1" dirty="0" smtClean="0">
                <a:solidFill>
                  <a:srgbClr val="0000FF"/>
                </a:solidFill>
                <a:latin typeface="Tahoma"/>
                <a:cs typeface="Tahoma"/>
              </a:rPr>
              <a:t>I</a:t>
            </a:r>
            <a:r>
              <a:rPr lang="en-US" sz="2000" i="1" baseline="-25000" dirty="0" smtClean="0">
                <a:solidFill>
                  <a:srgbClr val="0000FF"/>
                </a:solidFill>
                <a:latin typeface="Tahoma"/>
                <a:cs typeface="Tahoma"/>
              </a:rPr>
              <a:t>c</a:t>
            </a:r>
            <a:r>
              <a:rPr lang="en-US" sz="2000" dirty="0" smtClean="0">
                <a:solidFill>
                  <a:srgbClr val="0000FF"/>
                </a:solidFill>
                <a:latin typeface="Tahoma"/>
                <a:cs typeface="Tahoma"/>
              </a:rPr>
              <a:t> measurements</a:t>
            </a:r>
            <a:endParaRPr lang="en-US" sz="2000" dirty="0">
              <a:solidFill>
                <a:srgbClr val="0000FF"/>
              </a:solidFill>
              <a:latin typeface="Tahoma"/>
              <a:cs typeface="Tahom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0" y="55563"/>
            <a:ext cx="8051800" cy="981075"/>
          </a:xfrm>
        </p:spPr>
        <p:txBody>
          <a:bodyPr/>
          <a:lstStyle/>
          <a:p>
            <a:r>
              <a:rPr lang="en-US" dirty="0" smtClean="0"/>
              <a:t>Magnet Margin in Operating </a:t>
            </a:r>
            <a:r>
              <a:rPr lang="en-US" dirty="0"/>
              <a:t>C</a:t>
            </a:r>
            <a:r>
              <a:rPr lang="en-US" dirty="0" smtClean="0"/>
              <a:t>onditions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4</a:t>
            </a:fld>
            <a:endParaRPr lang="en-US" dirty="0">
              <a:latin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16800" y="2901950"/>
            <a:ext cx="1727200" cy="2190750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rgbClr val="FF0000"/>
                </a:solidFill>
              </a:rPr>
              <a:t>19.5 % Margin</a:t>
            </a:r>
          </a:p>
          <a:p>
            <a:endParaRPr lang="en-US" sz="2800" b="1" dirty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4.4 K Margin</a:t>
            </a:r>
          </a:p>
          <a:p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526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0" y="144463"/>
            <a:ext cx="6426200" cy="981075"/>
          </a:xfrm>
        </p:spPr>
        <p:txBody>
          <a:bodyPr/>
          <a:lstStyle/>
          <a:p>
            <a:r>
              <a:rPr lang="en-US" dirty="0" smtClean="0"/>
              <a:t>The importance of a large RRR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sp>
        <p:nvSpPr>
          <p:cNvPr id="22" name="Content Placeholder 4"/>
          <p:cNvSpPr>
            <a:spLocks noGrp="1"/>
          </p:cNvSpPr>
          <p:nvPr>
            <p:ph sz="quarter" idx="12"/>
          </p:nvPr>
        </p:nvSpPr>
        <p:spPr>
          <a:xfrm>
            <a:off x="50800" y="1069022"/>
            <a:ext cx="9283700" cy="2791778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FF0000"/>
                </a:solidFill>
              </a:rPr>
              <a:t>L</a:t>
            </a:r>
            <a:r>
              <a:rPr lang="en-US" sz="2000" dirty="0" smtClean="0">
                <a:solidFill>
                  <a:srgbClr val="FF0000"/>
                </a:solidFill>
              </a:rPr>
              <a:t>arger RRR  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2000" dirty="0" smtClean="0">
                <a:solidFill>
                  <a:srgbClr val="0000FF"/>
                </a:solidFill>
              </a:rPr>
              <a:t>conductor </a:t>
            </a:r>
            <a:r>
              <a:rPr lang="en-US" sz="2000" dirty="0" smtClean="0">
                <a:solidFill>
                  <a:srgbClr val="FF0000"/>
                </a:solidFill>
              </a:rPr>
              <a:t>less sensitive </a:t>
            </a:r>
            <a:r>
              <a:rPr lang="en-US" sz="2000" dirty="0" smtClean="0">
                <a:solidFill>
                  <a:srgbClr val="0000FF"/>
                </a:solidFill>
              </a:rPr>
              <a:t>to energy </a:t>
            </a:r>
            <a:r>
              <a:rPr lang="en-US" sz="2000" dirty="0" smtClean="0">
                <a:solidFill>
                  <a:srgbClr val="FF0000"/>
                </a:solidFill>
              </a:rPr>
              <a:t>perturbations</a:t>
            </a:r>
            <a:r>
              <a:rPr lang="en-US" sz="2000" dirty="0" smtClean="0">
                <a:solidFill>
                  <a:srgbClr val="000099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</a:rPr>
              <a:t>(epoxy micro-cracks, wire micro-motion etc.) </a:t>
            </a:r>
            <a:r>
              <a:rPr lang="en-US" sz="2000" dirty="0" smtClean="0">
                <a:solidFill>
                  <a:srgbClr val="0000FF"/>
                </a:solidFill>
              </a:rPr>
              <a:t>that might initiate the </a:t>
            </a:r>
            <a:r>
              <a:rPr lang="en-US" sz="2000" dirty="0" smtClean="0">
                <a:solidFill>
                  <a:srgbClr val="FF0000"/>
                </a:solidFill>
              </a:rPr>
              <a:t>self-field instability</a:t>
            </a:r>
          </a:p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Example, </a:t>
            </a:r>
            <a:r>
              <a:rPr lang="en-US" sz="2000" dirty="0">
                <a:solidFill>
                  <a:srgbClr val="0000FF"/>
                </a:solidFill>
              </a:rPr>
              <a:t>at 12 T and 1.9 </a:t>
            </a:r>
            <a:r>
              <a:rPr lang="en-US" sz="2000" dirty="0" smtClean="0">
                <a:solidFill>
                  <a:srgbClr val="0000FF"/>
                </a:solidFill>
              </a:rPr>
              <a:t>K a </a:t>
            </a:r>
            <a:r>
              <a:rPr lang="en-US" sz="2000" dirty="0" smtClean="0">
                <a:solidFill>
                  <a:srgbClr val="FF0000"/>
                </a:solidFill>
              </a:rPr>
              <a:t>perturbation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of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3</a:t>
            </a:r>
            <a:r>
              <a:rPr lang="en-US" sz="2000" i="1" dirty="0" smtClean="0">
                <a:solidFill>
                  <a:srgbClr val="FF0000"/>
                </a:solidFill>
              </a:rPr>
              <a:t>μJ </a:t>
            </a:r>
            <a:r>
              <a:rPr lang="en-US" sz="2000" i="1" dirty="0" smtClean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on a 0.7 mm RRP 108/127 </a:t>
            </a:r>
            <a:r>
              <a:rPr lang="en-US" sz="2000" dirty="0">
                <a:solidFill>
                  <a:srgbClr val="0000FF"/>
                </a:solidFill>
              </a:rPr>
              <a:t>quenches  the </a:t>
            </a:r>
            <a:r>
              <a:rPr lang="en-US" sz="2000" dirty="0" smtClean="0">
                <a:solidFill>
                  <a:srgbClr val="0000FF"/>
                </a:solidFill>
              </a:rPr>
              <a:t>conductor:</a:t>
            </a:r>
            <a:endParaRPr lang="en-US" sz="2000" i="1" dirty="0" smtClean="0">
              <a:solidFill>
                <a:srgbClr val="0000FF"/>
              </a:solidFill>
            </a:endParaRP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>
                <a:solidFill>
                  <a:srgbClr val="0000FF"/>
                </a:solidFill>
              </a:rPr>
              <a:t>at</a:t>
            </a:r>
            <a:r>
              <a:rPr lang="en-US" sz="1800" dirty="0" smtClean="0">
                <a:solidFill>
                  <a:srgbClr val="000090"/>
                </a:solidFill>
              </a:rPr>
              <a:t> </a:t>
            </a:r>
            <a:r>
              <a:rPr lang="en-US" sz="1800" b="1" dirty="0">
                <a:solidFill>
                  <a:srgbClr val="000000"/>
                </a:solidFill>
              </a:rPr>
              <a:t>70%</a:t>
            </a:r>
            <a:r>
              <a:rPr lang="en-US" sz="1800" dirty="0">
                <a:solidFill>
                  <a:srgbClr val="000090"/>
                </a:solidFill>
              </a:rPr>
              <a:t> </a:t>
            </a:r>
            <a:r>
              <a:rPr lang="en-US" sz="1800" dirty="0">
                <a:solidFill>
                  <a:srgbClr val="0000FF"/>
                </a:solidFill>
              </a:rPr>
              <a:t>of its </a:t>
            </a:r>
            <a:r>
              <a:rPr lang="en-US" sz="1800" i="1" dirty="0" smtClean="0">
                <a:solidFill>
                  <a:srgbClr val="0000FF"/>
                </a:solidFill>
              </a:rPr>
              <a:t>I</a:t>
            </a:r>
            <a:r>
              <a:rPr lang="en-US" sz="1800" i="1" baseline="-25000" dirty="0" smtClean="0">
                <a:solidFill>
                  <a:srgbClr val="0000FF"/>
                </a:solidFill>
              </a:rPr>
              <a:t>c </a:t>
            </a:r>
            <a:r>
              <a:rPr lang="en-US" sz="1800" dirty="0" smtClean="0">
                <a:solidFill>
                  <a:srgbClr val="0000FF"/>
                </a:solidFill>
              </a:rPr>
              <a:t> if </a:t>
            </a:r>
            <a:r>
              <a:rPr lang="en-US" sz="1800" b="1" dirty="0" smtClean="0">
                <a:solidFill>
                  <a:schemeClr val="tx1"/>
                </a:solidFill>
              </a:rPr>
              <a:t>RRR 14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>
                <a:solidFill>
                  <a:srgbClr val="0000FF"/>
                </a:solidFill>
              </a:rPr>
              <a:t>At </a:t>
            </a:r>
            <a:r>
              <a:rPr lang="en-US" sz="1800" b="1" dirty="0" smtClean="0">
                <a:solidFill>
                  <a:srgbClr val="008000"/>
                </a:solidFill>
              </a:rPr>
              <a:t>85%</a:t>
            </a:r>
            <a:r>
              <a:rPr lang="en-US" sz="1800" dirty="0" smtClean="0">
                <a:solidFill>
                  <a:srgbClr val="000090"/>
                </a:solidFill>
              </a:rPr>
              <a:t> </a:t>
            </a:r>
            <a:r>
              <a:rPr lang="en-US" sz="1800" dirty="0">
                <a:solidFill>
                  <a:srgbClr val="0000FF"/>
                </a:solidFill>
              </a:rPr>
              <a:t>of its </a:t>
            </a:r>
            <a:r>
              <a:rPr lang="en-US" sz="1800" i="1" dirty="0">
                <a:solidFill>
                  <a:srgbClr val="0000FF"/>
                </a:solidFill>
              </a:rPr>
              <a:t>I</a:t>
            </a:r>
            <a:r>
              <a:rPr lang="en-US" sz="1800" i="1" baseline="-25000" dirty="0">
                <a:solidFill>
                  <a:srgbClr val="0000FF"/>
                </a:solidFill>
              </a:rPr>
              <a:t>c </a:t>
            </a:r>
            <a:r>
              <a:rPr lang="en-US" sz="1800" dirty="0">
                <a:solidFill>
                  <a:srgbClr val="0000FF"/>
                </a:solidFill>
              </a:rPr>
              <a:t> if </a:t>
            </a:r>
            <a:r>
              <a:rPr lang="en-US" sz="1800" b="1" dirty="0">
                <a:solidFill>
                  <a:srgbClr val="008000"/>
                </a:solidFill>
              </a:rPr>
              <a:t>RRR </a:t>
            </a:r>
            <a:r>
              <a:rPr lang="en-US" sz="1800" b="1" dirty="0" smtClean="0">
                <a:solidFill>
                  <a:srgbClr val="008000"/>
                </a:solidFill>
              </a:rPr>
              <a:t>130</a:t>
            </a:r>
            <a:endParaRPr lang="en-US" sz="1800" b="1" dirty="0">
              <a:solidFill>
                <a:srgbClr val="008000"/>
              </a:solidFill>
            </a:endParaRPr>
          </a:p>
          <a:p>
            <a:pPr lvl="1">
              <a:spcAft>
                <a:spcPts val="1200"/>
              </a:spcAft>
            </a:pPr>
            <a:endParaRPr lang="en-US" dirty="0" smtClean="0">
              <a:solidFill>
                <a:srgbClr val="000099"/>
              </a:solidFill>
            </a:endParaRPr>
          </a:p>
          <a:p>
            <a:pPr marL="457200" lvl="1" indent="0">
              <a:spcAft>
                <a:spcPts val="2400"/>
              </a:spcAft>
              <a:buNone/>
            </a:pPr>
            <a:endParaRPr lang="en-US" dirty="0" smtClean="0">
              <a:solidFill>
                <a:srgbClr val="000099"/>
              </a:solidFill>
            </a:endParaRPr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3728007" y="2489197"/>
            <a:ext cx="5974789" cy="3680460"/>
            <a:chOff x="4470396" y="3694062"/>
            <a:chExt cx="4673604" cy="2878930"/>
          </a:xfrm>
        </p:grpSpPr>
        <p:sp>
          <p:nvSpPr>
            <p:cNvPr id="24" name="TextBox 23"/>
            <p:cNvSpPr txBox="1"/>
            <p:nvPr/>
          </p:nvSpPr>
          <p:spPr>
            <a:xfrm>
              <a:off x="6608233" y="5397500"/>
              <a:ext cx="25357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Laser Energy </a:t>
              </a:r>
              <a:r>
                <a:rPr lang="en-US" sz="2000" i="1" dirty="0" smtClean="0"/>
                <a:t>≈ 3μJ</a:t>
              </a:r>
              <a:r>
                <a:rPr lang="en-US" sz="2000" dirty="0" smtClean="0"/>
                <a:t> </a:t>
              </a: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70396" y="3694062"/>
              <a:ext cx="4318398" cy="2878930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127000" y="4382747"/>
            <a:ext cx="3441700" cy="684553"/>
            <a:chOff x="215900" y="3386849"/>
            <a:chExt cx="3441700" cy="684553"/>
          </a:xfrm>
        </p:grpSpPr>
        <p:pic>
          <p:nvPicPr>
            <p:cNvPr id="27" name="Picture 21" descr="C:\Documents and Settings\bbordini\Local Settings\Temporary Internet Files\Content.Word\001.jpg"/>
            <p:cNvPicPr>
              <a:picLocks noChangeAspect="1"/>
            </p:cNvPicPr>
            <p:nvPr/>
          </p:nvPicPr>
          <p:blipFill>
            <a:blip r:embed="rId3"/>
            <a:srcRect l="13051" r="13051"/>
            <a:stretch>
              <a:fillRect/>
            </a:stretch>
          </p:blipFill>
          <p:spPr>
            <a:xfrm>
              <a:off x="215900" y="3386849"/>
              <a:ext cx="672652" cy="6845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Rectangle 27"/>
            <p:cNvSpPr/>
            <p:nvPr/>
          </p:nvSpPr>
          <p:spPr>
            <a:xfrm>
              <a:off x="927100" y="3401368"/>
              <a:ext cx="2730500" cy="66172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1600" b="1" i="1" dirty="0" smtClean="0"/>
                <a:t>0.7 mm RRP 108/127 wire</a:t>
              </a:r>
            </a:p>
            <a:p>
              <a:pPr algn="ctr">
                <a:spcBef>
                  <a:spcPts val="600"/>
                </a:spcBef>
              </a:pPr>
              <a:r>
                <a:rPr lang="en-US" sz="1600" b="1" i="1" dirty="0" smtClean="0"/>
                <a:t>  J</a:t>
              </a:r>
              <a:r>
                <a:rPr lang="en-US" sz="1600" b="1" i="1" baseline="-25000" dirty="0" smtClean="0"/>
                <a:t>c</a:t>
              </a:r>
              <a:r>
                <a:rPr lang="en-US" sz="1600" b="1" i="1" dirty="0"/>
                <a:t>(12 T</a:t>
              </a:r>
              <a:r>
                <a:rPr lang="en-US" sz="1600" b="1" i="1" dirty="0" smtClean="0"/>
                <a:t>, 4.3 </a:t>
              </a:r>
              <a:r>
                <a:rPr lang="en-US" sz="1600" b="1" i="1" dirty="0"/>
                <a:t>K</a:t>
              </a:r>
              <a:r>
                <a:rPr lang="en-US" sz="1600" b="1" i="1" dirty="0" smtClean="0"/>
                <a:t>) ≈ 2800 </a:t>
              </a:r>
              <a:r>
                <a:rPr lang="en-US" sz="1600" b="1" i="1" dirty="0"/>
                <a:t>A/mm</a:t>
              </a:r>
              <a:r>
                <a:rPr lang="en-US" sz="1600" b="1" i="1" baseline="30000" dirty="0"/>
                <a:t>2</a:t>
              </a:r>
            </a:p>
          </p:txBody>
        </p:sp>
      </p:grpSp>
      <p:sp>
        <p:nvSpPr>
          <p:cNvPr id="29" name="Connector 28"/>
          <p:cNvSpPr/>
          <p:nvPr/>
        </p:nvSpPr>
        <p:spPr bwMode="auto">
          <a:xfrm>
            <a:off x="7594600" y="3086100"/>
            <a:ext cx="355600" cy="952500"/>
          </a:xfrm>
          <a:prstGeom prst="flowChartConnector">
            <a:avLst/>
          </a:prstGeom>
          <a:noFill/>
          <a:ln w="28575" cap="flat" cmpd="sng" algn="ctr">
            <a:solidFill>
              <a:srgbClr val="FC2A3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64" charset="-128"/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3949700" y="3175000"/>
            <a:ext cx="3632200" cy="520700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656738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1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6</a:t>
            </a:fld>
            <a:endParaRPr lang="en-US" dirty="0">
              <a:latin typeface="Tahom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03300" y="169863"/>
            <a:ext cx="6654800" cy="981075"/>
          </a:xfrm>
        </p:spPr>
        <p:txBody>
          <a:bodyPr/>
          <a:lstStyle/>
          <a:p>
            <a:pPr lvl="0"/>
            <a:r>
              <a:rPr lang="en-US" dirty="0"/>
              <a:t>Instabilities in Magnets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6333" y="5998634"/>
            <a:ext cx="8424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J.C. Perez et al. “The </a:t>
            </a:r>
            <a:r>
              <a:rPr lang="en-US" sz="1400" dirty="0"/>
              <a:t>Short Model Coil (SMC) Dipole Performance Using the 11-T-dipole-type Nb</a:t>
            </a:r>
            <a:r>
              <a:rPr lang="en-US" sz="1400" baseline="-25000" dirty="0"/>
              <a:t>3</a:t>
            </a:r>
            <a:r>
              <a:rPr lang="en-US" sz="1400" dirty="0"/>
              <a:t>Sn </a:t>
            </a:r>
            <a:r>
              <a:rPr lang="en-US" sz="1400" dirty="0" smtClean="0"/>
              <a:t>Conductor”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16" y="1176861"/>
            <a:ext cx="8099230" cy="4856954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 bwMode="auto">
          <a:xfrm flipV="1">
            <a:off x="1557863" y="2624667"/>
            <a:ext cx="6951134" cy="1"/>
          </a:xfrm>
          <a:prstGeom prst="line">
            <a:avLst/>
          </a:prstGeom>
          <a:solidFill>
            <a:srgbClr val="FFFF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1557863" y="1371601"/>
            <a:ext cx="6951134" cy="1"/>
          </a:xfrm>
          <a:prstGeom prst="line">
            <a:avLst/>
          </a:prstGeom>
          <a:solidFill>
            <a:srgbClr val="FFFFFF"/>
          </a:solidFill>
          <a:ln w="31750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1498595" y="2226739"/>
            <a:ext cx="147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4.3 K SS limit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74798" y="990598"/>
            <a:ext cx="14224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99"/>
                </a:solidFill>
              </a:rPr>
              <a:t>1.9 K SS limit</a:t>
            </a:r>
            <a:endParaRPr lang="en-US" sz="1600" b="1" dirty="0">
              <a:solidFill>
                <a:srgbClr val="000099"/>
              </a:solidFill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 bwMode="auto">
          <a:xfrm>
            <a:off x="1790696" y="4525437"/>
            <a:ext cx="4864101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aseline="0">
                <a:solidFill>
                  <a:srgbClr val="C00000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66"/>
                </a:solidFill>
                <a:latin typeface="Times New Roman" pitchFamily="18" charset="0"/>
              </a:defRPr>
            </a:lvl9pPr>
          </a:lstStyle>
          <a:p>
            <a:r>
              <a:rPr lang="en-US" sz="2000" dirty="0" smtClean="0">
                <a:solidFill>
                  <a:srgbClr val="0000FF"/>
                </a:solidFill>
              </a:rPr>
              <a:t>SMC Magnet wound with the 11 T cable (based on the  RRP 108/127 wire)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12" name="Picture 21" descr="C:\Documents and Settings\bbordini\Local Settings\Temporary Internet Files\Content.Word\001.jpg"/>
          <p:cNvPicPr>
            <a:picLocks noChangeAspect="1"/>
          </p:cNvPicPr>
          <p:nvPr/>
        </p:nvPicPr>
        <p:blipFill>
          <a:blip r:embed="rId3"/>
          <a:srcRect l="13051" r="13051"/>
          <a:stretch>
            <a:fillRect/>
          </a:stretch>
        </p:blipFill>
        <p:spPr>
          <a:xfrm>
            <a:off x="7683499" y="122948"/>
            <a:ext cx="1358901" cy="13829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2991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7</a:t>
            </a:fld>
            <a:endParaRPr lang="en-US" dirty="0">
              <a:latin typeface="Tahom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92200" y="144463"/>
            <a:ext cx="6426200" cy="981075"/>
          </a:xfrm>
        </p:spPr>
        <p:txBody>
          <a:bodyPr/>
          <a:lstStyle/>
          <a:p>
            <a:r>
              <a:rPr lang="en-US" dirty="0" smtClean="0"/>
              <a:t>Why a RRR of 150 ?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12"/>
          </p:nvPr>
        </p:nvSpPr>
        <p:spPr>
          <a:xfrm>
            <a:off x="76200" y="1048861"/>
            <a:ext cx="8775700" cy="1592739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The </a:t>
            </a:r>
            <a:r>
              <a:rPr lang="en-US" sz="2000" dirty="0" smtClean="0">
                <a:solidFill>
                  <a:srgbClr val="FC2A35"/>
                </a:solidFill>
              </a:rPr>
              <a:t>stabilizing effect </a:t>
            </a:r>
            <a:r>
              <a:rPr lang="en-US" sz="2000" dirty="0" smtClean="0">
                <a:solidFill>
                  <a:srgbClr val="0000FF"/>
                </a:solidFill>
              </a:rPr>
              <a:t>of a high copper </a:t>
            </a:r>
            <a:r>
              <a:rPr lang="en-US" sz="2000" dirty="0" smtClean="0">
                <a:solidFill>
                  <a:srgbClr val="FC2A35"/>
                </a:solidFill>
              </a:rPr>
              <a:t>RRR</a:t>
            </a:r>
            <a:r>
              <a:rPr lang="en-US" sz="2000" dirty="0" smtClean="0">
                <a:solidFill>
                  <a:srgbClr val="0000FF"/>
                </a:solidFill>
              </a:rPr>
              <a:t> (for the </a:t>
            </a:r>
            <a:r>
              <a:rPr lang="en-US" sz="2000" dirty="0" smtClean="0">
                <a:solidFill>
                  <a:srgbClr val="FC2A35"/>
                </a:solidFill>
              </a:rPr>
              <a:t>self-field instability </a:t>
            </a:r>
            <a:r>
              <a:rPr lang="en-US" sz="2000" dirty="0" smtClean="0">
                <a:solidFill>
                  <a:srgbClr val="0000FF"/>
                </a:solidFill>
              </a:rPr>
              <a:t>at </a:t>
            </a:r>
            <a:r>
              <a:rPr lang="en-US" sz="2000" dirty="0" smtClean="0">
                <a:solidFill>
                  <a:srgbClr val="FC2A35"/>
                </a:solidFill>
              </a:rPr>
              <a:t>high field</a:t>
            </a:r>
            <a:r>
              <a:rPr lang="en-US" sz="2000" dirty="0" smtClean="0">
                <a:solidFill>
                  <a:srgbClr val="0000FF"/>
                </a:solidFill>
              </a:rPr>
              <a:t>) starts </a:t>
            </a:r>
            <a:r>
              <a:rPr lang="en-US" sz="2000" dirty="0" smtClean="0">
                <a:solidFill>
                  <a:srgbClr val="FC2A35"/>
                </a:solidFill>
              </a:rPr>
              <a:t>saturating</a:t>
            </a:r>
            <a:r>
              <a:rPr lang="en-US" sz="2000" dirty="0" smtClean="0">
                <a:solidFill>
                  <a:srgbClr val="0000FF"/>
                </a:solidFill>
              </a:rPr>
              <a:t> at values larger than </a:t>
            </a:r>
            <a:r>
              <a:rPr lang="en-US" sz="2000" dirty="0" smtClean="0">
                <a:solidFill>
                  <a:srgbClr val="FC2A35"/>
                </a:solidFill>
              </a:rPr>
              <a:t>100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FC2A35"/>
                </a:solidFill>
              </a:rPr>
              <a:t>100</a:t>
            </a:r>
            <a:r>
              <a:rPr lang="en-US" sz="2000" dirty="0" smtClean="0">
                <a:solidFill>
                  <a:srgbClr val="0000FF"/>
                </a:solidFill>
              </a:rPr>
              <a:t> is a good </a:t>
            </a:r>
            <a:r>
              <a:rPr lang="en-US" sz="2000" b="1" dirty="0" smtClean="0">
                <a:solidFill>
                  <a:srgbClr val="FC2A35"/>
                </a:solidFill>
              </a:rPr>
              <a:t>target</a:t>
            </a:r>
            <a:r>
              <a:rPr lang="en-US" sz="2000" dirty="0" smtClean="0">
                <a:solidFill>
                  <a:srgbClr val="0000FF"/>
                </a:solidFill>
              </a:rPr>
              <a:t> value for the </a:t>
            </a:r>
            <a:r>
              <a:rPr lang="en-US" sz="2000" dirty="0" smtClean="0">
                <a:solidFill>
                  <a:srgbClr val="FC2A35"/>
                </a:solidFill>
              </a:rPr>
              <a:t>local RRR </a:t>
            </a:r>
            <a:r>
              <a:rPr lang="en-US" sz="2000" dirty="0" smtClean="0">
                <a:solidFill>
                  <a:srgbClr val="0000FF"/>
                </a:solidFill>
              </a:rPr>
              <a:t>of the wires that constitutes our Rutherford cable</a:t>
            </a:r>
          </a:p>
        </p:txBody>
      </p:sp>
      <p:pic>
        <p:nvPicPr>
          <p:cNvPr id="23" name="Picture 4" descr="\\cern.ch\dfs\Workspaces\d\div_lhc\MMS_SECA\CABLAGE\Coupe MQXF\4 RRP 121B\Image_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35" y="4339951"/>
            <a:ext cx="2598165" cy="192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\\cern.ch\dfs\Users\s\savary\Documents\Conferences\ASC-2014\ASC Manuscript Practice Model\Submission for publication\Fig. 2 Cable Insulation.tif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3" r="13728" b="43245"/>
          <a:stretch/>
        </p:blipFill>
        <p:spPr bwMode="auto">
          <a:xfrm>
            <a:off x="4432900" y="3392743"/>
            <a:ext cx="4647600" cy="89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Content Placeholder 4"/>
          <p:cNvSpPr txBox="1">
            <a:spLocks/>
          </p:cNvSpPr>
          <p:nvPr/>
        </p:nvSpPr>
        <p:spPr>
          <a:xfrm>
            <a:off x="88900" y="4470399"/>
            <a:ext cx="6540500" cy="7366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 sz="2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This </a:t>
            </a:r>
            <a:r>
              <a:rPr lang="en-US" sz="2000" dirty="0" smtClean="0">
                <a:solidFill>
                  <a:srgbClr val="FC2A35"/>
                </a:solidFill>
              </a:rPr>
              <a:t>distortion</a:t>
            </a:r>
            <a:r>
              <a:rPr lang="en-US" sz="2000" dirty="0" smtClean="0">
                <a:solidFill>
                  <a:srgbClr val="0000FF"/>
                </a:solidFill>
              </a:rPr>
              <a:t> is particularly </a:t>
            </a:r>
            <a:r>
              <a:rPr lang="en-US" sz="2000" dirty="0" smtClean="0">
                <a:solidFill>
                  <a:srgbClr val="FC2A35"/>
                </a:solidFill>
              </a:rPr>
              <a:t>severe</a:t>
            </a:r>
            <a:r>
              <a:rPr lang="en-US" sz="2000" dirty="0" smtClean="0">
                <a:solidFill>
                  <a:srgbClr val="0000FF"/>
                </a:solidFill>
              </a:rPr>
              <a:t> in the </a:t>
            </a:r>
            <a:r>
              <a:rPr lang="en-US" sz="2000" b="1" dirty="0" smtClean="0">
                <a:solidFill>
                  <a:srgbClr val="FC2A35"/>
                </a:solidFill>
              </a:rPr>
              <a:t>thin edge </a:t>
            </a:r>
            <a:r>
              <a:rPr lang="en-US" sz="2000" dirty="0" smtClean="0">
                <a:solidFill>
                  <a:srgbClr val="0000FF"/>
                </a:solidFill>
              </a:rPr>
              <a:t>of a Key-stoned Rutherford cable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 flipH="1" flipV="1">
            <a:off x="4648200" y="4178300"/>
            <a:ext cx="469900" cy="368300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Content Placeholder 4"/>
          <p:cNvSpPr txBox="1">
            <a:spLocks/>
          </p:cNvSpPr>
          <p:nvPr/>
        </p:nvSpPr>
        <p:spPr>
          <a:xfrm>
            <a:off x="63500" y="2783522"/>
            <a:ext cx="9144000" cy="10391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 sz="2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FC2A35"/>
                </a:solidFill>
              </a:rPr>
              <a:t>During cabling </a:t>
            </a:r>
            <a:r>
              <a:rPr lang="en-US" sz="2000" dirty="0" smtClean="0">
                <a:solidFill>
                  <a:srgbClr val="0000FF"/>
                </a:solidFill>
              </a:rPr>
              <a:t>the strand and its </a:t>
            </a:r>
            <a:r>
              <a:rPr lang="en-US" sz="2000" dirty="0" smtClean="0">
                <a:solidFill>
                  <a:srgbClr val="FC2A35"/>
                </a:solidFill>
              </a:rPr>
              <a:t>sub-elements </a:t>
            </a:r>
            <a:r>
              <a:rPr lang="en-US" sz="2000" dirty="0" smtClean="0">
                <a:solidFill>
                  <a:srgbClr val="0000FF"/>
                </a:solidFill>
              </a:rPr>
              <a:t>get </a:t>
            </a:r>
            <a:r>
              <a:rPr lang="en-US" sz="2000" dirty="0" smtClean="0">
                <a:solidFill>
                  <a:srgbClr val="FC2A35"/>
                </a:solidFill>
              </a:rPr>
              <a:t>distorted</a:t>
            </a:r>
            <a:r>
              <a:rPr lang="en-US" sz="2000" dirty="0" smtClean="0">
                <a:solidFill>
                  <a:srgbClr val="0000FF"/>
                </a:solidFill>
              </a:rPr>
              <a:t> and the </a:t>
            </a:r>
            <a:r>
              <a:rPr lang="en-US" sz="2000" dirty="0" err="1" smtClean="0">
                <a:solidFill>
                  <a:srgbClr val="FC2A35"/>
                </a:solidFill>
              </a:rPr>
              <a:t>Sn</a:t>
            </a:r>
            <a:r>
              <a:rPr lang="en-US" sz="2000" dirty="0" smtClean="0">
                <a:solidFill>
                  <a:srgbClr val="0000FF"/>
                </a:solidFill>
              </a:rPr>
              <a:t> contained within them has </a:t>
            </a:r>
            <a:r>
              <a:rPr lang="en-US" sz="2000" dirty="0" smtClean="0">
                <a:solidFill>
                  <a:srgbClr val="FC2A35"/>
                </a:solidFill>
              </a:rPr>
              <a:t>more chance </a:t>
            </a:r>
            <a:r>
              <a:rPr lang="en-US" sz="2000" dirty="0" smtClean="0">
                <a:solidFill>
                  <a:srgbClr val="0000FF"/>
                </a:solidFill>
              </a:rPr>
              <a:t>to </a:t>
            </a:r>
            <a:r>
              <a:rPr lang="en-US" sz="2000" dirty="0" smtClean="0">
                <a:solidFill>
                  <a:srgbClr val="FC2A35"/>
                </a:solidFill>
              </a:rPr>
              <a:t>diffuse</a:t>
            </a:r>
            <a:r>
              <a:rPr lang="en-US" sz="2000" dirty="0" smtClean="0">
                <a:solidFill>
                  <a:srgbClr val="0000FF"/>
                </a:solidFill>
              </a:rPr>
              <a:t> and </a:t>
            </a:r>
            <a:r>
              <a:rPr lang="en-US" sz="2000" dirty="0" smtClean="0">
                <a:solidFill>
                  <a:srgbClr val="FC2A35"/>
                </a:solidFill>
              </a:rPr>
              <a:t>poison</a:t>
            </a:r>
            <a:r>
              <a:rPr lang="en-US" sz="2000" dirty="0" smtClean="0">
                <a:solidFill>
                  <a:srgbClr val="0000FF"/>
                </a:solidFill>
              </a:rPr>
              <a:t> the </a:t>
            </a:r>
            <a:r>
              <a:rPr lang="en-US" sz="2000" dirty="0" smtClean="0">
                <a:solidFill>
                  <a:srgbClr val="FC2A35"/>
                </a:solidFill>
              </a:rPr>
              <a:t>Cu </a:t>
            </a:r>
            <a:r>
              <a:rPr lang="en-US" sz="2000" dirty="0" smtClean="0">
                <a:solidFill>
                  <a:srgbClr val="0000FF"/>
                </a:solidFill>
              </a:rPr>
              <a:t>stabilizer</a:t>
            </a: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5613400" y="4914900"/>
            <a:ext cx="800100" cy="609600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Rectangle 28"/>
          <p:cNvSpPr/>
          <p:nvPr/>
        </p:nvSpPr>
        <p:spPr>
          <a:xfrm>
            <a:off x="-76200" y="5337602"/>
            <a:ext cx="64135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US" sz="2000" b="1" dirty="0">
                <a:solidFill>
                  <a:srgbClr val="0000FF"/>
                </a:solidFill>
                <a:latin typeface="Tahoma"/>
                <a:cs typeface="Tahoma"/>
              </a:rPr>
              <a:t>RRR of </a:t>
            </a:r>
            <a:r>
              <a:rPr lang="en-US" sz="2000" b="1" dirty="0">
                <a:solidFill>
                  <a:srgbClr val="FC2A35"/>
                </a:solidFill>
                <a:latin typeface="Tahoma"/>
                <a:cs typeface="Tahoma"/>
              </a:rPr>
              <a:t>150 </a:t>
            </a:r>
            <a:r>
              <a:rPr lang="en-US" sz="2000" b="1" dirty="0">
                <a:solidFill>
                  <a:srgbClr val="0000FF"/>
                </a:solidFill>
                <a:latin typeface="Tahoma"/>
                <a:cs typeface="Tahoma"/>
              </a:rPr>
              <a:t>in </a:t>
            </a:r>
            <a:r>
              <a:rPr lang="en-US" sz="2000" b="1" dirty="0">
                <a:solidFill>
                  <a:srgbClr val="FC2A35"/>
                </a:solidFill>
                <a:latin typeface="Tahoma"/>
                <a:cs typeface="Tahoma"/>
              </a:rPr>
              <a:t>round </a:t>
            </a:r>
            <a:r>
              <a:rPr lang="en-US" sz="2000" b="1" dirty="0" smtClean="0">
                <a:solidFill>
                  <a:srgbClr val="FC2A35"/>
                </a:solidFill>
                <a:latin typeface="Tahoma"/>
                <a:cs typeface="Tahoma"/>
              </a:rPr>
              <a:t>wires </a:t>
            </a:r>
            <a:r>
              <a:rPr lang="en-US" sz="2000" b="1" dirty="0">
                <a:solidFill>
                  <a:srgbClr val="0000FF"/>
                </a:solidFill>
                <a:latin typeface="Tahoma"/>
                <a:cs typeface="Tahoma"/>
              </a:rPr>
              <a:t>in order to get a </a:t>
            </a:r>
            <a:r>
              <a:rPr lang="en-US" sz="2000" b="1" dirty="0" smtClean="0">
                <a:solidFill>
                  <a:srgbClr val="FC2A35"/>
                </a:solidFill>
                <a:latin typeface="Tahoma"/>
                <a:cs typeface="Tahoma"/>
              </a:rPr>
              <a:t>target</a:t>
            </a:r>
            <a:r>
              <a:rPr lang="en-US" sz="2000" b="1" dirty="0" smtClean="0">
                <a:solidFill>
                  <a:srgbClr val="0000FF"/>
                </a:solidFill>
                <a:latin typeface="Tahoma"/>
                <a:cs typeface="Tahoma"/>
              </a:rPr>
              <a:t> value of </a:t>
            </a:r>
            <a:r>
              <a:rPr lang="en-US" sz="2000" b="1" dirty="0" smtClean="0">
                <a:solidFill>
                  <a:srgbClr val="FC2A35"/>
                </a:solidFill>
                <a:latin typeface="Tahoma"/>
                <a:cs typeface="Tahoma"/>
              </a:rPr>
              <a:t>100</a:t>
            </a:r>
            <a:r>
              <a:rPr lang="en-US" sz="2000" b="1" dirty="0" smtClean="0">
                <a:solidFill>
                  <a:srgbClr val="0000FF"/>
                </a:solidFill>
                <a:latin typeface="Tahoma"/>
                <a:cs typeface="Tahoma"/>
              </a:rPr>
              <a:t> for the </a:t>
            </a:r>
            <a:r>
              <a:rPr lang="en-US" sz="2000" b="1" dirty="0" smtClean="0">
                <a:solidFill>
                  <a:srgbClr val="FC2A35"/>
                </a:solidFill>
                <a:latin typeface="Tahoma"/>
                <a:cs typeface="Tahoma"/>
              </a:rPr>
              <a:t>local RRR </a:t>
            </a:r>
            <a:r>
              <a:rPr lang="en-US" sz="2000" b="1" dirty="0" smtClean="0">
                <a:solidFill>
                  <a:srgbClr val="0000FF"/>
                </a:solidFill>
                <a:latin typeface="Tahoma"/>
                <a:cs typeface="Tahoma"/>
              </a:rPr>
              <a:t>of the strand on the cable thin edge  </a:t>
            </a:r>
            <a:endParaRPr lang="en-US" sz="2000" b="1" dirty="0">
              <a:solidFill>
                <a:srgbClr val="0000FF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477170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8</a:t>
            </a:fld>
            <a:endParaRPr lang="en-US" dirty="0">
              <a:latin typeface="Tahom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0" y="144463"/>
            <a:ext cx="9144000" cy="981075"/>
          </a:xfrm>
        </p:spPr>
        <p:txBody>
          <a:bodyPr/>
          <a:lstStyle/>
          <a:p>
            <a:r>
              <a:rPr lang="en-US" dirty="0" smtClean="0"/>
              <a:t>Local RRR on extracted strands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849563"/>
            <a:ext cx="3848100" cy="3443037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281" y="3117708"/>
            <a:ext cx="3567855" cy="2675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Content Placeholder 4"/>
          <p:cNvSpPr txBox="1">
            <a:spLocks/>
          </p:cNvSpPr>
          <p:nvPr/>
        </p:nvSpPr>
        <p:spPr>
          <a:xfrm>
            <a:off x="292100" y="4345622"/>
            <a:ext cx="4660900" cy="19408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4"/>
              </a:buBlip>
              <a:tabLst/>
              <a:defRPr sz="2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66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RRR virgin wire ≈ 160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Max value local RRR compatible with virgin wire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Min value local RRR ≈ 100</a:t>
            </a:r>
          </a:p>
          <a:p>
            <a:pPr lvl="1">
              <a:spcAft>
                <a:spcPts val="2400"/>
              </a:spcAft>
            </a:pPr>
            <a:endParaRPr lang="en-US" sz="2400" dirty="0" smtClean="0">
              <a:solidFill>
                <a:srgbClr val="000099"/>
              </a:solidFill>
            </a:endParaRPr>
          </a:p>
        </p:txBody>
      </p:sp>
      <p:sp>
        <p:nvSpPr>
          <p:cNvPr id="20" name="Connector 19"/>
          <p:cNvSpPr/>
          <p:nvPr/>
        </p:nvSpPr>
        <p:spPr bwMode="auto">
          <a:xfrm flipH="1">
            <a:off x="5346700" y="3708400"/>
            <a:ext cx="711200" cy="736600"/>
          </a:xfrm>
          <a:prstGeom prst="flowChartConnector">
            <a:avLst/>
          </a:prstGeom>
          <a:noFill/>
          <a:ln w="28575" cap="flat" cmpd="sng" algn="ctr">
            <a:solidFill>
              <a:srgbClr val="FC2A3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64" charset="-128"/>
            </a:endParaRPr>
          </a:p>
        </p:txBody>
      </p:sp>
      <p:sp>
        <p:nvSpPr>
          <p:cNvPr id="21" name="Connector 20"/>
          <p:cNvSpPr/>
          <p:nvPr/>
        </p:nvSpPr>
        <p:spPr bwMode="auto">
          <a:xfrm flipH="1">
            <a:off x="7175500" y="3314700"/>
            <a:ext cx="711200" cy="736600"/>
          </a:xfrm>
          <a:prstGeom prst="flowChartConnector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64" charset="-128"/>
            </a:endParaRPr>
          </a:p>
        </p:txBody>
      </p:sp>
      <p:cxnSp>
        <p:nvCxnSpPr>
          <p:cNvPr id="22" name="Straight Arrow Connector 21"/>
          <p:cNvCxnSpPr>
            <a:stCxn id="20" idx="6"/>
          </p:cNvCxnSpPr>
          <p:nvPr/>
        </p:nvCxnSpPr>
        <p:spPr bwMode="auto">
          <a:xfrm flipH="1" flipV="1">
            <a:off x="977900" y="3314700"/>
            <a:ext cx="4368800" cy="762000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>
            <a:stCxn id="20" idx="7"/>
          </p:cNvCxnSpPr>
          <p:nvPr/>
        </p:nvCxnSpPr>
        <p:spPr bwMode="auto">
          <a:xfrm flipH="1" flipV="1">
            <a:off x="4597400" y="2832100"/>
            <a:ext cx="853453" cy="984173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1" name="Picture 2" descr="\\cern.ch\dfs\Users\s\savary\Documents\Conferences\ASC-2014\ASC Manuscript Practice Model\Submission for publication\Fig. 2 Cable Insulation.tif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3" r="13728" b="43245"/>
          <a:stretch/>
        </p:blipFill>
        <p:spPr bwMode="auto">
          <a:xfrm>
            <a:off x="4369400" y="1944943"/>
            <a:ext cx="4647600" cy="89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Straight Arrow Connector 31"/>
          <p:cNvCxnSpPr>
            <a:stCxn id="21" idx="7"/>
          </p:cNvCxnSpPr>
          <p:nvPr/>
        </p:nvCxnSpPr>
        <p:spPr bwMode="auto">
          <a:xfrm flipH="1" flipV="1">
            <a:off x="3048000" y="2844800"/>
            <a:ext cx="4231653" cy="577773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stCxn id="21" idx="1"/>
          </p:cNvCxnSpPr>
          <p:nvPr/>
        </p:nvCxnSpPr>
        <p:spPr bwMode="auto">
          <a:xfrm flipV="1">
            <a:off x="7782547" y="2857500"/>
            <a:ext cx="1005853" cy="565073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Rectangle 33"/>
          <p:cNvSpPr/>
          <p:nvPr/>
        </p:nvSpPr>
        <p:spPr>
          <a:xfrm>
            <a:off x="7683500" y="1730802"/>
            <a:ext cx="16891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US" sz="2000" b="1" dirty="0" smtClean="0">
                <a:solidFill>
                  <a:srgbClr val="008000"/>
                </a:solidFill>
                <a:latin typeface="Tahoma"/>
                <a:cs typeface="Tahoma"/>
              </a:rPr>
              <a:t>thick edge  </a:t>
            </a:r>
            <a:endParaRPr lang="en-US" sz="2000" b="1" dirty="0">
              <a:solidFill>
                <a:srgbClr val="008000"/>
              </a:solidFill>
              <a:latin typeface="Tahoma"/>
              <a:cs typeface="Tahoma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051300" y="1743502"/>
            <a:ext cx="16891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Tahoma"/>
                <a:cs typeface="Tahoma"/>
              </a:rPr>
              <a:t>thin edge  </a:t>
            </a:r>
            <a:endParaRPr lang="en-US" sz="2000" b="1" dirty="0">
              <a:solidFill>
                <a:srgbClr val="FF0000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079184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9</a:t>
            </a:fld>
            <a:endParaRPr lang="en-US" dirty="0">
              <a:latin typeface="Tahom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CERN Conductor and Cable Development  – B. Bordini 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092200" y="144463"/>
            <a:ext cx="7518400" cy="981075"/>
          </a:xfrm>
        </p:spPr>
        <p:txBody>
          <a:bodyPr/>
          <a:lstStyle/>
          <a:p>
            <a:r>
              <a:rPr lang="en-GB" dirty="0" smtClean="0"/>
              <a:t>0.7 mm Wire Received so far</a:t>
            </a:r>
            <a:endParaRPr lang="en-US" dirty="0"/>
          </a:p>
        </p:txBody>
      </p:sp>
      <p:pic>
        <p:nvPicPr>
          <p:cNvPr id="18" name="Picture 21" descr="C:\Documents and Settings\bbordini\Local Settings\Temporary Internet Files\Content.Word\001.jpg"/>
          <p:cNvPicPr>
            <a:picLocks noChangeAspect="1"/>
          </p:cNvPicPr>
          <p:nvPr/>
        </p:nvPicPr>
        <p:blipFill>
          <a:blip r:embed="rId2"/>
          <a:srcRect l="13051" r="13051"/>
          <a:stretch>
            <a:fillRect/>
          </a:stretch>
        </p:blipFill>
        <p:spPr>
          <a:xfrm>
            <a:off x="190499" y="1659648"/>
            <a:ext cx="1800000" cy="1831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HO10S14163A01U.jpg"/>
          <p:cNvPicPr>
            <a:picLocks noChangeAspect="1"/>
          </p:cNvPicPr>
          <p:nvPr/>
        </p:nvPicPr>
        <p:blipFill>
          <a:blip r:embed="rId3"/>
          <a:srcRect b="28615"/>
          <a:stretch>
            <a:fillRect/>
          </a:stretch>
        </p:blipFill>
        <p:spPr>
          <a:xfrm>
            <a:off x="2586934" y="1697748"/>
            <a:ext cx="1800000" cy="1829719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177800" y="1204048"/>
            <a:ext cx="195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  <a:latin typeface="Tahoma"/>
                <a:cs typeface="Tahoma"/>
              </a:rPr>
              <a:t>RRP 108/127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52700" y="1208523"/>
            <a:ext cx="1917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  <a:latin typeface="Tahoma"/>
                <a:cs typeface="Tahoma"/>
              </a:rPr>
              <a:t>RRP 132/169</a:t>
            </a:r>
            <a:endParaRPr lang="en-GB" sz="2000" b="1" dirty="0">
              <a:solidFill>
                <a:srgbClr val="0000FF"/>
              </a:solidFill>
              <a:latin typeface="Tahoma"/>
              <a:cs typeface="Tahoma"/>
            </a:endParaRPr>
          </a:p>
        </p:txBody>
      </p:sp>
      <p:pic>
        <p:nvPicPr>
          <p:cNvPr id="22" name="Picture 22"/>
          <p:cNvPicPr>
            <a:picLocks noChangeAspect="1"/>
          </p:cNvPicPr>
          <p:nvPr/>
        </p:nvPicPr>
        <p:blipFill>
          <a:blip r:embed="rId4"/>
          <a:srcRect l="1847" r="1847"/>
          <a:stretch>
            <a:fillRect/>
          </a:stretch>
        </p:blipFill>
        <p:spPr>
          <a:xfrm>
            <a:off x="5130800" y="4449552"/>
            <a:ext cx="1800000" cy="1736129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22"/>
          <p:cNvSpPr txBox="1"/>
          <p:nvPr/>
        </p:nvSpPr>
        <p:spPr>
          <a:xfrm>
            <a:off x="5282337" y="3944857"/>
            <a:ext cx="1448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  <a:latin typeface="Tahoma"/>
                <a:cs typeface="Tahoma"/>
              </a:rPr>
              <a:t>PIT 114</a:t>
            </a:r>
            <a:endParaRPr lang="en-GB" sz="2000" b="1" dirty="0">
              <a:solidFill>
                <a:srgbClr val="0000FF"/>
              </a:solidFill>
              <a:latin typeface="Tahoma"/>
              <a:cs typeface="Tahom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03237" y="3894057"/>
            <a:ext cx="1283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  <a:latin typeface="Tahoma"/>
                <a:cs typeface="Tahoma"/>
              </a:rPr>
              <a:t>PIT 120</a:t>
            </a:r>
            <a:endParaRPr lang="en-GB" sz="2000" b="1" dirty="0">
              <a:solidFill>
                <a:srgbClr val="0000FF"/>
              </a:solidFill>
              <a:latin typeface="Tahoma"/>
              <a:cs typeface="Tahom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26300" y="1233923"/>
            <a:ext cx="1917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  <a:latin typeface="Tahoma"/>
                <a:cs typeface="Tahoma"/>
              </a:rPr>
              <a:t>RRP 150/169</a:t>
            </a:r>
            <a:endParaRPr lang="en-GB" sz="2000" b="1" dirty="0">
              <a:solidFill>
                <a:srgbClr val="0000FF"/>
              </a:solidFill>
              <a:latin typeface="Tahoma"/>
              <a:cs typeface="Tahoma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7400" y="4432300"/>
            <a:ext cx="1800000" cy="1800000"/>
          </a:xfrm>
          <a:prstGeom prst="rect">
            <a:avLst/>
          </a:prstGeom>
        </p:spPr>
      </p:pic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420923"/>
              </p:ext>
            </p:extLst>
          </p:nvPr>
        </p:nvGraphicFramePr>
        <p:xfrm>
          <a:off x="285750" y="4316572"/>
          <a:ext cx="4305299" cy="1638300"/>
        </p:xfrm>
        <a:graphic>
          <a:graphicData uri="http://schemas.openxmlformats.org/drawingml/2006/table">
            <a:tbl>
              <a:tblPr/>
              <a:tblGrid>
                <a:gridCol w="367670"/>
                <a:gridCol w="735340"/>
                <a:gridCol w="1151240"/>
                <a:gridCol w="1363150"/>
                <a:gridCol w="687899"/>
              </a:tblGrid>
              <a:tr h="241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Layout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 to non-Cu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Sub-Element size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 shape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RRP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108/127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 μm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Hex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132/169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 μm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144/169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150/169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 μm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Circular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4838700" y="1195823"/>
            <a:ext cx="1917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  <a:latin typeface="Tahoma"/>
                <a:cs typeface="Tahoma"/>
              </a:rPr>
              <a:t>RRP 144/169</a:t>
            </a:r>
            <a:endParaRPr lang="en-GB" sz="2000" b="1" dirty="0">
              <a:solidFill>
                <a:srgbClr val="0000FF"/>
              </a:solidFill>
              <a:latin typeface="Tahoma"/>
              <a:cs typeface="Tahoma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9500" y="1727200"/>
            <a:ext cx="1873784" cy="18108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88154" y="1752600"/>
            <a:ext cx="1879646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00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64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78730</TotalTime>
  <Words>1919</Words>
  <Application>Microsoft Macintosh PowerPoint</Application>
  <PresentationFormat>On-screen Show (4:3)</PresentationFormat>
  <Paragraphs>278</Paragraphs>
  <Slides>22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1_Default Design</vt:lpstr>
      <vt:lpstr>Document</vt:lpstr>
      <vt:lpstr>PowerPoint Presentation</vt:lpstr>
      <vt:lpstr>Outline</vt:lpstr>
      <vt:lpstr>Wire Specifications for the Magnet Series </vt:lpstr>
      <vt:lpstr>Magnet Margin in Operating Conditions</vt:lpstr>
      <vt:lpstr>The importance of a large RRR</vt:lpstr>
      <vt:lpstr>Instabilities in Magnets</vt:lpstr>
      <vt:lpstr>Why a RRR of 150 ?</vt:lpstr>
      <vt:lpstr>Local RRR on extracted strands</vt:lpstr>
      <vt:lpstr>0.7 mm Wire Received so far</vt:lpstr>
      <vt:lpstr>0.7 mm 169 restacks RRP Wire  Ic  @ 12 T, 4.22 K &amp; RRR</vt:lpstr>
      <vt:lpstr>0.7 mm PIT Wire</vt:lpstr>
      <vt:lpstr> Magnetization of the 0.7 mm 132/169 RRP wire </vt:lpstr>
      <vt:lpstr> Magnetization  RRP 132/169 vs PIT 120 </vt:lpstr>
      <vt:lpstr>Wire Procurement</vt:lpstr>
      <vt:lpstr>11 T Cable Parameters</vt:lpstr>
      <vt:lpstr>Effect of Core on the  Ramp-Rate Dependence</vt:lpstr>
      <vt:lpstr>11 T Cable Produced at CERN Electrical Performance</vt:lpstr>
      <vt:lpstr>CERN Cables in the Magnets tested so far</vt:lpstr>
      <vt:lpstr>Heat Treatment &amp; Witness Samples Coil 106</vt:lpstr>
      <vt:lpstr>Heat Treatment &amp; Witness Samples Coil 108</vt:lpstr>
      <vt:lpstr>Conclusions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Bernardo Bordini</cp:lastModifiedBy>
  <cp:revision>2855</cp:revision>
  <cp:lastPrinted>2015-09-16T16:34:54Z</cp:lastPrinted>
  <dcterms:created xsi:type="dcterms:W3CDTF">2010-05-06T21:18:47Z</dcterms:created>
  <dcterms:modified xsi:type="dcterms:W3CDTF">2015-09-21T12:48:41Z</dcterms:modified>
</cp:coreProperties>
</file>