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260" r:id="rId3"/>
    <p:sldId id="314" r:id="rId4"/>
    <p:sldId id="313" r:id="rId5"/>
    <p:sldId id="315" r:id="rId6"/>
    <p:sldId id="299" r:id="rId7"/>
    <p:sldId id="316" r:id="rId8"/>
    <p:sldId id="305" r:id="rId9"/>
    <p:sldId id="306" r:id="rId10"/>
    <p:sldId id="307" r:id="rId11"/>
    <p:sldId id="308" r:id="rId12"/>
    <p:sldId id="310" r:id="rId13"/>
    <p:sldId id="294" r:id="rId14"/>
  </p:sldIdLst>
  <p:sldSz cx="9144000" cy="704056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02" y="84"/>
      </p:cViewPr>
      <p:guideLst>
        <p:guide orient="horz" pos="221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0"/>
    </p:cViewPr>
  </p:sorterViewPr>
  <p:notesViewPr>
    <p:cSldViewPr snapToGrid="0">
      <p:cViewPr varScale="1">
        <p:scale>
          <a:sx n="67" d="100"/>
          <a:sy n="67" d="100"/>
        </p:scale>
        <p:origin x="-3168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67F1D-4C63-492C-B197-FC5C7357C7A8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609F27-7EE9-4FA3-ABA9-7ACBB0581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394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C8BAA-21A8-43F7-B736-BA009D29E8B8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1738" y="685800"/>
            <a:ext cx="4454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D2635-EE2F-41C0-8D25-B8754243F7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7500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tif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tif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7138"/>
            <a:ext cx="7772400" cy="150915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89652"/>
            <a:ext cx="6400800" cy="179925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7691" y="6525559"/>
            <a:ext cx="3894993" cy="374845"/>
          </a:xfrm>
        </p:spPr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2636" y="292542"/>
            <a:ext cx="762000" cy="730132"/>
          </a:xfrm>
          <a:prstGeom prst="rect">
            <a:avLst/>
          </a:prstGeom>
          <a:noFill/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689" y="312914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381000" y="277147"/>
            <a:ext cx="856128" cy="7609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107" y="6525559"/>
            <a:ext cx="3912577" cy="374845"/>
          </a:xfrm>
        </p:spPr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5088" y="312915"/>
            <a:ext cx="762000" cy="73013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207" y="312915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96070" y="273970"/>
            <a:ext cx="863280" cy="76727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2799"/>
            <a:ext cx="4038600" cy="46464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r>
              <a:rPr lang="en-US" smtClean="0"/>
              <a:t>09/22/2015</a:t>
            </a:r>
            <a:endParaRPr lang="en-US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1" y="547600"/>
            <a:ext cx="708025" cy="689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547600"/>
            <a:ext cx="762000" cy="730132"/>
          </a:xfrm>
          <a:prstGeom prst="rect">
            <a:avLst/>
          </a:prstGeom>
          <a:noFill/>
        </p:spPr>
      </p:pic>
      <p:pic>
        <p:nvPicPr>
          <p:cNvPr id="11" name="Picture 10" descr="Demo_Az.tiff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17" t="18293"/>
          <a:stretch/>
        </p:blipFill>
        <p:spPr>
          <a:xfrm>
            <a:off x="457200" y="312914"/>
            <a:ext cx="1232230" cy="1095199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81949"/>
            <a:ext cx="8229600" cy="1173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2799"/>
            <a:ext cx="8229600" cy="4646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09/22/2015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6485" y="6525559"/>
            <a:ext cx="3868615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25559"/>
            <a:ext cx="2133600" cy="3748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                                       </a:t>
            </a:r>
            <a:fld id="{91AA77F4-E0BD-44B8-B9D0-4B058060D8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57225" y="1234281"/>
            <a:ext cx="7772400" cy="2133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11T Magnet Test Plan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400" dirty="0" smtClean="0"/>
              <a:t>Guram Chlachidze</a:t>
            </a:r>
            <a:endParaRPr lang="en-US" sz="2400" i="1" dirty="0" smtClean="0"/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219200" y="3652047"/>
            <a:ext cx="701040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algn="ctr" eaLnBrk="1" hangingPunct="1">
              <a:defRPr/>
            </a:pPr>
            <a:r>
              <a:rPr lang="en-US" sz="2800" dirty="0" smtClean="0"/>
              <a:t>CERN-FNAL Collaboration Meeting on DS 11T Dipole Grounds</a:t>
            </a:r>
          </a:p>
          <a:p>
            <a:pPr marL="0" indent="0" algn="ctr" eaLnBrk="1" hangingPunct="1">
              <a:defRPr/>
            </a:pPr>
            <a:endParaRPr lang="en-US" sz="2800" dirty="0"/>
          </a:p>
          <a:p>
            <a:pPr marL="0" indent="0" algn="ctr" eaLnBrk="1" hangingPunct="1">
              <a:defRPr/>
            </a:pPr>
            <a:r>
              <a:rPr lang="en-US" sz="2400" dirty="0" smtClean="0"/>
              <a:t>September 21-23, 2015 @ FNAL</a:t>
            </a:r>
            <a:endParaRPr lang="en-US" sz="2400" dirty="0"/>
          </a:p>
          <a:p>
            <a:pPr marL="0" indent="0" algn="ctr" eaLnBrk="1" hangingPunct="1">
              <a:defRPr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1103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R&amp;D Test Plan (cont’d)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498" y="1446245"/>
            <a:ext cx="8108302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Magnetic </a:t>
            </a:r>
            <a:r>
              <a:rPr lang="en-US" sz="2000" u="sng" dirty="0">
                <a:solidFill>
                  <a:srgbClr val="0000CC"/>
                </a:solidFill>
              </a:rPr>
              <a:t>measurements  </a:t>
            </a:r>
            <a:r>
              <a:rPr lang="en-US" sz="2000" u="sng" dirty="0" smtClean="0">
                <a:solidFill>
                  <a:srgbClr val="0000CC"/>
                </a:solidFill>
              </a:rPr>
              <a:t>at </a:t>
            </a:r>
            <a:r>
              <a:rPr lang="en-US" sz="2000" u="sng" dirty="0" err="1">
                <a:solidFill>
                  <a:srgbClr val="0000CC"/>
                </a:solidFill>
              </a:rPr>
              <a:t>I</a:t>
            </a:r>
            <a:r>
              <a:rPr lang="en-US" sz="2000" u="sng" baseline="-25000" dirty="0" err="1">
                <a:solidFill>
                  <a:srgbClr val="0000CC"/>
                </a:solidFill>
              </a:rPr>
              <a:t>nom</a:t>
            </a:r>
            <a:r>
              <a:rPr lang="en-US" sz="2000" u="sng" dirty="0">
                <a:solidFill>
                  <a:srgbClr val="0000CC"/>
                </a:solidFill>
              </a:rPr>
              <a:t> or 90% of I</a:t>
            </a:r>
            <a:r>
              <a:rPr lang="en-US" sz="2000" u="sng" baseline="-25000" dirty="0">
                <a:solidFill>
                  <a:srgbClr val="0000CC"/>
                </a:solidFill>
              </a:rPr>
              <a:t>max</a:t>
            </a:r>
            <a:endParaRPr lang="en-US" sz="2000" u="sng" dirty="0">
              <a:solidFill>
                <a:srgbClr val="0000CC"/>
              </a:solidFill>
            </a:endParaRPr>
          </a:p>
          <a:p>
            <a:r>
              <a:rPr lang="en-US" sz="1800" dirty="0" smtClean="0"/>
              <a:t>Full set of measurements performed at 1.9K, few measurements at 4.5K for comparison </a:t>
            </a:r>
          </a:p>
          <a:p>
            <a:r>
              <a:rPr lang="en-US" sz="1800" dirty="0" smtClean="0"/>
              <a:t>Accelerator (machine) cycle</a:t>
            </a:r>
            <a:endParaRPr lang="en-US" sz="1800" dirty="0"/>
          </a:p>
          <a:p>
            <a:r>
              <a:rPr lang="en-US" sz="1800" dirty="0"/>
              <a:t>Ramp rate dependence</a:t>
            </a:r>
          </a:p>
          <a:p>
            <a:r>
              <a:rPr lang="en-US" sz="1800" dirty="0"/>
              <a:t>Stair-Step measurements</a:t>
            </a:r>
          </a:p>
          <a:p>
            <a:r>
              <a:rPr lang="en-US" sz="1800" dirty="0"/>
              <a:t>Z scan at selected </a:t>
            </a:r>
            <a:r>
              <a:rPr lang="en-US" sz="1800" dirty="0" smtClean="0"/>
              <a:t>currents</a:t>
            </a:r>
            <a:endParaRPr lang="en-US" sz="1800" dirty="0"/>
          </a:p>
          <a:p>
            <a:pPr marL="0" indent="0">
              <a:buNone/>
            </a:pPr>
            <a:endParaRPr lang="en-US" sz="1400" dirty="0" smtClean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sz="2000" dirty="0" smtClean="0"/>
              <a:t>Pre-cycles, ramp rates, injection porch, reset currents – all defined in the Test Protocol</a:t>
            </a:r>
            <a:endParaRPr lang="en-US" sz="20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Temperature dependence study after reaching plateau 1.9K – 4.5K</a:t>
            </a:r>
          </a:p>
          <a:p>
            <a:r>
              <a:rPr lang="en-US" sz="1800" dirty="0" smtClean="0"/>
              <a:t>Start at 1.9K, quenches help to warmup the magnet</a:t>
            </a:r>
          </a:p>
          <a:p>
            <a:r>
              <a:rPr lang="en-US" sz="1800" dirty="0" smtClean="0"/>
              <a:t>At standard ramp rate of 20 A/s unless unusual ramp rate dependence is observed during the quench performance study</a:t>
            </a:r>
            <a:endParaRPr lang="en-US" sz="18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800" dirty="0" smtClean="0"/>
              <a:t> </a:t>
            </a: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Guram</a:t>
            </a:r>
            <a:r>
              <a:rPr lang="fr-FR" dirty="0" smtClean="0"/>
              <a:t> </a:t>
            </a:r>
            <a:r>
              <a:rPr lang="fr-FR" dirty="0" err="1" smtClean="0"/>
              <a:t>Chlachidze</a:t>
            </a:r>
            <a:r>
              <a:rPr lang="fr-FR" dirty="0" smtClean="0"/>
              <a:t>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4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3856" y="3989849"/>
            <a:ext cx="4311048" cy="25357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R&amp;D Test Plan (cont’d)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498" y="1446245"/>
            <a:ext cx="8108302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More </a:t>
            </a:r>
            <a:r>
              <a:rPr lang="en-US" sz="2000" u="sng" dirty="0">
                <a:solidFill>
                  <a:srgbClr val="0000CC"/>
                </a:solidFill>
              </a:rPr>
              <a:t>performance tests at 4.5 K</a:t>
            </a:r>
          </a:p>
          <a:p>
            <a:r>
              <a:rPr lang="en-US" sz="1800" dirty="0"/>
              <a:t>Energy loss measurements: loops at different ramp rates from 500 A to 6500 A</a:t>
            </a:r>
          </a:p>
          <a:p>
            <a:r>
              <a:rPr lang="en-US" sz="1800" dirty="0"/>
              <a:t>Selected magnetic </a:t>
            </a:r>
            <a:r>
              <a:rPr lang="en-US" sz="1800" dirty="0" smtClean="0"/>
              <a:t>measurements for comparison with the 1.9 K data</a:t>
            </a:r>
            <a:endParaRPr lang="en-US" sz="1800" dirty="0"/>
          </a:p>
          <a:p>
            <a:r>
              <a:rPr lang="en-US" sz="1800" dirty="0"/>
              <a:t>Splice measurements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Quench protection studies at 1.9 K</a:t>
            </a:r>
          </a:p>
          <a:p>
            <a:r>
              <a:rPr lang="en-US" sz="1800" dirty="0" smtClean="0"/>
              <a:t>Protection </a:t>
            </a:r>
            <a:r>
              <a:rPr lang="en-US" sz="1800" dirty="0"/>
              <a:t>heater </a:t>
            </a:r>
            <a:r>
              <a:rPr lang="en-US" sz="1800" dirty="0" smtClean="0"/>
              <a:t>tests: </a:t>
            </a:r>
            <a:r>
              <a:rPr lang="en-US" sz="1800" dirty="0"/>
              <a:t>delays as function of </a:t>
            </a:r>
            <a:r>
              <a:rPr lang="en-US" sz="1800" dirty="0" smtClean="0"/>
              <a:t>magnet current, dissipated power</a:t>
            </a:r>
            <a:r>
              <a:rPr lang="en-US" sz="1800" dirty="0"/>
              <a:t>, </a:t>
            </a:r>
            <a:r>
              <a:rPr lang="en-US" sz="1800" dirty="0" smtClean="0"/>
              <a:t>time constant.</a:t>
            </a:r>
            <a:endParaRPr lang="en-US" sz="1800" dirty="0"/>
          </a:p>
          <a:p>
            <a:r>
              <a:rPr lang="en-US" sz="1800" dirty="0" smtClean="0"/>
              <a:t>Quench propagation between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the OL and IL coils</a:t>
            </a:r>
          </a:p>
          <a:p>
            <a:r>
              <a:rPr lang="en-US" sz="1800" dirty="0" smtClean="0"/>
              <a:t>Selected </a:t>
            </a:r>
            <a:r>
              <a:rPr lang="en-US" sz="1800" dirty="0"/>
              <a:t>spot heater tests </a:t>
            </a:r>
            <a:endParaRPr lang="en-US" sz="1800" dirty="0" smtClean="0"/>
          </a:p>
          <a:p>
            <a:r>
              <a:rPr lang="en-US" sz="1800" dirty="0" smtClean="0"/>
              <a:t>Fast </a:t>
            </a:r>
            <a:r>
              <a:rPr lang="en-US" sz="1800" dirty="0"/>
              <a:t>extraction </a:t>
            </a:r>
            <a:r>
              <a:rPr lang="en-US" sz="1800" dirty="0" smtClean="0"/>
              <a:t>tests</a:t>
            </a:r>
          </a:p>
          <a:p>
            <a:r>
              <a:rPr lang="en-US" sz="1800" dirty="0" smtClean="0"/>
              <a:t>QI studies: maximum MIITs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to be specified</a:t>
            </a: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Guram</a:t>
            </a:r>
            <a:r>
              <a:rPr lang="fr-FR" dirty="0" smtClean="0"/>
              <a:t> </a:t>
            </a:r>
            <a:r>
              <a:rPr lang="fr-FR" dirty="0" err="1" smtClean="0"/>
              <a:t>Chlachidze</a:t>
            </a:r>
            <a:r>
              <a:rPr lang="fr-FR" dirty="0" smtClean="0"/>
              <a:t>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130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R&amp;D Test Plan (cont’d)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498" y="1446245"/>
            <a:ext cx="8108302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Additional tests: </a:t>
            </a:r>
            <a:r>
              <a:rPr lang="en-US" sz="2000" dirty="0" smtClean="0"/>
              <a:t>Holding magnet at high current</a:t>
            </a:r>
          </a:p>
          <a:p>
            <a:r>
              <a:rPr lang="en-US" sz="1800" dirty="0" smtClean="0"/>
              <a:t>Demonstrate </a:t>
            </a:r>
            <a:r>
              <a:rPr lang="en-US" sz="1800" dirty="0"/>
              <a:t>capability to retain </a:t>
            </a:r>
            <a:r>
              <a:rPr lang="en-US" sz="1800" dirty="0" smtClean="0"/>
              <a:t>nominal</a:t>
            </a:r>
            <a:r>
              <a:rPr lang="en-US" sz="1800" dirty="0"/>
              <a:t> current level </a:t>
            </a:r>
            <a:r>
              <a:rPr lang="en-US" sz="1800" dirty="0" smtClean="0"/>
              <a:t>or 90-95% of I</a:t>
            </a:r>
            <a:r>
              <a:rPr lang="en-US" sz="1800" baseline="-25000" dirty="0" smtClean="0"/>
              <a:t>max</a:t>
            </a:r>
            <a:r>
              <a:rPr lang="en-US" sz="1800" dirty="0" smtClean="0"/>
              <a:t> for </a:t>
            </a:r>
            <a:r>
              <a:rPr lang="en-US" sz="1800" dirty="0"/>
              <a:t>an extended </a:t>
            </a:r>
            <a:r>
              <a:rPr lang="en-US" sz="1800" dirty="0" smtClean="0"/>
              <a:t>period</a:t>
            </a:r>
          </a:p>
          <a:p>
            <a:r>
              <a:rPr lang="en-US" sz="1800" dirty="0" smtClean="0"/>
              <a:t>Holding time up to 30 min</a:t>
            </a:r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Tests during and after warm-up</a:t>
            </a:r>
          </a:p>
          <a:p>
            <a:r>
              <a:rPr lang="en-US" sz="1800" dirty="0" smtClean="0"/>
              <a:t>RRR measurements at transition point and 300 K</a:t>
            </a:r>
          </a:p>
          <a:p>
            <a:r>
              <a:rPr lang="en-US" sz="1800" dirty="0" smtClean="0"/>
              <a:t>Magnetic measurements at room temperature: </a:t>
            </a:r>
            <a:r>
              <a:rPr lang="en-US" sz="1800" dirty="0" smtClean="0">
                <a:solidFill>
                  <a:srgbClr val="0000CC"/>
                </a:solidFill>
              </a:rPr>
              <a:t>z-scan at +/- 10 A</a:t>
            </a:r>
          </a:p>
          <a:p>
            <a:r>
              <a:rPr lang="en-US" sz="1800" dirty="0" smtClean="0"/>
              <a:t>LARP HQ program: magnetic measurements during warm-up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 smtClean="0"/>
              <a:t>Guram</a:t>
            </a:r>
            <a:r>
              <a:rPr lang="fr-FR" dirty="0" smtClean="0"/>
              <a:t> </a:t>
            </a:r>
            <a:r>
              <a:rPr lang="fr-FR" dirty="0" err="1" smtClean="0"/>
              <a:t>Chlachidze</a:t>
            </a:r>
            <a:r>
              <a:rPr lang="fr-FR" dirty="0" smtClean="0"/>
              <a:t>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760" y="2392241"/>
            <a:ext cx="4589596" cy="264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1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Finishing R&amp;D Test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Guram Chlachidze, CERN-FNAL 11T Collaboration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7924" y="1646422"/>
            <a:ext cx="7669160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000CC"/>
                </a:solidFill>
              </a:rPr>
              <a:t>The 2</a:t>
            </a:r>
            <a:r>
              <a:rPr lang="en-US" sz="2000" u="sng" baseline="30000" dirty="0" smtClean="0">
                <a:solidFill>
                  <a:srgbClr val="0000CC"/>
                </a:solidFill>
              </a:rPr>
              <a:t>nd</a:t>
            </a:r>
            <a:r>
              <a:rPr lang="en-US" sz="2000" u="sng" dirty="0" smtClean="0">
                <a:solidFill>
                  <a:srgbClr val="0000CC"/>
                </a:solidFill>
              </a:rPr>
              <a:t> Test Cycle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Magnet quench memory check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Depending on magnet performance in TC1 and test facility schedule</a:t>
            </a:r>
          </a:p>
          <a:p>
            <a:endParaRPr lang="en-US" sz="1400" dirty="0"/>
          </a:p>
          <a:p>
            <a:r>
              <a:rPr lang="en-US" sz="2000" u="sng" dirty="0" smtClean="0">
                <a:solidFill>
                  <a:srgbClr val="0000CC"/>
                </a:solidFill>
              </a:rPr>
              <a:t>Final electrical checkout after warm-up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SG and RLQ checkout</a:t>
            </a:r>
          </a:p>
          <a:p>
            <a:endParaRPr lang="en-US" sz="1400" dirty="0"/>
          </a:p>
          <a:p>
            <a:r>
              <a:rPr lang="en-US" sz="2000" dirty="0" smtClean="0"/>
              <a:t>Changes in the test plan: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Low pre-load with risk of magnet damage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Magnet instrumentation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2000" dirty="0" smtClean="0"/>
              <a:t>Data analysis and discussion of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Preliminary results discussed at internal meetings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Full analysis presented at CERN-FNAL meetings</a:t>
            </a:r>
          </a:p>
          <a:p>
            <a:endParaRPr lang="en-US" sz="1400" dirty="0" smtClean="0"/>
          </a:p>
          <a:p>
            <a:r>
              <a:rPr lang="en-US" sz="2000" dirty="0" smtClean="0"/>
              <a:t>Summaries on 11T field quality, quench performance and protection study ill be presented today</a:t>
            </a:r>
          </a:p>
        </p:txBody>
      </p:sp>
    </p:spTree>
    <p:extLst>
      <p:ext uri="{BB962C8B-B14F-4D97-AF65-F5344CB8AC3E}">
        <p14:creationId xmlns:p14="http://schemas.microsoft.com/office/powerpoint/2010/main" val="1462438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446246"/>
            <a:ext cx="8296275" cy="5144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11T Test Program is based on significant </a:t>
            </a:r>
            <a:r>
              <a:rPr lang="en-US" sz="2000" dirty="0" smtClean="0"/>
              <a:t>experience of </a:t>
            </a:r>
            <a:r>
              <a:rPr lang="en-US" sz="2000" dirty="0" smtClean="0"/>
              <a:t>working</a:t>
            </a:r>
            <a:r>
              <a:rPr lang="en-US" sz="2000" dirty="0" smtClean="0"/>
              <a:t> with </a:t>
            </a:r>
            <a:r>
              <a:rPr lang="en-US" sz="2000" smtClean="0"/>
              <a:t>Nb</a:t>
            </a:r>
            <a:r>
              <a:rPr lang="en-US" sz="2000" baseline="-25000" smtClean="0"/>
              <a:t>3</a:t>
            </a:r>
            <a:r>
              <a:rPr lang="en-US" sz="2000" smtClean="0"/>
              <a:t>Sn magnets </a:t>
            </a:r>
            <a:r>
              <a:rPr lang="en-US" sz="2000" dirty="0" smtClean="0"/>
              <a:t>at FNAL</a:t>
            </a:r>
          </a:p>
          <a:p>
            <a:r>
              <a:rPr lang="en-US" sz="1800" dirty="0" smtClean="0"/>
              <a:t>First FNAL Nb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Sn models (HFDA)</a:t>
            </a:r>
            <a:endParaRPr lang="en-US" sz="1800" dirty="0"/>
          </a:p>
          <a:p>
            <a:r>
              <a:rPr lang="en-US" sz="1800" dirty="0" smtClean="0"/>
              <a:t>LARP technological quadrupoles (TQC and TQS)</a:t>
            </a:r>
            <a:endParaRPr lang="en-US" sz="1800" dirty="0"/>
          </a:p>
          <a:p>
            <a:r>
              <a:rPr lang="en-US" sz="1800" dirty="0" smtClean="0"/>
              <a:t>Short and Long models of LQ and HQ for LARP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Joint R&amp;D program won 11T magnets initiated in parallel at FNAL and CERN</a:t>
            </a:r>
          </a:p>
          <a:p>
            <a:r>
              <a:rPr lang="en-US" sz="1800" dirty="0" smtClean="0"/>
              <a:t>Coordination of activities at both Labs, including test preparation and planning</a:t>
            </a:r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r>
              <a:rPr lang="en-US" sz="2000" dirty="0" smtClean="0"/>
              <a:t>Soon </a:t>
            </a:r>
            <a:r>
              <a:rPr lang="en-US" sz="2000" dirty="0"/>
              <a:t>after the very first test of 11T </a:t>
            </a:r>
            <a:r>
              <a:rPr lang="en-US" sz="2000" dirty="0" smtClean="0"/>
              <a:t>demonstrator </a:t>
            </a:r>
            <a:r>
              <a:rPr lang="en-US" sz="2000" dirty="0">
                <a:solidFill>
                  <a:srgbClr val="0000CC"/>
                </a:solidFill>
              </a:rPr>
              <a:t>CERN-FNAL common Test Protocol</a:t>
            </a:r>
            <a:r>
              <a:rPr lang="en-US" sz="2000" dirty="0"/>
              <a:t> was developed</a:t>
            </a:r>
          </a:p>
          <a:p>
            <a:r>
              <a:rPr lang="en-US" sz="1800" dirty="0"/>
              <a:t>First attempt to standardize the magnet test procedure at CERN and FNAL</a:t>
            </a:r>
          </a:p>
          <a:p>
            <a:r>
              <a:rPr lang="en-US" sz="1800" dirty="0" smtClean="0"/>
              <a:t>Defines </a:t>
            </a:r>
            <a:r>
              <a:rPr lang="en-US" sz="1800" dirty="0"/>
              <a:t>major </a:t>
            </a:r>
            <a:r>
              <a:rPr lang="en-US" sz="1800" dirty="0" smtClean="0"/>
              <a:t>test steps </a:t>
            </a:r>
            <a:r>
              <a:rPr lang="en-US" sz="1800" dirty="0"/>
              <a:t>and their sequence in test plan</a:t>
            </a:r>
          </a:p>
          <a:p>
            <a:r>
              <a:rPr lang="en-US" sz="1800" dirty="0" smtClean="0"/>
              <a:t>Describes </a:t>
            </a:r>
            <a:r>
              <a:rPr lang="en-US" sz="1800" dirty="0"/>
              <a:t>basic test parameters and settings</a:t>
            </a:r>
          </a:p>
          <a:p>
            <a:r>
              <a:rPr lang="en-US" sz="1800" dirty="0"/>
              <a:t>Makes easier comparison of test results at different </a:t>
            </a:r>
            <a:r>
              <a:rPr lang="en-US" sz="1800" dirty="0" smtClean="0"/>
              <a:t>Labs</a:t>
            </a:r>
            <a:endParaRPr lang="en-US" sz="1800" dirty="0"/>
          </a:p>
          <a:p>
            <a:pPr marL="0" indent="0">
              <a:buNone/>
            </a:pPr>
            <a:endParaRPr lang="en-US" sz="1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11T Test Protocol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52298"/>
            <a:ext cx="8229600" cy="4646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After several discussions the test protocol draft was presented at CERN-FNAL meeting on January 23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, 2013</a:t>
            </a:r>
          </a:p>
          <a:p>
            <a:r>
              <a:rPr lang="en-US" sz="1800" dirty="0" smtClean="0"/>
              <a:t>Lucio </a:t>
            </a:r>
            <a:r>
              <a:rPr lang="en-US" sz="1800" dirty="0" err="1" smtClean="0"/>
              <a:t>Fiscarelli</a:t>
            </a:r>
            <a:r>
              <a:rPr lang="en-US" sz="1800" dirty="0" smtClean="0"/>
              <a:t> and Hugo </a:t>
            </a:r>
            <a:r>
              <a:rPr lang="en-US" sz="1800" dirty="0" err="1" smtClean="0"/>
              <a:t>Bajas</a:t>
            </a:r>
            <a:r>
              <a:rPr lang="en-US" sz="1800" dirty="0" smtClean="0"/>
              <a:t> presented test protocols for quench performance study and field quality measurements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                                        </a:t>
            </a:r>
            <a:fld id="{91AA77F4-E0BD-44B8-B9D0-4B058060D841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678" y="3192630"/>
            <a:ext cx="2640169" cy="156578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198" y="4542183"/>
            <a:ext cx="2554343" cy="15616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2412" y="2765395"/>
            <a:ext cx="2176365" cy="333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539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11T Test Protocol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446246"/>
            <a:ext cx="8296275" cy="514450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2000" dirty="0" smtClean="0"/>
              <a:t>11T R&amp;D </a:t>
            </a:r>
            <a:r>
              <a:rPr lang="en-US" sz="2000" dirty="0"/>
              <a:t>test plan was d</a:t>
            </a:r>
            <a:r>
              <a:rPr lang="en-US" sz="2000" dirty="0" smtClean="0"/>
              <a:t>eveloped based on so called </a:t>
            </a:r>
            <a:r>
              <a:rPr lang="en-US" sz="2000" dirty="0" smtClean="0">
                <a:solidFill>
                  <a:srgbClr val="3333FF"/>
                </a:solidFill>
              </a:rPr>
              <a:t>standard measurements, </a:t>
            </a:r>
            <a:r>
              <a:rPr lang="en-US" sz="2000" dirty="0" smtClean="0"/>
              <a:t>to be consistent </a:t>
            </a:r>
            <a:r>
              <a:rPr lang="en-US" sz="2000" dirty="0"/>
              <a:t>with the future Production </a:t>
            </a:r>
            <a:r>
              <a:rPr lang="en-US" sz="2000" dirty="0" smtClean="0"/>
              <a:t>11T magnet tests</a:t>
            </a:r>
            <a:endParaRPr lang="en-US" sz="2000" dirty="0"/>
          </a:p>
          <a:p>
            <a:r>
              <a:rPr lang="en-US" sz="1800" dirty="0"/>
              <a:t>Parameters of </a:t>
            </a:r>
            <a:r>
              <a:rPr lang="en-US" sz="1800" dirty="0" smtClean="0"/>
              <a:t>the </a:t>
            </a:r>
            <a:r>
              <a:rPr lang="en-US" sz="1800" dirty="0"/>
              <a:t>standard tests are </a:t>
            </a:r>
            <a:r>
              <a:rPr lang="en-US" sz="1800" dirty="0" smtClean="0"/>
              <a:t>fixed and described in the Test Protocol</a:t>
            </a:r>
            <a:endParaRPr lang="en-US" sz="18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A set </a:t>
            </a:r>
            <a:r>
              <a:rPr lang="en-US" sz="2000" dirty="0"/>
              <a:t>of </a:t>
            </a:r>
            <a:r>
              <a:rPr lang="en-US" sz="2000" dirty="0">
                <a:solidFill>
                  <a:srgbClr val="3333FF"/>
                </a:solidFill>
              </a:rPr>
              <a:t>extended measurements </a:t>
            </a:r>
            <a:r>
              <a:rPr lang="en-US" sz="2000" dirty="0" smtClean="0"/>
              <a:t>were added to the </a:t>
            </a:r>
            <a:r>
              <a:rPr lang="en-US" sz="2000" dirty="0"/>
              <a:t>test </a:t>
            </a:r>
            <a:r>
              <a:rPr lang="en-US" sz="2000" dirty="0" smtClean="0"/>
              <a:t>plan</a:t>
            </a:r>
            <a:endParaRPr lang="en-US" sz="2000" dirty="0">
              <a:solidFill>
                <a:srgbClr val="3333FF"/>
              </a:solidFill>
            </a:endParaRPr>
          </a:p>
          <a:p>
            <a:r>
              <a:rPr lang="en-US" sz="1800" dirty="0"/>
              <a:t>Test facility </a:t>
            </a:r>
            <a:r>
              <a:rPr lang="en-US" sz="1800" dirty="0" smtClean="0"/>
              <a:t>or magnet specific </a:t>
            </a:r>
            <a:r>
              <a:rPr lang="en-US" sz="1800" dirty="0"/>
              <a:t>tests </a:t>
            </a:r>
          </a:p>
          <a:p>
            <a:r>
              <a:rPr lang="en-US" sz="1800" dirty="0"/>
              <a:t>Different </a:t>
            </a:r>
            <a:r>
              <a:rPr lang="en-US" sz="1800" dirty="0" smtClean="0"/>
              <a:t>test equipment (splice/energy </a:t>
            </a:r>
            <a:r>
              <a:rPr lang="en-US" sz="1800" dirty="0"/>
              <a:t>loss </a:t>
            </a:r>
            <a:r>
              <a:rPr lang="en-US" sz="1800" dirty="0" smtClean="0"/>
              <a:t>measurements)</a:t>
            </a:r>
            <a:endParaRPr lang="en-US" sz="1800" dirty="0"/>
          </a:p>
          <a:p>
            <a:r>
              <a:rPr lang="en-US" sz="1800" dirty="0"/>
              <a:t>Minor deviations in test parameters at CERN &amp; FNAL are expected 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/>
              <a:t>Guram</a:t>
            </a:r>
            <a:r>
              <a:rPr lang="fr-FR" smtClean="0"/>
              <a:t>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489" y="2854359"/>
            <a:ext cx="2910818" cy="20613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3031435"/>
            <a:ext cx="1746568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Pre-cycle parameters</a:t>
            </a:r>
            <a:endParaRPr lang="en-US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79968" y="3339212"/>
            <a:ext cx="970128" cy="318388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555828" y="3195430"/>
            <a:ext cx="2197140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Injection porch parameters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55828" y="3623416"/>
            <a:ext cx="2626873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Parabolic and exponential parts</a:t>
            </a:r>
          </a:p>
          <a:p>
            <a:r>
              <a:rPr lang="en-US" sz="1400" b="1" dirty="0"/>
              <a:t>o</a:t>
            </a:r>
            <a:r>
              <a:rPr lang="en-US" sz="1400" b="1" dirty="0" smtClean="0"/>
              <a:t>f post-injection current growth </a:t>
            </a:r>
            <a:endParaRPr lang="en-US" sz="14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107766" y="3729490"/>
            <a:ext cx="1448063" cy="791377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917898" y="3491612"/>
            <a:ext cx="1637930" cy="1029255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0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6783"/>
            <a:ext cx="8077200" cy="140811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Objectives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483567"/>
            <a:ext cx="8296275" cy="51071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CC"/>
                </a:solidFill>
              </a:rPr>
              <a:t>Main Test Objectives:</a:t>
            </a:r>
            <a:endParaRPr lang="en-US" sz="2000" dirty="0" smtClean="0"/>
          </a:p>
          <a:p>
            <a:r>
              <a:rPr lang="en-US" sz="1800" dirty="0" smtClean="0"/>
              <a:t>Quench performance study</a:t>
            </a:r>
          </a:p>
          <a:p>
            <a:r>
              <a:rPr lang="en-US" sz="1800" dirty="0"/>
              <a:t>Field quality </a:t>
            </a:r>
            <a:r>
              <a:rPr lang="en-US" sz="1800" dirty="0" smtClean="0"/>
              <a:t>measurements</a:t>
            </a:r>
            <a:endParaRPr lang="en-US" sz="1800" dirty="0"/>
          </a:p>
          <a:p>
            <a:r>
              <a:rPr lang="en-US" sz="1800" dirty="0" smtClean="0"/>
              <a:t>Magnet Protection study</a:t>
            </a:r>
          </a:p>
          <a:p>
            <a:r>
              <a:rPr lang="en-US" sz="1800" dirty="0" smtClean="0"/>
              <a:t>Study of mechanical properties 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smtClean="0"/>
              <a:t>Test plan </a:t>
            </a:r>
            <a:r>
              <a:rPr lang="en-US" sz="2000" dirty="0"/>
              <a:t>is </a:t>
            </a:r>
            <a:r>
              <a:rPr lang="en-US" sz="2000" dirty="0" smtClean="0"/>
              <a:t>developed and reviewed individually for each 11T magnet</a:t>
            </a:r>
          </a:p>
          <a:p>
            <a:r>
              <a:rPr lang="en-US" sz="1800" dirty="0" smtClean="0"/>
              <a:t>Test plans for the first few prototypes reviewed at CERN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2000" dirty="0" smtClean="0"/>
              <a:t>Requirements for Quench Integral (MIITs) budget and External </a:t>
            </a:r>
            <a:r>
              <a:rPr lang="en-US" sz="2000" dirty="0"/>
              <a:t>e</a:t>
            </a:r>
            <a:r>
              <a:rPr lang="en-US" sz="2000" dirty="0" smtClean="0"/>
              <a:t>nergy extraction system</a:t>
            </a:r>
          </a:p>
          <a:p>
            <a:r>
              <a:rPr lang="en-US" sz="1800" dirty="0" smtClean="0"/>
              <a:t>60 m</a:t>
            </a:r>
            <a:r>
              <a:rPr lang="el-GR" sz="1800" dirty="0" smtClean="0"/>
              <a:t>Ω</a:t>
            </a:r>
            <a:r>
              <a:rPr lang="en-US" sz="1800" dirty="0" smtClean="0"/>
              <a:t> dump resistor for quench training: lower MIITs, fast quench recovery</a:t>
            </a:r>
          </a:p>
          <a:p>
            <a:r>
              <a:rPr lang="en-US" sz="1800" dirty="0" smtClean="0"/>
              <a:t>Lower dump resistors used for quench protection studies 2.5, 5 and 10 </a:t>
            </a:r>
            <a:r>
              <a:rPr lang="en-US" sz="1800" dirty="0"/>
              <a:t>m</a:t>
            </a:r>
            <a:r>
              <a:rPr lang="el-GR" sz="1800" dirty="0" smtClean="0"/>
              <a:t>Ω</a:t>
            </a:r>
            <a:endParaRPr lang="en-US" sz="1800" dirty="0" smtClean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Uncontrolled Cool down and warm up for 11T magnets</a:t>
            </a:r>
          </a:p>
          <a:p>
            <a:r>
              <a:rPr lang="en-US" sz="1800" dirty="0" smtClean="0"/>
              <a:t>Temperature gradient less than 150 K for cool down and 10-20 K for warm up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30E96E-0F11-48AA-BD84-20EDC6E0FEB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Sequence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7159" y="1446245"/>
            <a:ext cx="8089641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Tests start at room temperature before cool down</a:t>
            </a:r>
            <a:endParaRPr lang="en-US" sz="2000" dirty="0"/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Cool-down, system and magnet checks at 4.5 K before the quench training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000" dirty="0" smtClean="0"/>
              <a:t>Quench performance study</a:t>
            </a:r>
          </a:p>
          <a:p>
            <a:r>
              <a:rPr lang="en-US" sz="1800" dirty="0" smtClean="0"/>
              <a:t>Starting with the quench training at 4.5 K: fast quench recovery, low </a:t>
            </a:r>
            <a:r>
              <a:rPr lang="en-US" sz="1800" dirty="0" err="1" smtClean="0"/>
              <a:t>LHe</a:t>
            </a:r>
            <a:r>
              <a:rPr lang="en-US" sz="1800" dirty="0" smtClean="0"/>
              <a:t> consumption</a:t>
            </a:r>
          </a:p>
          <a:p>
            <a:r>
              <a:rPr lang="en-US" sz="1800" dirty="0" smtClean="0"/>
              <a:t>Similar training pattern at 4.5 K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and 1.9 K 	 </a:t>
            </a:r>
          </a:p>
          <a:p>
            <a:r>
              <a:rPr lang="en-US" sz="1800" dirty="0" smtClean="0"/>
              <a:t>First quench training </a:t>
            </a:r>
            <a:r>
              <a:rPr lang="en-US" sz="1800" dirty="0"/>
              <a:t>a</a:t>
            </a:r>
            <a:r>
              <a:rPr lang="en-US" sz="1800" dirty="0" smtClean="0"/>
              <a:t>t 1.9 K for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recent magnets: to be consistent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with the production magnet tests</a:t>
            </a:r>
          </a:p>
          <a:p>
            <a:r>
              <a:rPr lang="en-US" sz="1800" dirty="0" err="1" smtClean="0"/>
              <a:t>LHe</a:t>
            </a:r>
            <a:r>
              <a:rPr lang="en-US" sz="1800" dirty="0" smtClean="0"/>
              <a:t> make rate increased recently</a:t>
            </a:r>
          </a:p>
          <a:p>
            <a:pPr marL="0" indent="0">
              <a:buNone/>
            </a:pPr>
            <a:r>
              <a:rPr lang="en-US" sz="1800" dirty="0" smtClean="0"/>
              <a:t>       at MTF 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4281" y="3666084"/>
            <a:ext cx="4117859" cy="2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6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Test Sequence (cont’d)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7159" y="1446245"/>
            <a:ext cx="8089641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M</a:t>
            </a:r>
            <a:r>
              <a:rPr lang="en-US" sz="2000" dirty="0" smtClean="0"/>
              <a:t>agnetic </a:t>
            </a:r>
            <a:r>
              <a:rPr lang="en-US" sz="2000" dirty="0"/>
              <a:t>measurements</a:t>
            </a:r>
          </a:p>
          <a:p>
            <a:r>
              <a:rPr lang="en-US" sz="1800" dirty="0"/>
              <a:t>Preliminary </a:t>
            </a:r>
            <a:r>
              <a:rPr lang="en-US" sz="1800" dirty="0" smtClean="0"/>
              <a:t>measurements before training</a:t>
            </a:r>
          </a:p>
          <a:p>
            <a:r>
              <a:rPr lang="en-US" sz="1800" dirty="0" smtClean="0"/>
              <a:t>Full set of measurements after training</a:t>
            </a: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Quench protection and MIITs Study</a:t>
            </a:r>
          </a:p>
          <a:p>
            <a:r>
              <a:rPr lang="en-US" sz="1800" dirty="0" smtClean="0"/>
              <a:t>High MIITs tests only at the end of testing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Splice resistance, energy loss and inductance measurements, fast extraction tests</a:t>
            </a:r>
          </a:p>
          <a:p>
            <a:r>
              <a:rPr lang="en-US" sz="1800" dirty="0" smtClean="0"/>
              <a:t>Detailed list of tests varies from magnet to magnet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2000" dirty="0" smtClean="0"/>
              <a:t>Quench Memory test</a:t>
            </a:r>
          </a:p>
          <a:p>
            <a:r>
              <a:rPr lang="en-US" sz="1800" dirty="0" smtClean="0"/>
              <a:t>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thermal cycle depending on magnet performance</a:t>
            </a:r>
            <a:endParaRPr lang="en-US" sz="16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2000" dirty="0" smtClean="0"/>
              <a:t>SG and voltage spike monitoring during the whole test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81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R&amp;D Test Plan Details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498" y="1446245"/>
            <a:ext cx="8108302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Tests at room temperature: before cool down</a:t>
            </a:r>
            <a:endParaRPr lang="en-US" sz="2000" u="sng" dirty="0">
              <a:solidFill>
                <a:srgbClr val="0000CC"/>
              </a:solidFill>
            </a:endParaRPr>
          </a:p>
          <a:p>
            <a:r>
              <a:rPr lang="en-US" sz="1800" dirty="0" smtClean="0"/>
              <a:t>RLQ measurements and Electrical integrity check (</a:t>
            </a:r>
            <a:r>
              <a:rPr lang="en-US" sz="1800" dirty="0" err="1" smtClean="0"/>
              <a:t>HiPot</a:t>
            </a:r>
            <a:r>
              <a:rPr lang="en-US" sz="1800" dirty="0"/>
              <a:t>)</a:t>
            </a:r>
            <a:r>
              <a:rPr lang="en-US" sz="1800" dirty="0" smtClean="0"/>
              <a:t> </a:t>
            </a:r>
          </a:p>
          <a:p>
            <a:r>
              <a:rPr lang="en-US" sz="1800" dirty="0" smtClean="0">
                <a:solidFill>
                  <a:srgbClr val="0000CC"/>
                </a:solidFill>
              </a:rPr>
              <a:t>Hi-pot </a:t>
            </a:r>
            <a:r>
              <a:rPr lang="en-US" sz="1800" dirty="0">
                <a:solidFill>
                  <a:srgbClr val="0000CC"/>
                </a:solidFill>
              </a:rPr>
              <a:t>schedule</a:t>
            </a:r>
            <a:r>
              <a:rPr lang="en-US" sz="1800" dirty="0"/>
              <a:t>: Coil to ground (with heaters grounded or floating) at 1000 V, </a:t>
            </a:r>
            <a:r>
              <a:rPr lang="en-US" sz="1800" dirty="0" smtClean="0"/>
              <a:t>strip heaters </a:t>
            </a:r>
            <a:r>
              <a:rPr lang="en-US" sz="1800" dirty="0"/>
              <a:t>to ground (with coils grounded or floating) at 1000 V, Spot </a:t>
            </a:r>
            <a:r>
              <a:rPr lang="en-US" sz="1800" dirty="0" smtClean="0"/>
              <a:t>heaters </a:t>
            </a:r>
            <a:r>
              <a:rPr lang="en-US" sz="1800" dirty="0"/>
              <a:t>to ground (with coils grounded or floating) at </a:t>
            </a:r>
            <a:r>
              <a:rPr lang="en-US" sz="1800" dirty="0" smtClean="0"/>
              <a:t>100 </a:t>
            </a:r>
            <a:r>
              <a:rPr lang="en-US" sz="1800" dirty="0"/>
              <a:t>V</a:t>
            </a:r>
            <a:endParaRPr lang="en-US" sz="1800" dirty="0" smtClean="0"/>
          </a:p>
          <a:p>
            <a:r>
              <a:rPr lang="en-US" sz="1800" dirty="0" smtClean="0"/>
              <a:t>Initial RRR measurements</a:t>
            </a:r>
            <a:endParaRPr lang="en-US" sz="1800" dirty="0"/>
          </a:p>
          <a:p>
            <a:r>
              <a:rPr lang="en-US" sz="1800" dirty="0" smtClean="0"/>
              <a:t>“Warm” </a:t>
            </a:r>
            <a:r>
              <a:rPr lang="en-US" sz="1800" dirty="0"/>
              <a:t>magnetic measurements </a:t>
            </a:r>
            <a:r>
              <a:rPr lang="en-US" sz="1800" dirty="0" smtClean="0"/>
              <a:t>to </a:t>
            </a:r>
            <a:r>
              <a:rPr lang="en-US" sz="1800" dirty="0"/>
              <a:t>verify the coordinate system in the vertical </a:t>
            </a:r>
            <a:r>
              <a:rPr lang="en-US" sz="1800" dirty="0" smtClean="0"/>
              <a:t>position: </a:t>
            </a:r>
            <a:r>
              <a:rPr lang="en-US" sz="1800" dirty="0" smtClean="0">
                <a:solidFill>
                  <a:srgbClr val="0000CC"/>
                </a:solidFill>
              </a:rPr>
              <a:t>z-scan at +/- 10 A</a:t>
            </a:r>
            <a:endParaRPr lang="en-US" sz="1800" dirty="0">
              <a:solidFill>
                <a:srgbClr val="0000CC"/>
              </a:solidFill>
            </a:endParaRPr>
          </a:p>
          <a:p>
            <a:pPr marL="0" indent="0">
              <a:buNone/>
            </a:pPr>
            <a:endParaRPr lang="en-US" sz="1000" dirty="0" smtClean="0"/>
          </a:p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Cool-down, System and magnet checks at 4.5K before the quench training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/>
              <a:t>Strain gauge monitoring with </a:t>
            </a:r>
            <a:r>
              <a:rPr lang="en-US" sz="1800" dirty="0" smtClean="0"/>
              <a:t>3 </a:t>
            </a:r>
            <a:r>
              <a:rPr lang="en-US" sz="1800" dirty="0"/>
              <a:t>min interval between </a:t>
            </a:r>
            <a:r>
              <a:rPr lang="en-US" sz="1800" dirty="0" smtClean="0"/>
              <a:t>readings 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/>
              <a:t>Q</a:t>
            </a:r>
            <a:r>
              <a:rPr lang="en-US" sz="1800" dirty="0" smtClean="0"/>
              <a:t>uench </a:t>
            </a:r>
            <a:r>
              <a:rPr lang="en-US" sz="1800" dirty="0"/>
              <a:t>detection </a:t>
            </a:r>
            <a:r>
              <a:rPr lang="en-US" sz="1800" dirty="0" smtClean="0"/>
              <a:t>and protection system checks, cold </a:t>
            </a:r>
            <a:r>
              <a:rPr lang="en-US" sz="1800" dirty="0" err="1" smtClean="0"/>
              <a:t>HiPot</a:t>
            </a:r>
            <a:r>
              <a:rPr lang="en-US" sz="1800" dirty="0" smtClean="0"/>
              <a:t> test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 smtClean="0"/>
              <a:t>Manual </a:t>
            </a:r>
            <a:r>
              <a:rPr lang="en-US" sz="1800" dirty="0"/>
              <a:t>trips and heater provoked quenches </a:t>
            </a:r>
            <a:r>
              <a:rPr lang="en-US" sz="1800" dirty="0" smtClean="0"/>
              <a:t>at currents </a:t>
            </a:r>
            <a:r>
              <a:rPr lang="en-US" sz="1800" dirty="0" smtClean="0">
                <a:solidFill>
                  <a:srgbClr val="0000CC"/>
                </a:solidFill>
              </a:rPr>
              <a:t>up to 5000 A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 smtClean="0"/>
              <a:t>Preliminary </a:t>
            </a:r>
            <a:r>
              <a:rPr lang="en-US" sz="1800" dirty="0"/>
              <a:t>magnetic measurements  before training, </a:t>
            </a:r>
            <a:r>
              <a:rPr lang="en-US" sz="1800" dirty="0" smtClean="0"/>
              <a:t>z-scan at </a:t>
            </a:r>
            <a:r>
              <a:rPr lang="en-US" sz="1800" dirty="0" smtClean="0">
                <a:solidFill>
                  <a:srgbClr val="0000CC"/>
                </a:solidFill>
              </a:rPr>
              <a:t>I</a:t>
            </a:r>
            <a:r>
              <a:rPr lang="en-US" sz="1800" baseline="-25000" dirty="0" smtClean="0">
                <a:solidFill>
                  <a:srgbClr val="0000CC"/>
                </a:solidFill>
              </a:rPr>
              <a:t>max</a:t>
            </a:r>
            <a:r>
              <a:rPr lang="en-US" sz="1800" dirty="0" smtClean="0">
                <a:solidFill>
                  <a:srgbClr val="0000CC"/>
                </a:solidFill>
              </a:rPr>
              <a:t> </a:t>
            </a:r>
            <a:r>
              <a:rPr lang="en-US" sz="1800" dirty="0">
                <a:solidFill>
                  <a:srgbClr val="0000CC"/>
                </a:solidFill>
              </a:rPr>
              <a:t>= </a:t>
            </a:r>
            <a:r>
              <a:rPr lang="en-US" sz="1800" dirty="0" smtClean="0">
                <a:solidFill>
                  <a:srgbClr val="0000CC"/>
                </a:solidFill>
              </a:rPr>
              <a:t>6500 A</a:t>
            </a:r>
            <a:endParaRPr lang="en-US" sz="1800" dirty="0"/>
          </a:p>
          <a:p>
            <a:pPr marL="285750" lvl="1">
              <a:buFont typeface="Arial" pitchFamily="34" charset="0"/>
              <a:buChar char="•"/>
            </a:pPr>
            <a:r>
              <a:rPr lang="en-US" sz="1800" dirty="0" smtClean="0"/>
              <a:t>Adjustment of quench detection thresholds and protection settings</a:t>
            </a:r>
            <a:endParaRPr lang="en-US" sz="1800" dirty="0"/>
          </a:p>
          <a:p>
            <a:pPr marL="0" lvl="1" indent="0" algn="r">
              <a:buNone/>
            </a:pPr>
            <a:r>
              <a:rPr lang="en-US" sz="1800" b="1" dirty="0" smtClean="0"/>
              <a:t>No high current quenches before training starts</a:t>
            </a:r>
            <a:endParaRPr lang="en-US" sz="1800" b="1" dirty="0"/>
          </a:p>
          <a:p>
            <a:pPr marL="57150" indent="-457200"/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45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914"/>
            <a:ext cx="7772400" cy="117342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R&amp;D Test Plan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78498" y="1446245"/>
            <a:ext cx="8108302" cy="512494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       Cool down of MBHSP01		MBHSM01 ramp rate study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u="sng" dirty="0" smtClean="0">
                <a:solidFill>
                  <a:srgbClr val="0000CC"/>
                </a:solidFill>
              </a:rPr>
              <a:t>Quench performance study at 1.9 K (or 4.5K)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/>
              <a:t>Quench </a:t>
            </a:r>
            <a:r>
              <a:rPr lang="en-US" sz="1800" dirty="0" smtClean="0"/>
              <a:t>training: first ramps </a:t>
            </a:r>
            <a:r>
              <a:rPr lang="en-US" sz="1800" dirty="0"/>
              <a:t>at 20 A/s, </a:t>
            </a:r>
            <a:r>
              <a:rPr lang="en-US" sz="1800" dirty="0" smtClean="0"/>
              <a:t>then </a:t>
            </a:r>
            <a:r>
              <a:rPr lang="en-US" sz="1800" dirty="0"/>
              <a:t>at mixed ramp </a:t>
            </a:r>
            <a:r>
              <a:rPr lang="en-US" sz="1800" dirty="0" smtClean="0"/>
              <a:t>rates: </a:t>
            </a:r>
            <a:r>
              <a:rPr lang="en-US" sz="1800" dirty="0"/>
              <a:t>start at 50 A/s and then continue at 20 </a:t>
            </a:r>
            <a:r>
              <a:rPr lang="en-US" sz="1800" dirty="0" smtClean="0"/>
              <a:t>A/s</a:t>
            </a:r>
            <a:r>
              <a:rPr lang="en-US" sz="1800" dirty="0"/>
              <a:t> </a:t>
            </a:r>
            <a:endParaRPr lang="en-US" sz="1800" dirty="0" smtClean="0"/>
          </a:p>
          <a:p>
            <a:pPr marL="285750" lvl="1">
              <a:buFont typeface="Arial" pitchFamily="34" charset="0"/>
              <a:buChar char="•"/>
            </a:pPr>
            <a:r>
              <a:rPr lang="en-US" sz="1800" dirty="0" smtClean="0"/>
              <a:t>Continue </a:t>
            </a:r>
            <a:r>
              <a:rPr lang="en-US" sz="1800" dirty="0"/>
              <a:t>training until 5 consecutive quenches are observed with no significant </a:t>
            </a:r>
            <a:r>
              <a:rPr lang="en-US" sz="1800" dirty="0" smtClean="0"/>
              <a:t>gain</a:t>
            </a:r>
          </a:p>
          <a:p>
            <a:pPr marL="285750" lvl="1">
              <a:buFont typeface="Arial" pitchFamily="34" charset="0"/>
              <a:buChar char="•"/>
            </a:pPr>
            <a:r>
              <a:rPr lang="en-US" sz="1800" dirty="0" smtClean="0"/>
              <a:t>Ramp rate study</a:t>
            </a:r>
            <a:r>
              <a:rPr lang="en-US" sz="1800" dirty="0"/>
              <a:t> after reaching plateau at 1.9 </a:t>
            </a:r>
            <a:r>
              <a:rPr lang="en-US" sz="1800" dirty="0" smtClean="0"/>
              <a:t>K: ramp up at </a:t>
            </a:r>
            <a:r>
              <a:rPr lang="en-US" sz="1800" dirty="0" err="1" smtClean="0"/>
              <a:t>dI</a:t>
            </a:r>
            <a:r>
              <a:rPr lang="en-US" sz="1800" dirty="0" smtClean="0"/>
              <a:t>/</a:t>
            </a:r>
            <a:r>
              <a:rPr lang="en-US" sz="1800" dirty="0" err="1" smtClean="0"/>
              <a:t>dt</a:t>
            </a:r>
            <a:r>
              <a:rPr lang="en-US" sz="1800" dirty="0" smtClean="0"/>
              <a:t> </a:t>
            </a:r>
            <a:r>
              <a:rPr lang="en-US" sz="1800" dirty="0"/>
              <a:t>= 10 -</a:t>
            </a:r>
            <a:r>
              <a:rPr lang="en-US" sz="1800" dirty="0" smtClean="0"/>
              <a:t> </a:t>
            </a:r>
            <a:r>
              <a:rPr lang="en-US" sz="1800" dirty="0"/>
              <a:t>350 A/s, ramp down starting at </a:t>
            </a:r>
            <a:r>
              <a:rPr lang="en-US" sz="1800" dirty="0" err="1"/>
              <a:t>dI</a:t>
            </a:r>
            <a:r>
              <a:rPr lang="en-US" sz="1800" dirty="0"/>
              <a:t>/</a:t>
            </a:r>
            <a:r>
              <a:rPr lang="en-US" sz="1800" dirty="0" err="1"/>
              <a:t>dt</a:t>
            </a:r>
            <a:r>
              <a:rPr lang="en-US" sz="1800" dirty="0"/>
              <a:t> = 300 A/s  from </a:t>
            </a:r>
            <a:r>
              <a:rPr lang="en-US" sz="1800" dirty="0" err="1"/>
              <a:t>I</a:t>
            </a:r>
            <a:r>
              <a:rPr lang="en-US" sz="1800" baseline="-25000" dirty="0" err="1"/>
              <a:t>nom</a:t>
            </a:r>
            <a:r>
              <a:rPr lang="en-US" sz="1800" dirty="0"/>
              <a:t> or 90% of I</a:t>
            </a:r>
            <a:r>
              <a:rPr lang="en-US" sz="1800" baseline="-25000" dirty="0"/>
              <a:t>max</a:t>
            </a:r>
            <a:r>
              <a:rPr lang="en-US" sz="1800" dirty="0"/>
              <a:t>; if quench occurs, identify the highest ramp rate not quenching the magnet</a:t>
            </a:r>
            <a:endParaRPr lang="en-US" sz="1800" dirty="0" smtClean="0"/>
          </a:p>
          <a:p>
            <a:pPr marL="0" lvl="1" indent="0">
              <a:buNone/>
            </a:pPr>
            <a:endParaRPr lang="en-US" sz="1800" dirty="0"/>
          </a:p>
          <a:p>
            <a:pPr marL="57150" indent="-457200"/>
            <a:endParaRPr lang="en-US" sz="1800" dirty="0"/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Guram Chlachidze, CERN-FNAL 11T Collaboration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                                        </a:t>
            </a:r>
            <a:fld id="{91AA77F4-E0BD-44B8-B9D0-4B058060D84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352" y="1894600"/>
            <a:ext cx="3629466" cy="1852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1980" y="1880532"/>
            <a:ext cx="3578297" cy="190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28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1624</TotalTime>
  <Words>919</Words>
  <Application>Microsoft Office PowerPoint</Application>
  <PresentationFormat>Custom</PresentationFormat>
  <Paragraphs>203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11T Magnet Test Plan  Guram Chlachidze</vt:lpstr>
      <vt:lpstr>Introduction</vt:lpstr>
      <vt:lpstr>11T Test Protocol</vt:lpstr>
      <vt:lpstr>11T Test Protocol</vt:lpstr>
      <vt:lpstr>Test Objectives</vt:lpstr>
      <vt:lpstr>Test Sequence</vt:lpstr>
      <vt:lpstr>Test Sequence (cont’d)</vt:lpstr>
      <vt:lpstr>R&amp;D Test Plan Details</vt:lpstr>
      <vt:lpstr>R&amp;D Test Plan</vt:lpstr>
      <vt:lpstr>R&amp;D Test Plan (cont’d)</vt:lpstr>
      <vt:lpstr>R&amp;D Test Plan (cont’d)</vt:lpstr>
      <vt:lpstr>R&amp;D Test Plan (cont’d)</vt:lpstr>
      <vt:lpstr>Finishing R&amp;D Test</vt:lpstr>
    </vt:vector>
  </TitlesOfParts>
  <Company>Technical Division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zlobin</dc:creator>
  <cp:lastModifiedBy>Guram Chlachidze x4622 13478N</cp:lastModifiedBy>
  <cp:revision>265</cp:revision>
  <dcterms:created xsi:type="dcterms:W3CDTF">2011-05-03T21:38:30Z</dcterms:created>
  <dcterms:modified xsi:type="dcterms:W3CDTF">2015-09-22T13:29:59Z</dcterms:modified>
</cp:coreProperties>
</file>