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39" r:id="rId3"/>
    <p:sldId id="320" r:id="rId4"/>
    <p:sldId id="338" r:id="rId5"/>
    <p:sldId id="317" r:id="rId6"/>
    <p:sldId id="318" r:id="rId7"/>
    <p:sldId id="341" r:id="rId8"/>
    <p:sldId id="342" r:id="rId9"/>
    <p:sldId id="344" r:id="rId10"/>
    <p:sldId id="343" r:id="rId11"/>
    <p:sldId id="319" r:id="rId12"/>
    <p:sldId id="322" r:id="rId13"/>
    <p:sldId id="321" r:id="rId14"/>
    <p:sldId id="347" r:id="rId15"/>
    <p:sldId id="324" r:id="rId16"/>
    <p:sldId id="323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46" r:id="rId25"/>
    <p:sldId id="345" r:id="rId26"/>
    <p:sldId id="333" r:id="rId27"/>
    <p:sldId id="348" r:id="rId28"/>
    <p:sldId id="334" r:id="rId29"/>
    <p:sldId id="336" r:id="rId30"/>
    <p:sldId id="295" r:id="rId31"/>
  </p:sldIdLst>
  <p:sldSz cx="9144000" cy="70405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0" y="78"/>
      </p:cViewPr>
      <p:guideLst>
        <p:guide orient="horz" pos="221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tdfiler\users\zlobin\general\HFM\FNAL-CERN\quench%20protection\2012_QP_Tmax_DSDipole_AZ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832069440021923"/>
          <c:y val="7.0210699489126963E-2"/>
          <c:w val="0.80231504457399128"/>
          <c:h val="0.7422666441043726"/>
        </c:manualLayout>
      </c:layout>
      <c:scatterChart>
        <c:scatterStyle val="smoothMarker"/>
        <c:varyColors val="0"/>
        <c:ser>
          <c:idx val="0"/>
          <c:order val="0"/>
          <c:tx>
            <c:v>B=0T CERN</c:v>
          </c:tx>
          <c:spPr>
            <a:ln>
              <a:prstDash val="dash"/>
            </a:ln>
          </c:spPr>
          <c:marker>
            <c:symbol val="none"/>
          </c:marker>
          <c:xVal>
            <c:numRef>
              <c:f>'Tmax-MIITs'!$L$24:$L$34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19</c:v>
                </c:pt>
              </c:numCache>
            </c:numRef>
          </c:xVal>
          <c:yVal>
            <c:numRef>
              <c:f>'Tmax-MIITs'!$M$24:$M$34</c:f>
              <c:numCache>
                <c:formatCode>General</c:formatCode>
                <c:ptCount val="11"/>
                <c:pt idx="0">
                  <c:v>25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62.85</c:v>
                </c:pt>
                <c:pt idx="5">
                  <c:v>80</c:v>
                </c:pt>
                <c:pt idx="6">
                  <c:v>103.86</c:v>
                </c:pt>
                <c:pt idx="7">
                  <c:v>137</c:v>
                </c:pt>
                <c:pt idx="8">
                  <c:v>185</c:v>
                </c:pt>
                <c:pt idx="9">
                  <c:v>246.45</c:v>
                </c:pt>
                <c:pt idx="10">
                  <c:v>283.66000000000008</c:v>
                </c:pt>
              </c:numCache>
            </c:numRef>
          </c:yVal>
          <c:smooth val="1"/>
        </c:ser>
        <c:ser>
          <c:idx val="1"/>
          <c:order val="1"/>
          <c:tx>
            <c:v>B=11.22T CERN</c:v>
          </c:tx>
          <c:spPr>
            <a:ln>
              <a:prstDash val="dash"/>
            </a:ln>
          </c:spPr>
          <c:marker>
            <c:symbol val="none"/>
          </c:marker>
          <c:xVal>
            <c:numRef>
              <c:f>'Tmax-MIITs'!$L$24:$L$34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19</c:v>
                </c:pt>
              </c:numCache>
            </c:numRef>
          </c:xVal>
          <c:yVal>
            <c:numRef>
              <c:f>'Tmax-MIITs'!$N$24:$N$34</c:f>
              <c:numCache>
                <c:formatCode>General</c:formatCode>
                <c:ptCount val="11"/>
                <c:pt idx="0">
                  <c:v>37</c:v>
                </c:pt>
                <c:pt idx="1">
                  <c:v>45</c:v>
                </c:pt>
                <c:pt idx="2">
                  <c:v>63</c:v>
                </c:pt>
                <c:pt idx="3">
                  <c:v>83</c:v>
                </c:pt>
                <c:pt idx="4">
                  <c:v>110</c:v>
                </c:pt>
                <c:pt idx="5">
                  <c:v>147</c:v>
                </c:pt>
                <c:pt idx="6">
                  <c:v>200</c:v>
                </c:pt>
                <c:pt idx="7">
                  <c:v>267</c:v>
                </c:pt>
                <c:pt idx="8">
                  <c:v>355</c:v>
                </c:pt>
                <c:pt idx="9">
                  <c:v>455</c:v>
                </c:pt>
                <c:pt idx="10">
                  <c:v>508.86</c:v>
                </c:pt>
              </c:numCache>
            </c:numRef>
          </c:yVal>
          <c:smooth val="1"/>
        </c:ser>
        <c:ser>
          <c:idx val="4"/>
          <c:order val="2"/>
          <c:tx>
            <c:v>B=0T FNAL</c:v>
          </c:tx>
          <c:marker>
            <c:symbol val="none"/>
          </c:marker>
          <c:xVal>
            <c:numRef>
              <c:f>'Tmax-MIITs'!$N$42:$N$51</c:f>
              <c:numCache>
                <c:formatCode>General</c:formatCode>
                <c:ptCount val="10"/>
                <c:pt idx="0">
                  <c:v>0.84799999999999998</c:v>
                </c:pt>
                <c:pt idx="1">
                  <c:v>4.3109999999999982</c:v>
                </c:pt>
                <c:pt idx="2">
                  <c:v>7.37</c:v>
                </c:pt>
                <c:pt idx="3">
                  <c:v>9.7650000000000006</c:v>
                </c:pt>
                <c:pt idx="4">
                  <c:v>13.27</c:v>
                </c:pt>
                <c:pt idx="5">
                  <c:v>15.77</c:v>
                </c:pt>
                <c:pt idx="6">
                  <c:v>17.7</c:v>
                </c:pt>
                <c:pt idx="7">
                  <c:v>19.309999999999999</c:v>
                </c:pt>
                <c:pt idx="8">
                  <c:v>20.69</c:v>
                </c:pt>
                <c:pt idx="9">
                  <c:v>21.95</c:v>
                </c:pt>
              </c:numCache>
            </c:numRef>
          </c:xVal>
          <c:yVal>
            <c:numRef>
              <c:f>'Tmax-MIITs'!$M$42:$M$51</c:f>
              <c:numCache>
                <c:formatCode>General</c:formatCode>
                <c:ptCount val="10"/>
                <c:pt idx="0">
                  <c:v>25</c:v>
                </c:pt>
                <c:pt idx="1">
                  <c:v>50</c:v>
                </c:pt>
                <c:pt idx="2">
                  <c:v>75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  <c:pt idx="6">
                  <c:v>250</c:v>
                </c:pt>
                <c:pt idx="7">
                  <c:v>300</c:v>
                </c:pt>
                <c:pt idx="8">
                  <c:v>350</c:v>
                </c:pt>
                <c:pt idx="9">
                  <c:v>400</c:v>
                </c:pt>
              </c:numCache>
            </c:numRef>
          </c:yVal>
          <c:smooth val="1"/>
        </c:ser>
        <c:ser>
          <c:idx val="5"/>
          <c:order val="3"/>
          <c:tx>
            <c:v>B=11.22T FNAL</c:v>
          </c:tx>
          <c:marker>
            <c:symbol val="none"/>
          </c:marker>
          <c:xVal>
            <c:numRef>
              <c:f>'Tmax-MIITs'!$O$42:$O$51</c:f>
              <c:numCache>
                <c:formatCode>General</c:formatCode>
                <c:ptCount val="10"/>
                <c:pt idx="1">
                  <c:v>1.65</c:v>
                </c:pt>
                <c:pt idx="2">
                  <c:v>3.76</c:v>
                </c:pt>
                <c:pt idx="3">
                  <c:v>5.74</c:v>
                </c:pt>
                <c:pt idx="4">
                  <c:v>8.8800000000000008</c:v>
                </c:pt>
                <c:pt idx="5">
                  <c:v>11.23</c:v>
                </c:pt>
                <c:pt idx="6">
                  <c:v>13.08</c:v>
                </c:pt>
                <c:pt idx="7">
                  <c:v>14.63</c:v>
                </c:pt>
                <c:pt idx="8">
                  <c:v>15.98</c:v>
                </c:pt>
                <c:pt idx="9">
                  <c:v>17.21</c:v>
                </c:pt>
              </c:numCache>
            </c:numRef>
          </c:xVal>
          <c:yVal>
            <c:numRef>
              <c:f>'Tmax-MIITs'!$M$42:$M$51</c:f>
              <c:numCache>
                <c:formatCode>General</c:formatCode>
                <c:ptCount val="10"/>
                <c:pt idx="0">
                  <c:v>25</c:v>
                </c:pt>
                <c:pt idx="1">
                  <c:v>50</c:v>
                </c:pt>
                <c:pt idx="2">
                  <c:v>75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  <c:pt idx="6">
                  <c:v>250</c:v>
                </c:pt>
                <c:pt idx="7">
                  <c:v>300</c:v>
                </c:pt>
                <c:pt idx="8">
                  <c:v>350</c:v>
                </c:pt>
                <c:pt idx="9">
                  <c:v>400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673096"/>
        <c:axId val="138865760"/>
      </c:scatterChart>
      <c:valAx>
        <c:axId val="138673096"/>
        <c:scaling>
          <c:orientation val="minMax"/>
          <c:max val="2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Quench Integral (10</a:t>
                </a:r>
                <a:r>
                  <a:rPr lang="en-US" sz="1200" baseline="30000"/>
                  <a:t>6</a:t>
                </a:r>
                <a:r>
                  <a:rPr lang="en-US" sz="1200"/>
                  <a:t> A</a:t>
                </a:r>
                <a:r>
                  <a:rPr lang="en-US" sz="1200" baseline="30000"/>
                  <a:t>2</a:t>
                </a:r>
                <a:r>
                  <a:rPr lang="en-US" sz="1200"/>
                  <a:t>s)</a:t>
                </a:r>
              </a:p>
            </c:rich>
          </c:tx>
          <c:layout>
            <c:manualLayout>
              <c:xMode val="edge"/>
              <c:yMode val="edge"/>
              <c:x val="0.40193239852511298"/>
              <c:y val="0.935529111627969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38865760"/>
        <c:crosses val="autoZero"/>
        <c:crossBetween val="midCat"/>
      </c:valAx>
      <c:valAx>
        <c:axId val="138865760"/>
        <c:scaling>
          <c:orientation val="minMax"/>
          <c:max val="400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Tmax (K)</a:t>
                </a:r>
              </a:p>
            </c:rich>
          </c:tx>
          <c:layout>
            <c:manualLayout>
              <c:xMode val="edge"/>
              <c:yMode val="edge"/>
              <c:x val="7.3742611629365297E-3"/>
              <c:y val="0.36591190866985301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3867309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43564963124857"/>
          <c:y val="7.8399902084778303E-2"/>
          <c:w val="0.324719351941472"/>
          <c:h val="0.32701621895335498"/>
        </c:manualLayout>
      </c:layout>
      <c:overlay val="0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000739177713634"/>
          <c:y val="8.034440153054051E-2"/>
          <c:w val="0.82364921168070804"/>
          <c:h val="0.75265735458219762"/>
        </c:manualLayout>
      </c:layout>
      <c:scatterChart>
        <c:scatterStyle val="smoothMarker"/>
        <c:varyColors val="0"/>
        <c:ser>
          <c:idx val="4"/>
          <c:order val="0"/>
          <c:tx>
            <c:v>B=0T FNAL</c:v>
          </c:tx>
          <c:marker>
            <c:symbol val="none"/>
          </c:marker>
          <c:xVal>
            <c:numRef>
              <c:f>'Tmax-MIITs'!$N$42:$N$51</c:f>
              <c:numCache>
                <c:formatCode>General</c:formatCode>
                <c:ptCount val="10"/>
                <c:pt idx="0">
                  <c:v>0.84799999999999998</c:v>
                </c:pt>
                <c:pt idx="1">
                  <c:v>4.3109999999999982</c:v>
                </c:pt>
                <c:pt idx="2">
                  <c:v>7.37</c:v>
                </c:pt>
                <c:pt idx="3">
                  <c:v>9.7650000000000006</c:v>
                </c:pt>
                <c:pt idx="4">
                  <c:v>13.27</c:v>
                </c:pt>
                <c:pt idx="5">
                  <c:v>15.77</c:v>
                </c:pt>
                <c:pt idx="6">
                  <c:v>17.7</c:v>
                </c:pt>
                <c:pt idx="7">
                  <c:v>19.309999999999999</c:v>
                </c:pt>
                <c:pt idx="8">
                  <c:v>20.69</c:v>
                </c:pt>
                <c:pt idx="9">
                  <c:v>21.95</c:v>
                </c:pt>
              </c:numCache>
            </c:numRef>
          </c:xVal>
          <c:yVal>
            <c:numRef>
              <c:f>'Tmax-MIITs'!$M$42:$M$51</c:f>
              <c:numCache>
                <c:formatCode>General</c:formatCode>
                <c:ptCount val="10"/>
                <c:pt idx="0">
                  <c:v>25</c:v>
                </c:pt>
                <c:pt idx="1">
                  <c:v>50</c:v>
                </c:pt>
                <c:pt idx="2">
                  <c:v>75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  <c:pt idx="6">
                  <c:v>250</c:v>
                </c:pt>
                <c:pt idx="7">
                  <c:v>300</c:v>
                </c:pt>
                <c:pt idx="8">
                  <c:v>350</c:v>
                </c:pt>
                <c:pt idx="9">
                  <c:v>400</c:v>
                </c:pt>
              </c:numCache>
            </c:numRef>
          </c:yVal>
          <c:smooth val="1"/>
        </c:ser>
        <c:ser>
          <c:idx val="5"/>
          <c:order val="1"/>
          <c:tx>
            <c:v>B=11.22T FNAL</c:v>
          </c:tx>
          <c:marker>
            <c:symbol val="none"/>
          </c:marker>
          <c:xVal>
            <c:numRef>
              <c:f>'Tmax-MIITs'!$O$42:$O$51</c:f>
              <c:numCache>
                <c:formatCode>General</c:formatCode>
                <c:ptCount val="10"/>
                <c:pt idx="1">
                  <c:v>1.65</c:v>
                </c:pt>
                <c:pt idx="2">
                  <c:v>3.76</c:v>
                </c:pt>
                <c:pt idx="3">
                  <c:v>5.74</c:v>
                </c:pt>
                <c:pt idx="4">
                  <c:v>8.8800000000000008</c:v>
                </c:pt>
                <c:pt idx="5">
                  <c:v>11.23</c:v>
                </c:pt>
                <c:pt idx="6">
                  <c:v>13.08</c:v>
                </c:pt>
                <c:pt idx="7">
                  <c:v>14.63</c:v>
                </c:pt>
                <c:pt idx="8">
                  <c:v>15.98</c:v>
                </c:pt>
                <c:pt idx="9">
                  <c:v>17.21</c:v>
                </c:pt>
              </c:numCache>
            </c:numRef>
          </c:xVal>
          <c:yVal>
            <c:numRef>
              <c:f>'Tmax-MIITs'!$M$42:$M$51</c:f>
              <c:numCache>
                <c:formatCode>General</c:formatCode>
                <c:ptCount val="10"/>
                <c:pt idx="0">
                  <c:v>25</c:v>
                </c:pt>
                <c:pt idx="1">
                  <c:v>50</c:v>
                </c:pt>
                <c:pt idx="2">
                  <c:v>75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  <c:pt idx="6">
                  <c:v>250</c:v>
                </c:pt>
                <c:pt idx="7">
                  <c:v>300</c:v>
                </c:pt>
                <c:pt idx="8">
                  <c:v>350</c:v>
                </c:pt>
                <c:pt idx="9">
                  <c:v>400</c:v>
                </c:pt>
              </c:numCache>
            </c:numRef>
          </c:yVal>
          <c:smooth val="1"/>
        </c:ser>
        <c:ser>
          <c:idx val="2"/>
          <c:order val="2"/>
          <c:tx>
            <c:v>Av_11.22-0</c:v>
          </c:tx>
          <c:marker>
            <c:symbol val="none"/>
          </c:marker>
          <c:xVal>
            <c:numRef>
              <c:f>'Tmax-MIITs'!$L$24:$L$34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19</c:v>
                </c:pt>
              </c:numCache>
            </c:numRef>
          </c:xVal>
          <c:yVal>
            <c:numRef>
              <c:f>'Tmax-MIITs'!$Q$24:$Q$34</c:f>
              <c:numCache>
                <c:formatCode>0</c:formatCode>
                <c:ptCount val="11"/>
                <c:pt idx="0">
                  <c:v>40.914653387157983</c:v>
                </c:pt>
                <c:pt idx="1">
                  <c:v>46.517285056932799</c:v>
                </c:pt>
                <c:pt idx="2">
                  <c:v>60.130119587139959</c:v>
                </c:pt>
                <c:pt idx="3">
                  <c:v>77.728224343956668</c:v>
                </c:pt>
                <c:pt idx="4">
                  <c:v>100.4787850339396</c:v>
                </c:pt>
                <c:pt idx="5">
                  <c:v>129.89096128154901</c:v>
                </c:pt>
                <c:pt idx="6">
                  <c:v>167.9161205224886</c:v>
                </c:pt>
                <c:pt idx="7">
                  <c:v>217.07746209173561</c:v>
                </c:pt>
                <c:pt idx="8">
                  <c:v>280.63765243659719</c:v>
                </c:pt>
                <c:pt idx="9">
                  <c:v>362.81562207391551</c:v>
                </c:pt>
                <c:pt idx="10">
                  <c:v>412.53357925581957</c:v>
                </c:pt>
              </c:numCache>
            </c:numRef>
          </c:yVal>
          <c:smooth val="1"/>
        </c:ser>
        <c:ser>
          <c:idx val="3"/>
          <c:order val="3"/>
          <c:tx>
            <c:v>Av_2-0</c:v>
          </c:tx>
          <c:marker>
            <c:symbol val="none"/>
          </c:marker>
          <c:xVal>
            <c:numRef>
              <c:f>'Tmax-MIITs'!$L$24:$L$37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</c:numCache>
            </c:numRef>
          </c:xVal>
          <c:yVal>
            <c:numRef>
              <c:f>'Tmax-MIITs'!$R$24:$R$37</c:f>
              <c:numCache>
                <c:formatCode>0</c:formatCode>
                <c:ptCount val="14"/>
                <c:pt idx="0">
                  <c:v>34.053551471451641</c:v>
                </c:pt>
                <c:pt idx="1">
                  <c:v>38.453414434358592</c:v>
                </c:pt>
                <c:pt idx="2">
                  <c:v>49.03387137523243</c:v>
                </c:pt>
                <c:pt idx="3">
                  <c:v>62.528669641859118</c:v>
                </c:pt>
                <c:pt idx="4">
                  <c:v>79.741417199713453</c:v>
                </c:pt>
                <c:pt idx="5">
                  <c:v>101.6975499438832</c:v>
                </c:pt>
                <c:pt idx="6">
                  <c:v>129.70563102973381</c:v>
                </c:pt>
                <c:pt idx="7">
                  <c:v>165.43560767480719</c:v>
                </c:pt>
                <c:pt idx="8">
                  <c:v>211.01872144877501</c:v>
                </c:pt>
                <c:pt idx="9">
                  <c:v>269.17506990876478</c:v>
                </c:pt>
                <c:pt idx="10">
                  <c:v>304.0184609699167</c:v>
                </c:pt>
                <c:pt idx="11">
                  <c:v>343.37648055540268</c:v>
                </c:pt>
                <c:pt idx="12">
                  <c:v>387.83464551755571</c:v>
                </c:pt>
                <c:pt idx="13">
                  <c:v>438.05448284346772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646376"/>
        <c:axId val="188646768"/>
      </c:scatterChart>
      <c:valAx>
        <c:axId val="188646376"/>
        <c:scaling>
          <c:orientation val="minMax"/>
          <c:max val="25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Quench Integral (10</a:t>
                </a:r>
                <a:r>
                  <a:rPr lang="en-US" sz="1200" baseline="30000"/>
                  <a:t>6</a:t>
                </a:r>
                <a:r>
                  <a:rPr lang="en-US" sz="1200"/>
                  <a:t> A</a:t>
                </a:r>
                <a:r>
                  <a:rPr lang="en-US" sz="1200" baseline="30000"/>
                  <a:t>2</a:t>
                </a:r>
                <a:r>
                  <a:rPr lang="en-US" sz="1200"/>
                  <a:t>s)</a:t>
                </a:r>
              </a:p>
            </c:rich>
          </c:tx>
          <c:layout>
            <c:manualLayout>
              <c:xMode val="edge"/>
              <c:yMode val="edge"/>
              <c:x val="0.40193239852511298"/>
              <c:y val="0.935529111627969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88646768"/>
        <c:crosses val="autoZero"/>
        <c:crossBetween val="midCat"/>
      </c:valAx>
      <c:valAx>
        <c:axId val="188646768"/>
        <c:scaling>
          <c:orientation val="minMax"/>
          <c:max val="400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Tmax (K)</a:t>
                </a:r>
              </a:p>
            </c:rich>
          </c:tx>
          <c:layout>
            <c:manualLayout>
              <c:xMode val="edge"/>
              <c:yMode val="edge"/>
              <c:x val="7.3742611629365297E-3"/>
              <c:y val="0.36591190866985301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18864637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43564963124857"/>
          <c:y val="7.8399902084778303E-2"/>
          <c:w val="0.324719351941472"/>
          <c:h val="0.31423959310785599"/>
        </c:manualLayout>
      </c:layout>
      <c:overlay val="0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67F1D-4C63-492C-B197-FC5C7357C7A8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09F27-7EE9-4FA3-ABA9-7ACBB0581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94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C8BAA-21A8-43F7-B736-BA009D29E8B8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1738" y="685800"/>
            <a:ext cx="4454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D2635-EE2F-41C0-8D25-B8754243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50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D2635-EE2F-41C0-8D25-B8754243F78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64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D2635-EE2F-41C0-8D25-B8754243F78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64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D2635-EE2F-41C0-8D25-B8754243F78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99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D2635-EE2F-41C0-8D25-B8754243F78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86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tif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138"/>
            <a:ext cx="7772400" cy="150915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89652"/>
            <a:ext cx="6400800" cy="17992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09/22/2015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7691" y="6525559"/>
            <a:ext cx="3894993" cy="374845"/>
          </a:xfrm>
        </p:spPr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2636" y="292542"/>
            <a:ext cx="762000" cy="730132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689" y="312914"/>
            <a:ext cx="708025" cy="68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emo_Az.tiff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381000" y="277147"/>
            <a:ext cx="856128" cy="7609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09/22/2015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0107" y="6525559"/>
            <a:ext cx="3912577" cy="374845"/>
          </a:xfrm>
        </p:spPr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5088" y="312915"/>
            <a:ext cx="762000" cy="730132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207" y="312915"/>
            <a:ext cx="708025" cy="68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emo_Az.tiff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496070" y="273970"/>
            <a:ext cx="863280" cy="7672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2799"/>
            <a:ext cx="4038600" cy="46464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2799"/>
            <a:ext cx="4038600" cy="46464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09/22/2015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1" y="547600"/>
            <a:ext cx="708025" cy="68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47600"/>
            <a:ext cx="762000" cy="730132"/>
          </a:xfrm>
          <a:prstGeom prst="rect">
            <a:avLst/>
          </a:prstGeom>
          <a:noFill/>
        </p:spPr>
      </p:pic>
      <p:pic>
        <p:nvPicPr>
          <p:cNvPr id="11" name="Picture 10" descr="Demo_Az.tiff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457200" y="312914"/>
            <a:ext cx="1232230" cy="109519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1949"/>
            <a:ext cx="8229600" cy="1173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2799"/>
            <a:ext cx="8229600" cy="4646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5559"/>
            <a:ext cx="2133600" cy="374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09/22/2015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6485" y="6525559"/>
            <a:ext cx="3868615" cy="374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5559"/>
            <a:ext cx="2133600" cy="374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7225" y="1234281"/>
            <a:ext cx="7772400" cy="2133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11T Magnet Protection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/>
              <a:t>G. </a:t>
            </a:r>
            <a:r>
              <a:rPr lang="en-US" sz="2400" dirty="0" err="1" smtClean="0"/>
              <a:t>Chlachidze</a:t>
            </a:r>
            <a:r>
              <a:rPr lang="en-US" sz="2400" dirty="0" smtClean="0"/>
              <a:t>, A. </a:t>
            </a:r>
            <a:r>
              <a:rPr lang="en-US" sz="2400" dirty="0" err="1" smtClean="0"/>
              <a:t>Zlobin</a:t>
            </a:r>
            <a:endParaRPr lang="en-US" sz="2400" i="1" dirty="0" smtClean="0"/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219200" y="3652047"/>
            <a:ext cx="70104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defRPr/>
            </a:pPr>
            <a:r>
              <a:rPr lang="en-US" sz="2800" dirty="0" smtClean="0"/>
              <a:t>CERN-FNAL Collaboration Meeting on DS 11T Dipole Grounds</a:t>
            </a:r>
          </a:p>
          <a:p>
            <a:pPr marL="0" indent="0" algn="ctr" eaLnBrk="1" hangingPunct="1">
              <a:defRPr/>
            </a:pPr>
            <a:endParaRPr lang="en-US" sz="2800" dirty="0"/>
          </a:p>
          <a:p>
            <a:pPr marL="0" indent="0" algn="ctr" eaLnBrk="1" hangingPunct="1">
              <a:defRPr/>
            </a:pPr>
            <a:r>
              <a:rPr lang="en-US" sz="2400" dirty="0" smtClean="0"/>
              <a:t>September 21-23, 2015 @ FNAL</a:t>
            </a:r>
            <a:endParaRPr lang="en-US" sz="2400" dirty="0"/>
          </a:p>
          <a:p>
            <a:pPr marL="0" indent="0" algn="ctr" eaLnBrk="1" hangingPunct="1">
              <a:defRPr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1103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Budget Estimates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MIITs budget </a:t>
            </a:r>
            <a:r>
              <a:rPr lang="en-US" sz="2000" dirty="0" smtClean="0"/>
              <a:t>in a spontaneous quench is estimated as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000" dirty="0"/>
              <a:t>where </a:t>
            </a:r>
          </a:p>
          <a:p>
            <a:pPr>
              <a:defRPr/>
            </a:pPr>
            <a:r>
              <a:rPr lang="en-US" sz="1800" i="1" dirty="0" smtClean="0">
                <a:ea typeface="ＭＳ Ｐゴシック" charset="0"/>
              </a:rPr>
              <a:t>I</a:t>
            </a:r>
            <a:r>
              <a:rPr lang="en-US" sz="1800" i="1" baseline="-25000" dirty="0" smtClean="0">
                <a:ea typeface="ＭＳ Ｐゴシック" charset="0"/>
              </a:rPr>
              <a:t>o</a:t>
            </a:r>
            <a:r>
              <a:rPr lang="en-US" sz="1800" dirty="0" smtClean="0">
                <a:ea typeface="ＭＳ Ｐゴシック" charset="0"/>
              </a:rPr>
              <a:t> is the magnet </a:t>
            </a:r>
            <a:r>
              <a:rPr lang="en-US" sz="1800" dirty="0">
                <a:ea typeface="ＭＳ Ｐゴシック" charset="0"/>
              </a:rPr>
              <a:t>quench </a:t>
            </a:r>
            <a:r>
              <a:rPr lang="en-US" sz="1800" dirty="0" smtClean="0">
                <a:ea typeface="ＭＳ Ｐゴシック" charset="0"/>
              </a:rPr>
              <a:t>current</a:t>
            </a:r>
          </a:p>
          <a:p>
            <a:pPr>
              <a:defRPr/>
            </a:pPr>
            <a:r>
              <a:rPr lang="en-US" sz="1800" i="1" dirty="0" smtClean="0">
                <a:ea typeface="ＭＳ Ｐゴシック" charset="0"/>
                <a:sym typeface="Symbol"/>
              </a:rPr>
              <a:t></a:t>
            </a:r>
            <a:r>
              <a:rPr lang="en-US" sz="1800" i="1" baseline="-25000" dirty="0" smtClean="0">
                <a:ea typeface="ＭＳ Ｐゴシック" charset="0"/>
              </a:rPr>
              <a:t>D</a:t>
            </a:r>
            <a:r>
              <a:rPr lang="en-US" sz="1800" dirty="0" smtClean="0">
                <a:ea typeface="ＭＳ Ｐゴシック" charset="0"/>
              </a:rPr>
              <a:t> is the total delay time including </a:t>
            </a:r>
          </a:p>
          <a:p>
            <a:pPr marL="0" indent="0">
              <a:buNone/>
              <a:defRPr/>
            </a:pPr>
            <a:r>
              <a:rPr lang="en-US" sz="1800" dirty="0">
                <a:ea typeface="ＭＳ Ｐゴシック" charset="0"/>
              </a:rPr>
              <a:t> </a:t>
            </a:r>
            <a:r>
              <a:rPr lang="en-US" sz="1800" dirty="0" smtClean="0">
                <a:ea typeface="ＭＳ Ｐゴシック" charset="0"/>
              </a:rPr>
              <a:t>     the quench detection,  protection </a:t>
            </a:r>
          </a:p>
          <a:p>
            <a:pPr marL="0" indent="0">
              <a:buNone/>
              <a:defRPr/>
            </a:pPr>
            <a:r>
              <a:rPr lang="en-US" sz="1800" dirty="0">
                <a:ea typeface="ＭＳ Ｐゴシック" charset="0"/>
              </a:rPr>
              <a:t> </a:t>
            </a:r>
            <a:r>
              <a:rPr lang="en-US" sz="1800" dirty="0" smtClean="0">
                <a:ea typeface="ＭＳ Ｐゴシック" charset="0"/>
              </a:rPr>
              <a:t>     switch operation, heater delay time</a:t>
            </a:r>
          </a:p>
          <a:p>
            <a:pPr>
              <a:defRPr/>
            </a:pPr>
            <a:r>
              <a:rPr lang="en-US" sz="1800" i="1" dirty="0" smtClean="0">
                <a:ea typeface="ＭＳ Ｐゴシック" charset="0"/>
              </a:rPr>
              <a:t>I(t</a:t>
            </a:r>
            <a:r>
              <a:rPr lang="en-US" sz="1800" i="1" dirty="0">
                <a:ea typeface="ＭＳ Ｐゴシック" charset="0"/>
              </a:rPr>
              <a:t>) </a:t>
            </a:r>
            <a:r>
              <a:rPr lang="en-US" sz="1800" dirty="0">
                <a:ea typeface="ＭＳ Ｐゴシック" charset="0"/>
              </a:rPr>
              <a:t>is</a:t>
            </a:r>
            <a:r>
              <a:rPr lang="en-US" sz="1800" i="1" dirty="0">
                <a:ea typeface="ＭＳ Ｐゴシック" charset="0"/>
              </a:rPr>
              <a:t> </a:t>
            </a:r>
            <a:r>
              <a:rPr lang="en-US" sz="1800" dirty="0">
                <a:ea typeface="ＭＳ Ｐゴシック" charset="0"/>
              </a:rPr>
              <a:t>the current decay after </a:t>
            </a:r>
            <a:r>
              <a:rPr lang="en-US" sz="1800" dirty="0" smtClean="0">
                <a:ea typeface="ＭＳ Ｐゴシック" charset="0"/>
              </a:rPr>
              <a:t>quench</a:t>
            </a:r>
          </a:p>
          <a:p>
            <a:pPr marL="0" indent="0">
              <a:buNone/>
              <a:defRPr/>
            </a:pPr>
            <a:r>
              <a:rPr lang="en-US" sz="1800" dirty="0">
                <a:ea typeface="ＭＳ Ｐゴシック" charset="0"/>
              </a:rPr>
              <a:t> </a:t>
            </a:r>
            <a:r>
              <a:rPr lang="en-US" sz="1800" dirty="0" smtClean="0">
                <a:ea typeface="ＭＳ Ｐゴシック" charset="0"/>
              </a:rPr>
              <a:t>     detection</a:t>
            </a:r>
          </a:p>
          <a:p>
            <a:pPr marL="0" indent="0">
              <a:buNone/>
              <a:defRPr/>
            </a:pPr>
            <a:endParaRPr lang="en-US" sz="1600" dirty="0">
              <a:ea typeface="ＭＳ Ｐゴシック" charset="0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Delay budget </a:t>
            </a:r>
            <a:r>
              <a:rPr lang="en-US" sz="2000" dirty="0" smtClean="0"/>
              <a:t>is estimated as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2861" y="2732810"/>
            <a:ext cx="4270337" cy="2750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531" y="5483553"/>
            <a:ext cx="2459038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2103" y="1974702"/>
            <a:ext cx="2492566" cy="758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5185063" y="5504335"/>
            <a:ext cx="1049482" cy="7689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7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175" y="430256"/>
            <a:ext cx="6786562" cy="743171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 </a:t>
            </a:r>
            <a:r>
              <a:rPr lang="en-US" sz="3600" dirty="0" smtClean="0"/>
              <a:t>Heater Delay </a:t>
            </a:r>
            <a:r>
              <a:rPr lang="en-US" sz="3600" dirty="0" smtClean="0"/>
              <a:t>Budgets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771" y="1329883"/>
            <a:ext cx="8279107" cy="5315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Heater </a:t>
            </a:r>
            <a:r>
              <a:rPr lang="en-US" sz="2000" dirty="0"/>
              <a:t>delay </a:t>
            </a:r>
            <a:r>
              <a:rPr lang="en-US" sz="2000" dirty="0" smtClean="0"/>
              <a:t>budgets </a:t>
            </a:r>
            <a:r>
              <a:rPr lang="en-US" sz="2000" dirty="0" smtClean="0"/>
              <a:t>estimated </a:t>
            </a:r>
            <a:r>
              <a:rPr lang="en-US" sz="2000" dirty="0"/>
              <a:t>for </a:t>
            </a:r>
            <a:r>
              <a:rPr lang="en-US" sz="2000" dirty="0" smtClean="0"/>
              <a:t>the 1 PH </a:t>
            </a:r>
            <a:r>
              <a:rPr lang="en-US" sz="2000" dirty="0"/>
              <a:t>or 2</a:t>
            </a:r>
            <a:r>
              <a:rPr lang="en-US" sz="2000" dirty="0" smtClean="0"/>
              <a:t> </a:t>
            </a:r>
            <a:r>
              <a:rPr lang="en-US" sz="2000" dirty="0"/>
              <a:t>PH </a:t>
            </a:r>
            <a:r>
              <a:rPr lang="en-US" sz="2000" dirty="0" smtClean="0"/>
              <a:t>operations in MBHSP01</a:t>
            </a:r>
            <a:endParaRPr lang="en-US" sz="2000" dirty="0" smtClean="0"/>
          </a:p>
          <a:p>
            <a:r>
              <a:rPr lang="en-US" sz="1800" dirty="0"/>
              <a:t>C</a:t>
            </a:r>
            <a:r>
              <a:rPr lang="en-US" sz="1800" dirty="0" smtClean="0"/>
              <a:t>oil </a:t>
            </a:r>
            <a:r>
              <a:rPr lang="en-US" sz="1800" dirty="0" err="1" smtClean="0"/>
              <a:t>T</a:t>
            </a:r>
            <a:r>
              <a:rPr lang="en-US" sz="1800" baseline="-25000" dirty="0" err="1" smtClean="0"/>
              <a:t>max</a:t>
            </a:r>
            <a:r>
              <a:rPr lang="en-US" sz="1800" dirty="0" smtClean="0"/>
              <a:t> is 400 </a:t>
            </a:r>
            <a:r>
              <a:rPr lang="en-US" sz="1800" dirty="0"/>
              <a:t>K </a:t>
            </a:r>
            <a:endParaRPr lang="en-US" sz="1800" dirty="0" smtClean="0"/>
          </a:p>
          <a:p>
            <a:r>
              <a:rPr lang="en-US" sz="1800" dirty="0" smtClean="0"/>
              <a:t>Average quench detection time 10 </a:t>
            </a:r>
            <a:r>
              <a:rPr lang="en-US" sz="1800" dirty="0" err="1" smtClean="0"/>
              <a:t>ms</a:t>
            </a:r>
            <a:endParaRPr lang="en-US" sz="1800" dirty="0" smtClean="0"/>
          </a:p>
          <a:p>
            <a:r>
              <a:rPr lang="en-US" sz="1800" dirty="0" smtClean="0"/>
              <a:t>Protection switch operation time 5 </a:t>
            </a:r>
            <a:r>
              <a:rPr lang="en-US" sz="1800" dirty="0" err="1" smtClean="0"/>
              <a:t>ms</a:t>
            </a:r>
            <a:endParaRPr lang="en-US" sz="18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000" dirty="0" smtClean="0"/>
              <a:t>H-2L </a:t>
            </a:r>
            <a:r>
              <a:rPr lang="en-US" sz="2000" dirty="0"/>
              <a:t>heaters with 2 layers of the </a:t>
            </a:r>
            <a:r>
              <a:rPr lang="en-US" sz="2000" i="1" dirty="0" err="1"/>
              <a:t>Kapton</a:t>
            </a:r>
            <a:r>
              <a:rPr lang="en-US" sz="2000" dirty="0"/>
              <a:t> </a:t>
            </a:r>
            <a:r>
              <a:rPr lang="en-US" sz="2000" dirty="0" smtClean="0"/>
              <a:t>insulation demonstrated large delays, providing no delay margin both for </a:t>
            </a:r>
            <a:r>
              <a:rPr lang="en-US" sz="2000" dirty="0"/>
              <a:t>1 PH or 2 PH operations </a:t>
            </a:r>
            <a:endParaRPr lang="en-US" sz="2000" dirty="0" smtClean="0"/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0539-4649-49AD-B488-4FE670DB12AD}" type="slidenum">
              <a:rPr lang="en-US" smtClean="0"/>
              <a:pPr/>
              <a:t>11</a:t>
            </a:fld>
            <a:endParaRPr lang="en-US" sz="14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9869" y="4376066"/>
            <a:ext cx="1813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3333FF"/>
                </a:solidFill>
              </a:rPr>
              <a:t>P</a:t>
            </a:r>
            <a:r>
              <a:rPr lang="en-US" baseline="-25000" dirty="0" smtClean="0">
                <a:solidFill>
                  <a:srgbClr val="3333FF"/>
                </a:solidFill>
              </a:rPr>
              <a:t>PH</a:t>
            </a:r>
            <a:r>
              <a:rPr lang="en-US" dirty="0" smtClean="0">
                <a:solidFill>
                  <a:srgbClr val="3333FF"/>
                </a:solidFill>
              </a:rPr>
              <a:t> = 25 W/cm</a:t>
            </a:r>
            <a:r>
              <a:rPr lang="en-US" baseline="30000" dirty="0" smtClean="0">
                <a:solidFill>
                  <a:srgbClr val="3333FF"/>
                </a:solidFill>
              </a:rPr>
              <a:t>2</a:t>
            </a:r>
          </a:p>
          <a:p>
            <a:pPr>
              <a:buNone/>
            </a:pPr>
            <a:r>
              <a:rPr lang="el-GR" dirty="0" smtClean="0">
                <a:solidFill>
                  <a:srgbClr val="3333FF"/>
                </a:solidFill>
              </a:rPr>
              <a:t>τ</a:t>
            </a:r>
            <a:r>
              <a:rPr lang="en-US" dirty="0" smtClean="0">
                <a:solidFill>
                  <a:srgbClr val="3333FF"/>
                </a:solidFill>
              </a:rPr>
              <a:t> </a:t>
            </a:r>
            <a:r>
              <a:rPr lang="en-US" dirty="0" smtClean="0">
                <a:solidFill>
                  <a:srgbClr val="3333FF"/>
                </a:solidFill>
              </a:rPr>
              <a:t>(RC) = </a:t>
            </a:r>
            <a:r>
              <a:rPr lang="en-US" dirty="0" smtClean="0">
                <a:solidFill>
                  <a:srgbClr val="3333FF"/>
                </a:solidFill>
              </a:rPr>
              <a:t>24 </a:t>
            </a:r>
            <a:r>
              <a:rPr lang="en-US" dirty="0" err="1" smtClean="0">
                <a:solidFill>
                  <a:srgbClr val="3333FF"/>
                </a:solidFill>
              </a:rPr>
              <a:t>ms</a:t>
            </a:r>
            <a:endParaRPr lang="en-US" dirty="0">
              <a:solidFill>
                <a:srgbClr val="3333FF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038" y="3602162"/>
            <a:ext cx="5815831" cy="300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92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Effect of PH insulation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9884"/>
            <a:ext cx="8229600" cy="53065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Peak power density of 15-20 W/cm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in MBHSM01 and 25 W/cm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for remaining data from different tests</a:t>
            </a:r>
          </a:p>
          <a:p>
            <a:r>
              <a:rPr lang="en-US" sz="1800" dirty="0" smtClean="0"/>
              <a:t>PH delay is increasing proportionally to the insulation thickness</a:t>
            </a:r>
          </a:p>
          <a:p>
            <a:pPr marL="0" indent="0">
              <a:buNone/>
            </a:pPr>
            <a:endParaRPr lang="en-US" sz="1800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3333FF"/>
                </a:solidFill>
              </a:rPr>
              <a:t>Insulation thickness could be reduced until it provides good electrical isolation between the coil and heaters</a:t>
            </a:r>
            <a:endParaRPr lang="en-US" sz="2000" dirty="0">
              <a:solidFill>
                <a:srgbClr val="3333FF"/>
              </a:solidFill>
            </a:endParaRPr>
          </a:p>
          <a:p>
            <a:endParaRPr lang="en-US" sz="1800" dirty="0" smtClean="0">
              <a:solidFill>
                <a:srgbClr val="3333FF"/>
              </a:solidFill>
            </a:endParaRPr>
          </a:p>
          <a:p>
            <a:endParaRPr lang="en-US" sz="1800" dirty="0" smtClean="0">
              <a:solidFill>
                <a:srgbClr val="3333FF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940" y="2384040"/>
            <a:ext cx="6305599" cy="346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10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PH efficiency studies</a:t>
            </a:r>
            <a:endParaRPr lang="en-US" sz="36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29519" y="1408112"/>
            <a:ext cx="8121627" cy="5006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 minimum peak power density required to quench the magnet estimated at different currents</a:t>
            </a:r>
          </a:p>
          <a:p>
            <a:r>
              <a:rPr lang="en-US" sz="2000" dirty="0" smtClean="0"/>
              <a:t>2 OL heaters in protection, time constant of ~ 25 </a:t>
            </a:r>
            <a:r>
              <a:rPr lang="en-US" sz="2000" dirty="0" err="1" smtClean="0"/>
              <a:t>ms</a:t>
            </a:r>
            <a:endParaRPr lang="en-US" sz="2000" dirty="0" smtClean="0"/>
          </a:p>
          <a:p>
            <a:r>
              <a:rPr lang="en-US" sz="2000" dirty="0" smtClean="0"/>
              <a:t>Heater power density increased gradually until quench occurs </a:t>
            </a:r>
          </a:p>
          <a:p>
            <a:r>
              <a:rPr lang="en-US" sz="2000" dirty="0" smtClean="0">
                <a:solidFill>
                  <a:srgbClr val="3333FF"/>
                </a:solidFill>
              </a:rPr>
              <a:t>For P</a:t>
            </a:r>
            <a:r>
              <a:rPr lang="en-US" sz="2000" baseline="-25000" dirty="0" smtClean="0">
                <a:solidFill>
                  <a:srgbClr val="3333FF"/>
                </a:solidFill>
              </a:rPr>
              <a:t>PH</a:t>
            </a:r>
            <a:r>
              <a:rPr lang="en-US" sz="2000" dirty="0">
                <a:solidFill>
                  <a:srgbClr val="3333FF"/>
                </a:solidFill>
              </a:rPr>
              <a:t>≈</a:t>
            </a:r>
            <a:r>
              <a:rPr lang="en-US" sz="2000" dirty="0" smtClean="0">
                <a:solidFill>
                  <a:srgbClr val="3333FF"/>
                </a:solidFill>
              </a:rPr>
              <a:t>55 W/cm</a:t>
            </a:r>
            <a:r>
              <a:rPr lang="en-US" sz="2000" baseline="30000" dirty="0" smtClean="0">
                <a:solidFill>
                  <a:srgbClr val="3333FF"/>
                </a:solidFill>
              </a:rPr>
              <a:t>2</a:t>
            </a:r>
            <a:r>
              <a:rPr lang="en-US" sz="2000" dirty="0" smtClean="0">
                <a:solidFill>
                  <a:srgbClr val="3333FF"/>
                </a:solidFill>
              </a:rPr>
              <a:t> magnet is protected at all operation currents</a:t>
            </a:r>
            <a:endParaRPr lang="en-US" sz="2000" baseline="30000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pPr>
              <a:buFontTx/>
              <a:buChar char="-"/>
            </a:pPr>
            <a:endParaRPr lang="en-US" sz="1800" dirty="0" smtClean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511" y="3275115"/>
            <a:ext cx="5424698" cy="3302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8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498" y="1455376"/>
            <a:ext cx="3808016" cy="2279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PH efficiency studies</a:t>
            </a:r>
            <a:endParaRPr lang="en-US" sz="36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29520" y="1408112"/>
            <a:ext cx="8257280" cy="51233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PH delays consistent in different magnets </a:t>
            </a:r>
          </a:p>
          <a:p>
            <a:r>
              <a:rPr lang="en-US" sz="1800" dirty="0" smtClean="0"/>
              <a:t>PH delays measured for the peak power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density of</a:t>
            </a:r>
            <a:r>
              <a:rPr lang="en-US" sz="1800" dirty="0"/>
              <a:t> </a:t>
            </a:r>
            <a:r>
              <a:rPr lang="en-US" sz="1800" dirty="0" smtClean="0"/>
              <a:t>~ 50 W/cm</a:t>
            </a:r>
            <a:r>
              <a:rPr lang="en-US" sz="1800" baseline="30000" dirty="0" smtClean="0"/>
              <a:t>2</a:t>
            </a:r>
          </a:p>
          <a:p>
            <a:pPr marL="0" indent="0">
              <a:buNone/>
            </a:pPr>
            <a:endParaRPr lang="en-US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PH </a:t>
            </a:r>
            <a:r>
              <a:rPr lang="en-US" sz="2000" dirty="0"/>
              <a:t>delay can be reduced by adjusting the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PH </a:t>
            </a:r>
            <a:r>
              <a:rPr lang="en-US" sz="2000" dirty="0"/>
              <a:t>peak power </a:t>
            </a:r>
            <a:r>
              <a:rPr lang="en-US" sz="2000" dirty="0" smtClean="0"/>
              <a:t>density or time </a:t>
            </a:r>
            <a:r>
              <a:rPr lang="en-US" sz="2000" dirty="0"/>
              <a:t>constant</a:t>
            </a:r>
          </a:p>
          <a:p>
            <a:pPr marL="0" indent="0">
              <a:buNone/>
            </a:pPr>
            <a:endParaRPr lang="en-US" sz="1800" dirty="0" smtClean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499" y="4045467"/>
            <a:ext cx="3886302" cy="2318622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01" y="4044503"/>
            <a:ext cx="4249897" cy="2319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12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PH delay in LF and HF areas</a:t>
            </a:r>
            <a:endParaRPr lang="en-US" sz="36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1408113"/>
            <a:ext cx="8153400" cy="52413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Due to different heater width the peak power density is also different in low-field (LF) and high-field (HF) blocks</a:t>
            </a:r>
          </a:p>
          <a:p>
            <a:pPr marL="0" indent="0">
              <a:buNone/>
            </a:pPr>
            <a:r>
              <a:rPr lang="en-GB" sz="2000" i="1" dirty="0" smtClean="0"/>
              <a:t>	P</a:t>
            </a:r>
            <a:r>
              <a:rPr lang="en-GB" sz="2000" i="1" baseline="-25000" dirty="0" smtClean="0"/>
              <a:t>LF</a:t>
            </a:r>
            <a:r>
              <a:rPr lang="en-GB" sz="2000" dirty="0" smtClean="0"/>
              <a:t> </a:t>
            </a:r>
            <a:r>
              <a:rPr lang="en-GB" sz="2000" dirty="0"/>
              <a:t>= 1.24∙</a:t>
            </a:r>
            <a:r>
              <a:rPr lang="en-GB" sz="2000" i="1" dirty="0" smtClean="0"/>
              <a:t>P</a:t>
            </a:r>
            <a:r>
              <a:rPr lang="en-GB" sz="2000" baseline="-25000" dirty="0" smtClean="0"/>
              <a:t>av</a:t>
            </a:r>
            <a:r>
              <a:rPr lang="en-GB" sz="2000" dirty="0" smtClean="0"/>
              <a:t> ,  </a:t>
            </a:r>
            <a:r>
              <a:rPr lang="en-GB" sz="2000" i="1" dirty="0" smtClean="0"/>
              <a:t>P</a:t>
            </a:r>
            <a:r>
              <a:rPr lang="en-GB" sz="2000" i="1" baseline="-25000" dirty="0" smtClean="0"/>
              <a:t>HF</a:t>
            </a:r>
            <a:r>
              <a:rPr lang="en-GB" sz="2000" dirty="0" smtClean="0"/>
              <a:t> </a:t>
            </a:r>
            <a:r>
              <a:rPr lang="en-GB" sz="2000" dirty="0"/>
              <a:t>= </a:t>
            </a:r>
            <a:r>
              <a:rPr lang="en-GB" sz="2000" i="1" dirty="0" err="1" smtClean="0"/>
              <a:t>P</a:t>
            </a:r>
            <a:r>
              <a:rPr lang="en-GB" sz="2000" baseline="-25000" dirty="0" err="1" smtClean="0"/>
              <a:t>av</a:t>
            </a:r>
            <a:r>
              <a:rPr lang="en-GB" sz="2000" dirty="0" smtClean="0"/>
              <a:t>/1.24  where </a:t>
            </a:r>
            <a:r>
              <a:rPr lang="en-GB" sz="2000" i="1" dirty="0" err="1"/>
              <a:t>P</a:t>
            </a:r>
            <a:r>
              <a:rPr lang="en-GB" sz="2000" baseline="-25000" dirty="0" err="1"/>
              <a:t>av</a:t>
            </a:r>
            <a:r>
              <a:rPr lang="en-GB" sz="2000" i="1" dirty="0"/>
              <a:t>=I</a:t>
            </a:r>
            <a:r>
              <a:rPr lang="en-GB" sz="2000" i="1" baseline="30000" dirty="0"/>
              <a:t>2</a:t>
            </a:r>
            <a:r>
              <a:rPr lang="en-GB" sz="2000" i="1" dirty="0"/>
              <a:t>(R</a:t>
            </a:r>
            <a:r>
              <a:rPr lang="en-GB" sz="2000" i="1" baseline="-25000" dirty="0"/>
              <a:t>LF</a:t>
            </a:r>
            <a:r>
              <a:rPr lang="en-GB" sz="2000" i="1" dirty="0"/>
              <a:t>+R</a:t>
            </a:r>
            <a:r>
              <a:rPr lang="en-GB" sz="2000" i="1" baseline="-25000" dirty="0"/>
              <a:t>HF</a:t>
            </a:r>
            <a:r>
              <a:rPr lang="en-GB" sz="2000" i="1" dirty="0"/>
              <a:t>)/(A</a:t>
            </a:r>
            <a:r>
              <a:rPr lang="en-GB" sz="2000" i="1" baseline="-25000" dirty="0"/>
              <a:t>LF</a:t>
            </a:r>
            <a:r>
              <a:rPr lang="en-GB" sz="2000" i="1" dirty="0"/>
              <a:t>+A</a:t>
            </a:r>
            <a:r>
              <a:rPr lang="en-GB" sz="2000" i="1" baseline="-25000" dirty="0"/>
              <a:t>HF</a:t>
            </a:r>
            <a:r>
              <a:rPr lang="en-GB" sz="2000" i="1" dirty="0" smtClean="0"/>
              <a:t>)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The difference in quench time between LF and HF blocks is ~ 30 </a:t>
            </a:r>
            <a:r>
              <a:rPr lang="en-US" sz="2000" dirty="0" err="1" smtClean="0">
                <a:solidFill>
                  <a:srgbClr val="0000CC"/>
                </a:solidFill>
              </a:rPr>
              <a:t>ms</a:t>
            </a:r>
            <a:endParaRPr lang="en-US" sz="2000" dirty="0">
              <a:solidFill>
                <a:srgbClr val="0000CC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46" y="2659767"/>
            <a:ext cx="5410200" cy="3363825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964" y="2764368"/>
            <a:ext cx="2552488" cy="18295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574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611" y="243680"/>
            <a:ext cx="8086014" cy="117375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Radial </a:t>
            </a:r>
            <a:r>
              <a:rPr lang="en-US" sz="2800" dirty="0"/>
              <a:t>&amp;</a:t>
            </a:r>
            <a:r>
              <a:rPr lang="en-US" sz="2800" dirty="0" smtClean="0"/>
              <a:t> Azimuthal Quench Propagation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9884"/>
            <a:ext cx="8353426" cy="50400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Heat transfer from the </a:t>
            </a:r>
            <a:r>
              <a:rPr lang="en-US" sz="2000" dirty="0" smtClean="0"/>
              <a:t>PH</a:t>
            </a:r>
            <a:r>
              <a:rPr lang="en-US" sz="2000" dirty="0" smtClean="0"/>
              <a:t> </a:t>
            </a:r>
            <a:r>
              <a:rPr lang="en-US" sz="2000" dirty="0" smtClean="0"/>
              <a:t>to the OL and then from the OL to the IL coil  helps to spread and absorb the magnet stored energy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emperature </a:t>
            </a:r>
            <a:r>
              <a:rPr lang="en-US" sz="2000" dirty="0"/>
              <a:t>profile in </a:t>
            </a:r>
            <a:r>
              <a:rPr lang="en-US" sz="2000" dirty="0" smtClean="0"/>
              <a:t>the magnet </a:t>
            </a:r>
            <a:r>
              <a:rPr lang="en-US" sz="2000" dirty="0"/>
              <a:t>after </a:t>
            </a:r>
            <a:r>
              <a:rPr lang="en-US" sz="2000" dirty="0" smtClean="0"/>
              <a:t>48, 96 and 552 </a:t>
            </a:r>
            <a:r>
              <a:rPr lang="en-US" sz="2000" dirty="0" err="1" smtClean="0"/>
              <a:t>ms</a:t>
            </a:r>
            <a:r>
              <a:rPr lang="en-US" sz="2000" dirty="0" smtClean="0"/>
              <a:t> </a:t>
            </a:r>
            <a:r>
              <a:rPr lang="en-US" sz="2000" dirty="0"/>
              <a:t>from the </a:t>
            </a:r>
            <a:r>
              <a:rPr lang="en-US" sz="2000" dirty="0" smtClean="0"/>
              <a:t>OL PH induced quench at a nominal current of 11.8 kA (ANSYS)</a:t>
            </a:r>
          </a:p>
          <a:p>
            <a:pPr marL="0" indent="0">
              <a:buNone/>
            </a:pPr>
            <a:endParaRPr lang="en-US" sz="1300" dirty="0"/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                                                                   		</a:t>
            </a:r>
          </a:p>
          <a:p>
            <a:pPr marL="0" indent="0">
              <a:buNone/>
            </a:pPr>
            <a:r>
              <a:rPr lang="en-US" sz="2000" dirty="0" smtClean="0"/>
              <a:t>					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800" dirty="0" smtClean="0"/>
          </a:p>
          <a:p>
            <a:r>
              <a:rPr lang="en-US" sz="2000" dirty="0"/>
              <a:t>2D calculations - resistance in IL blocks #2 and #3 </a:t>
            </a:r>
          </a:p>
          <a:p>
            <a:pPr marL="0" indent="0">
              <a:buNone/>
            </a:pPr>
            <a:endParaRPr lang="en-US" sz="1300" dirty="0" smtClean="0"/>
          </a:p>
          <a:p>
            <a:pPr marL="0" indent="0">
              <a:buNone/>
            </a:pPr>
            <a:r>
              <a:rPr lang="en-US" sz="2000" dirty="0" smtClean="0"/>
              <a:t>Radial quench propagation was measured in all 11T models</a:t>
            </a:r>
          </a:p>
          <a:p>
            <a:r>
              <a:rPr lang="en-US" sz="2000" dirty="0" smtClean="0">
                <a:solidFill>
                  <a:srgbClr val="0000CC"/>
                </a:solidFill>
              </a:rPr>
              <a:t>Currently </a:t>
            </a:r>
            <a:r>
              <a:rPr lang="en-US" sz="2000" dirty="0" smtClean="0">
                <a:solidFill>
                  <a:srgbClr val="0000CC"/>
                </a:solidFill>
              </a:rPr>
              <a:t>s</a:t>
            </a:r>
            <a:r>
              <a:rPr lang="en-US" sz="2000" dirty="0" smtClean="0">
                <a:solidFill>
                  <a:srgbClr val="0000CC"/>
                </a:solidFill>
              </a:rPr>
              <a:t>tandard measurement for all Nb3Sn magnets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050" name="Picture 6" descr="Description: P:\zlobin\general\HFM\FNAL-CERN\quench protection\11T Heater Quench RY\Z64Son 1_9K 11T 4_2s\D64Son 11T 1_9K 4_2s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91" y="2864359"/>
            <a:ext cx="2464650" cy="1907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Description: P:\zlobin\general\HFM\FNAL-CERN\quench protection\11T Heater Quench RY\Z64Son 1_9K 11T 4_2s\D64Son 11T 1_9K 4_2s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836" y="2872255"/>
            <a:ext cx="2454643" cy="1899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Q:\11T-Quench-Simuulation\RY 2012 May\RY 0515   11T Quench\11T Data Summary\11T Heater Quench\D64Son 11T 1_9K 4_2s09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024" y="2872256"/>
            <a:ext cx="2514600" cy="1899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298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29" y="2738718"/>
            <a:ext cx="6174913" cy="362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610" y="243680"/>
            <a:ext cx="8229601" cy="117375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Radial Quench Propagation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9884"/>
            <a:ext cx="8353426" cy="4343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OL </a:t>
            </a:r>
            <a:r>
              <a:rPr lang="en-US" sz="2000" dirty="0"/>
              <a:t>to IL quench propagation time was measured in quenches with </a:t>
            </a:r>
            <a:r>
              <a:rPr lang="en-US" sz="2000" dirty="0" smtClean="0"/>
              <a:t>dump delayed for 1000 </a:t>
            </a:r>
            <a:r>
              <a:rPr lang="en-US" sz="2000" dirty="0" err="1" smtClean="0"/>
              <a:t>ms</a:t>
            </a:r>
            <a:r>
              <a:rPr lang="en-US" sz="2000" dirty="0" smtClean="0"/>
              <a:t> (No Dump)</a:t>
            </a:r>
          </a:p>
          <a:p>
            <a:r>
              <a:rPr lang="en-US" sz="1800" dirty="0" smtClean="0"/>
              <a:t>Average peak </a:t>
            </a:r>
            <a:r>
              <a:rPr lang="en-US" sz="1800" dirty="0"/>
              <a:t>power density was ~50 W/</a:t>
            </a:r>
            <a:r>
              <a:rPr lang="en-US" sz="1800" dirty="0" smtClean="0"/>
              <a:t>cm</a:t>
            </a:r>
            <a:r>
              <a:rPr lang="en-US" sz="1800" baseline="30000" dirty="0" smtClean="0"/>
              <a:t>2</a:t>
            </a:r>
          </a:p>
          <a:p>
            <a:r>
              <a:rPr lang="en-US" sz="1800" dirty="0" err="1" smtClean="0">
                <a:solidFill>
                  <a:srgbClr val="3333FF"/>
                </a:solidFill>
              </a:rPr>
              <a:t>Δ</a:t>
            </a:r>
            <a:r>
              <a:rPr lang="en-US" sz="1800" dirty="0" err="1">
                <a:solidFill>
                  <a:srgbClr val="3333FF"/>
                </a:solidFill>
              </a:rPr>
              <a:t>t</a:t>
            </a:r>
            <a:r>
              <a:rPr lang="en-US" sz="1800" dirty="0" smtClean="0">
                <a:solidFill>
                  <a:srgbClr val="3333FF"/>
                </a:solidFill>
              </a:rPr>
              <a:t>(</a:t>
            </a:r>
            <a:r>
              <a:rPr lang="en-US" sz="1800" dirty="0" err="1" smtClean="0">
                <a:solidFill>
                  <a:srgbClr val="3333FF"/>
                </a:solidFill>
              </a:rPr>
              <a:t>I</a:t>
            </a:r>
            <a:r>
              <a:rPr lang="en-US" sz="1800" baseline="-25000" dirty="0" err="1" smtClean="0">
                <a:solidFill>
                  <a:srgbClr val="3333FF"/>
                </a:solidFill>
              </a:rPr>
              <a:t>nom</a:t>
            </a:r>
            <a:r>
              <a:rPr lang="en-US" sz="1800" dirty="0" smtClean="0">
                <a:solidFill>
                  <a:srgbClr val="3333FF"/>
                </a:solidFill>
              </a:rPr>
              <a:t>)~25 </a:t>
            </a:r>
            <a:r>
              <a:rPr lang="en-US" sz="1800" dirty="0" err="1" smtClean="0">
                <a:solidFill>
                  <a:srgbClr val="3333FF"/>
                </a:solidFill>
              </a:rPr>
              <a:t>ms</a:t>
            </a:r>
            <a:r>
              <a:rPr lang="en-US" sz="1800" dirty="0" smtClean="0">
                <a:solidFill>
                  <a:srgbClr val="3333FF"/>
                </a:solidFill>
              </a:rPr>
              <a:t>, reproducible, OL pole block and IL 2</a:t>
            </a:r>
            <a:r>
              <a:rPr lang="en-US" sz="1800" baseline="30000" dirty="0" smtClean="0">
                <a:solidFill>
                  <a:srgbClr val="3333FF"/>
                </a:solidFill>
              </a:rPr>
              <a:t>nd</a:t>
            </a:r>
            <a:r>
              <a:rPr lang="en-US" sz="1800" dirty="0" smtClean="0">
                <a:solidFill>
                  <a:srgbClr val="3333FF"/>
                </a:solidFill>
              </a:rPr>
              <a:t> block quenching first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Picture 3" descr="Description: P:\zlobin\general\HFM\FNAL-CERN\quench protection\11T Heater Quench RY\Z64Son 1_9K 11T 4_2s\D64Son 11T 1_9K 4_2s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071" y="2878281"/>
            <a:ext cx="2307302" cy="1785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7217209" y="3630163"/>
            <a:ext cx="457200" cy="31291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995556" y="3864848"/>
            <a:ext cx="304800" cy="15645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514725"/>
            <a:ext cx="19050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24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Quench Integral </a:t>
            </a:r>
            <a:r>
              <a:rPr lang="en-US" sz="3600" dirty="0"/>
              <a:t>S</a:t>
            </a:r>
            <a:r>
              <a:rPr lang="en-US" sz="3600" dirty="0" smtClean="0"/>
              <a:t>tudy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026" y="1408113"/>
            <a:ext cx="8153400" cy="1877483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US" sz="2000" dirty="0"/>
              <a:t>The Q</a:t>
            </a:r>
            <a:r>
              <a:rPr lang="en-US" sz="2000" dirty="0" smtClean="0"/>
              <a:t>uench </a:t>
            </a:r>
            <a:r>
              <a:rPr lang="en-US" sz="2000" dirty="0"/>
              <a:t>D</a:t>
            </a:r>
            <a:r>
              <a:rPr lang="en-US" sz="2000" dirty="0" smtClean="0"/>
              <a:t>etection </a:t>
            </a:r>
            <a:r>
              <a:rPr lang="en-US" sz="2000" dirty="0"/>
              <a:t>system was manually </a:t>
            </a:r>
            <a:r>
              <a:rPr lang="en-US" sz="2000" dirty="0" smtClean="0"/>
              <a:t>tripped at t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;  </a:t>
            </a:r>
            <a:r>
              <a:rPr lang="en-US" sz="2000" dirty="0"/>
              <a:t>the </a:t>
            </a:r>
            <a:r>
              <a:rPr lang="en-US" sz="2000" dirty="0" smtClean="0"/>
              <a:t>OL heater induced quench will start after </a:t>
            </a:r>
            <a:r>
              <a:rPr lang="el-GR" sz="1800" dirty="0"/>
              <a:t>τ</a:t>
            </a:r>
            <a:r>
              <a:rPr lang="en-US" sz="1800" baseline="-25000" dirty="0"/>
              <a:t>PH</a:t>
            </a:r>
            <a:r>
              <a:rPr lang="en-US" sz="1800" dirty="0"/>
              <a:t> 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900" dirty="0"/>
              <a:t>D</a:t>
            </a:r>
            <a:r>
              <a:rPr lang="en-US" sz="1900" dirty="0" smtClean="0"/>
              <a:t>ecay QI was </a:t>
            </a:r>
            <a:r>
              <a:rPr lang="en-US" sz="1900" dirty="0"/>
              <a:t>calculated for the whole current </a:t>
            </a:r>
            <a:r>
              <a:rPr lang="en-US" sz="1900" dirty="0" smtClean="0"/>
              <a:t>decay (t</a:t>
            </a:r>
            <a:r>
              <a:rPr lang="en-US" sz="1900" baseline="-25000" dirty="0" smtClean="0"/>
              <a:t>0</a:t>
            </a:r>
            <a:r>
              <a:rPr lang="en-US" sz="1900" dirty="0" smtClean="0"/>
              <a:t>,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∞)</a:t>
            </a:r>
            <a:r>
              <a:rPr lang="en-US" sz="1900" dirty="0" smtClean="0"/>
              <a:t>, including the heater delay</a:t>
            </a:r>
          </a:p>
          <a:p>
            <a:r>
              <a:rPr lang="en-US" sz="1900" dirty="0" smtClean="0">
                <a:solidFill>
                  <a:srgbClr val="3333FF"/>
                </a:solidFill>
              </a:rPr>
              <a:t>Decay QI can be used to estimate expected QI in a spontaneous quench by adding MIITs corresponding to the quench detection time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74564" y="3349668"/>
            <a:ext cx="1447800" cy="347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Decay QI (t&gt;0)</a:t>
            </a:r>
            <a:endParaRPr lang="en-US" sz="1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240" y="3268270"/>
            <a:ext cx="4411324" cy="2899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240" y="3268270"/>
            <a:ext cx="4446776" cy="296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971" y="3301816"/>
            <a:ext cx="4425045" cy="2899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4564" y="3338785"/>
            <a:ext cx="16702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Safe for magnet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93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QI Study in 11T magnets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08113"/>
            <a:ext cx="8458200" cy="203394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dirty="0" smtClean="0"/>
              <a:t>Decay QI for No Dump case </a:t>
            </a:r>
            <a:r>
              <a:rPr lang="en-US" sz="2000" dirty="0"/>
              <a:t>(</a:t>
            </a:r>
            <a:r>
              <a:rPr lang="en-US" sz="2000" dirty="0" smtClean="0"/>
              <a:t>dump delayed for 1000ms)</a:t>
            </a:r>
            <a:r>
              <a:rPr lang="en-US" sz="1000" dirty="0" smtClean="0"/>
              <a:t> </a:t>
            </a:r>
            <a:r>
              <a:rPr lang="en-US" sz="2000" dirty="0" smtClean="0"/>
              <a:t>were estimated in MBHSP01/02 and MBHSM01 magnets</a:t>
            </a:r>
          </a:p>
          <a:p>
            <a:r>
              <a:rPr lang="en-US" sz="1800" dirty="0" smtClean="0"/>
              <a:t>In MBHSM01 QI was estimated also for low dump </a:t>
            </a:r>
            <a:r>
              <a:rPr lang="en-US" sz="1800" dirty="0"/>
              <a:t>resistors </a:t>
            </a:r>
            <a:r>
              <a:rPr lang="en-US" sz="1800" dirty="0" smtClean="0"/>
              <a:t>2.5 m</a:t>
            </a:r>
            <a:r>
              <a:rPr lang="el-GR" sz="1800" dirty="0" smtClean="0"/>
              <a:t>Ω</a:t>
            </a:r>
            <a:r>
              <a:rPr lang="en-US" sz="1800" dirty="0" smtClean="0"/>
              <a:t>, </a:t>
            </a:r>
            <a:r>
              <a:rPr lang="en-US" sz="1800" dirty="0"/>
              <a:t>5 m</a:t>
            </a:r>
            <a:r>
              <a:rPr lang="el-GR" sz="1800" dirty="0" smtClean="0"/>
              <a:t>Ω</a:t>
            </a:r>
            <a:r>
              <a:rPr lang="en-US" sz="1800" dirty="0" smtClean="0"/>
              <a:t> and 10 m</a:t>
            </a:r>
            <a:r>
              <a:rPr lang="el-GR" sz="1800" dirty="0" smtClean="0"/>
              <a:t>Ω</a:t>
            </a:r>
            <a:endParaRPr lang="en-US" sz="1800" dirty="0" smtClean="0"/>
          </a:p>
          <a:p>
            <a:r>
              <a:rPr lang="en-US" sz="1800" dirty="0" smtClean="0">
                <a:solidFill>
                  <a:srgbClr val="3333FF"/>
                </a:solidFill>
              </a:rPr>
              <a:t>Decay QI(</a:t>
            </a:r>
            <a:r>
              <a:rPr lang="en-US" sz="1800" dirty="0" err="1" smtClean="0">
                <a:solidFill>
                  <a:srgbClr val="3333FF"/>
                </a:solidFill>
              </a:rPr>
              <a:t>I</a:t>
            </a:r>
            <a:r>
              <a:rPr lang="en-US" sz="1800" baseline="-25000" dirty="0" err="1" smtClean="0">
                <a:solidFill>
                  <a:srgbClr val="3333FF"/>
                </a:solidFill>
              </a:rPr>
              <a:t>nom</a:t>
            </a:r>
            <a:r>
              <a:rPr lang="en-US" sz="1800" dirty="0" smtClean="0">
                <a:solidFill>
                  <a:srgbClr val="3333FF"/>
                </a:solidFill>
              </a:rPr>
              <a:t>) is ~15 MIITs, therefore estimated QI budget of 19/21 MIITs (HF/LF) provides reasonable budget for quench </a:t>
            </a:r>
            <a:r>
              <a:rPr lang="en-US" sz="1800" dirty="0">
                <a:solidFill>
                  <a:srgbClr val="3333FF"/>
                </a:solidFill>
              </a:rPr>
              <a:t>d</a:t>
            </a:r>
            <a:r>
              <a:rPr lang="en-US" sz="1800" dirty="0" smtClean="0">
                <a:solidFill>
                  <a:srgbClr val="3333FF"/>
                </a:solidFill>
              </a:rPr>
              <a:t>etection time: ~28 </a:t>
            </a:r>
            <a:r>
              <a:rPr lang="en-US" sz="1800" dirty="0" err="1" smtClean="0">
                <a:solidFill>
                  <a:srgbClr val="3333FF"/>
                </a:solidFill>
              </a:rPr>
              <a:t>ms</a:t>
            </a:r>
            <a:r>
              <a:rPr lang="en-US" sz="1800" dirty="0" smtClean="0">
                <a:solidFill>
                  <a:srgbClr val="3333FF"/>
                </a:solidFill>
              </a:rPr>
              <a:t> in HF</a:t>
            </a:r>
            <a:r>
              <a:rPr lang="en-US" sz="1800" dirty="0">
                <a:solidFill>
                  <a:srgbClr val="3333FF"/>
                </a:solidFill>
              </a:rPr>
              <a:t> </a:t>
            </a:r>
            <a:r>
              <a:rPr lang="en-US" sz="1800" smtClean="0">
                <a:solidFill>
                  <a:srgbClr val="3333FF"/>
                </a:solidFill>
              </a:rPr>
              <a:t>and ~42 </a:t>
            </a:r>
            <a:r>
              <a:rPr lang="en-US" sz="1800" dirty="0" err="1" smtClean="0">
                <a:solidFill>
                  <a:srgbClr val="3333FF"/>
                </a:solidFill>
              </a:rPr>
              <a:t>ms</a:t>
            </a:r>
            <a:r>
              <a:rPr lang="en-US" sz="1800" dirty="0" smtClean="0">
                <a:solidFill>
                  <a:srgbClr val="3333FF"/>
                </a:solidFill>
              </a:rPr>
              <a:t> in LF coil blocks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562" y="3714645"/>
            <a:ext cx="4081788" cy="284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07479" y="3407401"/>
            <a:ext cx="1896545" cy="3475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MBHSM01 Decay QI</a:t>
            </a:r>
            <a:endParaRPr lang="en-US" sz="16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695934"/>
            <a:ext cx="4191000" cy="292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90601" y="3407401"/>
            <a:ext cx="3142079" cy="3475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MBHSP01-02 Decay QI, “no dump”</a:t>
            </a:r>
            <a:endParaRPr lang="en-US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2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>
          <a:xfrm>
            <a:off x="643890" y="1376718"/>
            <a:ext cx="8153400" cy="52691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11T magnet protection study at FNAL was focused on </a:t>
            </a:r>
            <a:r>
              <a:rPr lang="en-US" sz="2000" dirty="0"/>
              <a:t>coil </a:t>
            </a:r>
            <a:r>
              <a:rPr lang="en-US" sz="2000" dirty="0" smtClean="0"/>
              <a:t>overheating and related issues</a:t>
            </a:r>
          </a:p>
          <a:p>
            <a:r>
              <a:rPr lang="en-US" sz="1800" dirty="0" smtClean="0"/>
              <a:t>Quench </a:t>
            </a:r>
            <a:r>
              <a:rPr lang="en-US" sz="1800" dirty="0"/>
              <a:t>P</a:t>
            </a:r>
            <a:r>
              <a:rPr lang="en-US" sz="1800" dirty="0" smtClean="0"/>
              <a:t>rotection system should provide a reliable protection for all possible quenching scenarios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 smtClean="0"/>
              <a:t>Quench protection in 11T magnets is provided by protection heaters on the outer coil surface</a:t>
            </a:r>
          </a:p>
          <a:p>
            <a:r>
              <a:rPr lang="en-US" sz="1800" dirty="0" smtClean="0"/>
              <a:t>Traditional PH position in accelerator magnets, good thermal contact with coils and good ground insulation</a:t>
            </a:r>
          </a:p>
          <a:p>
            <a:r>
              <a:rPr lang="en-US" sz="1800" dirty="0" smtClean="0"/>
              <a:t>Other heater locations previously tested: Inner layer heaters in LARP LQS and HQ  models;</a:t>
            </a:r>
            <a:r>
              <a:rPr lang="en-US" sz="1800" dirty="0"/>
              <a:t> </a:t>
            </a:r>
            <a:r>
              <a:rPr lang="en-US" sz="1800" dirty="0" smtClean="0"/>
              <a:t>Interlayer heaters in first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models at FNAL (HFDA), as well as in short  MQXB models (HGQ)</a:t>
            </a:r>
          </a:p>
          <a:p>
            <a:pPr marL="0" indent="0">
              <a:buNone/>
            </a:pPr>
            <a:r>
              <a:rPr lang="en-US" sz="1200" dirty="0" smtClean="0"/>
              <a:t> </a:t>
            </a:r>
          </a:p>
          <a:p>
            <a:pPr marL="0" indent="0">
              <a:buNone/>
            </a:pPr>
            <a:r>
              <a:rPr lang="en-US" sz="2000" dirty="0" smtClean="0"/>
              <a:t>11T protection study </a:t>
            </a:r>
            <a:r>
              <a:rPr lang="en-US" sz="2000" dirty="0" smtClean="0"/>
              <a:t>results were presented </a:t>
            </a:r>
            <a:r>
              <a:rPr lang="en-US" sz="2000" dirty="0" smtClean="0"/>
              <a:t>at </a:t>
            </a:r>
            <a:r>
              <a:rPr lang="en-US" sz="2000" dirty="0" smtClean="0"/>
              <a:t>various conferences and workshops</a:t>
            </a:r>
          </a:p>
          <a:p>
            <a:r>
              <a:rPr lang="en-US" sz="1800" dirty="0" smtClean="0">
                <a:solidFill>
                  <a:srgbClr val="0000CC"/>
                </a:solidFill>
              </a:rPr>
              <a:t>ASC </a:t>
            </a:r>
            <a:r>
              <a:rPr lang="en-US" sz="1800" dirty="0" smtClean="0">
                <a:solidFill>
                  <a:srgbClr val="0000CC"/>
                </a:solidFill>
              </a:rPr>
              <a:t>2012</a:t>
            </a:r>
            <a:r>
              <a:rPr lang="en-US" sz="1800" dirty="0" smtClean="0"/>
              <a:t> (Portland, USA), </a:t>
            </a:r>
            <a:r>
              <a:rPr lang="en-US" sz="1800" dirty="0" smtClean="0">
                <a:solidFill>
                  <a:srgbClr val="0000CC"/>
                </a:solidFill>
              </a:rPr>
              <a:t>IPAC 2012 </a:t>
            </a:r>
            <a:r>
              <a:rPr lang="en-US" sz="1800" dirty="0" smtClean="0"/>
              <a:t>(New Orleans, USA), </a:t>
            </a:r>
            <a:r>
              <a:rPr lang="en-US" sz="1800" dirty="0" smtClean="0">
                <a:solidFill>
                  <a:srgbClr val="0000CC"/>
                </a:solidFill>
              </a:rPr>
              <a:t>WAMSDO 2013 </a:t>
            </a:r>
            <a:r>
              <a:rPr lang="en-US" sz="1800" dirty="0" smtClean="0"/>
              <a:t>(CERN), </a:t>
            </a:r>
            <a:r>
              <a:rPr lang="en-US" sz="1800" dirty="0" smtClean="0">
                <a:solidFill>
                  <a:srgbClr val="0000CC"/>
                </a:solidFill>
              </a:rPr>
              <a:t>IPAC 2014</a:t>
            </a:r>
            <a:r>
              <a:rPr lang="en-US" sz="1800" dirty="0" smtClean="0"/>
              <a:t> (Dresden, Germany), </a:t>
            </a:r>
            <a:r>
              <a:rPr lang="en-US" sz="1800" dirty="0" smtClean="0">
                <a:solidFill>
                  <a:srgbClr val="0000CC"/>
                </a:solidFill>
              </a:rPr>
              <a:t>ASC 2014</a:t>
            </a:r>
            <a:r>
              <a:rPr lang="en-US" sz="1800" dirty="0" smtClean="0"/>
              <a:t> (Charlotte, USA), </a:t>
            </a:r>
            <a:r>
              <a:rPr lang="en-US" sz="1800" dirty="0" smtClean="0">
                <a:solidFill>
                  <a:srgbClr val="0000CC"/>
                </a:solidFill>
              </a:rPr>
              <a:t>QXF Quench Protection Workshop </a:t>
            </a:r>
            <a:r>
              <a:rPr lang="en-US" sz="1800" dirty="0" smtClean="0"/>
              <a:t>in 2014 (CERN) and other conferences and collaboration meetings</a:t>
            </a:r>
          </a:p>
        </p:txBody>
      </p:sp>
      <p:sp>
        <p:nvSpPr>
          <p:cNvPr id="512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i="0" u="none" dirty="0" smtClean="0"/>
              <a:t>Introduction</a:t>
            </a:r>
            <a:r>
              <a:rPr lang="en-US" i="0" u="none" dirty="0" smtClean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36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914"/>
            <a:ext cx="8153400" cy="117342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Spot Heater Tests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08112"/>
            <a:ext cx="7696200" cy="51630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Spot heaters (SH) installed in MBHSM01 for estimation of the </a:t>
            </a:r>
            <a:r>
              <a:rPr lang="en-US" sz="2000" dirty="0"/>
              <a:t>quench temperature </a:t>
            </a:r>
            <a:r>
              <a:rPr lang="en-US" sz="2000" dirty="0" smtClean="0"/>
              <a:t>and longitudinal propagation velocity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/>
              <a:t>VT installed in close proximity to the SH</a:t>
            </a:r>
            <a:endParaRPr lang="en-US" sz="1800" dirty="0"/>
          </a:p>
          <a:p>
            <a:pPr marL="45720" indent="0">
              <a:buNone/>
            </a:pPr>
            <a:endParaRPr lang="en-US" sz="2000" dirty="0" smtClean="0"/>
          </a:p>
          <a:p>
            <a:pPr marL="4572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2" descr="C:\Users\guram\Data\11T_Dipole\MBHSM01(coil#8)\Presentations\2013_12_06_Coil_Review\DSC09565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553754"/>
            <a:ext cx="5486400" cy="348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280144" y="5788907"/>
            <a:ext cx="2514600" cy="0"/>
          </a:xfrm>
          <a:prstGeom prst="straightConnector1">
            <a:avLst/>
          </a:prstGeom>
          <a:ln w="254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136258" y="5788908"/>
            <a:ext cx="1143000" cy="1"/>
          </a:xfrm>
          <a:prstGeom prst="straightConnector1">
            <a:avLst/>
          </a:prstGeom>
          <a:ln w="254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89401" y="6035188"/>
            <a:ext cx="636713" cy="379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cm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18934" y="6035188"/>
            <a:ext cx="753732" cy="379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cm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52162" y="2581539"/>
            <a:ext cx="2564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IL Spot Heaters were lost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after cool down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2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2972681"/>
            <a:ext cx="5476875" cy="3495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Spot Heater Tests at 4.5 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0236"/>
            <a:ext cx="8153400" cy="500662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dirty="0" smtClean="0"/>
              <a:t>Only OL spot heater was available for testing: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Peak power density of ~26 W/cm</a:t>
            </a:r>
            <a:r>
              <a:rPr lang="en-US" sz="1800" baseline="30000" dirty="0" smtClean="0"/>
              <a:t>2 </a:t>
            </a:r>
            <a:r>
              <a:rPr lang="en-US" sz="1800" dirty="0" smtClean="0"/>
              <a:t>was deposited at different currents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Dump was delayed for 70-250 </a:t>
            </a:r>
            <a:r>
              <a:rPr lang="en-US" sz="1800" dirty="0" err="1" smtClean="0"/>
              <a:t>ms</a:t>
            </a:r>
            <a:r>
              <a:rPr lang="en-US" sz="1800" dirty="0" smtClean="0"/>
              <a:t> to increase accumulated QI and </a:t>
            </a:r>
            <a:r>
              <a:rPr lang="en-US" sz="1800" dirty="0" smtClean="0">
                <a:solidFill>
                  <a:srgbClr val="0000CC"/>
                </a:solidFill>
              </a:rPr>
              <a:t>reach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0000CC"/>
                </a:solidFill>
              </a:rPr>
              <a:t>higher temperatures</a:t>
            </a:r>
          </a:p>
          <a:p>
            <a:pPr marL="0" lvl="0" indent="0">
              <a:buNone/>
            </a:pPr>
            <a:endParaRPr lang="en-US" sz="1300" dirty="0" smtClean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738786" y="5475994"/>
            <a:ext cx="0" cy="400921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912888" y="4734625"/>
            <a:ext cx="457200" cy="663139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62200" y="5058416"/>
            <a:ext cx="874470" cy="3475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SH Fired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130923" y="4119850"/>
            <a:ext cx="990600" cy="600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Quench</a:t>
            </a:r>
          </a:p>
          <a:p>
            <a:r>
              <a:rPr lang="en-US" sz="1600" dirty="0" smtClean="0"/>
              <a:t>Detected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897985" y="3134491"/>
            <a:ext cx="1156599" cy="3475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Dump Fired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031197" y="3467689"/>
            <a:ext cx="206159" cy="26164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989088" y="3627248"/>
            <a:ext cx="381000" cy="49260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85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Quench Temperature </a:t>
            </a:r>
            <a:br>
              <a:rPr lang="en-US" sz="3600" dirty="0" smtClean="0"/>
            </a:br>
            <a:r>
              <a:rPr lang="en-US" sz="3600" dirty="0" smtClean="0"/>
              <a:t>measurements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77925"/>
            <a:ext cx="8486294" cy="5249723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en-US" sz="2000" dirty="0" smtClean="0"/>
              <a:t>Coil temperature as a function of time was estimated in the OL mid-plane turn at different currents</a:t>
            </a:r>
            <a:endParaRPr lang="en-US" sz="2000" dirty="0"/>
          </a:p>
          <a:p>
            <a:pPr marL="400050"/>
            <a:r>
              <a:rPr lang="en-US" sz="1800" dirty="0" smtClean="0"/>
              <a:t>Dashed lines connect points with the same QI </a:t>
            </a:r>
          </a:p>
          <a:p>
            <a:pPr marL="400050"/>
            <a:r>
              <a:rPr lang="en-US" sz="1800" dirty="0" smtClean="0"/>
              <a:t>Coil temperature estimated from the equation</a:t>
            </a:r>
          </a:p>
          <a:p>
            <a:pPr marL="400050" lvl="1" indent="-342900">
              <a:buFont typeface="Arial" pitchFamily="34" charset="0"/>
              <a:buChar char="•"/>
            </a:pPr>
            <a:r>
              <a:rPr lang="en-US" sz="1800" dirty="0"/>
              <a:t>Coil temperature was measured during the warm-up from 4.5 K to 200 K to calibrate the coil resistance change during the quench</a:t>
            </a:r>
          </a:p>
          <a:p>
            <a:pPr marL="57150" indent="0">
              <a:buNone/>
            </a:pPr>
            <a:endParaRPr lang="en-US" sz="1400" dirty="0" smtClean="0"/>
          </a:p>
          <a:p>
            <a:pPr marL="57150" indent="0">
              <a:buNone/>
            </a:pPr>
            <a:endParaRPr lang="en-US" sz="2000" dirty="0" smtClean="0">
              <a:solidFill>
                <a:srgbClr val="0000CC"/>
              </a:solidFill>
            </a:endParaRPr>
          </a:p>
          <a:p>
            <a:pPr marL="57150" indent="0">
              <a:buNone/>
            </a:pPr>
            <a:endParaRPr lang="en-US" sz="2000" dirty="0">
              <a:solidFill>
                <a:srgbClr val="0000CC"/>
              </a:solidFill>
            </a:endParaRPr>
          </a:p>
          <a:p>
            <a:pPr marL="57150" indent="0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Strong cooling effect in the coil</a:t>
            </a:r>
          </a:p>
          <a:p>
            <a:pPr marL="400050"/>
            <a:r>
              <a:rPr lang="en-US" sz="1800" dirty="0" smtClean="0"/>
              <a:t>Heat transfer from the cable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288" y="2381292"/>
            <a:ext cx="21621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5904" y="3477365"/>
            <a:ext cx="4642054" cy="287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2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9"/>
            <a:ext cx="7931888" cy="11734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Longitudinal Quench Propagation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6341"/>
            <a:ext cx="8229600" cy="5006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 OL spot heater quenches in MBHSM01 used to estimate the longitudinal quench propagation velocity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 smtClean="0"/>
              <a:t>Voltage growth with time in the L=10 cm long </a:t>
            </a:r>
          </a:p>
          <a:p>
            <a:pPr marL="0" indent="0">
              <a:buNone/>
            </a:pPr>
            <a:r>
              <a:rPr lang="en-US" sz="2000" dirty="0" smtClean="0"/>
              <a:t>segment next to the SH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000" dirty="0" smtClean="0"/>
              <a:t>Method A:                                 B: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2000" dirty="0" smtClean="0"/>
              <a:t> L/(t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-t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87" y="3828882"/>
            <a:ext cx="3908434" cy="2664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121" y="3867930"/>
            <a:ext cx="4089465" cy="258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429" y="3338848"/>
            <a:ext cx="1504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guram\Data\11T_Dipole\MBHSM01(coil#8)\Presentations\2013_12_06_Coil_Review\DSC09565_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421" y="1922685"/>
            <a:ext cx="2574165" cy="163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6756003" y="3165230"/>
            <a:ext cx="1143000" cy="11105"/>
          </a:xfrm>
          <a:prstGeom prst="straightConnector1">
            <a:avLst/>
          </a:prstGeom>
          <a:ln w="254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44037" y="3219579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L=10 cm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1473" y="4455204"/>
            <a:ext cx="1496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Quench Propagation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99633" y="4066655"/>
            <a:ext cx="1956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Cable Temperature increase</a:t>
            </a:r>
            <a:endParaRPr lang="en-US" sz="12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121031" y="4732203"/>
            <a:ext cx="188536" cy="52795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838542" y="4317450"/>
            <a:ext cx="188536" cy="52795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63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Fast extraction tests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6341"/>
            <a:ext cx="8229600" cy="5006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 extraction dump is initiated at different currents w/o protection heaters.</a:t>
            </a:r>
          </a:p>
          <a:p>
            <a:pPr marL="0" indent="0">
              <a:buNone/>
            </a:pPr>
            <a:r>
              <a:rPr lang="en-US" sz="2000" dirty="0" smtClean="0"/>
              <a:t>No resistance increase was </a:t>
            </a:r>
            <a:r>
              <a:rPr lang="en-US" sz="2000" dirty="0"/>
              <a:t>observed </a:t>
            </a:r>
            <a:r>
              <a:rPr lang="en-US" sz="2000" dirty="0" smtClean="0"/>
              <a:t>in the coil for the fast extraction at 12 kA</a:t>
            </a:r>
          </a:p>
          <a:p>
            <a:r>
              <a:rPr lang="en-US" sz="1800" dirty="0" smtClean="0">
                <a:solidFill>
                  <a:srgbClr val="3333FF"/>
                </a:solidFill>
              </a:rPr>
              <a:t>Effect of cored cable and small filament size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17846"/>
            <a:ext cx="2743200" cy="1878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379711"/>
            <a:ext cx="5562600" cy="3147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7700" y="5207420"/>
            <a:ext cx="2438400" cy="537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Ramp rate for the fast extraction test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3032143"/>
            <a:ext cx="4953000" cy="315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Whole coil resistance change in HQ02 and MBHSM01 magnets</a:t>
            </a:r>
            <a:endParaRPr lang="en-US" sz="1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9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MBHDP01 Tests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2958"/>
            <a:ext cx="8229600" cy="46464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Quench propagates between the magnet apertures</a:t>
            </a:r>
          </a:p>
          <a:p>
            <a:r>
              <a:rPr lang="en-US" sz="1800" dirty="0" smtClean="0"/>
              <a:t>PH induced quenches in coils #5 and #7</a:t>
            </a:r>
          </a:p>
          <a:p>
            <a:r>
              <a:rPr lang="en-US" sz="1800" dirty="0" smtClean="0"/>
              <a:t>Dump and heaters in the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aperture delayed to see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quench development in coils #9 and #10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800" dirty="0" smtClean="0">
                <a:solidFill>
                  <a:srgbClr val="0000CC"/>
                </a:solidFill>
              </a:rPr>
              <a:t>More tests will be done in TC2</a:t>
            </a:r>
            <a:endParaRPr lang="en-US" sz="1800" dirty="0">
              <a:solidFill>
                <a:srgbClr val="0000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876" y="1522958"/>
            <a:ext cx="2219291" cy="213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141" y="3508238"/>
            <a:ext cx="5449236" cy="28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29884"/>
            <a:ext cx="7924800" cy="52413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Q</a:t>
            </a:r>
            <a:r>
              <a:rPr lang="en-US" sz="2000" dirty="0" smtClean="0"/>
              <a:t>uench protection study was performed </a:t>
            </a:r>
            <a:r>
              <a:rPr lang="en-US" sz="2000" dirty="0"/>
              <a:t>at currents up to 92% of </a:t>
            </a:r>
            <a:r>
              <a:rPr lang="en-US" sz="2000" dirty="0" smtClean="0"/>
              <a:t>SSL and for different external dump resistors in different 11T models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Operation with </a:t>
            </a:r>
            <a:r>
              <a:rPr lang="en-US" sz="2000" dirty="0" smtClean="0"/>
              <a:t>at least 2 </a:t>
            </a:r>
            <a:r>
              <a:rPr lang="en-US" sz="2000" dirty="0" smtClean="0"/>
              <a:t>OL protection heaters </a:t>
            </a:r>
            <a:r>
              <a:rPr lang="en-US" sz="2000" dirty="0" smtClean="0"/>
              <a:t>is required for</a:t>
            </a:r>
            <a:r>
              <a:rPr lang="en-US" sz="2000" dirty="0" smtClean="0"/>
              <a:t> </a:t>
            </a:r>
            <a:r>
              <a:rPr lang="en-US" sz="2000" dirty="0" smtClean="0"/>
              <a:t>adequate protection of 11T </a:t>
            </a:r>
            <a:r>
              <a:rPr lang="en-US" sz="2000" dirty="0" smtClean="0"/>
              <a:t>magnets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Reduced heater to coil insulation helps to increase the heater efficiency, but sufficient electrical insulation has to be provided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Estimated QI budget of 19-21 MIITs provides reasonable quench detection time budget of ~ </a:t>
            </a:r>
            <a:r>
              <a:rPr lang="en-US" sz="2000" dirty="0" smtClean="0"/>
              <a:t>28 </a:t>
            </a:r>
            <a:r>
              <a:rPr lang="en-US" sz="2000" dirty="0" err="1" smtClean="0"/>
              <a:t>ms</a:t>
            </a:r>
            <a:r>
              <a:rPr lang="en-US" sz="2000" dirty="0" smtClean="0"/>
              <a:t> in the high field coil block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Minimum peak power density of ~55 W/cm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is required to quench magnet at currents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inj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&lt; I &lt;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nom</a:t>
            </a:r>
            <a:endParaRPr lang="en-US" sz="2000" baseline="-25000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9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Summary (cont’d)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29884"/>
            <a:ext cx="7924800" cy="52413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000" dirty="0"/>
              <a:t>R</a:t>
            </a:r>
            <a:r>
              <a:rPr lang="en-US" sz="2000" dirty="0" smtClean="0"/>
              <a:t>adial </a:t>
            </a:r>
            <a:r>
              <a:rPr lang="en-US" sz="2000" dirty="0" smtClean="0"/>
              <a:t>quench propagation was measured at different currents and temperatures 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Q</a:t>
            </a:r>
            <a:r>
              <a:rPr lang="en-US" sz="1800" dirty="0" smtClean="0"/>
              <a:t>uite </a:t>
            </a:r>
            <a:r>
              <a:rPr lang="en-US" sz="1800" dirty="0" smtClean="0"/>
              <a:t>small </a:t>
            </a:r>
            <a:r>
              <a:rPr lang="en-US" sz="1800" dirty="0" smtClean="0"/>
              <a:t>delay </a:t>
            </a:r>
            <a:r>
              <a:rPr lang="en-US" sz="1800" dirty="0" smtClean="0"/>
              <a:t>at high currents helps </a:t>
            </a:r>
            <a:r>
              <a:rPr lang="en-US" sz="1800" dirty="0" smtClean="0"/>
              <a:t>to spread energy in the coil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Longitudinal quench propagation velocity was estimated in the mid-plane turn at different </a:t>
            </a:r>
            <a:r>
              <a:rPr lang="en-US" sz="2000" dirty="0" smtClean="0"/>
              <a:t>currents</a:t>
            </a:r>
            <a:endParaRPr lang="en-US" sz="18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Coil </a:t>
            </a:r>
            <a:r>
              <a:rPr lang="en-US" sz="2000" dirty="0"/>
              <a:t>temperature increase </a:t>
            </a:r>
            <a:r>
              <a:rPr lang="en-US" sz="2000" dirty="0" smtClean="0"/>
              <a:t>with</a:t>
            </a:r>
            <a:r>
              <a:rPr lang="en-US" sz="2000" dirty="0" smtClean="0"/>
              <a:t> </a:t>
            </a:r>
            <a:r>
              <a:rPr lang="en-US" sz="2000" dirty="0"/>
              <a:t>time </a:t>
            </a:r>
            <a:r>
              <a:rPr lang="en-US" sz="2000" dirty="0" smtClean="0"/>
              <a:t>after quench was </a:t>
            </a:r>
            <a:r>
              <a:rPr lang="en-US" sz="2000" dirty="0"/>
              <a:t>studied at different currents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Fast extraction tests did not exhibit noticeable increase of the coil resistance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8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BACKUP SLIDES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21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8" y="312914"/>
            <a:ext cx="7772400" cy="117342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“Holding quenches”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29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9601" y="1476681"/>
            <a:ext cx="8086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quenches in MBHSM01 (coil #8) after “holding” 13 kA at 1.9 K and 12 kA at 4.5 K </a:t>
            </a:r>
          </a:p>
          <a:p>
            <a:r>
              <a:rPr lang="en-US" dirty="0" smtClean="0"/>
              <a:t>for ~22 min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06" y="2200275"/>
            <a:ext cx="6844907" cy="3966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33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Protection Study </a:t>
            </a:r>
            <a:r>
              <a:rPr lang="en-US" sz="3600" dirty="0" smtClean="0"/>
              <a:t>Objectives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08112"/>
            <a:ext cx="8153400" cy="500662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dirty="0" smtClean="0"/>
              <a:t>Comprehensive protection study was done in a single aperture 11T models:</a:t>
            </a:r>
          </a:p>
          <a:p>
            <a:r>
              <a:rPr lang="en-US" sz="1800" dirty="0"/>
              <a:t>Effect of heater insulation thickness </a:t>
            </a:r>
          </a:p>
          <a:p>
            <a:r>
              <a:rPr lang="en-US" sz="1800" dirty="0" smtClean="0"/>
              <a:t>Heater efficiency at different magnet currents</a:t>
            </a:r>
          </a:p>
          <a:p>
            <a:r>
              <a:rPr lang="en-US" sz="1800" dirty="0" smtClean="0"/>
              <a:t>Quench </a:t>
            </a:r>
            <a:r>
              <a:rPr lang="en-US" sz="1800" dirty="0"/>
              <a:t>temperature measurements</a:t>
            </a:r>
          </a:p>
          <a:p>
            <a:r>
              <a:rPr lang="en-US" sz="1800" dirty="0" smtClean="0"/>
              <a:t>Heater efficiency in low-field (LF) and high-field (HF) coil blocks</a:t>
            </a:r>
          </a:p>
          <a:p>
            <a:r>
              <a:rPr lang="en-US" sz="1800" dirty="0" smtClean="0"/>
              <a:t>Radial quench propagation from the outer to the inner coil layer</a:t>
            </a:r>
          </a:p>
          <a:p>
            <a:r>
              <a:rPr lang="en-US" sz="1800" dirty="0"/>
              <a:t>Longitudinal quench propagation velocity</a:t>
            </a:r>
          </a:p>
          <a:p>
            <a:r>
              <a:rPr lang="en-US" sz="1800" dirty="0" smtClean="0"/>
              <a:t>Quench integral study </a:t>
            </a:r>
            <a:r>
              <a:rPr lang="en-US" sz="1800" dirty="0" smtClean="0"/>
              <a:t>with</a:t>
            </a:r>
            <a:r>
              <a:rPr lang="en-US" sz="1800" dirty="0" smtClean="0"/>
              <a:t> </a:t>
            </a:r>
            <a:r>
              <a:rPr lang="en-US" sz="1800" dirty="0" smtClean="0"/>
              <a:t>different dump resistors</a:t>
            </a:r>
          </a:p>
          <a:p>
            <a:r>
              <a:rPr lang="en-US" sz="1800" dirty="0" smtClean="0"/>
              <a:t>Fast extraction tests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000" dirty="0"/>
              <a:t>Only few tests </a:t>
            </a:r>
            <a:r>
              <a:rPr lang="en-US" sz="2000" dirty="0" smtClean="0"/>
              <a:t>were performed </a:t>
            </a:r>
            <a:r>
              <a:rPr lang="en-US" sz="2000" dirty="0"/>
              <a:t>in dual aperture </a:t>
            </a:r>
            <a:r>
              <a:rPr lang="en-US" sz="2000" dirty="0" smtClean="0"/>
              <a:t>magnet </a:t>
            </a:r>
            <a:r>
              <a:rPr lang="en-US" sz="2000" dirty="0" smtClean="0"/>
              <a:t>MBHDP01</a:t>
            </a:r>
            <a:endParaRPr lang="en-US" sz="18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000" dirty="0"/>
              <a:t>External energy </a:t>
            </a:r>
            <a:r>
              <a:rPr lang="en-US" sz="2000" dirty="0" smtClean="0"/>
              <a:t>extraction </a:t>
            </a:r>
            <a:r>
              <a:rPr lang="en-US" sz="2000" dirty="0"/>
              <a:t>was part of this </a:t>
            </a:r>
            <a:r>
              <a:rPr lang="en-US" sz="2000" dirty="0" smtClean="0"/>
              <a:t>study</a:t>
            </a:r>
          </a:p>
          <a:p>
            <a:r>
              <a:rPr lang="en-US" sz="1800" dirty="0" smtClean="0"/>
              <a:t>Low dump resistors </a:t>
            </a:r>
            <a:r>
              <a:rPr lang="en-US" sz="1800" dirty="0"/>
              <a:t>2.5 m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 </a:t>
            </a:r>
            <a:r>
              <a:rPr lang="en-US" sz="1800" dirty="0"/>
              <a:t>m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 </a:t>
            </a:r>
            <a:r>
              <a:rPr lang="en-US" sz="1800" dirty="0">
                <a:cs typeface="Times New Roman" panose="02020603050405020304" pitchFamily="18" charset="0"/>
              </a:rPr>
              <a:t>and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1800" dirty="0"/>
              <a:t>m</a:t>
            </a:r>
            <a:r>
              <a:rPr lang="el-GR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800" dirty="0" smtClean="0"/>
              <a:t> were implemented at VMTF</a:t>
            </a:r>
          </a:p>
          <a:p>
            <a:r>
              <a:rPr lang="en-US" sz="1800" dirty="0" smtClean="0"/>
              <a:t>No dump condition was simulated by delaying the dump </a:t>
            </a:r>
            <a:r>
              <a:rPr lang="en-US" sz="1800" dirty="0" smtClean="0"/>
              <a:t>firing for </a:t>
            </a:r>
            <a:r>
              <a:rPr lang="en-US" sz="1800" dirty="0" smtClean="0"/>
              <a:t>1000 </a:t>
            </a:r>
            <a:r>
              <a:rPr lang="en-US" sz="1800" dirty="0" err="1" smtClean="0"/>
              <a:t>ms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17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783"/>
            <a:ext cx="8185355" cy="1408113"/>
          </a:xfrm>
        </p:spPr>
        <p:txBody>
          <a:bodyPr/>
          <a:lstStyle/>
          <a:p>
            <a:r>
              <a:rPr lang="en-US" sz="3200" dirty="0" smtClean="0"/>
              <a:t>Quench training of 11T magnets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63" y="1376515"/>
            <a:ext cx="8392140" cy="51029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3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836" y="2128726"/>
            <a:ext cx="6818082" cy="378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5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914"/>
            <a:ext cx="8153400" cy="117342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11T protection tests at FNAL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29884"/>
            <a:ext cx="7772400" cy="5319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Protection test data are available for the following magnets: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MBHSP01</a:t>
            </a:r>
            <a:r>
              <a:rPr lang="en-US" sz="2000" dirty="0" smtClean="0"/>
              <a:t> demonstrator with 2-m long coils #2 and #3 - June 2012 </a:t>
            </a:r>
            <a:endParaRPr lang="en-US" sz="1800" dirty="0" smtClean="0">
              <a:cs typeface="Times New Roman" pitchFamily="18" charset="0"/>
            </a:endParaRPr>
          </a:p>
          <a:p>
            <a:pPr marL="70866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cs typeface="Times New Roman" pitchFamily="18" charset="0"/>
              </a:rPr>
              <a:t>0.7 mm diameter RRP 108/127 </a:t>
            </a:r>
            <a:r>
              <a:rPr lang="en-US" sz="1800" dirty="0" smtClean="0">
                <a:cs typeface="Times New Roman" pitchFamily="18" charset="0"/>
              </a:rPr>
              <a:t>strand</a:t>
            </a:r>
            <a:endParaRPr lang="en-US" sz="1800" dirty="0">
              <a:cs typeface="Times New Roman" pitchFamily="18" charset="0"/>
            </a:endParaRPr>
          </a:p>
          <a:p>
            <a:pPr marL="708660" lvl="1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>
                <a:cs typeface="Times New Roman" pitchFamily="18" charset="0"/>
              </a:rPr>
              <a:t>12 mm thick SS welded </a:t>
            </a:r>
            <a:r>
              <a:rPr lang="en-US" sz="1800" dirty="0" smtClean="0">
                <a:cs typeface="Times New Roman" pitchFamily="18" charset="0"/>
              </a:rPr>
              <a:t>skin</a:t>
            </a:r>
            <a:endParaRPr lang="en-US" sz="800" dirty="0">
              <a:cs typeface="Times New Roman" pitchFamily="18" charset="0"/>
            </a:endParaRPr>
          </a:p>
          <a:p>
            <a:pPr marL="57150" indent="0">
              <a:buNone/>
            </a:pPr>
            <a:r>
              <a:rPr lang="en-US" sz="2000" dirty="0" smtClean="0">
                <a:solidFill>
                  <a:srgbClr val="0000CC"/>
                </a:solidFill>
                <a:cs typeface="Times New Roman" pitchFamily="18" charset="0"/>
              </a:rPr>
              <a:t>MBHSP02</a:t>
            </a:r>
            <a:r>
              <a:rPr lang="en-US" sz="2000" dirty="0" smtClean="0">
                <a:cs typeface="Times New Roman" pitchFamily="18" charset="0"/>
              </a:rPr>
              <a:t> with </a:t>
            </a:r>
            <a:r>
              <a:rPr lang="en-US" sz="2000" dirty="0" smtClean="0"/>
              <a:t>1-m </a:t>
            </a:r>
            <a:r>
              <a:rPr lang="en-US" sz="2000" dirty="0"/>
              <a:t>long </a:t>
            </a:r>
            <a:r>
              <a:rPr lang="en-US" sz="2000" dirty="0" smtClean="0"/>
              <a:t>coils #5 and #7 </a:t>
            </a:r>
            <a:r>
              <a:rPr lang="en-US" sz="2000" dirty="0"/>
              <a:t>-</a:t>
            </a:r>
            <a:r>
              <a:rPr lang="en-US" sz="2000" dirty="0" smtClean="0"/>
              <a:t> </a:t>
            </a:r>
            <a:r>
              <a:rPr lang="en-US" sz="2000" dirty="0" smtClean="0"/>
              <a:t>February </a:t>
            </a:r>
            <a:r>
              <a:rPr lang="en-US" sz="2000" dirty="0" smtClean="0"/>
              <a:t>2013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0.7 mm diameter RRP 150/169 </a:t>
            </a:r>
            <a:r>
              <a:rPr lang="en-US" sz="1800" dirty="0" smtClean="0"/>
              <a:t>strand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12 mm thick bolted skin</a:t>
            </a:r>
            <a:endParaRPr lang="en-US" sz="1800" dirty="0"/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0.025 mm thick and </a:t>
            </a:r>
            <a:r>
              <a:rPr lang="en-US" sz="1800" dirty="0" smtClean="0"/>
              <a:t>11 mm </a:t>
            </a:r>
            <a:r>
              <a:rPr lang="en-US" sz="1800" dirty="0" smtClean="0"/>
              <a:t>wide stainless steel core in the conductor</a:t>
            </a:r>
            <a:endParaRPr lang="en-US" sz="800" dirty="0" smtClean="0"/>
          </a:p>
          <a:p>
            <a:pPr marL="57150" indent="0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MBHSM01</a:t>
            </a:r>
            <a:r>
              <a:rPr lang="en-US" sz="2000" dirty="0" smtClean="0"/>
              <a:t> mirror with coil </a:t>
            </a:r>
            <a:r>
              <a:rPr lang="en-US" sz="2000" dirty="0"/>
              <a:t>#8 </a:t>
            </a:r>
            <a:r>
              <a:rPr lang="en-US" sz="2000" dirty="0" smtClean="0"/>
              <a:t>– </a:t>
            </a:r>
            <a:r>
              <a:rPr lang="en-US" sz="2000" dirty="0" smtClean="0"/>
              <a:t>December </a:t>
            </a:r>
            <a:r>
              <a:rPr lang="en-US" sz="2000" dirty="0" smtClean="0"/>
              <a:t>2013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Mix of 0.7 </a:t>
            </a:r>
            <a:r>
              <a:rPr lang="en-US" sz="1800" dirty="0"/>
              <a:t>mm diameter RRP </a:t>
            </a:r>
            <a:r>
              <a:rPr lang="en-US" sz="1800" dirty="0" smtClean="0"/>
              <a:t>108/127 and RRP 114/127 strands</a:t>
            </a:r>
            <a:endParaRPr lang="en-US" sz="1800" dirty="0"/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12 mm thick bolted skin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0.025 mm </a:t>
            </a:r>
            <a:r>
              <a:rPr lang="en-US" sz="1800" dirty="0" smtClean="0"/>
              <a:t>thick and 11 mm wide stainless </a:t>
            </a:r>
            <a:r>
              <a:rPr lang="en-US" sz="1800" dirty="0"/>
              <a:t>steel core in the conductor</a:t>
            </a:r>
          </a:p>
          <a:p>
            <a:pPr marL="0" indent="0">
              <a:buNone/>
            </a:pPr>
            <a:endParaRPr lang="en-US" sz="1200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3333FF"/>
                </a:solidFill>
              </a:rPr>
              <a:t>MBHDP01 </a:t>
            </a:r>
            <a:r>
              <a:rPr lang="en-US" sz="2000" dirty="0"/>
              <a:t>dual aperture magnet with </a:t>
            </a:r>
            <a:r>
              <a:rPr lang="en-US" sz="2000" dirty="0" smtClean="0"/>
              <a:t>coils #5 and #7 from </a:t>
            </a:r>
            <a:r>
              <a:rPr lang="en-US" sz="2000" dirty="0" smtClean="0">
                <a:solidFill>
                  <a:srgbClr val="0000CC"/>
                </a:solidFill>
              </a:rPr>
              <a:t>MBHSP02</a:t>
            </a:r>
            <a:r>
              <a:rPr lang="en-US" sz="2000" dirty="0" smtClean="0"/>
              <a:t> and coils #9 and #10 from </a:t>
            </a:r>
            <a:r>
              <a:rPr lang="en-US" sz="2000" dirty="0" smtClean="0">
                <a:solidFill>
                  <a:srgbClr val="0000CC"/>
                </a:solidFill>
              </a:rPr>
              <a:t>MBHSP03 </a:t>
            </a:r>
          </a:p>
          <a:p>
            <a:pPr marL="457200" lvl="1" indent="0">
              <a:buNone/>
            </a:pPr>
            <a:endParaRPr lang="en-US" sz="2000" dirty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6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914"/>
            <a:ext cx="8153400" cy="117342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Protection Strip Heaters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29884"/>
            <a:ext cx="8610600" cy="5336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11T coils are </a:t>
            </a:r>
            <a:r>
              <a:rPr lang="en-US" sz="2000" dirty="0"/>
              <a:t>equipped with </a:t>
            </a:r>
            <a:r>
              <a:rPr lang="en-US" sz="2000" dirty="0" smtClean="0"/>
              <a:t>2 </a:t>
            </a:r>
            <a:r>
              <a:rPr lang="en-US" sz="2000" dirty="0"/>
              <a:t>protection </a:t>
            </a:r>
            <a:r>
              <a:rPr lang="en-US" sz="2000" dirty="0" smtClean="0"/>
              <a:t>heaters on the outer coil surface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Each heater consists of two 0.025 mm thick stainless steel (SS) strips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SS strips are </a:t>
            </a:r>
            <a:r>
              <a:rPr lang="en-US" sz="1800" dirty="0"/>
              <a:t>21.5 mm wide </a:t>
            </a:r>
            <a:r>
              <a:rPr lang="en-US" sz="1800" dirty="0" smtClean="0"/>
              <a:t>in the mid-plane (LF) and </a:t>
            </a:r>
            <a:r>
              <a:rPr lang="en-US" sz="1800" dirty="0"/>
              <a:t>26 mm wide </a:t>
            </a:r>
            <a:r>
              <a:rPr lang="en-US" sz="1800" dirty="0" smtClean="0"/>
              <a:t>in </a:t>
            </a:r>
            <a:r>
              <a:rPr lang="en-US" sz="1800" dirty="0"/>
              <a:t>pole </a:t>
            </a:r>
            <a:r>
              <a:rPr lang="en-US" sz="1800" dirty="0" smtClean="0"/>
              <a:t>area (</a:t>
            </a:r>
            <a:r>
              <a:rPr lang="en-US" sz="1800" dirty="0"/>
              <a:t>HF) </a:t>
            </a:r>
            <a:endParaRPr lang="en-US" sz="1800" dirty="0" smtClean="0"/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Heaters cover 31 turns per quadrant or about 56% of total coil </a:t>
            </a:r>
            <a:r>
              <a:rPr lang="en-US" sz="1800" dirty="0" smtClean="0"/>
              <a:t>surface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 smtClean="0"/>
              <a:t>Due to difference in width of heater strips the peak power density dissipated in the LF is about 50% more than in the HF area</a:t>
            </a:r>
            <a:endParaRPr lang="en-US" sz="2000" dirty="0"/>
          </a:p>
          <a:p>
            <a:pPr marL="45720" indent="0">
              <a:buNone/>
            </a:pPr>
            <a:endParaRPr lang="en-US" sz="2000" dirty="0" smtClean="0"/>
          </a:p>
          <a:p>
            <a:pPr marL="4572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1200" dirty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907" y="2917585"/>
            <a:ext cx="3581399" cy="2579978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09" y="2894454"/>
            <a:ext cx="4015501" cy="2603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17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69371"/>
            <a:ext cx="6786562" cy="821399"/>
          </a:xfrm>
        </p:spPr>
        <p:txBody>
          <a:bodyPr/>
          <a:lstStyle/>
          <a:p>
            <a:r>
              <a:rPr lang="en-US" sz="3200" b="1" dirty="0" smtClean="0"/>
              <a:t> </a:t>
            </a:r>
            <a:r>
              <a:rPr lang="en-US" sz="3600" dirty="0" smtClean="0"/>
              <a:t>Heater to Coil Insulation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9884"/>
            <a:ext cx="8203406" cy="4998473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dirty="0" smtClean="0"/>
              <a:t>Strip Heaters </a:t>
            </a:r>
            <a:r>
              <a:rPr lang="en-US" sz="2000" dirty="0" smtClean="0"/>
              <a:t>are </a:t>
            </a:r>
            <a:r>
              <a:rPr lang="en-US" sz="2000" dirty="0"/>
              <a:t>placed between the ground insulation </a:t>
            </a:r>
            <a:r>
              <a:rPr lang="en-US" sz="2000" dirty="0" smtClean="0"/>
              <a:t>layers of </a:t>
            </a:r>
            <a:r>
              <a:rPr lang="en-US" sz="2000" i="1" dirty="0" err="1" smtClean="0"/>
              <a:t>Kapton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3333FF"/>
                </a:solidFill>
              </a:rPr>
              <a:t>MBHSP01</a:t>
            </a:r>
            <a:r>
              <a:rPr lang="en-US" sz="2000" dirty="0" smtClean="0"/>
              <a:t>: two different heater-to-coil insulations were investigated  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One pair of strips was placed between the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and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</a:t>
            </a:r>
            <a:r>
              <a:rPr lang="en-US" sz="1800" i="1" dirty="0" err="1" smtClean="0"/>
              <a:t>Kapton</a:t>
            </a:r>
            <a:r>
              <a:rPr lang="en-US" sz="1800" dirty="0" smtClean="0"/>
              <a:t> layers (</a:t>
            </a:r>
            <a:r>
              <a:rPr lang="en-US" sz="1800" dirty="0" smtClean="0">
                <a:solidFill>
                  <a:srgbClr val="0000CC"/>
                </a:solidFill>
              </a:rPr>
              <a:t>PH-1L</a:t>
            </a:r>
            <a:r>
              <a:rPr lang="en-US" sz="1800" dirty="0" smtClean="0"/>
              <a:t>) and another pair – between the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and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</a:t>
            </a:r>
            <a:r>
              <a:rPr lang="en-US" sz="1800" i="1" dirty="0" err="1" smtClean="0"/>
              <a:t>Kapton</a:t>
            </a:r>
            <a:r>
              <a:rPr lang="en-US" sz="1800" dirty="0" smtClean="0"/>
              <a:t> layers (</a:t>
            </a:r>
            <a:r>
              <a:rPr lang="en-US" sz="1800" dirty="0" smtClean="0">
                <a:solidFill>
                  <a:srgbClr val="0000CC"/>
                </a:solidFill>
              </a:rPr>
              <a:t>PH-2L</a:t>
            </a:r>
            <a:r>
              <a:rPr lang="en-US" sz="1800" dirty="0" smtClean="0"/>
              <a:t>) </a:t>
            </a:r>
          </a:p>
          <a:p>
            <a:pPr marL="57150" indent="0">
              <a:buNone/>
            </a:pPr>
            <a:r>
              <a:rPr lang="en-US" sz="1800" dirty="0" smtClean="0"/>
              <a:t>0.125 </a:t>
            </a:r>
            <a:r>
              <a:rPr lang="en-US" sz="1800" dirty="0"/>
              <a:t>mm </a:t>
            </a:r>
            <a:r>
              <a:rPr lang="en-US" sz="1800" dirty="0" smtClean="0"/>
              <a:t>layer of </a:t>
            </a:r>
            <a:r>
              <a:rPr lang="en-US" sz="1800" dirty="0"/>
              <a:t>g</a:t>
            </a:r>
            <a:r>
              <a:rPr lang="en-US" sz="1800" dirty="0" smtClean="0"/>
              <a:t>lass </a:t>
            </a:r>
            <a:r>
              <a:rPr lang="en-US" sz="1800" dirty="0"/>
              <a:t>on </a:t>
            </a:r>
            <a:r>
              <a:rPr lang="en-US" sz="1800" dirty="0" smtClean="0"/>
              <a:t>the outer coil surface was impregnated </a:t>
            </a:r>
            <a:r>
              <a:rPr lang="en-US" sz="1800" dirty="0" smtClean="0"/>
              <a:t>with</a:t>
            </a:r>
            <a:r>
              <a:rPr lang="en-US" sz="1800" dirty="0" smtClean="0"/>
              <a:t> </a:t>
            </a:r>
            <a:r>
              <a:rPr lang="en-US" sz="1800" dirty="0" smtClean="0"/>
              <a:t>all 11T coils</a:t>
            </a:r>
            <a:endParaRPr lang="en-US" sz="1800" dirty="0"/>
          </a:p>
          <a:p>
            <a:pPr marL="57150" indent="0">
              <a:buNone/>
            </a:pPr>
            <a:r>
              <a:rPr lang="en-US" sz="2000" dirty="0" smtClean="0">
                <a:solidFill>
                  <a:srgbClr val="3333FF"/>
                </a:solidFill>
              </a:rPr>
              <a:t>MBHSP02, MBHSM01, MBHDP01</a:t>
            </a:r>
            <a:r>
              <a:rPr lang="en-US" sz="2000" dirty="0" smtClean="0"/>
              <a:t>: </a:t>
            </a:r>
            <a:r>
              <a:rPr lang="en-US" sz="2000" dirty="0"/>
              <a:t>only PH-1L </a:t>
            </a:r>
            <a:r>
              <a:rPr lang="en-US" sz="2000" dirty="0" smtClean="0"/>
              <a:t>heaters were used</a:t>
            </a:r>
            <a:endParaRPr lang="en-US" sz="1800" dirty="0"/>
          </a:p>
          <a:p>
            <a:pPr marL="457200" lvl="1" indent="0">
              <a:buNone/>
            </a:pPr>
            <a:endParaRPr lang="en-US" sz="1800" dirty="0" smtClean="0"/>
          </a:p>
          <a:p>
            <a:pPr marL="338137" lvl="1" indent="0">
              <a:buNone/>
            </a:pP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0539-4649-49AD-B488-4FE670DB12AD}" type="slidenum">
              <a:rPr lang="en-US" smtClean="0"/>
              <a:pPr/>
              <a:t>6</a:t>
            </a:fld>
            <a:endParaRPr lang="en-US" sz="1400">
              <a:latin typeface="Times New Roman" pitchFamily="18" charset="0"/>
            </a:endParaRPr>
          </a:p>
        </p:txBody>
      </p:sp>
      <p:pic>
        <p:nvPicPr>
          <p:cNvPr id="2050" name="Picture 2" descr="C:\Users\guram\Data\WAMSDO_2013\11T_quench_protection\review\all_plots\Heaters_Fig_2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874" y="3756925"/>
            <a:ext cx="3907727" cy="257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95400" y="3759696"/>
            <a:ext cx="739305" cy="379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0000FF"/>
                </a:solidFill>
              </a:rPr>
              <a:t>PH-1L</a:t>
            </a:r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6553200" y="5756998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0000FF"/>
                </a:solidFill>
              </a:rPr>
              <a:t>PH-1L</a:t>
            </a:r>
            <a:endParaRPr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6553199" y="3756925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PH-2L</a:t>
            </a:r>
            <a:endParaRPr lang="en-US" sz="1800" dirty="0"/>
          </a:p>
        </p:txBody>
      </p:sp>
      <p:sp>
        <p:nvSpPr>
          <p:cNvPr id="11" name="Rectangle 10"/>
          <p:cNvSpPr/>
          <p:nvPr/>
        </p:nvSpPr>
        <p:spPr>
          <a:xfrm>
            <a:off x="1295401" y="5756998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PH-2L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1059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Content Placeholder 1"/>
          <p:cNvSpPr>
            <a:spLocks noGrp="1"/>
          </p:cNvSpPr>
          <p:nvPr>
            <p:ph idx="1"/>
          </p:nvPr>
        </p:nvSpPr>
        <p:spPr>
          <a:xfrm>
            <a:off x="333154" y="1392865"/>
            <a:ext cx="4770474" cy="516742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In adiabatic conditions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where </a:t>
            </a:r>
          </a:p>
          <a:p>
            <a:pPr>
              <a:defRPr/>
            </a:pPr>
            <a:r>
              <a:rPr lang="en-US" sz="1800" dirty="0" smtClean="0"/>
              <a:t>I(t) is the current decay after a quench (A)</a:t>
            </a:r>
          </a:p>
          <a:p>
            <a:pPr>
              <a:defRPr/>
            </a:pPr>
            <a:r>
              <a:rPr lang="en-US" sz="1800" dirty="0" err="1" smtClean="0"/>
              <a:t>Tq</a:t>
            </a:r>
            <a:r>
              <a:rPr lang="en-US" sz="1800" dirty="0" smtClean="0"/>
              <a:t> is the conductor quench temp. (K); </a:t>
            </a:r>
          </a:p>
          <a:p>
            <a:pPr>
              <a:defRPr/>
            </a:pPr>
            <a:r>
              <a:rPr lang="en-US" sz="1800" dirty="0" smtClean="0"/>
              <a:t>S is the cross-section of insulated cable (m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); </a:t>
            </a:r>
          </a:p>
          <a:p>
            <a:pPr>
              <a:defRPr/>
            </a:pPr>
            <a:r>
              <a:rPr lang="en-US" sz="1800" dirty="0" smtClean="0"/>
              <a:t>λ is fraction of Cu in insulated cable cross-section; </a:t>
            </a:r>
          </a:p>
          <a:p>
            <a:pPr>
              <a:defRPr/>
            </a:pPr>
            <a:r>
              <a:rPr lang="en-US" sz="1800" dirty="0" smtClean="0"/>
              <a:t>C(T) is the average specific heat of insulated cable (J/K/m</a:t>
            </a:r>
            <a:r>
              <a:rPr lang="en-US" sz="1800" baseline="30000" dirty="0" smtClean="0"/>
              <a:t>3</a:t>
            </a:r>
            <a:r>
              <a:rPr lang="en-US" sz="1800" dirty="0" smtClean="0"/>
              <a:t>); </a:t>
            </a:r>
          </a:p>
          <a:p>
            <a:pPr>
              <a:defRPr/>
            </a:pPr>
            <a:r>
              <a:rPr lang="el-GR" sz="1800" dirty="0" smtClean="0">
                <a:latin typeface="Mathcad UniMath" pitchFamily="50" charset="0"/>
              </a:rPr>
              <a:t>ρ</a:t>
            </a:r>
            <a:r>
              <a:rPr lang="en-US" sz="1800" dirty="0" smtClean="0"/>
              <a:t>(B,T) is the cable resistivity (Ω∙m).</a:t>
            </a:r>
          </a:p>
          <a:p>
            <a:pPr marL="0" indent="0">
              <a:buNone/>
              <a:defRPr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FNAL-CERN calculations are consistent </a:t>
            </a:r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457201" y="281949"/>
            <a:ext cx="7799388" cy="1173427"/>
          </a:xfrm>
        </p:spPr>
        <p:txBody>
          <a:bodyPr>
            <a:normAutofit/>
          </a:bodyPr>
          <a:lstStyle/>
          <a:p>
            <a:r>
              <a:rPr lang="en-US" sz="3600" i="0" u="none" dirty="0" smtClean="0"/>
              <a:t>Cable Maximum Temperature</a:t>
            </a: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3430660"/>
              </p:ext>
            </p:extLst>
          </p:nvPr>
        </p:nvGraphicFramePr>
        <p:xfrm>
          <a:off x="4763386" y="1329069"/>
          <a:ext cx="3824990" cy="2700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224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710" y="4105686"/>
            <a:ext cx="3753295" cy="234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TextBox 1"/>
          <p:cNvSpPr txBox="1">
            <a:spLocks noChangeArrowheads="1"/>
          </p:cNvSpPr>
          <p:nvPr/>
        </p:nvSpPr>
        <p:spPr bwMode="auto">
          <a:xfrm>
            <a:off x="7829108" y="4223478"/>
            <a:ext cx="663575" cy="316173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dirty="0"/>
              <a:t>CERN</a:t>
            </a:r>
          </a:p>
        </p:txBody>
      </p:sp>
      <p:pic>
        <p:nvPicPr>
          <p:cNvPr id="922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393" y="1782100"/>
            <a:ext cx="2162840" cy="707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6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Quench Integral Limit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2798"/>
            <a:ext cx="8229600" cy="4955429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US" sz="2000" dirty="0">
                <a:ea typeface="ＭＳ Ｐゴシック" charset="0"/>
              </a:rPr>
              <a:t>A</a:t>
            </a:r>
            <a:r>
              <a:rPr lang="en-US" sz="2000" dirty="0" smtClean="0">
                <a:ea typeface="ＭＳ Ｐゴシック" charset="0"/>
              </a:rPr>
              <a:t>dditional corrections are required due </a:t>
            </a:r>
            <a:r>
              <a:rPr lang="en-US" sz="2000" dirty="0">
                <a:ea typeface="ＭＳ Ｐゴシック" charset="0"/>
              </a:rPr>
              <a:t>to </a:t>
            </a:r>
            <a:r>
              <a:rPr lang="en-US" sz="2000" dirty="0" smtClean="0">
                <a:ea typeface="ＭＳ Ｐゴシック" charset="0"/>
              </a:rPr>
              <a:t>field change during current </a:t>
            </a:r>
            <a:r>
              <a:rPr lang="en-US" sz="2000" dirty="0">
                <a:ea typeface="ＭＳ Ｐゴシック" charset="0"/>
              </a:rPr>
              <a:t>decay </a:t>
            </a:r>
            <a:r>
              <a:rPr lang="en-US" sz="2000" dirty="0" smtClean="0">
                <a:ea typeface="ＭＳ Ｐゴシック" charset="0"/>
              </a:rPr>
              <a:t>after quench and strand RRR:</a:t>
            </a:r>
            <a:endParaRPr lang="en-US" sz="2000" dirty="0">
              <a:ea typeface="ＭＳ Ｐゴシック" charset="0"/>
            </a:endParaRPr>
          </a:p>
          <a:p>
            <a:pPr>
              <a:defRPr/>
            </a:pPr>
            <a:r>
              <a:rPr lang="en-US" sz="1800" dirty="0">
                <a:ea typeface="ＭＳ Ｐゴシック" charset="0"/>
              </a:rPr>
              <a:t>Average temperature between </a:t>
            </a:r>
            <a:r>
              <a:rPr lang="en-US" sz="1800" dirty="0" err="1">
                <a:ea typeface="ＭＳ Ｐゴシック" charset="0"/>
              </a:rPr>
              <a:t>B</a:t>
            </a:r>
            <a:r>
              <a:rPr lang="en-US" sz="1800" baseline="-25000" dirty="0" err="1">
                <a:ea typeface="ＭＳ Ｐゴシック" charset="0"/>
              </a:rPr>
              <a:t>max</a:t>
            </a:r>
            <a:r>
              <a:rPr lang="en-US" sz="1800" dirty="0">
                <a:ea typeface="ＭＳ Ｐゴシック" charset="0"/>
              </a:rPr>
              <a:t> and B=0 </a:t>
            </a:r>
            <a:r>
              <a:rPr lang="en-US" sz="1800" dirty="0" smtClean="0">
                <a:ea typeface="ＭＳ Ｐゴシック" charset="0"/>
              </a:rPr>
              <a:t>(</a:t>
            </a:r>
            <a:r>
              <a:rPr lang="en-US" sz="1800" dirty="0" smtClean="0">
                <a:solidFill>
                  <a:srgbClr val="0000CC"/>
                </a:solidFill>
                <a:ea typeface="ＭＳ Ｐゴシック" charset="0"/>
              </a:rPr>
              <a:t>left</a:t>
            </a:r>
            <a:r>
              <a:rPr lang="en-US" sz="1800" dirty="0" smtClean="0">
                <a:ea typeface="ＭＳ Ｐゴシック" charset="0"/>
              </a:rPr>
              <a:t>)</a:t>
            </a:r>
            <a:endParaRPr lang="en-US" sz="1800" dirty="0">
              <a:ea typeface="ＭＳ Ｐゴシック" charset="0"/>
            </a:endParaRPr>
          </a:p>
          <a:p>
            <a:pPr>
              <a:defRPr/>
            </a:pPr>
            <a:r>
              <a:rPr lang="en-US" sz="1800" dirty="0">
                <a:ea typeface="ＭＳ Ｐゴシック" charset="0"/>
              </a:rPr>
              <a:t>Curves for RRR=100 and RRR=50 fit well </a:t>
            </a:r>
            <a:r>
              <a:rPr lang="en-US" sz="1800" dirty="0" smtClean="0">
                <a:ea typeface="ＭＳ Ｐゴシック" charset="0"/>
              </a:rPr>
              <a:t>(</a:t>
            </a:r>
            <a:r>
              <a:rPr lang="en-US" sz="1800" dirty="0" smtClean="0">
                <a:solidFill>
                  <a:srgbClr val="0000CC"/>
                </a:solidFill>
                <a:ea typeface="ＭＳ Ｐゴシック" charset="0"/>
              </a:rPr>
              <a:t>right</a:t>
            </a:r>
            <a:r>
              <a:rPr lang="en-US" sz="1800" dirty="0" smtClean="0">
                <a:ea typeface="ＭＳ Ｐゴシック" charset="0"/>
              </a:rPr>
              <a:t>)</a:t>
            </a:r>
            <a:endParaRPr lang="en-US" sz="1800" dirty="0">
              <a:ea typeface="ＭＳ Ｐゴシック" charset="0"/>
            </a:endParaRPr>
          </a:p>
          <a:p>
            <a:pPr marL="0" lvl="1" indent="0">
              <a:buClr>
                <a:srgbClr val="3333FF"/>
              </a:buClr>
              <a:buNone/>
              <a:defRPr/>
            </a:pPr>
            <a:endParaRPr lang="en-US" dirty="0" smtClean="0">
              <a:solidFill>
                <a:srgbClr val="3333FF"/>
              </a:solidFill>
              <a:ea typeface="ＭＳ Ｐゴシック" charset="0"/>
            </a:endParaRPr>
          </a:p>
          <a:p>
            <a:pPr marL="0" lvl="1" indent="0">
              <a:buClr>
                <a:srgbClr val="3333FF"/>
              </a:buClr>
              <a:buNone/>
              <a:defRPr/>
            </a:pPr>
            <a:endParaRPr lang="en-US" dirty="0">
              <a:solidFill>
                <a:srgbClr val="3333FF"/>
              </a:solidFill>
              <a:ea typeface="ＭＳ Ｐゴシック" charset="0"/>
            </a:endParaRPr>
          </a:p>
          <a:p>
            <a:pPr marL="0" lvl="1" indent="0">
              <a:buClr>
                <a:srgbClr val="3333FF"/>
              </a:buClr>
              <a:buNone/>
              <a:defRPr/>
            </a:pPr>
            <a:endParaRPr lang="en-US" dirty="0" smtClean="0">
              <a:solidFill>
                <a:srgbClr val="3333FF"/>
              </a:solidFill>
              <a:ea typeface="ＭＳ Ｐゴシック" charset="0"/>
            </a:endParaRPr>
          </a:p>
          <a:p>
            <a:pPr marL="0" lvl="1" indent="0">
              <a:buClr>
                <a:srgbClr val="3333FF"/>
              </a:buClr>
              <a:buNone/>
              <a:defRPr/>
            </a:pPr>
            <a:endParaRPr lang="en-US" dirty="0">
              <a:solidFill>
                <a:srgbClr val="3333FF"/>
              </a:solidFill>
              <a:ea typeface="ＭＳ Ｐゴシック" charset="0"/>
            </a:endParaRPr>
          </a:p>
          <a:p>
            <a:pPr marL="0" lvl="1" indent="0">
              <a:buClr>
                <a:srgbClr val="3333FF"/>
              </a:buClr>
              <a:buNone/>
              <a:defRPr/>
            </a:pPr>
            <a:endParaRPr lang="en-US" dirty="0" smtClean="0">
              <a:solidFill>
                <a:srgbClr val="3333FF"/>
              </a:solidFill>
              <a:ea typeface="ＭＳ Ｐゴシック" charset="0"/>
            </a:endParaRPr>
          </a:p>
          <a:p>
            <a:pPr marL="0" lvl="1" indent="0">
              <a:buClr>
                <a:srgbClr val="3333FF"/>
              </a:buClr>
              <a:buNone/>
              <a:defRPr/>
            </a:pPr>
            <a:endParaRPr lang="en-US" sz="2000" dirty="0" smtClean="0">
              <a:ea typeface="ＭＳ Ｐゴシック" charset="0"/>
            </a:endParaRPr>
          </a:p>
          <a:p>
            <a:pPr marL="0" lvl="1" indent="0">
              <a:buClr>
                <a:srgbClr val="3333FF"/>
              </a:buClr>
              <a:buNone/>
              <a:defRPr/>
            </a:pPr>
            <a:endParaRPr lang="en-US" sz="1200" dirty="0" smtClean="0">
              <a:ea typeface="ＭＳ Ｐゴシック" charset="0"/>
            </a:endParaRPr>
          </a:p>
          <a:p>
            <a:pPr marL="0" lvl="1" indent="0">
              <a:buClr>
                <a:srgbClr val="3333FF"/>
              </a:buClr>
              <a:buNone/>
              <a:defRPr/>
            </a:pPr>
            <a:r>
              <a:rPr lang="en-US" sz="2000" dirty="0" smtClean="0">
                <a:ea typeface="ＭＳ Ｐゴシック" charset="0"/>
              </a:rPr>
              <a:t>To </a:t>
            </a:r>
            <a:r>
              <a:rPr lang="en-US" sz="2000" dirty="0">
                <a:ea typeface="ＭＳ Ｐゴシック" charset="0"/>
              </a:rPr>
              <a:t>keep </a:t>
            </a:r>
            <a:r>
              <a:rPr lang="en-US" sz="2000" dirty="0" err="1" smtClean="0">
                <a:ea typeface="ＭＳ Ｐゴシック" charset="0"/>
              </a:rPr>
              <a:t>T</a:t>
            </a:r>
            <a:r>
              <a:rPr lang="en-US" sz="2000" baseline="-25000" dirty="0" err="1" smtClean="0">
                <a:ea typeface="ＭＳ Ｐゴシック" charset="0"/>
              </a:rPr>
              <a:t>max</a:t>
            </a:r>
            <a:r>
              <a:rPr lang="en-US" sz="2000" dirty="0" smtClean="0">
                <a:ea typeface="ＭＳ Ｐゴシック" charset="0"/>
              </a:rPr>
              <a:t> below 400 </a:t>
            </a:r>
            <a:r>
              <a:rPr lang="en-US" sz="2000" dirty="0">
                <a:ea typeface="ＭＳ Ｐゴシック" charset="0"/>
              </a:rPr>
              <a:t>K - a safe limit for Nb</a:t>
            </a:r>
            <a:r>
              <a:rPr lang="en-US" sz="2000" baseline="-25000" dirty="0">
                <a:ea typeface="ＭＳ Ｐゴシック" charset="0"/>
              </a:rPr>
              <a:t>3</a:t>
            </a:r>
            <a:r>
              <a:rPr lang="en-US" sz="2000" dirty="0">
                <a:ea typeface="ＭＳ Ｐゴシック" charset="0"/>
              </a:rPr>
              <a:t>Sn accelerator magnets </a:t>
            </a:r>
            <a:r>
              <a:rPr lang="en-US" sz="2000" dirty="0" smtClean="0">
                <a:ea typeface="ＭＳ Ｐゴシック" charset="0"/>
              </a:rPr>
              <a:t>– QI should be less than (19-21</a:t>
            </a:r>
            <a:r>
              <a:rPr lang="en-US" sz="2000" dirty="0">
                <a:ea typeface="ＭＳ Ｐゴシック" charset="0"/>
              </a:rPr>
              <a:t>)*10</a:t>
            </a:r>
            <a:r>
              <a:rPr lang="en-US" sz="2000" baseline="30000" dirty="0">
                <a:ea typeface="ＭＳ Ｐゴシック" charset="0"/>
              </a:rPr>
              <a:t>6</a:t>
            </a:r>
            <a:r>
              <a:rPr lang="en-US" sz="2000" dirty="0">
                <a:ea typeface="ＭＳ Ｐゴシック" charset="0"/>
              </a:rPr>
              <a:t> A</a:t>
            </a:r>
            <a:r>
              <a:rPr lang="en-US" sz="2000" baseline="30000" dirty="0">
                <a:ea typeface="ＭＳ Ｐゴシック" charset="0"/>
              </a:rPr>
              <a:t>2</a:t>
            </a:r>
            <a:r>
              <a:rPr lang="en-US" sz="2000" dirty="0">
                <a:ea typeface="ＭＳ Ｐゴシック" charset="0"/>
              </a:rPr>
              <a:t>s (</a:t>
            </a:r>
            <a:r>
              <a:rPr lang="en-US" sz="2000" dirty="0" smtClean="0">
                <a:ea typeface="ＭＳ Ｐゴシック" charset="0"/>
              </a:rPr>
              <a:t>MIITs) for the HF and LF coil blocks</a:t>
            </a:r>
            <a:endParaRPr lang="en-US" sz="2000" dirty="0">
              <a:ea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1644914"/>
              </p:ext>
            </p:extLst>
          </p:nvPr>
        </p:nvGraphicFramePr>
        <p:xfrm>
          <a:off x="393170" y="2901319"/>
          <a:ext cx="4402189" cy="267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2624" y="2972525"/>
            <a:ext cx="3668158" cy="266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3190010" y="3532909"/>
            <a:ext cx="10391" cy="322119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7477991" y="3777097"/>
            <a:ext cx="10390" cy="315192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14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9"/>
            <a:ext cx="8073736" cy="117342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PH Test Procedure/Definitions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8166"/>
            <a:ext cx="8229600" cy="5041490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US" sz="2000" dirty="0" smtClean="0">
                <a:solidFill>
                  <a:srgbClr val="0000CC"/>
                </a:solidFill>
              </a:rPr>
              <a:t>Manual trip at t</a:t>
            </a:r>
            <a:r>
              <a:rPr lang="en-US" sz="2000" baseline="-25000" dirty="0" smtClean="0">
                <a:solidFill>
                  <a:srgbClr val="0000CC"/>
                </a:solidFill>
              </a:rPr>
              <a:t>0</a:t>
            </a:r>
            <a:r>
              <a:rPr lang="en-US" sz="2000" dirty="0" smtClean="0">
                <a:solidFill>
                  <a:srgbClr val="0000CC"/>
                </a:solidFill>
              </a:rPr>
              <a:t>=0</a:t>
            </a:r>
            <a:r>
              <a:rPr lang="en-US" sz="2000" dirty="0" smtClean="0"/>
              <a:t>: No dump (</a:t>
            </a:r>
            <a:r>
              <a:rPr lang="en-US" sz="2000" dirty="0" smtClean="0"/>
              <a:t>1000 </a:t>
            </a:r>
            <a:r>
              <a:rPr lang="en-US" sz="2000" dirty="0" err="1" smtClean="0"/>
              <a:t>ms</a:t>
            </a:r>
            <a:r>
              <a:rPr lang="en-US" sz="2000" dirty="0" smtClean="0"/>
              <a:t> </a:t>
            </a:r>
            <a:r>
              <a:rPr lang="en-US" sz="2000" dirty="0" smtClean="0"/>
              <a:t>delay), OL heaters fired, magnet</a:t>
            </a:r>
          </a:p>
          <a:p>
            <a:pPr marL="0" indent="0">
              <a:buNone/>
              <a:defRPr/>
            </a:pPr>
            <a:r>
              <a:rPr lang="en-US" sz="2000" dirty="0"/>
              <a:t>c</a:t>
            </a:r>
            <a:r>
              <a:rPr lang="en-US" sz="2000" dirty="0" smtClean="0"/>
              <a:t>urrent decay starts</a:t>
            </a:r>
          </a:p>
          <a:p>
            <a:pPr marL="0" indent="0">
              <a:buNone/>
              <a:defRPr/>
            </a:pPr>
            <a:endParaRPr lang="en-US" sz="2000" dirty="0" smtClean="0"/>
          </a:p>
          <a:p>
            <a:pPr marL="0" indent="0">
              <a:buNone/>
              <a:defRPr/>
            </a:pPr>
            <a:r>
              <a:rPr lang="el-GR" sz="2000" dirty="0" smtClean="0"/>
              <a:t>τ</a:t>
            </a:r>
            <a:r>
              <a:rPr lang="en-US" sz="2000" baseline="-25000" dirty="0" smtClean="0"/>
              <a:t>PH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CC"/>
                </a:solidFill>
              </a:rPr>
              <a:t>Heater delay </a:t>
            </a:r>
            <a:r>
              <a:rPr lang="en-US" sz="2000" dirty="0" smtClean="0"/>
              <a:t>- delay between </a:t>
            </a:r>
          </a:p>
          <a:p>
            <a:pPr marL="0" indent="0">
              <a:buNone/>
              <a:defRPr/>
            </a:pPr>
            <a:r>
              <a:rPr lang="en-US" sz="2000" dirty="0" smtClean="0"/>
              <a:t>the heater firing and the quench </a:t>
            </a:r>
          </a:p>
          <a:p>
            <a:pPr marL="0" indent="0">
              <a:buNone/>
              <a:defRPr/>
            </a:pPr>
            <a:r>
              <a:rPr lang="en-US" sz="2000" dirty="0" smtClean="0"/>
              <a:t>start</a:t>
            </a:r>
          </a:p>
          <a:p>
            <a:pPr marL="0" indent="0">
              <a:buNone/>
              <a:defRPr/>
            </a:pPr>
            <a:endParaRPr lang="en-US" sz="1700" dirty="0"/>
          </a:p>
          <a:p>
            <a:pPr marL="0" indent="0">
              <a:buNone/>
              <a:defRPr/>
            </a:pPr>
            <a:r>
              <a:rPr lang="el-GR" sz="2000" dirty="0"/>
              <a:t>τ</a:t>
            </a:r>
            <a:r>
              <a:rPr lang="en-US" sz="2000" baseline="-25000" dirty="0" smtClean="0"/>
              <a:t>OL-IL </a:t>
            </a:r>
            <a:r>
              <a:rPr lang="en-US" sz="2000" dirty="0" smtClean="0"/>
              <a:t>- </a:t>
            </a:r>
            <a:r>
              <a:rPr lang="en-US" sz="2000" dirty="0" smtClean="0">
                <a:solidFill>
                  <a:srgbClr val="0000CC"/>
                </a:solidFill>
              </a:rPr>
              <a:t>Quench propagation time</a:t>
            </a:r>
          </a:p>
          <a:p>
            <a:pPr marL="0" indent="0">
              <a:buNone/>
              <a:defRPr/>
            </a:pPr>
            <a:r>
              <a:rPr lang="en-US" sz="2000" dirty="0"/>
              <a:t>b</a:t>
            </a:r>
            <a:r>
              <a:rPr lang="en-US" sz="2000" dirty="0" smtClean="0"/>
              <a:t>etween the OL and IL coils</a:t>
            </a:r>
          </a:p>
          <a:p>
            <a:pPr marL="0" indent="0">
              <a:buNone/>
              <a:defRPr/>
            </a:pPr>
            <a:endParaRPr lang="en-US" sz="1700" dirty="0"/>
          </a:p>
          <a:p>
            <a:pPr marL="0" indent="0">
              <a:buNone/>
              <a:defRPr/>
            </a:pPr>
            <a:endParaRPr lang="en-US" sz="2000" dirty="0" smtClean="0"/>
          </a:p>
          <a:p>
            <a:pPr marL="0" indent="0">
              <a:buNone/>
              <a:defRPr/>
            </a:pPr>
            <a:r>
              <a:rPr lang="en-US" sz="2000" dirty="0">
                <a:solidFill>
                  <a:srgbClr val="0000CC"/>
                </a:solidFill>
              </a:rPr>
              <a:t>P</a:t>
            </a:r>
            <a:r>
              <a:rPr lang="en-US" sz="2000" dirty="0" smtClean="0">
                <a:solidFill>
                  <a:srgbClr val="0000CC"/>
                </a:solidFill>
              </a:rPr>
              <a:t>eak </a:t>
            </a:r>
            <a:r>
              <a:rPr lang="en-US" sz="2000" dirty="0">
                <a:solidFill>
                  <a:srgbClr val="0000CC"/>
                </a:solidFill>
              </a:rPr>
              <a:t>heater power </a:t>
            </a:r>
            <a:r>
              <a:rPr lang="en-US" sz="2000" dirty="0" smtClean="0">
                <a:solidFill>
                  <a:srgbClr val="0000CC"/>
                </a:solidFill>
              </a:rPr>
              <a:t>density </a:t>
            </a:r>
            <a:r>
              <a:rPr lang="en-US" sz="2000" dirty="0" smtClean="0"/>
              <a:t>is </a:t>
            </a:r>
            <a:r>
              <a:rPr lang="en-US" sz="2000" dirty="0"/>
              <a:t>defined </a:t>
            </a:r>
            <a:r>
              <a:rPr lang="en-US" sz="2000" dirty="0" smtClean="0"/>
              <a:t>as</a:t>
            </a:r>
            <a:r>
              <a:rPr lang="en-US" sz="2000" dirty="0"/>
              <a:t> </a:t>
            </a:r>
            <a:r>
              <a:rPr lang="en-US" sz="2000" i="1" dirty="0" smtClean="0"/>
              <a:t>P</a:t>
            </a:r>
            <a:r>
              <a:rPr lang="en-US" sz="2000" i="1" baseline="-25000" dirty="0" smtClean="0"/>
              <a:t>PH</a:t>
            </a:r>
            <a:r>
              <a:rPr lang="en-US" sz="2000" i="1" dirty="0" smtClean="0"/>
              <a:t> </a:t>
            </a:r>
            <a:r>
              <a:rPr lang="en-US" sz="2000" i="1" dirty="0"/>
              <a:t>= I</a:t>
            </a:r>
            <a:r>
              <a:rPr lang="en-US" sz="2000" i="1" baseline="-25000" dirty="0"/>
              <a:t>PH</a:t>
            </a:r>
            <a:r>
              <a:rPr lang="en-US" sz="2000" i="1" baseline="30000" dirty="0"/>
              <a:t>2</a:t>
            </a:r>
            <a:r>
              <a:rPr lang="en-US" sz="2000" i="1" dirty="0"/>
              <a:t>∙</a:t>
            </a:r>
            <a:r>
              <a:rPr lang="en-US" sz="2000" i="1" dirty="0" smtClean="0"/>
              <a:t>R</a:t>
            </a:r>
            <a:r>
              <a:rPr lang="en-US" sz="2000" i="1" baseline="-25000" dirty="0" smtClean="0"/>
              <a:t>PH</a:t>
            </a:r>
            <a:r>
              <a:rPr lang="en-US" sz="2000" i="1" dirty="0" smtClean="0"/>
              <a:t>/A, </a:t>
            </a:r>
            <a:r>
              <a:rPr lang="en-US" sz="2000" dirty="0" smtClean="0"/>
              <a:t>where </a:t>
            </a:r>
            <a:endParaRPr lang="en-US" sz="2000" dirty="0"/>
          </a:p>
          <a:p>
            <a:pPr>
              <a:defRPr/>
            </a:pPr>
            <a:r>
              <a:rPr lang="en-US" sz="1800" i="1" dirty="0"/>
              <a:t>I</a:t>
            </a:r>
            <a:r>
              <a:rPr lang="en-US" sz="1800" i="1" baseline="-25000" dirty="0"/>
              <a:t>PH</a:t>
            </a:r>
            <a:r>
              <a:rPr lang="en-US" sz="1800" dirty="0"/>
              <a:t> is the maximum heater current (A), </a:t>
            </a:r>
          </a:p>
          <a:p>
            <a:pPr>
              <a:defRPr/>
            </a:pPr>
            <a:r>
              <a:rPr lang="en-US" sz="1800" i="1" dirty="0"/>
              <a:t>R</a:t>
            </a:r>
            <a:r>
              <a:rPr lang="en-US" sz="1800" i="1" baseline="-25000" dirty="0"/>
              <a:t>PH</a:t>
            </a:r>
            <a:r>
              <a:rPr lang="en-US" sz="1800" dirty="0"/>
              <a:t>  is the heater resistance </a:t>
            </a:r>
            <a:r>
              <a:rPr lang="en-US" sz="1800" dirty="0" smtClean="0"/>
              <a:t>(</a:t>
            </a:r>
            <a:r>
              <a:rPr lang="en-US" sz="1800" dirty="0"/>
              <a:t>Ω</a:t>
            </a:r>
            <a:r>
              <a:rPr lang="en-US" sz="1800" dirty="0" smtClean="0"/>
              <a:t>) </a:t>
            </a:r>
            <a:endParaRPr lang="en-US" sz="1800" dirty="0"/>
          </a:p>
          <a:p>
            <a:pPr>
              <a:defRPr/>
            </a:pPr>
            <a:r>
              <a:rPr lang="en-US" sz="1800" i="1" dirty="0"/>
              <a:t>A</a:t>
            </a:r>
            <a:r>
              <a:rPr lang="en-US" sz="1800" dirty="0" smtClean="0"/>
              <a:t> </a:t>
            </a:r>
            <a:r>
              <a:rPr lang="en-US" sz="1800" dirty="0"/>
              <a:t>is the heater area (cm</a:t>
            </a:r>
            <a:r>
              <a:rPr lang="en-US" sz="1800" baseline="30000" dirty="0"/>
              <a:t>2</a:t>
            </a:r>
            <a:r>
              <a:rPr lang="en-US" sz="1800" dirty="0" smtClean="0"/>
              <a:t>)</a:t>
            </a:r>
            <a:endParaRPr lang="en-US" sz="18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693" y="1885591"/>
            <a:ext cx="4730498" cy="3271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55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3520</TotalTime>
  <Words>1987</Words>
  <Application>Microsoft Office PowerPoint</Application>
  <PresentationFormat>Custom</PresentationFormat>
  <Paragraphs>340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ＭＳ Ｐゴシック</vt:lpstr>
      <vt:lpstr>ＭＳ Ｐゴシック</vt:lpstr>
      <vt:lpstr>Arial</vt:lpstr>
      <vt:lpstr>Calibri</vt:lpstr>
      <vt:lpstr>Courier New</vt:lpstr>
      <vt:lpstr>Mathcad UniMath</vt:lpstr>
      <vt:lpstr>Symbol</vt:lpstr>
      <vt:lpstr>Times New Roman</vt:lpstr>
      <vt:lpstr>Wingdings</vt:lpstr>
      <vt:lpstr>Office Theme</vt:lpstr>
      <vt:lpstr>11T Magnet Protection  G. Chlachidze, A. Zlobin</vt:lpstr>
      <vt:lpstr>Introduction </vt:lpstr>
      <vt:lpstr>Protection Study Objectives</vt:lpstr>
      <vt:lpstr>11T protection tests at FNAL</vt:lpstr>
      <vt:lpstr>Protection Strip Heaters</vt:lpstr>
      <vt:lpstr> Heater to Coil Insulation</vt:lpstr>
      <vt:lpstr>Cable Maximum Temperature</vt:lpstr>
      <vt:lpstr>Quench Integral Limit</vt:lpstr>
      <vt:lpstr>PH Test Procedure/Definitions</vt:lpstr>
      <vt:lpstr>Budget Estimates</vt:lpstr>
      <vt:lpstr> Heater Delay Budgets</vt:lpstr>
      <vt:lpstr>Effect of PH insulation</vt:lpstr>
      <vt:lpstr>PH efficiency studies</vt:lpstr>
      <vt:lpstr>PH efficiency studies</vt:lpstr>
      <vt:lpstr>PH delay in LF and HF areas</vt:lpstr>
      <vt:lpstr>Radial &amp; Azimuthal Quench Propagation</vt:lpstr>
      <vt:lpstr>Radial Quench Propagation</vt:lpstr>
      <vt:lpstr>Quench Integral Study</vt:lpstr>
      <vt:lpstr>QI Study in 11T magnets</vt:lpstr>
      <vt:lpstr>Spot Heater Tests</vt:lpstr>
      <vt:lpstr>Spot Heater Tests at 4.5 K</vt:lpstr>
      <vt:lpstr>Quench Temperature  measurements</vt:lpstr>
      <vt:lpstr>Longitudinal Quench Propagation</vt:lpstr>
      <vt:lpstr>Fast extraction tests</vt:lpstr>
      <vt:lpstr>MBHDP01 Tests</vt:lpstr>
      <vt:lpstr>Summary</vt:lpstr>
      <vt:lpstr>Summary (cont’d)</vt:lpstr>
      <vt:lpstr>BACKUP SLIDES</vt:lpstr>
      <vt:lpstr>“Holding quenches”</vt:lpstr>
      <vt:lpstr>Quench training of 11T magnets</vt:lpstr>
    </vt:vector>
  </TitlesOfParts>
  <Company>Technical Division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zlobin</dc:creator>
  <cp:lastModifiedBy>Guram Chlachidze x4622 13478N</cp:lastModifiedBy>
  <cp:revision>369</cp:revision>
  <dcterms:created xsi:type="dcterms:W3CDTF">2011-05-03T21:38:30Z</dcterms:created>
  <dcterms:modified xsi:type="dcterms:W3CDTF">2015-09-22T16:57:57Z</dcterms:modified>
</cp:coreProperties>
</file>