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315" r:id="rId2"/>
    <p:sldId id="383" r:id="rId3"/>
    <p:sldId id="349" r:id="rId4"/>
    <p:sldId id="382" r:id="rId5"/>
    <p:sldId id="423" r:id="rId6"/>
    <p:sldId id="396" r:id="rId7"/>
    <p:sldId id="393" r:id="rId8"/>
    <p:sldId id="352" r:id="rId9"/>
    <p:sldId id="421" r:id="rId10"/>
    <p:sldId id="422" r:id="rId11"/>
    <p:sldId id="412" r:id="rId12"/>
    <p:sldId id="417" r:id="rId13"/>
    <p:sldId id="424" r:id="rId14"/>
    <p:sldId id="405" r:id="rId15"/>
    <p:sldId id="411" r:id="rId16"/>
    <p:sldId id="407" r:id="rId17"/>
    <p:sldId id="409" r:id="rId18"/>
    <p:sldId id="415" r:id="rId19"/>
    <p:sldId id="408" r:id="rId20"/>
    <p:sldId id="387" r:id="rId21"/>
    <p:sldId id="419" r:id="rId22"/>
    <p:sldId id="413" r:id="rId23"/>
    <p:sldId id="398" r:id="rId24"/>
    <p:sldId id="399" r:id="rId25"/>
    <p:sldId id="414" r:id="rId26"/>
    <p:sldId id="379" r:id="rId27"/>
    <p:sldId id="380" r:id="rId28"/>
    <p:sldId id="420" r:id="rId29"/>
    <p:sldId id="402" r:id="rId30"/>
    <p:sldId id="403" r:id="rId31"/>
    <p:sldId id="390" r:id="rId3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FF"/>
    <a:srgbClr val="669900"/>
    <a:srgbClr val="FF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4485" autoAdjust="0"/>
  </p:normalViewPr>
  <p:slideViewPr>
    <p:cSldViewPr snapToGrid="0">
      <p:cViewPr varScale="1">
        <p:scale>
          <a:sx n="83" d="100"/>
          <a:sy n="83" d="100"/>
        </p:scale>
        <p:origin x="10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288"/>
    </p:cViewPr>
  </p:sorter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Work\11T\2in1_model%20stresses_fl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Work\11T\2in1_model%20stresses_fl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Work\11T\2in1_model%20stresses_fl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Work\11T\2in1_model%20stresses_fl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11T\11T_2in1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Coil Inner Mid-plane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'Coil Path Stress'!$M$27</c:f>
              <c:strCache>
                <c:ptCount val="1"/>
                <c:pt idx="0">
                  <c:v>2-in-1 Yoke Ro 270 -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'Coil Path Stress'!$N$30:$N$50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Stress'!$O$30:$O$50</c:f>
              <c:numCache>
                <c:formatCode>General</c:formatCode>
                <c:ptCount val="21"/>
                <c:pt idx="0">
                  <c:v>-23.66</c:v>
                </c:pt>
                <c:pt idx="1">
                  <c:v>-26.672000000000001</c:v>
                </c:pt>
                <c:pt idx="2">
                  <c:v>-29.684000000000001</c:v>
                </c:pt>
                <c:pt idx="3">
                  <c:v>-32.488</c:v>
                </c:pt>
                <c:pt idx="4">
                  <c:v>-35.290999999999997</c:v>
                </c:pt>
                <c:pt idx="5">
                  <c:v>-37.86</c:v>
                </c:pt>
                <c:pt idx="6">
                  <c:v>-40.429000000000002</c:v>
                </c:pt>
                <c:pt idx="7">
                  <c:v>-42.762</c:v>
                </c:pt>
                <c:pt idx="8">
                  <c:v>-45.095999999999997</c:v>
                </c:pt>
                <c:pt idx="9">
                  <c:v>-47.203000000000003</c:v>
                </c:pt>
                <c:pt idx="10">
                  <c:v>-49.311</c:v>
                </c:pt>
                <c:pt idx="11">
                  <c:v>-51.207999999999998</c:v>
                </c:pt>
                <c:pt idx="12">
                  <c:v>-53.104999999999997</c:v>
                </c:pt>
                <c:pt idx="13">
                  <c:v>-54.811999999999998</c:v>
                </c:pt>
                <c:pt idx="14">
                  <c:v>-56.518999999999998</c:v>
                </c:pt>
                <c:pt idx="15">
                  <c:v>-58.055</c:v>
                </c:pt>
                <c:pt idx="16">
                  <c:v>-59.591000000000001</c:v>
                </c:pt>
                <c:pt idx="17">
                  <c:v>-60.972999999999999</c:v>
                </c:pt>
                <c:pt idx="18">
                  <c:v>-62.356000000000002</c:v>
                </c:pt>
                <c:pt idx="19">
                  <c:v>-63.607999999999997</c:v>
                </c:pt>
                <c:pt idx="20">
                  <c:v>-64.86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'Coil Path Stress'!$B$27</c:f>
              <c:strCache>
                <c:ptCount val="1"/>
                <c:pt idx="0">
                  <c:v>2-in-1 Yoke Ro 275 -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Stress'!$D$30:$D$50</c:f>
              <c:numCache>
                <c:formatCode>General</c:formatCode>
                <c:ptCount val="21"/>
                <c:pt idx="0">
                  <c:v>-20.286000000000001</c:v>
                </c:pt>
                <c:pt idx="1">
                  <c:v>-24.372</c:v>
                </c:pt>
                <c:pt idx="2">
                  <c:v>-28.459</c:v>
                </c:pt>
                <c:pt idx="3">
                  <c:v>-32.287999999999997</c:v>
                </c:pt>
                <c:pt idx="4">
                  <c:v>-36.116</c:v>
                </c:pt>
                <c:pt idx="5">
                  <c:v>-39.649000000000001</c:v>
                </c:pt>
                <c:pt idx="6">
                  <c:v>-43.182000000000002</c:v>
                </c:pt>
                <c:pt idx="7">
                  <c:v>-46.414000000000001</c:v>
                </c:pt>
                <c:pt idx="8">
                  <c:v>-49.646000000000001</c:v>
                </c:pt>
                <c:pt idx="9">
                  <c:v>-52.587000000000003</c:v>
                </c:pt>
                <c:pt idx="10">
                  <c:v>-55.527000000000001</c:v>
                </c:pt>
                <c:pt idx="11">
                  <c:v>-58.195</c:v>
                </c:pt>
                <c:pt idx="12">
                  <c:v>-60.863999999999997</c:v>
                </c:pt>
                <c:pt idx="13">
                  <c:v>-63.281999999999996</c:v>
                </c:pt>
                <c:pt idx="14">
                  <c:v>-65.7</c:v>
                </c:pt>
                <c:pt idx="15">
                  <c:v>-67.891999999999996</c:v>
                </c:pt>
                <c:pt idx="16">
                  <c:v>-70.084000000000003</c:v>
                </c:pt>
                <c:pt idx="17">
                  <c:v>-72.069000000000003</c:v>
                </c:pt>
                <c:pt idx="18">
                  <c:v>-74.055000000000007</c:v>
                </c:pt>
                <c:pt idx="19">
                  <c:v>-75.861000000000004</c:v>
                </c:pt>
                <c:pt idx="20">
                  <c:v>-77.668000000000006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'Coil Path Stress'!$M$51</c:f>
              <c:strCache>
                <c:ptCount val="1"/>
                <c:pt idx="0">
                  <c:v>2-in-1 Yoke Ro 270 -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'Coil Path Stress'!$N$54:$N$74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Stress'!$O$54:$O$74</c:f>
              <c:numCache>
                <c:formatCode>General</c:formatCode>
                <c:ptCount val="21"/>
                <c:pt idx="0">
                  <c:v>-35.439</c:v>
                </c:pt>
                <c:pt idx="1">
                  <c:v>-39.286000000000001</c:v>
                </c:pt>
                <c:pt idx="2">
                  <c:v>-43.133000000000003</c:v>
                </c:pt>
                <c:pt idx="3">
                  <c:v>-46.767000000000003</c:v>
                </c:pt>
                <c:pt idx="4">
                  <c:v>-50.4</c:v>
                </c:pt>
                <c:pt idx="5">
                  <c:v>-53.765999999999998</c:v>
                </c:pt>
                <c:pt idx="6">
                  <c:v>-57.131</c:v>
                </c:pt>
                <c:pt idx="7">
                  <c:v>-60.215000000000003</c:v>
                </c:pt>
                <c:pt idx="8">
                  <c:v>-63.298999999999999</c:v>
                </c:pt>
                <c:pt idx="9">
                  <c:v>-66.103999999999999</c:v>
                </c:pt>
                <c:pt idx="10">
                  <c:v>-68.909000000000006</c:v>
                </c:pt>
                <c:pt idx="11">
                  <c:v>-71.448999999999998</c:v>
                </c:pt>
                <c:pt idx="12">
                  <c:v>-73.989999999999995</c:v>
                </c:pt>
                <c:pt idx="13">
                  <c:v>-76.284000000000006</c:v>
                </c:pt>
                <c:pt idx="14">
                  <c:v>-78.578000000000003</c:v>
                </c:pt>
                <c:pt idx="15">
                  <c:v>-80.646000000000001</c:v>
                </c:pt>
                <c:pt idx="16">
                  <c:v>-82.715000000000003</c:v>
                </c:pt>
                <c:pt idx="17">
                  <c:v>-84.575000000000003</c:v>
                </c:pt>
                <c:pt idx="18">
                  <c:v>-86.435000000000002</c:v>
                </c:pt>
                <c:pt idx="19">
                  <c:v>-88.113</c:v>
                </c:pt>
                <c:pt idx="20">
                  <c:v>-89.79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'Coil Path Stress'!$B$51</c:f>
              <c:strCache>
                <c:ptCount val="1"/>
                <c:pt idx="0">
                  <c:v>2-in-1 Yoke Ro 275 -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'Coil Path Stress'!$C$54:$C$74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Stress'!$D$54:$D$74</c:f>
              <c:numCache>
                <c:formatCode>General</c:formatCode>
                <c:ptCount val="21"/>
                <c:pt idx="0">
                  <c:v>-24.192</c:v>
                </c:pt>
                <c:pt idx="1">
                  <c:v>-29.544</c:v>
                </c:pt>
                <c:pt idx="2">
                  <c:v>-34.896000000000001</c:v>
                </c:pt>
                <c:pt idx="3">
                  <c:v>-39.92</c:v>
                </c:pt>
                <c:pt idx="4">
                  <c:v>-44.945</c:v>
                </c:pt>
                <c:pt idx="5">
                  <c:v>-49.584000000000003</c:v>
                </c:pt>
                <c:pt idx="6">
                  <c:v>-54.223999999999997</c:v>
                </c:pt>
                <c:pt idx="7">
                  <c:v>-58.473999999999997</c:v>
                </c:pt>
                <c:pt idx="8">
                  <c:v>-62.723999999999997</c:v>
                </c:pt>
                <c:pt idx="9">
                  <c:v>-66.597999999999999</c:v>
                </c:pt>
                <c:pt idx="10">
                  <c:v>-70.471999999999994</c:v>
                </c:pt>
                <c:pt idx="11">
                  <c:v>-73.995000000000005</c:v>
                </c:pt>
                <c:pt idx="12">
                  <c:v>-77.516999999999996</c:v>
                </c:pt>
                <c:pt idx="13">
                  <c:v>-80.715999999999994</c:v>
                </c:pt>
                <c:pt idx="14">
                  <c:v>-83.915000000000006</c:v>
                </c:pt>
                <c:pt idx="15">
                  <c:v>-86.817999999999998</c:v>
                </c:pt>
                <c:pt idx="16">
                  <c:v>-89.72</c:v>
                </c:pt>
                <c:pt idx="17">
                  <c:v>-92.352000000000004</c:v>
                </c:pt>
                <c:pt idx="18">
                  <c:v>-94.983000000000004</c:v>
                </c:pt>
                <c:pt idx="19">
                  <c:v>-97.376999999999995</c:v>
                </c:pt>
                <c:pt idx="20">
                  <c:v>-99.77</c:v>
                </c:pt>
              </c:numCache>
            </c:numRef>
          </c:yVal>
          <c:smooth val="1"/>
        </c:ser>
        <c:ser>
          <c:idx val="2"/>
          <c:order val="4"/>
          <c:tx>
            <c:strRef>
              <c:f>'Coil Path Stress'!$M$75</c:f>
              <c:strCache>
                <c:ptCount val="1"/>
                <c:pt idx="0">
                  <c:v>2-in-1 Yoke Ro 270 - 11T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'Coil Path Stress'!$N$78:$N$98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Stress'!$O$78:$O$98</c:f>
              <c:numCache>
                <c:formatCode>General</c:formatCode>
                <c:ptCount val="21"/>
                <c:pt idx="0">
                  <c:v>-140.05000000000001</c:v>
                </c:pt>
                <c:pt idx="1">
                  <c:v>-139.65</c:v>
                </c:pt>
                <c:pt idx="2">
                  <c:v>-139.25</c:v>
                </c:pt>
                <c:pt idx="3">
                  <c:v>-138.94</c:v>
                </c:pt>
                <c:pt idx="4">
                  <c:v>-138.62</c:v>
                </c:pt>
                <c:pt idx="5">
                  <c:v>-138.41</c:v>
                </c:pt>
                <c:pt idx="6">
                  <c:v>-138.19999999999999</c:v>
                </c:pt>
                <c:pt idx="7">
                  <c:v>-138.21</c:v>
                </c:pt>
                <c:pt idx="8">
                  <c:v>-138.22</c:v>
                </c:pt>
                <c:pt idx="9">
                  <c:v>-138.22999999999999</c:v>
                </c:pt>
                <c:pt idx="10">
                  <c:v>-138.22999999999999</c:v>
                </c:pt>
                <c:pt idx="11">
                  <c:v>-138.26</c:v>
                </c:pt>
                <c:pt idx="12">
                  <c:v>-138.30000000000001</c:v>
                </c:pt>
                <c:pt idx="13">
                  <c:v>-138.46</c:v>
                </c:pt>
                <c:pt idx="14">
                  <c:v>-138.62</c:v>
                </c:pt>
                <c:pt idx="15">
                  <c:v>-138.72</c:v>
                </c:pt>
                <c:pt idx="16">
                  <c:v>-138.82</c:v>
                </c:pt>
                <c:pt idx="17">
                  <c:v>-138.75</c:v>
                </c:pt>
                <c:pt idx="18">
                  <c:v>-138.68</c:v>
                </c:pt>
                <c:pt idx="19">
                  <c:v>-138.71</c:v>
                </c:pt>
                <c:pt idx="20">
                  <c:v>-138.74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'Coil Path Stress'!$B$75</c:f>
              <c:strCache>
                <c:ptCount val="1"/>
                <c:pt idx="0">
                  <c:v>2-in-1 Yoke Ro 275 - 11T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'Coil Path Stress'!$C$78:$C$98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Stress'!$D$78:$D$98</c:f>
              <c:numCache>
                <c:formatCode>General</c:formatCode>
                <c:ptCount val="21"/>
                <c:pt idx="0">
                  <c:v>-160.59</c:v>
                </c:pt>
                <c:pt idx="1">
                  <c:v>-159.58000000000001</c:v>
                </c:pt>
                <c:pt idx="2">
                  <c:v>-158.57</c:v>
                </c:pt>
                <c:pt idx="3">
                  <c:v>-156.96</c:v>
                </c:pt>
                <c:pt idx="4">
                  <c:v>-155.35</c:v>
                </c:pt>
                <c:pt idx="5">
                  <c:v>-154.01</c:v>
                </c:pt>
                <c:pt idx="6">
                  <c:v>-152.68</c:v>
                </c:pt>
                <c:pt idx="7">
                  <c:v>-151.55000000000001</c:v>
                </c:pt>
                <c:pt idx="8">
                  <c:v>-150.41999999999999</c:v>
                </c:pt>
                <c:pt idx="9">
                  <c:v>-149.47999999999999</c:v>
                </c:pt>
                <c:pt idx="10">
                  <c:v>-148.53</c:v>
                </c:pt>
                <c:pt idx="11">
                  <c:v>-147.72</c:v>
                </c:pt>
                <c:pt idx="12">
                  <c:v>-146.91</c:v>
                </c:pt>
                <c:pt idx="13">
                  <c:v>-146.19999999999999</c:v>
                </c:pt>
                <c:pt idx="14">
                  <c:v>-145.49</c:v>
                </c:pt>
                <c:pt idx="15">
                  <c:v>-144.84</c:v>
                </c:pt>
                <c:pt idx="16">
                  <c:v>-144.19</c:v>
                </c:pt>
                <c:pt idx="17">
                  <c:v>-143.59</c:v>
                </c:pt>
                <c:pt idx="18">
                  <c:v>-143</c:v>
                </c:pt>
                <c:pt idx="19">
                  <c:v>-142.41999999999999</c:v>
                </c:pt>
                <c:pt idx="20">
                  <c:v>-141.84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079568"/>
        <c:axId val="345830856"/>
      </c:scatterChart>
      <c:valAx>
        <c:axId val="229079568"/>
        <c:scaling>
          <c:orientation val="minMax"/>
          <c:max val="1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Path Length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830856"/>
        <c:crosses val="autoZero"/>
        <c:crossBetween val="midCat"/>
      </c:valAx>
      <c:valAx>
        <c:axId val="345830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(MPa)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9079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Coil Outer Mid-plane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'Coil Path Stress'!$M$27</c:f>
              <c:strCache>
                <c:ptCount val="1"/>
                <c:pt idx="0">
                  <c:v>2-in-1 Yoke Ro 270 -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'Coil Path Stress'!$N$30:$N$50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Stress'!$Q$30:$Q$50</c:f>
              <c:numCache>
                <c:formatCode>General</c:formatCode>
                <c:ptCount val="21"/>
                <c:pt idx="0">
                  <c:v>-64.477000000000004</c:v>
                </c:pt>
                <c:pt idx="1">
                  <c:v>-65.616</c:v>
                </c:pt>
                <c:pt idx="2">
                  <c:v>-66.754999999999995</c:v>
                </c:pt>
                <c:pt idx="3">
                  <c:v>-67.793999999999997</c:v>
                </c:pt>
                <c:pt idx="4">
                  <c:v>-68.832999999999998</c:v>
                </c:pt>
                <c:pt idx="5">
                  <c:v>-69.796000000000006</c:v>
                </c:pt>
                <c:pt idx="6">
                  <c:v>-70.759</c:v>
                </c:pt>
                <c:pt idx="7">
                  <c:v>-71.676000000000002</c:v>
                </c:pt>
                <c:pt idx="8">
                  <c:v>-72.593000000000004</c:v>
                </c:pt>
                <c:pt idx="9">
                  <c:v>-73.498000000000005</c:v>
                </c:pt>
                <c:pt idx="10">
                  <c:v>-74.403999999999996</c:v>
                </c:pt>
                <c:pt idx="11">
                  <c:v>-75.340999999999994</c:v>
                </c:pt>
                <c:pt idx="12">
                  <c:v>-76.277000000000001</c:v>
                </c:pt>
                <c:pt idx="13">
                  <c:v>-77.307000000000002</c:v>
                </c:pt>
                <c:pt idx="14">
                  <c:v>-78.337000000000003</c:v>
                </c:pt>
                <c:pt idx="15">
                  <c:v>-79.558999999999997</c:v>
                </c:pt>
                <c:pt idx="16">
                  <c:v>-80.78</c:v>
                </c:pt>
                <c:pt idx="17">
                  <c:v>-82.363</c:v>
                </c:pt>
                <c:pt idx="18">
                  <c:v>-83.945999999999998</c:v>
                </c:pt>
                <c:pt idx="19">
                  <c:v>-86.763999999999996</c:v>
                </c:pt>
                <c:pt idx="20">
                  <c:v>-89.582999999999998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'Coil Path Stress'!$B$27</c:f>
              <c:strCache>
                <c:ptCount val="1"/>
                <c:pt idx="0">
                  <c:v>2-in-1 Yoke Ro 275 -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'Coil Path Stress'!$C$54:$C$74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Stress'!$F$30:$F$50</c:f>
              <c:numCache>
                <c:formatCode>General</c:formatCode>
                <c:ptCount val="21"/>
                <c:pt idx="0">
                  <c:v>-77.566000000000003</c:v>
                </c:pt>
                <c:pt idx="1">
                  <c:v>-79.197000000000003</c:v>
                </c:pt>
                <c:pt idx="2">
                  <c:v>-80.826999999999998</c:v>
                </c:pt>
                <c:pt idx="3">
                  <c:v>-82.317999999999998</c:v>
                </c:pt>
                <c:pt idx="4">
                  <c:v>-83.808000000000007</c:v>
                </c:pt>
                <c:pt idx="5">
                  <c:v>-85.177999999999997</c:v>
                </c:pt>
                <c:pt idx="6">
                  <c:v>-86.548000000000002</c:v>
                </c:pt>
                <c:pt idx="7">
                  <c:v>-87.822999999999993</c:v>
                </c:pt>
                <c:pt idx="8">
                  <c:v>-89.097999999999999</c:v>
                </c:pt>
                <c:pt idx="9">
                  <c:v>-90.305999999999997</c:v>
                </c:pt>
                <c:pt idx="10">
                  <c:v>-91.513000000000005</c:v>
                </c:pt>
                <c:pt idx="11">
                  <c:v>-92.682000000000002</c:v>
                </c:pt>
                <c:pt idx="12">
                  <c:v>-93.85</c:v>
                </c:pt>
                <c:pt idx="13">
                  <c:v>-95.019000000000005</c:v>
                </c:pt>
                <c:pt idx="14">
                  <c:v>-96.188999999999993</c:v>
                </c:pt>
                <c:pt idx="15">
                  <c:v>-97.415000000000006</c:v>
                </c:pt>
                <c:pt idx="16">
                  <c:v>-98.641000000000005</c:v>
                </c:pt>
                <c:pt idx="17">
                  <c:v>-100.02</c:v>
                </c:pt>
                <c:pt idx="18">
                  <c:v>-101.39</c:v>
                </c:pt>
                <c:pt idx="19">
                  <c:v>-103.45</c:v>
                </c:pt>
                <c:pt idx="20">
                  <c:v>-105.52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'Coil Path Stress'!$M$51</c:f>
              <c:strCache>
                <c:ptCount val="1"/>
                <c:pt idx="0">
                  <c:v>2-in-1 Yoke Ro 270 -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'Coil Path Stress'!$N$54:$N$74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Stress'!$Q$54:$Q$74</c:f>
              <c:numCache>
                <c:formatCode>General</c:formatCode>
                <c:ptCount val="21"/>
                <c:pt idx="0">
                  <c:v>-90.088999999999999</c:v>
                </c:pt>
                <c:pt idx="1">
                  <c:v>-91.578000000000003</c:v>
                </c:pt>
                <c:pt idx="2">
                  <c:v>-93.066999999999993</c:v>
                </c:pt>
                <c:pt idx="3">
                  <c:v>-94.406999999999996</c:v>
                </c:pt>
                <c:pt idx="4">
                  <c:v>-95.747</c:v>
                </c:pt>
                <c:pt idx="5">
                  <c:v>-96.951999999999998</c:v>
                </c:pt>
                <c:pt idx="6">
                  <c:v>-98.156999999999996</c:v>
                </c:pt>
                <c:pt idx="7">
                  <c:v>-99.24</c:v>
                </c:pt>
                <c:pt idx="8">
                  <c:v>-100.32</c:v>
                </c:pt>
                <c:pt idx="9">
                  <c:v>-101.29</c:v>
                </c:pt>
                <c:pt idx="10">
                  <c:v>-102.27</c:v>
                </c:pt>
                <c:pt idx="11">
                  <c:v>-103.13</c:v>
                </c:pt>
                <c:pt idx="12">
                  <c:v>-103.99</c:v>
                </c:pt>
                <c:pt idx="13">
                  <c:v>-104.75</c:v>
                </c:pt>
                <c:pt idx="14">
                  <c:v>-105.51</c:v>
                </c:pt>
                <c:pt idx="15">
                  <c:v>-106.17</c:v>
                </c:pt>
                <c:pt idx="16">
                  <c:v>-106.82</c:v>
                </c:pt>
                <c:pt idx="17">
                  <c:v>-107.35</c:v>
                </c:pt>
                <c:pt idx="18">
                  <c:v>-107.88</c:v>
                </c:pt>
                <c:pt idx="19">
                  <c:v>-108.36</c:v>
                </c:pt>
                <c:pt idx="20">
                  <c:v>-108.83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'Coil Path Stress'!$B$51</c:f>
              <c:strCache>
                <c:ptCount val="1"/>
                <c:pt idx="0">
                  <c:v>2-in-1 Yoke Ro 275 -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'Coil Path Stress'!$C$30:$C$51</c:f>
              <c:numCache>
                <c:formatCode>General</c:formatCode>
                <c:ptCount val="22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Stress'!$F$54:$F$74</c:f>
              <c:numCache>
                <c:formatCode>General</c:formatCode>
                <c:ptCount val="21"/>
                <c:pt idx="0">
                  <c:v>-100.37</c:v>
                </c:pt>
                <c:pt idx="1">
                  <c:v>-102.52</c:v>
                </c:pt>
                <c:pt idx="2">
                  <c:v>-104.66</c:v>
                </c:pt>
                <c:pt idx="3">
                  <c:v>-106.6</c:v>
                </c:pt>
                <c:pt idx="4">
                  <c:v>-108.55</c:v>
                </c:pt>
                <c:pt idx="5">
                  <c:v>-110.32</c:v>
                </c:pt>
                <c:pt idx="6">
                  <c:v>-112.09</c:v>
                </c:pt>
                <c:pt idx="7">
                  <c:v>-113.69</c:v>
                </c:pt>
                <c:pt idx="8">
                  <c:v>-115.3</c:v>
                </c:pt>
                <c:pt idx="9">
                  <c:v>-116.75</c:v>
                </c:pt>
                <c:pt idx="10">
                  <c:v>-118.21</c:v>
                </c:pt>
                <c:pt idx="11">
                  <c:v>-119.51</c:v>
                </c:pt>
                <c:pt idx="12">
                  <c:v>-120.82</c:v>
                </c:pt>
                <c:pt idx="13">
                  <c:v>-121.97</c:v>
                </c:pt>
                <c:pt idx="14">
                  <c:v>-123.11</c:v>
                </c:pt>
                <c:pt idx="15">
                  <c:v>-124.07</c:v>
                </c:pt>
                <c:pt idx="16">
                  <c:v>-125.03</c:v>
                </c:pt>
                <c:pt idx="17">
                  <c:v>-125.74</c:v>
                </c:pt>
                <c:pt idx="18">
                  <c:v>-126.44</c:v>
                </c:pt>
                <c:pt idx="19">
                  <c:v>-126.81</c:v>
                </c:pt>
                <c:pt idx="20">
                  <c:v>-127.18</c:v>
                </c:pt>
              </c:numCache>
            </c:numRef>
          </c:yVal>
          <c:smooth val="1"/>
        </c:ser>
        <c:ser>
          <c:idx val="2"/>
          <c:order val="4"/>
          <c:tx>
            <c:strRef>
              <c:f>'Coil Path Stress'!$M$75</c:f>
              <c:strCache>
                <c:ptCount val="1"/>
                <c:pt idx="0">
                  <c:v>2-in-1 Yoke Ro 270 - 11T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'Coil Path Stress'!$N$78:$N$98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Stress'!$Q$78:$Q$98</c:f>
              <c:numCache>
                <c:formatCode>General</c:formatCode>
                <c:ptCount val="21"/>
                <c:pt idx="0">
                  <c:v>-138.66</c:v>
                </c:pt>
                <c:pt idx="1">
                  <c:v>-138.57</c:v>
                </c:pt>
                <c:pt idx="2">
                  <c:v>-138.47</c:v>
                </c:pt>
                <c:pt idx="3">
                  <c:v>-138.35</c:v>
                </c:pt>
                <c:pt idx="4">
                  <c:v>-138.22999999999999</c:v>
                </c:pt>
                <c:pt idx="5">
                  <c:v>-137.94999999999999</c:v>
                </c:pt>
                <c:pt idx="6">
                  <c:v>-137.66</c:v>
                </c:pt>
                <c:pt idx="7">
                  <c:v>-137.38999999999999</c:v>
                </c:pt>
                <c:pt idx="8">
                  <c:v>-137.12</c:v>
                </c:pt>
                <c:pt idx="9">
                  <c:v>-136.78</c:v>
                </c:pt>
                <c:pt idx="10">
                  <c:v>-136.44999999999999</c:v>
                </c:pt>
                <c:pt idx="11">
                  <c:v>-135.88</c:v>
                </c:pt>
                <c:pt idx="12">
                  <c:v>-135.32</c:v>
                </c:pt>
                <c:pt idx="13">
                  <c:v>-134.66999999999999</c:v>
                </c:pt>
                <c:pt idx="14">
                  <c:v>-134.03</c:v>
                </c:pt>
                <c:pt idx="15">
                  <c:v>-133.24</c:v>
                </c:pt>
                <c:pt idx="16">
                  <c:v>-132.44999999999999</c:v>
                </c:pt>
                <c:pt idx="17">
                  <c:v>-131.62</c:v>
                </c:pt>
                <c:pt idx="18">
                  <c:v>-130.79</c:v>
                </c:pt>
                <c:pt idx="19">
                  <c:v>-130.22999999999999</c:v>
                </c:pt>
                <c:pt idx="20">
                  <c:v>-129.66999999999999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'Coil Path Stress'!$B$75</c:f>
              <c:strCache>
                <c:ptCount val="1"/>
                <c:pt idx="0">
                  <c:v>2-in-1 Yoke Ro 275 - 11T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Stress'!$F$78:$F$98</c:f>
              <c:numCache>
                <c:formatCode>General</c:formatCode>
                <c:ptCount val="21"/>
                <c:pt idx="0">
                  <c:v>-141.36000000000001</c:v>
                </c:pt>
                <c:pt idx="1">
                  <c:v>-141</c:v>
                </c:pt>
                <c:pt idx="2">
                  <c:v>-140.63</c:v>
                </c:pt>
                <c:pt idx="3">
                  <c:v>-140.16999999999999</c:v>
                </c:pt>
                <c:pt idx="4">
                  <c:v>-139.69999999999999</c:v>
                </c:pt>
                <c:pt idx="5">
                  <c:v>-139.18</c:v>
                </c:pt>
                <c:pt idx="6">
                  <c:v>-138.66</c:v>
                </c:pt>
                <c:pt idx="7">
                  <c:v>-138.07</c:v>
                </c:pt>
                <c:pt idx="8">
                  <c:v>-137.49</c:v>
                </c:pt>
                <c:pt idx="9">
                  <c:v>-136.85</c:v>
                </c:pt>
                <c:pt idx="10">
                  <c:v>-136.21</c:v>
                </c:pt>
                <c:pt idx="11">
                  <c:v>-135.51</c:v>
                </c:pt>
                <c:pt idx="12">
                  <c:v>-134.81</c:v>
                </c:pt>
                <c:pt idx="13">
                  <c:v>-134.07</c:v>
                </c:pt>
                <c:pt idx="14">
                  <c:v>-133.33000000000001</c:v>
                </c:pt>
                <c:pt idx="15">
                  <c:v>-132.59</c:v>
                </c:pt>
                <c:pt idx="16">
                  <c:v>-131.84</c:v>
                </c:pt>
                <c:pt idx="17">
                  <c:v>-131.13999999999999</c:v>
                </c:pt>
                <c:pt idx="18">
                  <c:v>-130.43</c:v>
                </c:pt>
                <c:pt idx="19">
                  <c:v>-130.05000000000001</c:v>
                </c:pt>
                <c:pt idx="20">
                  <c:v>-129.66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042968"/>
        <c:axId val="370043360"/>
      </c:scatterChart>
      <c:valAx>
        <c:axId val="370042968"/>
        <c:scaling>
          <c:orientation val="minMax"/>
          <c:max val="1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Path Length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3360"/>
        <c:crosses val="autoZero"/>
        <c:crossBetween val="midCat"/>
      </c:valAx>
      <c:valAx>
        <c:axId val="370043360"/>
        <c:scaling>
          <c:orientation val="minMax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(MPa)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2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Coil Inner Pole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'Coil Path Stress'!$M$27</c:f>
              <c:strCache>
                <c:ptCount val="1"/>
                <c:pt idx="0">
                  <c:v>2-in-1 Yoke Ro 270 -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'Coil Path Stress'!$N$30:$N$50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Stress'!$S$30:$S$50</c:f>
              <c:numCache>
                <c:formatCode>General</c:formatCode>
                <c:ptCount val="21"/>
                <c:pt idx="0">
                  <c:v>-71.058000000000007</c:v>
                </c:pt>
                <c:pt idx="1">
                  <c:v>-75.435000000000002</c:v>
                </c:pt>
                <c:pt idx="2">
                  <c:v>-79.843999999999994</c:v>
                </c:pt>
                <c:pt idx="3">
                  <c:v>-82.997</c:v>
                </c:pt>
                <c:pt idx="4">
                  <c:v>-86.16</c:v>
                </c:pt>
                <c:pt idx="5">
                  <c:v>-89.278999999999996</c:v>
                </c:pt>
                <c:pt idx="6">
                  <c:v>-92.397000000000006</c:v>
                </c:pt>
                <c:pt idx="7">
                  <c:v>-94.504999999999995</c:v>
                </c:pt>
                <c:pt idx="8">
                  <c:v>-96.606999999999999</c:v>
                </c:pt>
                <c:pt idx="9">
                  <c:v>-96.736000000000004</c:v>
                </c:pt>
                <c:pt idx="10">
                  <c:v>-96.861000000000004</c:v>
                </c:pt>
                <c:pt idx="11">
                  <c:v>-96.352000000000004</c:v>
                </c:pt>
                <c:pt idx="12">
                  <c:v>-95.834000000000003</c:v>
                </c:pt>
                <c:pt idx="13">
                  <c:v>-92.891999999999996</c:v>
                </c:pt>
                <c:pt idx="14">
                  <c:v>-89.948999999999998</c:v>
                </c:pt>
                <c:pt idx="15">
                  <c:v>-87.138000000000005</c:v>
                </c:pt>
                <c:pt idx="16">
                  <c:v>-84.32</c:v>
                </c:pt>
                <c:pt idx="17">
                  <c:v>-79.405000000000001</c:v>
                </c:pt>
                <c:pt idx="18">
                  <c:v>-74.483999999999995</c:v>
                </c:pt>
                <c:pt idx="19">
                  <c:v>-64.341999999999999</c:v>
                </c:pt>
                <c:pt idx="20">
                  <c:v>-51.127000000000002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'Coil Path Stress'!$B$27</c:f>
              <c:strCache>
                <c:ptCount val="1"/>
                <c:pt idx="0">
                  <c:v>2-in-1 Yoke Ro 275 -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Stress'!$H$30:$H$50</c:f>
              <c:numCache>
                <c:formatCode>General</c:formatCode>
                <c:ptCount val="21"/>
                <c:pt idx="0">
                  <c:v>-89.456000000000003</c:v>
                </c:pt>
                <c:pt idx="1">
                  <c:v>-94.786000000000001</c:v>
                </c:pt>
                <c:pt idx="2">
                  <c:v>-100.15</c:v>
                </c:pt>
                <c:pt idx="3">
                  <c:v>-103.85</c:v>
                </c:pt>
                <c:pt idx="4">
                  <c:v>-107.56</c:v>
                </c:pt>
                <c:pt idx="5">
                  <c:v>-111.21</c:v>
                </c:pt>
                <c:pt idx="6">
                  <c:v>-114.87</c:v>
                </c:pt>
                <c:pt idx="7">
                  <c:v>-117.24</c:v>
                </c:pt>
                <c:pt idx="8">
                  <c:v>-119.61</c:v>
                </c:pt>
                <c:pt idx="9">
                  <c:v>-119.52</c:v>
                </c:pt>
                <c:pt idx="10">
                  <c:v>-119.43</c:v>
                </c:pt>
                <c:pt idx="11">
                  <c:v>-118.53</c:v>
                </c:pt>
                <c:pt idx="12">
                  <c:v>-117.61</c:v>
                </c:pt>
                <c:pt idx="13">
                  <c:v>-113.73</c:v>
                </c:pt>
                <c:pt idx="14">
                  <c:v>-109.85</c:v>
                </c:pt>
                <c:pt idx="15">
                  <c:v>-106.13</c:v>
                </c:pt>
                <c:pt idx="16">
                  <c:v>-102.41</c:v>
                </c:pt>
                <c:pt idx="17">
                  <c:v>-96.179000000000002</c:v>
                </c:pt>
                <c:pt idx="18">
                  <c:v>-89.944000000000003</c:v>
                </c:pt>
                <c:pt idx="19">
                  <c:v>-77.456999999999994</c:v>
                </c:pt>
                <c:pt idx="20">
                  <c:v>-61.353000000000002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'Coil Path Stress'!$M$51</c:f>
              <c:strCache>
                <c:ptCount val="1"/>
                <c:pt idx="0">
                  <c:v>2-in-1 Yoke Ro 270 -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'Coil Path Stress'!$N$54:$N$74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Stress'!$S$54:$S$74</c:f>
              <c:numCache>
                <c:formatCode>General</c:formatCode>
                <c:ptCount val="21"/>
                <c:pt idx="0">
                  <c:v>-99.697000000000003</c:v>
                </c:pt>
                <c:pt idx="1">
                  <c:v>-106.76</c:v>
                </c:pt>
                <c:pt idx="2">
                  <c:v>-113.93</c:v>
                </c:pt>
                <c:pt idx="3">
                  <c:v>-117.01</c:v>
                </c:pt>
                <c:pt idx="4">
                  <c:v>-120.09</c:v>
                </c:pt>
                <c:pt idx="5">
                  <c:v>-123.37</c:v>
                </c:pt>
                <c:pt idx="6">
                  <c:v>-126.64</c:v>
                </c:pt>
                <c:pt idx="7">
                  <c:v>-129.56</c:v>
                </c:pt>
                <c:pt idx="8">
                  <c:v>-132.47</c:v>
                </c:pt>
                <c:pt idx="9">
                  <c:v>-133.13</c:v>
                </c:pt>
                <c:pt idx="10">
                  <c:v>-133.79</c:v>
                </c:pt>
                <c:pt idx="11">
                  <c:v>-133.54</c:v>
                </c:pt>
                <c:pt idx="12">
                  <c:v>-133.27000000000001</c:v>
                </c:pt>
                <c:pt idx="13">
                  <c:v>-129.69999999999999</c:v>
                </c:pt>
                <c:pt idx="14">
                  <c:v>-126.13</c:v>
                </c:pt>
                <c:pt idx="15">
                  <c:v>-122.37</c:v>
                </c:pt>
                <c:pt idx="16">
                  <c:v>-118.59</c:v>
                </c:pt>
                <c:pt idx="17">
                  <c:v>-112.74</c:v>
                </c:pt>
                <c:pt idx="18">
                  <c:v>-106.88</c:v>
                </c:pt>
                <c:pt idx="19">
                  <c:v>-94.260999999999996</c:v>
                </c:pt>
                <c:pt idx="20">
                  <c:v>-85.465000000000003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'Coil Path Stress'!$B$51</c:f>
              <c:strCache>
                <c:ptCount val="1"/>
                <c:pt idx="0">
                  <c:v>2-in-1 Yoke Ro 275 -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'Coil Path Stress'!$C$54:$C$74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Stress'!$H$54:$H$74</c:f>
              <c:numCache>
                <c:formatCode>General</c:formatCode>
                <c:ptCount val="21"/>
                <c:pt idx="0">
                  <c:v>-117.49</c:v>
                </c:pt>
                <c:pt idx="1">
                  <c:v>-125.69</c:v>
                </c:pt>
                <c:pt idx="2">
                  <c:v>-134</c:v>
                </c:pt>
                <c:pt idx="3">
                  <c:v>-137.63</c:v>
                </c:pt>
                <c:pt idx="4">
                  <c:v>-141.26</c:v>
                </c:pt>
                <c:pt idx="5">
                  <c:v>-145</c:v>
                </c:pt>
                <c:pt idx="6">
                  <c:v>-148.74</c:v>
                </c:pt>
                <c:pt idx="7">
                  <c:v>-151.83000000000001</c:v>
                </c:pt>
                <c:pt idx="8">
                  <c:v>-154.9</c:v>
                </c:pt>
                <c:pt idx="9">
                  <c:v>-155.26</c:v>
                </c:pt>
                <c:pt idx="10">
                  <c:v>-155.6</c:v>
                </c:pt>
                <c:pt idx="11">
                  <c:v>-154.82</c:v>
                </c:pt>
                <c:pt idx="12">
                  <c:v>-154.01</c:v>
                </c:pt>
                <c:pt idx="13">
                  <c:v>-149.41</c:v>
                </c:pt>
                <c:pt idx="14">
                  <c:v>-144.79</c:v>
                </c:pt>
                <c:pt idx="15">
                  <c:v>-140</c:v>
                </c:pt>
                <c:pt idx="16">
                  <c:v>-135.19</c:v>
                </c:pt>
                <c:pt idx="17">
                  <c:v>-128</c:v>
                </c:pt>
                <c:pt idx="18">
                  <c:v>-120.8</c:v>
                </c:pt>
                <c:pt idx="19">
                  <c:v>-106.02</c:v>
                </c:pt>
                <c:pt idx="20">
                  <c:v>-94.808999999999997</c:v>
                </c:pt>
              </c:numCache>
            </c:numRef>
          </c:yVal>
          <c:smooth val="1"/>
        </c:ser>
        <c:ser>
          <c:idx val="2"/>
          <c:order val="4"/>
          <c:tx>
            <c:strRef>
              <c:f>'Coil Path Stress'!$M$75</c:f>
              <c:strCache>
                <c:ptCount val="1"/>
                <c:pt idx="0">
                  <c:v>2-in-1 Yoke Ro 270 - 11T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'Coil Path Stress'!$N$78:$N$98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Stress'!$S$78:$S$98</c:f>
              <c:numCache>
                <c:formatCode>General</c:formatCode>
                <c:ptCount val="21"/>
                <c:pt idx="0">
                  <c:v>-51.131999999999998</c:v>
                </c:pt>
                <c:pt idx="1">
                  <c:v>-53.834000000000003</c:v>
                </c:pt>
                <c:pt idx="2">
                  <c:v>-56.610999999999997</c:v>
                </c:pt>
                <c:pt idx="3">
                  <c:v>-57.384</c:v>
                </c:pt>
                <c:pt idx="4">
                  <c:v>-58.15</c:v>
                </c:pt>
                <c:pt idx="5">
                  <c:v>-59.335000000000001</c:v>
                </c:pt>
                <c:pt idx="6">
                  <c:v>-60.514000000000003</c:v>
                </c:pt>
                <c:pt idx="7">
                  <c:v>-62.363</c:v>
                </c:pt>
                <c:pt idx="8">
                  <c:v>-64.200999999999993</c:v>
                </c:pt>
                <c:pt idx="9">
                  <c:v>-65.227999999999994</c:v>
                </c:pt>
                <c:pt idx="10">
                  <c:v>-66.245999999999995</c:v>
                </c:pt>
                <c:pt idx="11">
                  <c:v>-66.97</c:v>
                </c:pt>
                <c:pt idx="12">
                  <c:v>-67.683000000000007</c:v>
                </c:pt>
                <c:pt idx="13">
                  <c:v>-66.614999999999995</c:v>
                </c:pt>
                <c:pt idx="14">
                  <c:v>-65.540999999999997</c:v>
                </c:pt>
                <c:pt idx="15">
                  <c:v>-64.28</c:v>
                </c:pt>
                <c:pt idx="16">
                  <c:v>-63.01</c:v>
                </c:pt>
                <c:pt idx="17">
                  <c:v>-60.506999999999998</c:v>
                </c:pt>
                <c:pt idx="18">
                  <c:v>-57.999000000000002</c:v>
                </c:pt>
                <c:pt idx="19">
                  <c:v>-52.18</c:v>
                </c:pt>
                <c:pt idx="20">
                  <c:v>-52.253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'Coil Path Stress'!$B$75</c:f>
              <c:strCache>
                <c:ptCount val="1"/>
                <c:pt idx="0">
                  <c:v>2-in-1 Yoke Ro 275 - 11T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Stress'!$H$78:$H$98</c:f>
              <c:numCache>
                <c:formatCode>General</c:formatCode>
                <c:ptCount val="21"/>
                <c:pt idx="0">
                  <c:v>-35.784999999999997</c:v>
                </c:pt>
                <c:pt idx="1">
                  <c:v>-36.42</c:v>
                </c:pt>
                <c:pt idx="2">
                  <c:v>-37.115000000000002</c:v>
                </c:pt>
                <c:pt idx="3">
                  <c:v>-37.590000000000003</c:v>
                </c:pt>
                <c:pt idx="4">
                  <c:v>-38.055</c:v>
                </c:pt>
                <c:pt idx="5">
                  <c:v>-38.944000000000003</c:v>
                </c:pt>
                <c:pt idx="6">
                  <c:v>-39.826999999999998</c:v>
                </c:pt>
                <c:pt idx="7">
                  <c:v>-41.536999999999999</c:v>
                </c:pt>
                <c:pt idx="8">
                  <c:v>-43.237000000000002</c:v>
                </c:pt>
                <c:pt idx="9">
                  <c:v>-44.566000000000003</c:v>
                </c:pt>
                <c:pt idx="10">
                  <c:v>-45.886000000000003</c:v>
                </c:pt>
                <c:pt idx="11">
                  <c:v>-47.075000000000003</c:v>
                </c:pt>
                <c:pt idx="12">
                  <c:v>-48.253</c:v>
                </c:pt>
                <c:pt idx="13">
                  <c:v>-48.081000000000003</c:v>
                </c:pt>
                <c:pt idx="14">
                  <c:v>-47.904000000000003</c:v>
                </c:pt>
                <c:pt idx="15">
                  <c:v>-47.466999999999999</c:v>
                </c:pt>
                <c:pt idx="16">
                  <c:v>-47.021999999999998</c:v>
                </c:pt>
                <c:pt idx="17">
                  <c:v>-45.637999999999998</c:v>
                </c:pt>
                <c:pt idx="18">
                  <c:v>-44.25</c:v>
                </c:pt>
                <c:pt idx="19">
                  <c:v>-40.847000000000001</c:v>
                </c:pt>
                <c:pt idx="20">
                  <c:v>-46.588000000000001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044144"/>
        <c:axId val="370044536"/>
      </c:scatterChart>
      <c:valAx>
        <c:axId val="370044144"/>
        <c:scaling>
          <c:orientation val="minMax"/>
          <c:max val="1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Path Length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4536"/>
        <c:crosses val="autoZero"/>
        <c:crossBetween val="midCat"/>
      </c:valAx>
      <c:valAx>
        <c:axId val="370044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(MPa)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4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Coil Outer Pole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'Coil Path Stress'!$M$27</c:f>
              <c:strCache>
                <c:ptCount val="1"/>
                <c:pt idx="0">
                  <c:v>2-in-1 Yoke Ro 270 -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'Coil Path Stress'!$N$30:$N$50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Stress'!$U$30:$U$50</c:f>
              <c:numCache>
                <c:formatCode>General</c:formatCode>
                <c:ptCount val="21"/>
                <c:pt idx="0">
                  <c:v>-69.432000000000002</c:v>
                </c:pt>
                <c:pt idx="1">
                  <c:v>-64.760000000000005</c:v>
                </c:pt>
                <c:pt idx="2">
                  <c:v>-60.02</c:v>
                </c:pt>
                <c:pt idx="3">
                  <c:v>-59.122999999999998</c:v>
                </c:pt>
                <c:pt idx="4">
                  <c:v>-58.194000000000003</c:v>
                </c:pt>
                <c:pt idx="5">
                  <c:v>-57.85</c:v>
                </c:pt>
                <c:pt idx="6">
                  <c:v>-57.491999999999997</c:v>
                </c:pt>
                <c:pt idx="7">
                  <c:v>-57.210999999999999</c:v>
                </c:pt>
                <c:pt idx="8">
                  <c:v>-56.921999999999997</c:v>
                </c:pt>
                <c:pt idx="9">
                  <c:v>-56.581000000000003</c:v>
                </c:pt>
                <c:pt idx="10">
                  <c:v>-56.24</c:v>
                </c:pt>
                <c:pt idx="11">
                  <c:v>-55.744999999999997</c:v>
                </c:pt>
                <c:pt idx="12">
                  <c:v>-55.252000000000002</c:v>
                </c:pt>
                <c:pt idx="13">
                  <c:v>-54.505000000000003</c:v>
                </c:pt>
                <c:pt idx="14">
                  <c:v>-53.762999999999998</c:v>
                </c:pt>
                <c:pt idx="15">
                  <c:v>-53.07</c:v>
                </c:pt>
                <c:pt idx="16">
                  <c:v>-52.372999999999998</c:v>
                </c:pt>
                <c:pt idx="17">
                  <c:v>-51.661000000000001</c:v>
                </c:pt>
                <c:pt idx="18">
                  <c:v>-50.954000000000001</c:v>
                </c:pt>
                <c:pt idx="19">
                  <c:v>-39.317</c:v>
                </c:pt>
                <c:pt idx="20">
                  <c:v>-27.704999999999998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'Coil Path Stress'!$B$27</c:f>
              <c:strCache>
                <c:ptCount val="1"/>
                <c:pt idx="0">
                  <c:v>2-in-1 Yoke Ro 275 - Shell Weld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Stress'!$J$30:$J$50</c:f>
              <c:numCache>
                <c:formatCode>General</c:formatCode>
                <c:ptCount val="21"/>
                <c:pt idx="0">
                  <c:v>-82.929000000000002</c:v>
                </c:pt>
                <c:pt idx="1">
                  <c:v>-77.016000000000005</c:v>
                </c:pt>
                <c:pt idx="2">
                  <c:v>-71.022999999999996</c:v>
                </c:pt>
                <c:pt idx="3">
                  <c:v>-69.965999999999994</c:v>
                </c:pt>
                <c:pt idx="4">
                  <c:v>-68.872</c:v>
                </c:pt>
                <c:pt idx="5">
                  <c:v>-68.426000000000002</c:v>
                </c:pt>
                <c:pt idx="6">
                  <c:v>-67.965999999999994</c:v>
                </c:pt>
                <c:pt idx="7">
                  <c:v>-67.504999999999995</c:v>
                </c:pt>
                <c:pt idx="8">
                  <c:v>-67.037000000000006</c:v>
                </c:pt>
                <c:pt idx="9">
                  <c:v>-66.436000000000007</c:v>
                </c:pt>
                <c:pt idx="10">
                  <c:v>-65.834000000000003</c:v>
                </c:pt>
                <c:pt idx="11">
                  <c:v>-64.966999999999999</c:v>
                </c:pt>
                <c:pt idx="12">
                  <c:v>-64.102999999999994</c:v>
                </c:pt>
                <c:pt idx="13">
                  <c:v>-62.841999999999999</c:v>
                </c:pt>
                <c:pt idx="14">
                  <c:v>-61.587000000000003</c:v>
                </c:pt>
                <c:pt idx="15">
                  <c:v>-60.232999999999997</c:v>
                </c:pt>
                <c:pt idx="16">
                  <c:v>-58.877000000000002</c:v>
                </c:pt>
                <c:pt idx="17">
                  <c:v>-57.250999999999998</c:v>
                </c:pt>
                <c:pt idx="18">
                  <c:v>-55.634</c:v>
                </c:pt>
                <c:pt idx="19">
                  <c:v>-40.935000000000002</c:v>
                </c:pt>
                <c:pt idx="20">
                  <c:v>-26.268999999999998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'Coil Path Stress'!$M$51</c:f>
              <c:strCache>
                <c:ptCount val="1"/>
                <c:pt idx="0">
                  <c:v>2-in-1 Yoke Ro 270 -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'Coil Path Stress'!$N$54:$N$74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Stress'!$U$54:$U$74</c:f>
              <c:numCache>
                <c:formatCode>General</c:formatCode>
                <c:ptCount val="21"/>
                <c:pt idx="0">
                  <c:v>-86.926000000000002</c:v>
                </c:pt>
                <c:pt idx="1">
                  <c:v>-79.855000000000004</c:v>
                </c:pt>
                <c:pt idx="2">
                  <c:v>-72.710999999999999</c:v>
                </c:pt>
                <c:pt idx="3">
                  <c:v>-72.768000000000001</c:v>
                </c:pt>
                <c:pt idx="4">
                  <c:v>-72.793000000000006</c:v>
                </c:pt>
                <c:pt idx="5">
                  <c:v>-73.192999999999998</c:v>
                </c:pt>
                <c:pt idx="6">
                  <c:v>-73.59</c:v>
                </c:pt>
                <c:pt idx="7">
                  <c:v>-73.668000000000006</c:v>
                </c:pt>
                <c:pt idx="8">
                  <c:v>-73.745999999999995</c:v>
                </c:pt>
                <c:pt idx="9">
                  <c:v>-73.704999999999998</c:v>
                </c:pt>
                <c:pt idx="10">
                  <c:v>-73.671999999999997</c:v>
                </c:pt>
                <c:pt idx="11">
                  <c:v>-73.385999999999996</c:v>
                </c:pt>
                <c:pt idx="12">
                  <c:v>-73.111000000000004</c:v>
                </c:pt>
                <c:pt idx="13">
                  <c:v>-72.507999999999996</c:v>
                </c:pt>
                <c:pt idx="14">
                  <c:v>-71.915999999999997</c:v>
                </c:pt>
                <c:pt idx="15">
                  <c:v>-71.058000000000007</c:v>
                </c:pt>
                <c:pt idx="16">
                  <c:v>-70.206999999999994</c:v>
                </c:pt>
                <c:pt idx="17">
                  <c:v>-68.834999999999994</c:v>
                </c:pt>
                <c:pt idx="18">
                  <c:v>-67.472999999999999</c:v>
                </c:pt>
                <c:pt idx="19">
                  <c:v>-58.722999999999999</c:v>
                </c:pt>
                <c:pt idx="20">
                  <c:v>-49.991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'Coil Path Stress'!$B$51</c:f>
              <c:strCache>
                <c:ptCount val="1"/>
                <c:pt idx="0">
                  <c:v>2-in-1 Yoke Ro 275 - Cool Down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'Coil Path Stress'!$C$30:$C$50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Stress'!$J$54:$J$74</c:f>
              <c:numCache>
                <c:formatCode>General</c:formatCode>
                <c:ptCount val="21"/>
                <c:pt idx="0">
                  <c:v>-97.695999999999998</c:v>
                </c:pt>
                <c:pt idx="1">
                  <c:v>-89.474000000000004</c:v>
                </c:pt>
                <c:pt idx="2">
                  <c:v>-81.168000000000006</c:v>
                </c:pt>
                <c:pt idx="3">
                  <c:v>-81.087999999999994</c:v>
                </c:pt>
                <c:pt idx="4">
                  <c:v>-80.97</c:v>
                </c:pt>
                <c:pt idx="5">
                  <c:v>-81.263000000000005</c:v>
                </c:pt>
                <c:pt idx="6">
                  <c:v>-81.551000000000002</c:v>
                </c:pt>
                <c:pt idx="7">
                  <c:v>-81.399000000000001</c:v>
                </c:pt>
                <c:pt idx="8">
                  <c:v>-81.248999999999995</c:v>
                </c:pt>
                <c:pt idx="9">
                  <c:v>-80.882000000000005</c:v>
                </c:pt>
                <c:pt idx="10">
                  <c:v>-80.525000000000006</c:v>
                </c:pt>
                <c:pt idx="11">
                  <c:v>-79.786000000000001</c:v>
                </c:pt>
                <c:pt idx="12">
                  <c:v>-79.061000000000007</c:v>
                </c:pt>
                <c:pt idx="13">
                  <c:v>-77.852999999999994</c:v>
                </c:pt>
                <c:pt idx="14">
                  <c:v>-76.661000000000001</c:v>
                </c:pt>
                <c:pt idx="15">
                  <c:v>-74.998999999999995</c:v>
                </c:pt>
                <c:pt idx="16">
                  <c:v>-73.347999999999999</c:v>
                </c:pt>
                <c:pt idx="17">
                  <c:v>-70.858999999999995</c:v>
                </c:pt>
                <c:pt idx="18">
                  <c:v>-68.385999999999996</c:v>
                </c:pt>
                <c:pt idx="19">
                  <c:v>-56.767000000000003</c:v>
                </c:pt>
                <c:pt idx="20">
                  <c:v>-45.173999999999999</c:v>
                </c:pt>
              </c:numCache>
            </c:numRef>
          </c:yVal>
          <c:smooth val="1"/>
        </c:ser>
        <c:ser>
          <c:idx val="2"/>
          <c:order val="4"/>
          <c:tx>
            <c:strRef>
              <c:f>'Coil Path Stress'!$M$75</c:f>
              <c:strCache>
                <c:ptCount val="1"/>
                <c:pt idx="0">
                  <c:v>2-in-1 Yoke Ro 270 - 11T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'Coil Path Stress'!$N$78:$N$98</c:f>
              <c:numCache>
                <c:formatCode>General</c:formatCode>
                <c:ptCount val="21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Stress'!$U$78:$U$98</c:f>
              <c:numCache>
                <c:formatCode>General</c:formatCode>
                <c:ptCount val="21"/>
                <c:pt idx="0">
                  <c:v>-53.029000000000003</c:v>
                </c:pt>
                <c:pt idx="1">
                  <c:v>-48.401000000000003</c:v>
                </c:pt>
                <c:pt idx="2">
                  <c:v>-43.718000000000004</c:v>
                </c:pt>
                <c:pt idx="3">
                  <c:v>-42.52</c:v>
                </c:pt>
                <c:pt idx="4">
                  <c:v>-41.292000000000002</c:v>
                </c:pt>
                <c:pt idx="5">
                  <c:v>-41.05</c:v>
                </c:pt>
                <c:pt idx="6">
                  <c:v>-40.790999999999997</c:v>
                </c:pt>
                <c:pt idx="7">
                  <c:v>-41.158000000000001</c:v>
                </c:pt>
                <c:pt idx="8">
                  <c:v>-41.514000000000003</c:v>
                </c:pt>
                <c:pt idx="9">
                  <c:v>-42.265999999999998</c:v>
                </c:pt>
                <c:pt idx="10">
                  <c:v>-43.015000000000001</c:v>
                </c:pt>
                <c:pt idx="11">
                  <c:v>-43.921999999999997</c:v>
                </c:pt>
                <c:pt idx="12">
                  <c:v>-44.826000000000001</c:v>
                </c:pt>
                <c:pt idx="13">
                  <c:v>-45.728999999999999</c:v>
                </c:pt>
                <c:pt idx="14">
                  <c:v>-46.631</c:v>
                </c:pt>
                <c:pt idx="15">
                  <c:v>-47.692</c:v>
                </c:pt>
                <c:pt idx="16">
                  <c:v>-48.747</c:v>
                </c:pt>
                <c:pt idx="17">
                  <c:v>-50.173999999999999</c:v>
                </c:pt>
                <c:pt idx="18">
                  <c:v>-51.598999999999997</c:v>
                </c:pt>
                <c:pt idx="19">
                  <c:v>-47.539000000000001</c:v>
                </c:pt>
                <c:pt idx="20">
                  <c:v>-43.488999999999997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'Coil Path Stress'!$B$75</c:f>
              <c:strCache>
                <c:ptCount val="1"/>
                <c:pt idx="0">
                  <c:v>2-in-1 Yoke Ro 275 - 11T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'Coil Path Stress'!$C$78:$C$99</c:f>
              <c:numCache>
                <c:formatCode>General</c:formatCode>
                <c:ptCount val="22"/>
                <c:pt idx="0">
                  <c:v>0</c:v>
                </c:pt>
                <c:pt idx="1">
                  <c:v>0.75234999999999996</c:v>
                </c:pt>
                <c:pt idx="2">
                  <c:v>1.5046999999999999</c:v>
                </c:pt>
                <c:pt idx="3">
                  <c:v>2.2570000000000001</c:v>
                </c:pt>
                <c:pt idx="4">
                  <c:v>3.0093999999999999</c:v>
                </c:pt>
                <c:pt idx="5">
                  <c:v>3.7616999999999998</c:v>
                </c:pt>
                <c:pt idx="6">
                  <c:v>4.5141</c:v>
                </c:pt>
                <c:pt idx="7">
                  <c:v>5.2664</c:v>
                </c:pt>
                <c:pt idx="8">
                  <c:v>6.0187999999999997</c:v>
                </c:pt>
                <c:pt idx="9">
                  <c:v>6.7710999999999997</c:v>
                </c:pt>
                <c:pt idx="10">
                  <c:v>7.5235000000000003</c:v>
                </c:pt>
                <c:pt idx="11">
                  <c:v>8.2758000000000003</c:v>
                </c:pt>
                <c:pt idx="12">
                  <c:v>9.0282</c:v>
                </c:pt>
                <c:pt idx="13">
                  <c:v>9.7805</c:v>
                </c:pt>
                <c:pt idx="14">
                  <c:v>10.532999999999999</c:v>
                </c:pt>
                <c:pt idx="15">
                  <c:v>11.285</c:v>
                </c:pt>
                <c:pt idx="16">
                  <c:v>12.038</c:v>
                </c:pt>
                <c:pt idx="17">
                  <c:v>12.79</c:v>
                </c:pt>
                <c:pt idx="18">
                  <c:v>13.542</c:v>
                </c:pt>
                <c:pt idx="19">
                  <c:v>14.295</c:v>
                </c:pt>
                <c:pt idx="20">
                  <c:v>15.047000000000001</c:v>
                </c:pt>
              </c:numCache>
            </c:numRef>
          </c:xVal>
          <c:yVal>
            <c:numRef>
              <c:f>'Coil Path Stress'!$J$78:$J$98</c:f>
              <c:numCache>
                <c:formatCode>General</c:formatCode>
                <c:ptCount val="21"/>
                <c:pt idx="0">
                  <c:v>-46.094000000000001</c:v>
                </c:pt>
                <c:pt idx="1">
                  <c:v>-40.558999999999997</c:v>
                </c:pt>
                <c:pt idx="2">
                  <c:v>-34.963999999999999</c:v>
                </c:pt>
                <c:pt idx="3">
                  <c:v>-33.668999999999997</c:v>
                </c:pt>
                <c:pt idx="4">
                  <c:v>-32.344000000000001</c:v>
                </c:pt>
                <c:pt idx="5">
                  <c:v>-32.213000000000001</c:v>
                </c:pt>
                <c:pt idx="6">
                  <c:v>-32.06</c:v>
                </c:pt>
                <c:pt idx="7">
                  <c:v>-32.74</c:v>
                </c:pt>
                <c:pt idx="8">
                  <c:v>-33.406999999999996</c:v>
                </c:pt>
                <c:pt idx="9">
                  <c:v>-34.564</c:v>
                </c:pt>
                <c:pt idx="10">
                  <c:v>-35.713000000000001</c:v>
                </c:pt>
                <c:pt idx="11">
                  <c:v>-37.18</c:v>
                </c:pt>
                <c:pt idx="12">
                  <c:v>-38.64</c:v>
                </c:pt>
                <c:pt idx="13">
                  <c:v>-40.255000000000003</c:v>
                </c:pt>
                <c:pt idx="14">
                  <c:v>-41.865000000000002</c:v>
                </c:pt>
                <c:pt idx="15">
                  <c:v>-43.9</c:v>
                </c:pt>
                <c:pt idx="16">
                  <c:v>-45.923999999999999</c:v>
                </c:pt>
                <c:pt idx="17">
                  <c:v>-48.326999999999998</c:v>
                </c:pt>
                <c:pt idx="18">
                  <c:v>-50.723999999999997</c:v>
                </c:pt>
                <c:pt idx="19">
                  <c:v>-50.347000000000001</c:v>
                </c:pt>
                <c:pt idx="20">
                  <c:v>-49.97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045320"/>
        <c:axId val="370045712"/>
      </c:scatterChart>
      <c:valAx>
        <c:axId val="370045320"/>
        <c:scaling>
          <c:orientation val="minMax"/>
          <c:max val="1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Path Length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5712"/>
        <c:crosses val="autoZero"/>
        <c:crossBetween val="midCat"/>
      </c:valAx>
      <c:valAx>
        <c:axId val="370045712"/>
        <c:scaling>
          <c:orientation val="minMax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(MPa)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0453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882982964900444E-2"/>
          <c:y val="5.5518611957290145E-2"/>
          <c:w val="0.88541885039537127"/>
          <c:h val="0.84608911295326894"/>
        </c:manualLayout>
      </c:layout>
      <c:scatterChart>
        <c:scatterStyle val="smoothMarker"/>
        <c:varyColors val="0"/>
        <c:ser>
          <c:idx val="17"/>
          <c:order val="0"/>
          <c:tx>
            <c:v>Bo (cutback)</c:v>
          </c:tx>
          <c:spPr>
            <a:ln w="349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Field_z_asbuilt!$F$4:$F$163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0"/>
          <c:order val="1"/>
          <c:tx>
            <c:v>Bo (no cutback)</c:v>
          </c:tx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Field_z_asbuilt!$G$4:$G$163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3"/>
          <c:order val="2"/>
          <c:tx>
            <c:v>magnetic length starts</c:v>
          </c:tx>
          <c:spPr>
            <a:ln w="3492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Summary_Inom!$B$40:$B$41</c:f>
              <c:numCache>
                <c:formatCode>0.00</c:formatCode>
                <c:ptCount val="2"/>
                <c:pt idx="0">
                  <c:v>-839.07484999999997</c:v>
                </c:pt>
                <c:pt idx="1">
                  <c:v>-839.07484999999997</c:v>
                </c:pt>
              </c:numCache>
            </c:numRef>
          </c:xVal>
          <c:yVal>
            <c:numRef>
              <c:f>Summary_Inom!$C$40:$C$41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4"/>
          <c:order val="3"/>
          <c:tx>
            <c:v>magnetic length ends</c:v>
          </c:tx>
          <c:spPr>
            <a:ln w="4127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Summary_Inom!$B$42:$B$43</c:f>
              <c:numCache>
                <c:formatCode>0.00</c:formatCode>
                <c:ptCount val="2"/>
                <c:pt idx="0">
                  <c:v>839.07484999999997</c:v>
                </c:pt>
                <c:pt idx="1">
                  <c:v>839.07484999999997</c:v>
                </c:pt>
              </c:numCache>
            </c:numRef>
          </c:xVal>
          <c:yVal>
            <c:numRef>
              <c:f>Summary_Inom!$C$42:$C$43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0"/>
          <c:order val="4"/>
          <c:tx>
            <c:v>Yoke starts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Summary_Inom!$B$28:$B$29</c:f>
              <c:numCache>
                <c:formatCode>0.00</c:formatCode>
                <c:ptCount val="2"/>
                <c:pt idx="0">
                  <c:v>-1040.25</c:v>
                </c:pt>
                <c:pt idx="1">
                  <c:v>-1040.25</c:v>
                </c:pt>
              </c:numCache>
            </c:numRef>
          </c:xVal>
          <c:yVal>
            <c:numRef>
              <c:f>Summary_Inom!$C$28:$C$29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1"/>
          <c:order val="5"/>
          <c:tx>
            <c:v>Yoke ends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Summary_Inom!$B$30:$B$31</c:f>
              <c:numCache>
                <c:formatCode>0.00</c:formatCode>
                <c:ptCount val="2"/>
                <c:pt idx="0">
                  <c:v>932.25</c:v>
                </c:pt>
                <c:pt idx="1">
                  <c:v>932.25</c:v>
                </c:pt>
              </c:numCache>
            </c:numRef>
          </c:xVal>
          <c:yVal>
            <c:numRef>
              <c:f>Summary_Inom!$C$30:$C$31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2"/>
          <c:order val="6"/>
          <c:tx>
            <c:v>Pad starts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Summary_Inom!$B$32:$B$33</c:f>
              <c:numCache>
                <c:formatCode>0.00</c:formatCode>
                <c:ptCount val="2"/>
                <c:pt idx="0">
                  <c:v>-790.85</c:v>
                </c:pt>
                <c:pt idx="1">
                  <c:v>-790.85</c:v>
                </c:pt>
              </c:numCache>
            </c:numRef>
          </c:xVal>
          <c:yVal>
            <c:numRef>
              <c:f>Summary_Inom!$C$32:$C$33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3"/>
          <c:order val="7"/>
          <c:tx>
            <c:v>Pad ends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Summary_Inom!$B$34:$B$35</c:f>
              <c:numCache>
                <c:formatCode>0.00</c:formatCode>
                <c:ptCount val="2"/>
                <c:pt idx="0">
                  <c:v>781.45</c:v>
                </c:pt>
                <c:pt idx="1">
                  <c:v>781.45</c:v>
                </c:pt>
              </c:numCache>
            </c:numRef>
          </c:xVal>
          <c:yVal>
            <c:numRef>
              <c:f>Summary_Inom!$C$34:$C$35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4"/>
          <c:order val="8"/>
          <c:tx>
            <c:v>Conductors starts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Summary_Inom!$B$36:$B$37</c:f>
              <c:numCache>
                <c:formatCode>0.00</c:formatCode>
                <c:ptCount val="2"/>
                <c:pt idx="0">
                  <c:v>-913.16809999999998</c:v>
                </c:pt>
                <c:pt idx="1">
                  <c:v>-913.16809999999998</c:v>
                </c:pt>
              </c:numCache>
            </c:numRef>
          </c:xVal>
          <c:yVal>
            <c:numRef>
              <c:f>Summary_Inom!$C$36:$C$37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5"/>
          <c:order val="9"/>
          <c:tx>
            <c:v>Conductor ends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Summary_Inom!$B$38:$B$39</c:f>
              <c:numCache>
                <c:formatCode>General</c:formatCode>
                <c:ptCount val="2"/>
                <c:pt idx="0">
                  <c:v>899.37750000000005</c:v>
                </c:pt>
                <c:pt idx="1">
                  <c:v>899.37750000000005</c:v>
                </c:pt>
              </c:numCache>
            </c:numRef>
          </c:xVal>
          <c:yVal>
            <c:numRef>
              <c:f>Summary_Inom!$C$38:$C$39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3981248"/>
        <c:axId val="533981640"/>
      </c:scatterChart>
      <c:valAx>
        <c:axId val="533981248"/>
        <c:scaling>
          <c:orientation val="minMax"/>
          <c:max val="1050"/>
          <c:min val="-10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>
            <c:manualLayout>
              <c:xMode val="edge"/>
              <c:yMode val="edge"/>
              <c:x val="0.48214099948490574"/>
              <c:y val="0.94318082017222538"/>
            </c:manualLayout>
          </c:layout>
          <c:overlay val="0"/>
        </c:title>
        <c:numFmt formatCode="0" sourceLinked="0"/>
        <c:majorTickMark val="out"/>
        <c:minorTickMark val="none"/>
        <c:tickLblPos val="low"/>
        <c:crossAx val="533981640"/>
        <c:crosses val="autoZero"/>
        <c:crossBetween val="midCat"/>
      </c:valAx>
      <c:valAx>
        <c:axId val="533981640"/>
        <c:scaling>
          <c:orientation val="minMax"/>
          <c:max val="1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Bo [T]</a:t>
                </a:r>
              </a:p>
            </c:rich>
          </c:tx>
          <c:layout>
            <c:manualLayout>
              <c:xMode val="edge"/>
              <c:yMode val="edge"/>
              <c:x val="1.3198959696538769E-2"/>
              <c:y val="0.3472374637380853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53398124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>
          <a:latin typeface="+mn-lt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561E93-1C37-4F22-8DCC-464F80BFFC3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4BAE88A-24F9-4188-9969-ECDD6E1E7BB8}">
      <dgm:prSet phldrT="[Text]" custT="1"/>
      <dgm:spPr>
        <a:solidFill>
          <a:schemeClr val="tx2"/>
        </a:solidFill>
      </dgm:spPr>
      <dgm:t>
        <a:bodyPr/>
        <a:lstStyle/>
        <a:p>
          <a:r>
            <a:rPr lang="fr-CH" sz="1800" dirty="0" err="1" smtClean="0"/>
            <a:t>Collared</a:t>
          </a:r>
          <a:r>
            <a:rPr lang="fr-CH" sz="1800" dirty="0" smtClean="0"/>
            <a:t> </a:t>
          </a:r>
          <a:r>
            <a:rPr lang="fr-CH" sz="1800" dirty="0" err="1" smtClean="0"/>
            <a:t>coils</a:t>
          </a:r>
          <a:endParaRPr lang="en-US" sz="1800" dirty="0"/>
        </a:p>
      </dgm:t>
    </dgm:pt>
    <dgm:pt modelId="{17CF0F4C-68C0-4BE2-9B3C-D6DA9FFAACA5}" type="parTrans" cxnId="{87EA15A8-5C4A-4281-B097-07C359B02E67}">
      <dgm:prSet/>
      <dgm:spPr/>
      <dgm:t>
        <a:bodyPr/>
        <a:lstStyle/>
        <a:p>
          <a:endParaRPr lang="en-US"/>
        </a:p>
      </dgm:t>
    </dgm:pt>
    <dgm:pt modelId="{0B82DB4E-E0B3-45A0-A93B-1A4B14D942A3}" type="sibTrans" cxnId="{87EA15A8-5C4A-4281-B097-07C359B02E67}">
      <dgm:prSet/>
      <dgm:spPr/>
      <dgm:t>
        <a:bodyPr/>
        <a:lstStyle/>
        <a:p>
          <a:endParaRPr lang="en-US"/>
        </a:p>
      </dgm:t>
    </dgm:pt>
    <dgm:pt modelId="{E5B0F244-CC3E-4F14-91FF-551413AFE65B}">
      <dgm:prSet phldrT="[Text]" custT="1"/>
      <dgm:spPr>
        <a:solidFill>
          <a:schemeClr val="tx2"/>
        </a:solidFill>
      </dgm:spPr>
      <dgm:t>
        <a:bodyPr/>
        <a:lstStyle/>
        <a:p>
          <a:r>
            <a:rPr lang="fr-CH" sz="1800" dirty="0" smtClean="0"/>
            <a:t>Single aperture model</a:t>
          </a:r>
          <a:endParaRPr lang="en-US" sz="1800" dirty="0"/>
        </a:p>
      </dgm:t>
    </dgm:pt>
    <dgm:pt modelId="{843B1116-E73E-40B4-8FE6-BA17C9281C22}" type="parTrans" cxnId="{C1220603-713E-48C5-8D18-C690FBE4965D}">
      <dgm:prSet/>
      <dgm:spPr/>
      <dgm:t>
        <a:bodyPr/>
        <a:lstStyle/>
        <a:p>
          <a:endParaRPr lang="en-US"/>
        </a:p>
      </dgm:t>
    </dgm:pt>
    <dgm:pt modelId="{868D7FD6-4320-4454-8DB6-82141674A3D5}" type="sibTrans" cxnId="{C1220603-713E-48C5-8D18-C690FBE4965D}">
      <dgm:prSet/>
      <dgm:spPr/>
      <dgm:t>
        <a:bodyPr/>
        <a:lstStyle/>
        <a:p>
          <a:endParaRPr lang="en-US"/>
        </a:p>
      </dgm:t>
    </dgm:pt>
    <dgm:pt modelId="{90955214-214A-435A-AC1D-4BB347C095EC}">
      <dgm:prSet phldrT="[Text]" custT="1"/>
      <dgm:spPr>
        <a:solidFill>
          <a:schemeClr val="tx2"/>
        </a:solidFill>
      </dgm:spPr>
      <dgm:t>
        <a:bodyPr/>
        <a:lstStyle/>
        <a:p>
          <a:r>
            <a:rPr lang="fr-CH" sz="1800" dirty="0" err="1" smtClean="0"/>
            <a:t>Two</a:t>
          </a:r>
          <a:r>
            <a:rPr lang="fr-CH" sz="1800" dirty="0" smtClean="0"/>
            <a:t>-in-one original</a:t>
          </a:r>
          <a:endParaRPr lang="en-US" sz="1800" dirty="0"/>
        </a:p>
      </dgm:t>
    </dgm:pt>
    <dgm:pt modelId="{05F48260-3A3F-469B-BCDB-AF66ADA1336B}" type="parTrans" cxnId="{525F309E-CCFA-472D-A3E8-23441D7DAFB3}">
      <dgm:prSet/>
      <dgm:spPr/>
      <dgm:t>
        <a:bodyPr/>
        <a:lstStyle/>
        <a:p>
          <a:endParaRPr lang="en-US"/>
        </a:p>
      </dgm:t>
    </dgm:pt>
    <dgm:pt modelId="{7E3D0C44-0829-4EE3-8483-FDE47C02E99B}" type="sibTrans" cxnId="{525F309E-CCFA-472D-A3E8-23441D7DAFB3}">
      <dgm:prSet/>
      <dgm:spPr/>
      <dgm:t>
        <a:bodyPr/>
        <a:lstStyle/>
        <a:p>
          <a:endParaRPr lang="en-US"/>
        </a:p>
      </dgm:t>
    </dgm:pt>
    <dgm:pt modelId="{0F13F18D-C37E-46EF-BF23-A4E6493FBF81}">
      <dgm:prSet phldrT="[Text]" custT="1"/>
      <dgm:spPr>
        <a:solidFill>
          <a:schemeClr val="tx2"/>
        </a:solidFill>
      </dgm:spPr>
      <dgm:t>
        <a:bodyPr/>
        <a:lstStyle/>
        <a:p>
          <a:r>
            <a:rPr lang="fr-CH" sz="1800" dirty="0" err="1" smtClean="0"/>
            <a:t>Two</a:t>
          </a:r>
          <a:r>
            <a:rPr lang="fr-CH" sz="1800" dirty="0" smtClean="0"/>
            <a:t>-in-one </a:t>
          </a:r>
          <a:r>
            <a:rPr lang="fr-CH" sz="1800" dirty="0" err="1" smtClean="0"/>
            <a:t>baseline</a:t>
          </a:r>
          <a:endParaRPr lang="en-US" sz="1800" dirty="0"/>
        </a:p>
      </dgm:t>
    </dgm:pt>
    <dgm:pt modelId="{18CDDE97-B794-4724-8E77-F93538DBAD68}" type="parTrans" cxnId="{CB892D12-FE1C-462F-902A-6753440BD97B}">
      <dgm:prSet/>
      <dgm:spPr/>
      <dgm:t>
        <a:bodyPr/>
        <a:lstStyle/>
        <a:p>
          <a:endParaRPr lang="en-US"/>
        </a:p>
      </dgm:t>
    </dgm:pt>
    <dgm:pt modelId="{66912BA5-C1C3-4D44-8633-E73AF486F6D6}" type="sibTrans" cxnId="{CB892D12-FE1C-462F-902A-6753440BD97B}">
      <dgm:prSet/>
      <dgm:spPr/>
      <dgm:t>
        <a:bodyPr/>
        <a:lstStyle/>
        <a:p>
          <a:endParaRPr lang="en-US"/>
        </a:p>
      </dgm:t>
    </dgm:pt>
    <dgm:pt modelId="{248A55AD-9709-4E92-A75C-E96FF6196954}" type="pres">
      <dgm:prSet presAssocID="{0B561E93-1C37-4F22-8DCC-464F80BFFC3A}" presName="Name0" presStyleCnt="0">
        <dgm:presLayoutVars>
          <dgm:dir/>
          <dgm:animLvl val="lvl"/>
          <dgm:resizeHandles val="exact"/>
        </dgm:presLayoutVars>
      </dgm:prSet>
      <dgm:spPr/>
    </dgm:pt>
    <dgm:pt modelId="{6E12F129-2679-412A-9C0E-E275635461AC}" type="pres">
      <dgm:prSet presAssocID="{74BAE88A-24F9-4188-9969-ECDD6E1E7BB8}" presName="parTxOnly" presStyleLbl="node1" presStyleIdx="0" presStyleCnt="4" custScaleX="82077" custScaleY="516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D758E0-E495-454F-85E7-0A089FA83BBF}" type="pres">
      <dgm:prSet presAssocID="{0B82DB4E-E0B3-45A0-A93B-1A4B14D942A3}" presName="parTxOnlySpace" presStyleCnt="0"/>
      <dgm:spPr/>
    </dgm:pt>
    <dgm:pt modelId="{FEEA679E-851A-4294-83ED-E740CAB92BEE}" type="pres">
      <dgm:prSet presAssocID="{E5B0F244-CC3E-4F14-91FF-551413AFE65B}" presName="parTxOnly" presStyleLbl="node1" presStyleIdx="1" presStyleCnt="4" custScaleX="121000" custScaleY="51677" custLinFactNeighborX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A4962-3CDA-4E9E-884A-BA5CD2D265D7}" type="pres">
      <dgm:prSet presAssocID="{868D7FD6-4320-4454-8DB6-82141674A3D5}" presName="parTxOnlySpace" presStyleCnt="0"/>
      <dgm:spPr/>
    </dgm:pt>
    <dgm:pt modelId="{14FDA4DA-A689-4C3F-9D6D-465577E8AB9B}" type="pres">
      <dgm:prSet presAssocID="{90955214-214A-435A-AC1D-4BB347C095EC}" presName="parTxOnly" presStyleLbl="node1" presStyleIdx="2" presStyleCnt="4" custScaleX="116836" custScaleY="516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9B139-A3C3-40B4-AF0A-BA078D295435}" type="pres">
      <dgm:prSet presAssocID="{7E3D0C44-0829-4EE3-8483-FDE47C02E99B}" presName="parTxOnlySpace" presStyleCnt="0"/>
      <dgm:spPr/>
    </dgm:pt>
    <dgm:pt modelId="{02B8EBD8-1C5D-4F32-8892-8EF33127BFC7}" type="pres">
      <dgm:prSet presAssocID="{0F13F18D-C37E-46EF-BF23-A4E6493FBF81}" presName="parTxOnly" presStyleLbl="node1" presStyleIdx="3" presStyleCnt="4" custScaleX="107176" custScaleY="51677" custLinFactNeighborX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EA15A8-5C4A-4281-B097-07C359B02E67}" srcId="{0B561E93-1C37-4F22-8DCC-464F80BFFC3A}" destId="{74BAE88A-24F9-4188-9969-ECDD6E1E7BB8}" srcOrd="0" destOrd="0" parTransId="{17CF0F4C-68C0-4BE2-9B3C-D6DA9FFAACA5}" sibTransId="{0B82DB4E-E0B3-45A0-A93B-1A4B14D942A3}"/>
    <dgm:cxn modelId="{55099CBE-D74B-449D-AC28-8E24E9392FF9}" type="presOf" srcId="{90955214-214A-435A-AC1D-4BB347C095EC}" destId="{14FDA4DA-A689-4C3F-9D6D-465577E8AB9B}" srcOrd="0" destOrd="0" presId="urn:microsoft.com/office/officeart/2005/8/layout/chevron1"/>
    <dgm:cxn modelId="{9B0ED557-74EC-40F5-A786-7F37EE4778D1}" type="presOf" srcId="{0F13F18D-C37E-46EF-BF23-A4E6493FBF81}" destId="{02B8EBD8-1C5D-4F32-8892-8EF33127BFC7}" srcOrd="0" destOrd="0" presId="urn:microsoft.com/office/officeart/2005/8/layout/chevron1"/>
    <dgm:cxn modelId="{9A356E26-24A5-4E38-BE94-F26B03FC76A9}" type="presOf" srcId="{74BAE88A-24F9-4188-9969-ECDD6E1E7BB8}" destId="{6E12F129-2679-412A-9C0E-E275635461AC}" srcOrd="0" destOrd="0" presId="urn:microsoft.com/office/officeart/2005/8/layout/chevron1"/>
    <dgm:cxn modelId="{C1220603-713E-48C5-8D18-C690FBE4965D}" srcId="{0B561E93-1C37-4F22-8DCC-464F80BFFC3A}" destId="{E5B0F244-CC3E-4F14-91FF-551413AFE65B}" srcOrd="1" destOrd="0" parTransId="{843B1116-E73E-40B4-8FE6-BA17C9281C22}" sibTransId="{868D7FD6-4320-4454-8DB6-82141674A3D5}"/>
    <dgm:cxn modelId="{A6286B74-F49D-44CA-9485-9D4A428C42A3}" type="presOf" srcId="{0B561E93-1C37-4F22-8DCC-464F80BFFC3A}" destId="{248A55AD-9709-4E92-A75C-E96FF6196954}" srcOrd="0" destOrd="0" presId="urn:microsoft.com/office/officeart/2005/8/layout/chevron1"/>
    <dgm:cxn modelId="{525F309E-CCFA-472D-A3E8-23441D7DAFB3}" srcId="{0B561E93-1C37-4F22-8DCC-464F80BFFC3A}" destId="{90955214-214A-435A-AC1D-4BB347C095EC}" srcOrd="2" destOrd="0" parTransId="{05F48260-3A3F-469B-BCDB-AF66ADA1336B}" sibTransId="{7E3D0C44-0829-4EE3-8483-FDE47C02E99B}"/>
    <dgm:cxn modelId="{A8CA9B81-7CB8-4C6C-AEDD-279F2C102C9D}" type="presOf" srcId="{E5B0F244-CC3E-4F14-91FF-551413AFE65B}" destId="{FEEA679E-851A-4294-83ED-E740CAB92BEE}" srcOrd="0" destOrd="0" presId="urn:microsoft.com/office/officeart/2005/8/layout/chevron1"/>
    <dgm:cxn modelId="{CB892D12-FE1C-462F-902A-6753440BD97B}" srcId="{0B561E93-1C37-4F22-8DCC-464F80BFFC3A}" destId="{0F13F18D-C37E-46EF-BF23-A4E6493FBF81}" srcOrd="3" destOrd="0" parTransId="{18CDDE97-B794-4724-8E77-F93538DBAD68}" sibTransId="{66912BA5-C1C3-4D44-8633-E73AF486F6D6}"/>
    <dgm:cxn modelId="{3F070314-8D84-4A4C-8BCA-2FF4FA75A97F}" type="presParOf" srcId="{248A55AD-9709-4E92-A75C-E96FF6196954}" destId="{6E12F129-2679-412A-9C0E-E275635461AC}" srcOrd="0" destOrd="0" presId="urn:microsoft.com/office/officeart/2005/8/layout/chevron1"/>
    <dgm:cxn modelId="{BAAD4566-3456-4D3E-911C-8C49ED05BCD8}" type="presParOf" srcId="{248A55AD-9709-4E92-A75C-E96FF6196954}" destId="{67D758E0-E495-454F-85E7-0A089FA83BBF}" srcOrd="1" destOrd="0" presId="urn:microsoft.com/office/officeart/2005/8/layout/chevron1"/>
    <dgm:cxn modelId="{81573244-7457-474E-B6C3-C063CD3F8A12}" type="presParOf" srcId="{248A55AD-9709-4E92-A75C-E96FF6196954}" destId="{FEEA679E-851A-4294-83ED-E740CAB92BEE}" srcOrd="2" destOrd="0" presId="urn:microsoft.com/office/officeart/2005/8/layout/chevron1"/>
    <dgm:cxn modelId="{D9CD6BC4-A8F4-4543-B801-18AFD2184317}" type="presParOf" srcId="{248A55AD-9709-4E92-A75C-E96FF6196954}" destId="{B49A4962-3CDA-4E9E-884A-BA5CD2D265D7}" srcOrd="3" destOrd="0" presId="urn:microsoft.com/office/officeart/2005/8/layout/chevron1"/>
    <dgm:cxn modelId="{262DB855-B189-4E0D-A24A-0CD0674EB475}" type="presParOf" srcId="{248A55AD-9709-4E92-A75C-E96FF6196954}" destId="{14FDA4DA-A689-4C3F-9D6D-465577E8AB9B}" srcOrd="4" destOrd="0" presId="urn:microsoft.com/office/officeart/2005/8/layout/chevron1"/>
    <dgm:cxn modelId="{66C234A5-EB70-41E4-8643-74AEB2D0EF8B}" type="presParOf" srcId="{248A55AD-9709-4E92-A75C-E96FF6196954}" destId="{8C49B139-A3C3-40B4-AF0A-BA078D295435}" srcOrd="5" destOrd="0" presId="urn:microsoft.com/office/officeart/2005/8/layout/chevron1"/>
    <dgm:cxn modelId="{E6FD7895-313F-4257-8C07-2435C703E115}" type="presParOf" srcId="{248A55AD-9709-4E92-A75C-E96FF6196954}" destId="{02B8EBD8-1C5D-4F32-8892-8EF33127BFC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2F129-2679-412A-9C0E-E275635461AC}">
      <dsp:nvSpPr>
        <dsp:cNvPr id="0" name=""/>
        <dsp:cNvSpPr/>
      </dsp:nvSpPr>
      <dsp:spPr>
        <a:xfrm>
          <a:off x="6681" y="1601342"/>
          <a:ext cx="1888070" cy="47550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Collared</a:t>
          </a:r>
          <a:r>
            <a:rPr lang="fr-CH" sz="1800" kern="1200" dirty="0" smtClean="0"/>
            <a:t> </a:t>
          </a:r>
          <a:r>
            <a:rPr lang="fr-CH" sz="1800" kern="1200" dirty="0" err="1" smtClean="0"/>
            <a:t>coils</a:t>
          </a:r>
          <a:endParaRPr lang="en-US" sz="1800" kern="1200" dirty="0"/>
        </a:p>
      </dsp:txBody>
      <dsp:txXfrm>
        <a:off x="244433" y="1601342"/>
        <a:ext cx="1412567" cy="475503"/>
      </dsp:txXfrm>
    </dsp:sp>
    <dsp:sp modelId="{FEEA679E-851A-4294-83ED-E740CAB92BEE}">
      <dsp:nvSpPr>
        <dsp:cNvPr id="0" name=""/>
        <dsp:cNvSpPr/>
      </dsp:nvSpPr>
      <dsp:spPr>
        <a:xfrm>
          <a:off x="1664715" y="1601342"/>
          <a:ext cx="2783440" cy="47550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Single aperture model</a:t>
          </a:r>
          <a:endParaRPr lang="en-US" sz="1800" kern="1200" dirty="0"/>
        </a:p>
      </dsp:txBody>
      <dsp:txXfrm>
        <a:off x="1902467" y="1601342"/>
        <a:ext cx="2307937" cy="475503"/>
      </dsp:txXfrm>
    </dsp:sp>
    <dsp:sp modelId="{14FDA4DA-A689-4C3F-9D6D-465577E8AB9B}">
      <dsp:nvSpPr>
        <dsp:cNvPr id="0" name=""/>
        <dsp:cNvSpPr/>
      </dsp:nvSpPr>
      <dsp:spPr>
        <a:xfrm>
          <a:off x="4218119" y="1601342"/>
          <a:ext cx="2687653" cy="47550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Two</a:t>
          </a:r>
          <a:r>
            <a:rPr lang="fr-CH" sz="1800" kern="1200" dirty="0" smtClean="0"/>
            <a:t>-in-one original</a:t>
          </a:r>
          <a:endParaRPr lang="en-US" sz="1800" kern="1200" dirty="0"/>
        </a:p>
      </dsp:txBody>
      <dsp:txXfrm>
        <a:off x="4455871" y="1601342"/>
        <a:ext cx="2212150" cy="475503"/>
      </dsp:txXfrm>
    </dsp:sp>
    <dsp:sp modelId="{02B8EBD8-1C5D-4F32-8892-8EF33127BFC7}">
      <dsp:nvSpPr>
        <dsp:cNvPr id="0" name=""/>
        <dsp:cNvSpPr/>
      </dsp:nvSpPr>
      <dsp:spPr>
        <a:xfrm>
          <a:off x="6675736" y="1601342"/>
          <a:ext cx="2465438" cy="47550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Two</a:t>
          </a:r>
          <a:r>
            <a:rPr lang="fr-CH" sz="1800" kern="1200" dirty="0" smtClean="0"/>
            <a:t>-in-one </a:t>
          </a:r>
          <a:r>
            <a:rPr lang="fr-CH" sz="1800" kern="1200" dirty="0" err="1" smtClean="0"/>
            <a:t>baseline</a:t>
          </a:r>
          <a:endParaRPr lang="en-US" sz="1800" kern="1200" dirty="0"/>
        </a:p>
      </dsp:txBody>
      <dsp:txXfrm>
        <a:off x="6913488" y="1601342"/>
        <a:ext cx="1989935" cy="475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27D6-EADD-4E0D-9540-891D22ADF85D}" type="datetimeFigureOut">
              <a:rPr lang="en-GB" smtClean="0"/>
              <a:t>23/09/2015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1D-43E3-4C94-AF98-CE5D905F0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70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FED28-011A-40E4-9FD0-EDD7918D62F2}" type="datetimeFigureOut">
              <a:rPr lang="en-GB" smtClean="0"/>
              <a:t>23/09/2015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3FC1-F8BD-4FD1-8EC3-054FA4B73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38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14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83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7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2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5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0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7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July 2015 / TE-MPE / TM #66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16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jp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4117" y="1608071"/>
            <a:ext cx="4579883" cy="2506731"/>
          </a:xfrm>
        </p:spPr>
        <p:txBody>
          <a:bodyPr/>
          <a:lstStyle/>
          <a:p>
            <a:pPr algn="ctr"/>
            <a:r>
              <a:rPr lang="en-GB" sz="3600" b="0" dirty="0"/>
              <a:t>Collaboration </a:t>
            </a:r>
            <a:r>
              <a:rPr lang="en-GB" sz="3600" b="0" dirty="0" smtClean="0"/>
              <a:t>Meeting on</a:t>
            </a:r>
            <a:br>
              <a:rPr lang="en-GB" sz="3600" b="0" dirty="0" smtClean="0"/>
            </a:br>
            <a:r>
              <a:rPr lang="en-GB" sz="3600" b="0" dirty="0" smtClean="0"/>
              <a:t>DS </a:t>
            </a:r>
            <a:r>
              <a:rPr lang="en-GB" sz="3600" b="0" dirty="0"/>
              <a:t>11T </a:t>
            </a:r>
            <a:r>
              <a:rPr lang="en-GB" sz="3600" b="0"/>
              <a:t>Dipole </a:t>
            </a:r>
            <a:r>
              <a:rPr lang="en-GB" sz="3600" b="0" smtClean="0"/>
              <a:t>Grounds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400" dirty="0"/>
              <a:t>Current baseline design, project status and plan</a:t>
            </a:r>
            <a:endParaRPr lang="fr-CH" sz="2400" dirty="0" smtClean="0"/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fr-CH" sz="2400" dirty="0" smtClean="0"/>
              <a:t>F. Savary, on </a:t>
            </a:r>
            <a:r>
              <a:rPr lang="fr-CH" sz="2400" dirty="0" err="1" smtClean="0"/>
              <a:t>behalf</a:t>
            </a:r>
            <a:r>
              <a:rPr lang="fr-CH" sz="2400" dirty="0" smtClean="0"/>
              <a:t> of WP 11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fr-CH" sz="2400" dirty="0" smtClean="0"/>
              <a:t>23 </a:t>
            </a:r>
            <a:r>
              <a:rPr lang="fr-CH" sz="2400" dirty="0" err="1" smtClean="0"/>
              <a:t>September</a:t>
            </a:r>
            <a:r>
              <a:rPr lang="fr-CH" sz="2400" dirty="0" smtClean="0"/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22559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Structural										  </a:t>
            </a:r>
            <a:r>
              <a:rPr lang="fr-CH" dirty="0" err="1" smtClean="0"/>
              <a:t>assessment</a:t>
            </a:r>
            <a:r>
              <a:rPr lang="fr-CH" dirty="0" smtClean="0"/>
              <a:t>, 2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060748"/>
              </p:ext>
            </p:extLst>
          </p:nvPr>
        </p:nvGraphicFramePr>
        <p:xfrm>
          <a:off x="0" y="3822239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773663"/>
              </p:ext>
            </p:extLst>
          </p:nvPr>
        </p:nvGraphicFramePr>
        <p:xfrm>
          <a:off x="5179539" y="3827366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948822"/>
              </p:ext>
            </p:extLst>
          </p:nvPr>
        </p:nvGraphicFramePr>
        <p:xfrm>
          <a:off x="0" y="1250607"/>
          <a:ext cx="396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912661"/>
              </p:ext>
            </p:extLst>
          </p:nvPr>
        </p:nvGraphicFramePr>
        <p:xfrm>
          <a:off x="5184000" y="1308368"/>
          <a:ext cx="396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67670" t="23717" b="13558"/>
          <a:stretch/>
        </p:blipFill>
        <p:spPr>
          <a:xfrm>
            <a:off x="3115098" y="3266125"/>
            <a:ext cx="2412000" cy="14355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4" t="6945" r="8597" b="9711"/>
          <a:stretch/>
        </p:blipFill>
        <p:spPr>
          <a:xfrm>
            <a:off x="3124200" y="117839"/>
            <a:ext cx="2160000" cy="234316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044520" y="213892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F. Lackner, T. Lyon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2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618533" y="5563197"/>
            <a:ext cx="7920000" cy="10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Cold mass </a:t>
            </a:r>
            <a:r>
              <a:rPr lang="fr-CH" dirty="0" err="1" smtClean="0"/>
              <a:t>assembly</a:t>
            </a:r>
            <a:r>
              <a:rPr lang="fr-CH" dirty="0" smtClean="0"/>
              <a:t> – LMBH_001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544" r="1000"/>
          <a:stretch/>
        </p:blipFill>
        <p:spPr>
          <a:xfrm>
            <a:off x="18000" y="1108013"/>
            <a:ext cx="9108000" cy="447918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57199" y="5364000"/>
            <a:ext cx="3960000" cy="1260000"/>
          </a:xfrm>
          <a:prstGeom prst="ellipse">
            <a:avLst/>
          </a:prstGeom>
          <a:noFill/>
          <a:ln w="15875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162520" y="257634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dirty="0" smtClean="0">
                <a:solidFill>
                  <a:srgbClr val="0070C0"/>
                </a:solidFill>
              </a:rPr>
              <a:t>H. Prin, </a:t>
            </a:r>
            <a:r>
              <a:rPr lang="es-ES" dirty="0" smtClean="0">
                <a:solidFill>
                  <a:srgbClr val="0070C0"/>
                </a:solidFill>
              </a:rPr>
              <a:t>D. Smekens, A</a:t>
            </a:r>
            <a:r>
              <a:rPr lang="es-ES" dirty="0" smtClean="0">
                <a:solidFill>
                  <a:srgbClr val="0070C0"/>
                </a:solidFill>
              </a:rPr>
              <a:t>. Temporal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618533" y="5563197"/>
            <a:ext cx="7920000" cy="10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33" y="998959"/>
            <a:ext cx="9000000" cy="475431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Cold mass </a:t>
            </a:r>
            <a:r>
              <a:rPr lang="fr-CH" dirty="0" err="1"/>
              <a:t>assembly</a:t>
            </a:r>
            <a:r>
              <a:rPr lang="fr-CH" dirty="0"/>
              <a:t> – </a:t>
            </a:r>
            <a:r>
              <a:rPr lang="fr-CH" dirty="0" smtClean="0"/>
              <a:t>LMBH_002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4635664" y="5364000"/>
            <a:ext cx="3960000" cy="1260000"/>
          </a:xfrm>
          <a:prstGeom prst="ellipse">
            <a:avLst/>
          </a:prstGeom>
          <a:noFill/>
          <a:ln w="15875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5162520" y="257634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dirty="0" smtClean="0">
                <a:solidFill>
                  <a:srgbClr val="0070C0"/>
                </a:solidFill>
              </a:rPr>
              <a:t>H. Prin, </a:t>
            </a:r>
            <a:r>
              <a:rPr lang="es-ES" dirty="0" smtClean="0">
                <a:solidFill>
                  <a:srgbClr val="0070C0"/>
                </a:solidFill>
              </a:rPr>
              <a:t>D. Smekens, A</a:t>
            </a:r>
            <a:r>
              <a:rPr lang="es-ES" dirty="0" smtClean="0">
                <a:solidFill>
                  <a:srgbClr val="0070C0"/>
                </a:solidFill>
              </a:rPr>
              <a:t>. Temporal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4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graphicFrame>
        <p:nvGraphicFramePr>
          <p:cNvPr id="27" name="Chart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685179"/>
              </p:ext>
            </p:extLst>
          </p:nvPr>
        </p:nvGraphicFramePr>
        <p:xfrm>
          <a:off x="904131" y="179615"/>
          <a:ext cx="7920880" cy="4004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1446843" y="1901113"/>
            <a:ext cx="6555751" cy="1546789"/>
            <a:chOff x="872816" y="2375807"/>
            <a:chExt cx="10941220" cy="1592437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217923" y="2615702"/>
              <a:ext cx="8728867" cy="5096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30" name="TextBox 14"/>
            <p:cNvSpPr txBox="1"/>
            <p:nvPr/>
          </p:nvSpPr>
          <p:spPr>
            <a:xfrm>
              <a:off x="6014050" y="2375807"/>
              <a:ext cx="2421788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Magnetic Yoke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1924898" y="3039428"/>
              <a:ext cx="932490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33CC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32" name="TextBox 17"/>
            <p:cNvSpPr txBox="1"/>
            <p:nvPr/>
          </p:nvSpPr>
          <p:spPr>
            <a:xfrm>
              <a:off x="5933952" y="2811567"/>
              <a:ext cx="2501886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33CC"/>
                  </a:solidFill>
                  <a:cs typeface="Times New Roman" panose="02020603050405020304" pitchFamily="18" charset="0"/>
                </a:rPr>
                <a:t>Magnetic Length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1512460" y="3492675"/>
              <a:ext cx="10144845" cy="4533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34" name="TextBox 20"/>
            <p:cNvSpPr txBox="1"/>
            <p:nvPr/>
          </p:nvSpPr>
          <p:spPr>
            <a:xfrm>
              <a:off x="5554571" y="3179328"/>
              <a:ext cx="1716764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9900"/>
                  </a:solidFill>
                  <a:cs typeface="Times New Roman" panose="02020603050405020304" pitchFamily="18" charset="0"/>
                </a:rPr>
                <a:t>Coil Length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872816" y="3968244"/>
              <a:ext cx="1094122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36" name="TextBox 23"/>
            <p:cNvSpPr txBox="1"/>
            <p:nvPr/>
          </p:nvSpPr>
          <p:spPr>
            <a:xfrm>
              <a:off x="5402808" y="3698915"/>
              <a:ext cx="2369084" cy="269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B050"/>
                  </a:solidFill>
                  <a:cs typeface="Times New Roman" panose="02020603050405020304" pitchFamily="18" charset="0"/>
                </a:rPr>
                <a:t>Total Yoke Length</a:t>
              </a:r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66" y="4140054"/>
            <a:ext cx="7974853" cy="1938760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>
            <a:off x="1446842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cxnSp>
        <p:nvCxnSpPr>
          <p:cNvPr id="39" name="Straight Connector 38"/>
          <p:cNvCxnSpPr/>
          <p:nvPr/>
        </p:nvCxnSpPr>
        <p:spPr>
          <a:xfrm>
            <a:off x="1887330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</p:cxnSp>
      <p:cxnSp>
        <p:nvCxnSpPr>
          <p:cNvPr id="40" name="Straight Connector 39"/>
          <p:cNvCxnSpPr/>
          <p:nvPr/>
        </p:nvCxnSpPr>
        <p:spPr>
          <a:xfrm>
            <a:off x="2299738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41" name="Straight Connector 40"/>
          <p:cNvCxnSpPr/>
          <p:nvPr/>
        </p:nvCxnSpPr>
        <p:spPr>
          <a:xfrm>
            <a:off x="7556322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42" name="Straight Connector 41"/>
          <p:cNvCxnSpPr/>
          <p:nvPr/>
        </p:nvCxnSpPr>
        <p:spPr>
          <a:xfrm>
            <a:off x="7916551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>
            <a:off x="8060378" y="3752630"/>
            <a:ext cx="0" cy="2736304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1077078" y="6477718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250 mm non magnetic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44608" y="6488935"/>
            <a:ext cx="1887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150 mm non magnetic 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1446842" y="6300294"/>
            <a:ext cx="852896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>
          <a:xfrm flipV="1">
            <a:off x="7576146" y="6300295"/>
            <a:ext cx="484233" cy="235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48" name="Date Placeholder 3"/>
          <p:cNvSpPr txBox="1">
            <a:spLocks/>
          </p:cNvSpPr>
          <p:nvPr/>
        </p:nvSpPr>
        <p:spPr>
          <a:xfrm>
            <a:off x="4432992" y="179614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S</a:t>
            </a:r>
            <a:r>
              <a:rPr lang="es-ES" dirty="0">
                <a:solidFill>
                  <a:srgbClr val="0070C0"/>
                </a:solidFill>
              </a:rPr>
              <a:t>.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90659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</a:t>
            </a:r>
            <a:r>
              <a:rPr lang="fr-CH" dirty="0" smtClean="0"/>
              <a:t>ongitudinal section of the </a:t>
            </a:r>
            <a:r>
              <a:rPr lang="fr-CH" dirty="0" err="1" smtClean="0"/>
              <a:t>coil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6809" y="3507134"/>
            <a:ext cx="9000000" cy="26853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The </a:t>
            </a:r>
            <a:r>
              <a:rPr lang="fr-CH" sz="1600" dirty="0" err="1">
                <a:solidFill>
                  <a:schemeClr val="tx1"/>
                </a:solidFill>
              </a:rPr>
              <a:t>l</a:t>
            </a:r>
            <a:r>
              <a:rPr lang="fr-CH" sz="1600" dirty="0" err="1" smtClean="0">
                <a:solidFill>
                  <a:schemeClr val="tx1"/>
                </a:solidFill>
              </a:rPr>
              <a:t>ength</a:t>
            </a:r>
            <a:r>
              <a:rPr lang="fr-CH" sz="1600" dirty="0" smtClean="0">
                <a:solidFill>
                  <a:schemeClr val="tx1"/>
                </a:solidFill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</a:rPr>
              <a:t>coil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is</a:t>
            </a:r>
            <a:r>
              <a:rPr lang="fr-CH" sz="1600" dirty="0" smtClean="0">
                <a:solidFill>
                  <a:schemeClr val="tx1"/>
                </a:solidFill>
              </a:rPr>
              <a:t> not </a:t>
            </a:r>
            <a:r>
              <a:rPr lang="fr-CH" sz="1600" dirty="0" err="1" smtClean="0">
                <a:solidFill>
                  <a:schemeClr val="tx1"/>
                </a:solidFill>
              </a:rPr>
              <a:t>finalized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yet</a:t>
            </a:r>
            <a:r>
              <a:rPr lang="fr-CH" sz="1600" dirty="0" smtClean="0">
                <a:solidFill>
                  <a:schemeClr val="tx1"/>
                </a:solidFill>
              </a:rPr>
              <a:t>, as </a:t>
            </a:r>
            <a:r>
              <a:rPr lang="fr-CH" sz="1600" dirty="0" err="1" smtClean="0">
                <a:solidFill>
                  <a:schemeClr val="tx1"/>
                </a:solidFill>
              </a:rPr>
              <a:t>there</a:t>
            </a:r>
            <a:r>
              <a:rPr lang="fr-CH" sz="1600" dirty="0" smtClean="0">
                <a:solidFill>
                  <a:schemeClr val="tx1"/>
                </a:solidFill>
              </a:rPr>
              <a:t> are </a:t>
            </a:r>
            <a:r>
              <a:rPr lang="fr-CH" sz="1600" dirty="0" err="1" smtClean="0">
                <a:solidFill>
                  <a:schemeClr val="tx1"/>
                </a:solidFill>
              </a:rPr>
              <a:t>still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uncertainties</a:t>
            </a:r>
            <a:r>
              <a:rPr lang="fr-CH" sz="1600" dirty="0" smtClean="0">
                <a:solidFill>
                  <a:schemeClr val="tx1"/>
                </a:solidFill>
              </a:rPr>
              <a:t>, and </a:t>
            </a:r>
            <a:r>
              <a:rPr lang="fr-CH" sz="1600" dirty="0" err="1" smtClean="0">
                <a:solidFill>
                  <a:schemeClr val="tx1"/>
                </a:solidFill>
              </a:rPr>
              <a:t>there</a:t>
            </a:r>
            <a:r>
              <a:rPr lang="fr-CH" sz="1600" dirty="0" smtClean="0">
                <a:solidFill>
                  <a:schemeClr val="tx1"/>
                </a:solidFill>
              </a:rPr>
              <a:t> are key </a:t>
            </a:r>
            <a:r>
              <a:rPr lang="fr-CH" sz="1600" dirty="0" err="1" smtClean="0">
                <a:solidFill>
                  <a:schemeClr val="tx1"/>
                </a:solidFill>
              </a:rPr>
              <a:t>parameters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that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need</a:t>
            </a:r>
            <a:r>
              <a:rPr lang="fr-CH" sz="1600" dirty="0" smtClean="0">
                <a:solidFill>
                  <a:schemeClr val="tx1"/>
                </a:solidFill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determined</a:t>
            </a:r>
            <a:r>
              <a:rPr lang="fr-CH" sz="1600" dirty="0" smtClean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The variations of </a:t>
            </a:r>
            <a:r>
              <a:rPr lang="fr-CH" sz="1600" dirty="0" err="1" smtClean="0">
                <a:solidFill>
                  <a:schemeClr val="tx1"/>
                </a:solidFill>
              </a:rPr>
              <a:t>length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during</a:t>
            </a:r>
            <a:r>
              <a:rPr lang="fr-CH" sz="1600" dirty="0" smtClean="0">
                <a:solidFill>
                  <a:schemeClr val="tx1"/>
                </a:solidFill>
              </a:rPr>
              <a:t>/</a:t>
            </a:r>
            <a:r>
              <a:rPr lang="fr-CH" sz="1600" dirty="0" err="1" smtClean="0">
                <a:solidFill>
                  <a:schemeClr val="tx1"/>
                </a:solidFill>
              </a:rPr>
              <a:t>after</a:t>
            </a:r>
            <a:r>
              <a:rPr lang="fr-CH" sz="1600" dirty="0" smtClean="0">
                <a:solidFill>
                  <a:schemeClr val="tx1"/>
                </a:solidFill>
              </a:rPr>
              <a:t> binder </a:t>
            </a:r>
            <a:r>
              <a:rPr lang="fr-CH" sz="1600" dirty="0" err="1" smtClean="0">
                <a:solidFill>
                  <a:schemeClr val="tx1"/>
                </a:solidFill>
              </a:rPr>
              <a:t>curing</a:t>
            </a:r>
            <a:r>
              <a:rPr lang="fr-CH" sz="1600" dirty="0" smtClean="0">
                <a:solidFill>
                  <a:schemeClr val="tx1"/>
                </a:solidFill>
              </a:rPr>
              <a:t> and </a:t>
            </a:r>
            <a:r>
              <a:rPr lang="fr-CH" sz="1600" dirty="0" err="1" smtClean="0">
                <a:solidFill>
                  <a:schemeClr val="tx1"/>
                </a:solidFill>
              </a:rPr>
              <a:t>reaction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need</a:t>
            </a:r>
            <a:r>
              <a:rPr lang="fr-CH" sz="1600" dirty="0" smtClean="0">
                <a:solidFill>
                  <a:schemeClr val="tx1"/>
                </a:solidFill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determined</a:t>
            </a:r>
            <a:r>
              <a:rPr lang="fr-CH" sz="1600" dirty="0" smtClean="0">
                <a:solidFill>
                  <a:schemeClr val="tx1"/>
                </a:solidFill>
              </a:rPr>
              <a:t> on long </a:t>
            </a:r>
            <a:r>
              <a:rPr lang="fr-CH" sz="1600" dirty="0" err="1" smtClean="0">
                <a:solidFill>
                  <a:schemeClr val="tx1"/>
                </a:solidFill>
              </a:rPr>
              <a:t>coils</a:t>
            </a:r>
            <a:endParaRPr lang="fr-CH" sz="16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The introduction of the cut-back (non-</a:t>
            </a:r>
            <a:r>
              <a:rPr lang="fr-CH" sz="1600" dirty="0" err="1" smtClean="0">
                <a:solidFill>
                  <a:schemeClr val="tx1"/>
                </a:solidFill>
              </a:rPr>
              <a:t>magnetic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laminations</a:t>
            </a:r>
            <a:r>
              <a:rPr lang="fr-CH" sz="1600" dirty="0" smtClean="0">
                <a:solidFill>
                  <a:schemeClr val="tx1"/>
                </a:solidFill>
              </a:rPr>
              <a:t> in the ends) to </a:t>
            </a:r>
            <a:r>
              <a:rPr lang="fr-CH" sz="1600" dirty="0" err="1" smtClean="0">
                <a:solidFill>
                  <a:schemeClr val="tx1"/>
                </a:solidFill>
              </a:rPr>
              <a:t>avoid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peak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field</a:t>
            </a:r>
            <a:r>
              <a:rPr lang="fr-CH" sz="1600" dirty="0" smtClean="0">
                <a:solidFill>
                  <a:schemeClr val="tx1"/>
                </a:solidFill>
              </a:rPr>
              <a:t> in the transition </a:t>
            </a:r>
            <a:r>
              <a:rPr lang="fr-CH" sz="1600" dirty="0" err="1" smtClean="0">
                <a:solidFill>
                  <a:schemeClr val="tx1"/>
                </a:solidFill>
              </a:rPr>
              <a:t>region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</a:rPr>
              <a:t> the straight part and the ends, </a:t>
            </a:r>
            <a:r>
              <a:rPr lang="fr-CH" sz="1600" dirty="0" err="1" smtClean="0">
                <a:solidFill>
                  <a:schemeClr val="tx1"/>
                </a:solidFill>
              </a:rPr>
              <a:t>means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that</a:t>
            </a:r>
            <a:r>
              <a:rPr lang="fr-CH" sz="1600" dirty="0" smtClean="0">
                <a:solidFill>
                  <a:schemeClr val="tx1"/>
                </a:solidFill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</a:rPr>
              <a:t>coils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shall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~ 20 mm longer</a:t>
            </a:r>
          </a:p>
          <a:p>
            <a:pPr lvl="1">
              <a:lnSpc>
                <a:spcPct val="100000"/>
              </a:lnSpc>
            </a:pPr>
            <a:r>
              <a:rPr lang="fr-CH" sz="1600" dirty="0" err="1" smtClean="0">
                <a:solidFill>
                  <a:schemeClr val="tx1"/>
                </a:solidFill>
              </a:rPr>
              <a:t>Also</a:t>
            </a:r>
            <a:r>
              <a:rPr lang="fr-CH" sz="1600" dirty="0" smtClean="0">
                <a:solidFill>
                  <a:schemeClr val="tx1"/>
                </a:solidFill>
              </a:rPr>
              <a:t>, the </a:t>
            </a:r>
            <a:r>
              <a:rPr lang="fr-CH" sz="1600" dirty="0" err="1" smtClean="0">
                <a:solidFill>
                  <a:schemeClr val="tx1"/>
                </a:solidFill>
              </a:rPr>
              <a:t>reduction</a:t>
            </a:r>
            <a:r>
              <a:rPr lang="fr-CH" sz="1600" dirty="0" smtClean="0">
                <a:solidFill>
                  <a:schemeClr val="tx1"/>
                </a:solidFill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</a:rPr>
              <a:t>yoke</a:t>
            </a:r>
            <a:r>
              <a:rPr lang="fr-CH" sz="1600" dirty="0" smtClean="0">
                <a:solidFill>
                  <a:schemeClr val="tx1"/>
                </a:solidFill>
              </a:rPr>
              <a:t> OD </a:t>
            </a:r>
            <a:r>
              <a:rPr lang="fr-CH" sz="1600" dirty="0" err="1" smtClean="0">
                <a:solidFill>
                  <a:schemeClr val="tx1"/>
                </a:solidFill>
              </a:rPr>
              <a:t>shall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compensated</a:t>
            </a:r>
            <a:r>
              <a:rPr lang="fr-CH" sz="1600" dirty="0" smtClean="0">
                <a:solidFill>
                  <a:schemeClr val="tx1"/>
                </a:solidFill>
              </a:rPr>
              <a:t> by an </a:t>
            </a:r>
            <a:r>
              <a:rPr lang="fr-CH" sz="1600" dirty="0" err="1" smtClean="0">
                <a:solidFill>
                  <a:schemeClr val="tx1"/>
                </a:solidFill>
              </a:rPr>
              <a:t>increase</a:t>
            </a:r>
            <a:r>
              <a:rPr lang="fr-CH" sz="1600" dirty="0" smtClean="0">
                <a:solidFill>
                  <a:schemeClr val="tx1"/>
                </a:solidFill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</a:rPr>
              <a:t>coil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length</a:t>
            </a:r>
            <a:r>
              <a:rPr lang="fr-CH" sz="1600" dirty="0" smtClean="0">
                <a:solidFill>
                  <a:schemeClr val="tx1"/>
                </a:solidFill>
              </a:rPr>
              <a:t> of </a:t>
            </a:r>
            <a:r>
              <a:rPr lang="fr-CH" sz="1600" dirty="0" smtClean="0">
                <a:solidFill>
                  <a:schemeClr val="tx1"/>
                </a:solidFill>
                <a:sym typeface="Symbol" panose="05050102010706020507" pitchFamily="18" charset="2"/>
              </a:rPr>
              <a:t></a:t>
            </a:r>
            <a:r>
              <a:rPr lang="fr-CH" sz="1600" dirty="0" smtClean="0">
                <a:solidFill>
                  <a:schemeClr val="tx1"/>
                </a:solidFill>
              </a:rPr>
              <a:t> 5 mm</a:t>
            </a:r>
          </a:p>
          <a:p>
            <a:pPr lvl="1"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A </a:t>
            </a:r>
            <a:r>
              <a:rPr lang="fr-CH" sz="1600" dirty="0" err="1" smtClean="0">
                <a:solidFill>
                  <a:schemeClr val="tx1"/>
                </a:solidFill>
              </a:rPr>
              <a:t>stacking</a:t>
            </a:r>
            <a:r>
              <a:rPr lang="fr-CH" sz="1600" dirty="0" smtClean="0">
                <a:solidFill>
                  <a:schemeClr val="tx1"/>
                </a:solidFill>
              </a:rPr>
              <a:t> factor of 98.5 % ± 0.25 % </a:t>
            </a:r>
            <a:r>
              <a:rPr lang="fr-CH" sz="1600" dirty="0" err="1" smtClean="0">
                <a:solidFill>
                  <a:schemeClr val="tx1"/>
                </a:solidFill>
              </a:rPr>
              <a:t>will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implemented</a:t>
            </a:r>
            <a:r>
              <a:rPr lang="fr-CH" sz="1600" dirty="0" smtClean="0">
                <a:solidFill>
                  <a:schemeClr val="tx1"/>
                </a:solidFill>
              </a:rPr>
              <a:t> (</a:t>
            </a:r>
            <a:r>
              <a:rPr lang="fr-CH" sz="1600" dirty="0" err="1" smtClean="0">
                <a:solidFill>
                  <a:schemeClr val="tx1"/>
                </a:solidFill>
              </a:rPr>
              <a:t>coils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will</a:t>
            </a:r>
            <a:r>
              <a:rPr lang="fr-CH" sz="1600" dirty="0" smtClean="0">
                <a:solidFill>
                  <a:schemeClr val="tx1"/>
                </a:solidFill>
              </a:rPr>
              <a:t> have to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slightly</a:t>
            </a:r>
            <a:r>
              <a:rPr lang="fr-CH" sz="1600" dirty="0" smtClean="0">
                <a:solidFill>
                  <a:schemeClr val="tx1"/>
                </a:solidFill>
              </a:rPr>
              <a:t> longer)</a:t>
            </a:r>
          </a:p>
          <a:p>
            <a:pPr lvl="1"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The </a:t>
            </a:r>
            <a:r>
              <a:rPr lang="fr-CH" sz="1600" dirty="0" err="1">
                <a:solidFill>
                  <a:schemeClr val="tx1"/>
                </a:solidFill>
              </a:rPr>
              <a:t>transfer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>
                <a:solidFill>
                  <a:schemeClr val="tx1"/>
                </a:solidFill>
              </a:rPr>
              <a:t>function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>
                <a:solidFill>
                  <a:schemeClr val="tx1"/>
                </a:solidFill>
              </a:rPr>
              <a:t>shall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>
                <a:solidFill>
                  <a:schemeClr val="tx1"/>
                </a:solidFill>
              </a:rPr>
              <a:t>be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checked</a:t>
            </a:r>
            <a:endParaRPr lang="fr-CH" sz="16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fr-CH" sz="1600" dirty="0" smtClean="0">
                <a:solidFill>
                  <a:schemeClr val="tx1"/>
                </a:solidFill>
              </a:rPr>
              <a:t>Final </a:t>
            </a:r>
            <a:r>
              <a:rPr lang="fr-CH" sz="1600" dirty="0" err="1" smtClean="0">
                <a:solidFill>
                  <a:schemeClr val="tx1"/>
                </a:solidFill>
              </a:rPr>
              <a:t>length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will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be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determined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when</a:t>
            </a:r>
            <a:r>
              <a:rPr lang="fr-CH" sz="1600" dirty="0" smtClean="0">
                <a:solidFill>
                  <a:schemeClr val="tx1"/>
                </a:solidFill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</a:rPr>
              <a:t>magnetic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measurements</a:t>
            </a:r>
            <a:r>
              <a:rPr lang="fr-CH" sz="1600" dirty="0" smtClean="0">
                <a:solidFill>
                  <a:schemeClr val="tx1"/>
                </a:solidFill>
              </a:rPr>
              <a:t> are </a:t>
            </a:r>
            <a:r>
              <a:rPr lang="fr-CH" sz="1600" dirty="0" err="1" smtClean="0">
                <a:solidFill>
                  <a:schemeClr val="tx1"/>
                </a:solidFill>
              </a:rPr>
              <a:t>done</a:t>
            </a:r>
            <a:r>
              <a:rPr lang="fr-CH" sz="1600" dirty="0" smtClean="0">
                <a:solidFill>
                  <a:schemeClr val="tx1"/>
                </a:solidFill>
              </a:rPr>
              <a:t> on the prototype P1</a:t>
            </a:r>
            <a:endParaRPr lang="fr-CH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19" t="42706" r="4443" b="22619"/>
          <a:stretch/>
        </p:blipFill>
        <p:spPr bwMode="auto">
          <a:xfrm>
            <a:off x="86809" y="1053294"/>
            <a:ext cx="9000000" cy="208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29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Transfer </a:t>
            </a:r>
            <a:r>
              <a:rPr lang="fr-CH" dirty="0" err="1" smtClean="0"/>
              <a:t>function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15" y="906028"/>
            <a:ext cx="3960000" cy="29708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3423" y="3813852"/>
            <a:ext cx="49311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Clr>
                <a:schemeClr val="tx2"/>
              </a:buClr>
            </a:pPr>
            <a:r>
              <a:rPr lang="en-US" sz="1600" dirty="0" smtClean="0">
                <a:solidFill>
                  <a:srgbClr val="000000"/>
                </a:solidFill>
              </a:rPr>
              <a:t>Possible sources of errors:</a:t>
            </a:r>
          </a:p>
          <a:p>
            <a:pPr marL="268288" lvl="1" indent="-268288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Iron properties (the main source of errors)</a:t>
            </a:r>
            <a:endParaRPr lang="en-US" sz="1600" dirty="0">
              <a:solidFill>
                <a:srgbClr val="FF0000"/>
              </a:solidFill>
            </a:endParaRPr>
          </a:p>
          <a:p>
            <a:pPr marL="449263" lvl="4" indent="-180975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When using </a:t>
            </a:r>
            <a:r>
              <a:rPr lang="en-US" sz="1600" dirty="0"/>
              <a:t>data </a:t>
            </a:r>
            <a:r>
              <a:rPr lang="en-US" sz="1600" dirty="0" smtClean="0"/>
              <a:t>measured during the LHC production, discrepancy decreases </a:t>
            </a:r>
            <a:r>
              <a:rPr lang="en-US" sz="1600" dirty="0"/>
              <a:t>by </a:t>
            </a:r>
            <a:r>
              <a:rPr lang="en-US" sz="1600" dirty="0" smtClean="0"/>
              <a:t>20 </a:t>
            </a:r>
            <a:r>
              <a:rPr lang="en-US" sz="1600" dirty="0"/>
              <a:t>units (from ~70 to ~50 units)</a:t>
            </a:r>
          </a:p>
          <a:p>
            <a:pPr marL="268288" lvl="1" indent="-268288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Stacking </a:t>
            </a:r>
            <a:r>
              <a:rPr lang="en-US" sz="1600" dirty="0">
                <a:solidFill>
                  <a:srgbClr val="FF0000"/>
                </a:solidFill>
              </a:rPr>
              <a:t>factor of the yoke laminations</a:t>
            </a:r>
          </a:p>
          <a:p>
            <a:pPr marL="449263" lvl="3" indent="-180975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Can explain </a:t>
            </a:r>
            <a:r>
              <a:rPr lang="en-US" sz="1600" dirty="0"/>
              <a:t>up to ~15 units</a:t>
            </a:r>
          </a:p>
          <a:p>
            <a:pPr marL="268288" lvl="1" indent="-268288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Geometric </a:t>
            </a:r>
            <a:endParaRPr lang="en-US" sz="1600" dirty="0">
              <a:solidFill>
                <a:srgbClr val="FF0000"/>
              </a:solidFill>
            </a:endParaRPr>
          </a:p>
          <a:p>
            <a:pPr marL="449263" lvl="3" indent="-180975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Rather big displacements </a:t>
            </a:r>
            <a:r>
              <a:rPr lang="en-US" sz="1600" dirty="0" smtClean="0"/>
              <a:t>are needed </a:t>
            </a:r>
            <a:r>
              <a:rPr lang="en-US" sz="1600" dirty="0"/>
              <a:t>to explain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other 35 units (350 </a:t>
            </a:r>
            <a:r>
              <a:rPr lang="en-US" sz="1600" dirty="0"/>
              <a:t>µm smaller coil gives ~15 units)</a:t>
            </a:r>
            <a:endParaRPr lang="en-GB" sz="1400" dirty="0"/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85474" y="2974434"/>
            <a:ext cx="4789606" cy="36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2502" t="24003" r="32493" b="63996"/>
          <a:stretch/>
        </p:blipFill>
        <p:spPr>
          <a:xfrm>
            <a:off x="6734582" y="5465898"/>
            <a:ext cx="2126730" cy="354455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694546" y="4601602"/>
            <a:ext cx="2166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00CC"/>
                </a:solidFill>
              </a:rPr>
              <a:t>Modification on the BH data based on </a:t>
            </a:r>
            <a:r>
              <a:rPr lang="en-GB" sz="1000" dirty="0" err="1" smtClean="0">
                <a:solidFill>
                  <a:srgbClr val="0000CC"/>
                </a:solidFill>
              </a:rPr>
              <a:t>Wlodarski</a:t>
            </a:r>
            <a:r>
              <a:rPr lang="en-GB" sz="1000" dirty="0" smtClean="0">
                <a:solidFill>
                  <a:srgbClr val="0000CC"/>
                </a:solidFill>
              </a:rPr>
              <a:t> empirical relation.</a:t>
            </a:r>
          </a:p>
          <a:p>
            <a:r>
              <a:rPr lang="en-GB" sz="1000" dirty="0" smtClean="0">
                <a:solidFill>
                  <a:srgbClr val="0000CC"/>
                </a:solidFill>
              </a:rPr>
              <a:t>Nom. Correspond to the parameters reported in S. Russenschuck book</a:t>
            </a:r>
            <a:endParaRPr lang="en-GB" sz="1000" dirty="0">
              <a:solidFill>
                <a:srgbClr val="0000CC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956982" y="3020103"/>
            <a:ext cx="869604" cy="93610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56982" y="3213076"/>
            <a:ext cx="8640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solidFill>
                  <a:srgbClr val="7030A0"/>
                </a:solidFill>
              </a:rPr>
              <a:t>Critical region!</a:t>
            </a:r>
            <a:endParaRPr lang="en-GB" sz="1100" dirty="0">
              <a:solidFill>
                <a:srgbClr val="7030A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091722" y="4242466"/>
            <a:ext cx="960555" cy="1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20456" y="2605102"/>
            <a:ext cx="150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C00000"/>
                </a:solidFill>
              </a:rPr>
              <a:t>MBHSP102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703815" y="1345016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>
                <a:solidFill>
                  <a:srgbClr val="0070C0"/>
                </a:solidFill>
              </a:rPr>
              <a:t>L. Fiscarelli, S.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128554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Integration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15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144000" y="1374379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\\cern.ch\dfs\Users\d\dduarter\Desktop\downstream extrem w sleev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r="4773"/>
          <a:stretch/>
        </p:blipFill>
        <p:spPr bwMode="auto">
          <a:xfrm>
            <a:off x="6547528" y="3145129"/>
            <a:ext cx="2520000" cy="188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\\cern.ch\dfs\Users\d\dduarter\Desktop\con cryostat open interc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" b="4662"/>
          <a:stretch/>
        </p:blipFill>
        <p:spPr bwMode="auto">
          <a:xfrm>
            <a:off x="450837" y="3232123"/>
            <a:ext cx="5793114" cy="304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27687" y="2574679"/>
            <a:ext cx="8365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C377B"/>
                </a:solidFill>
                <a:latin typeface="Arial"/>
              </a:rPr>
              <a:t>Same 15660 mm length between the interconnect planes as an in the LHC Main Dipole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51413" y="2488552"/>
            <a:ext cx="8341337" cy="692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4D4D4D"/>
            </a:solidFill>
            <a:prstDash val="solid"/>
            <a:headEnd type="arrow"/>
            <a:tailEnd type="arrow"/>
          </a:ln>
          <a:effectLst/>
        </p:spPr>
      </p:cxnSp>
      <p:sp>
        <p:nvSpPr>
          <p:cNvPr id="20" name="Curved Left Arrow 19"/>
          <p:cNvSpPr/>
          <p:nvPr/>
        </p:nvSpPr>
        <p:spPr>
          <a:xfrm>
            <a:off x="8697600" y="1907179"/>
            <a:ext cx="288000" cy="2030400"/>
          </a:xfrm>
          <a:prstGeom prst="curvedLeftArrow">
            <a:avLst/>
          </a:prstGeom>
          <a:solidFill>
            <a:srgbClr val="FFFFFF"/>
          </a:solidFill>
          <a:ln w="19050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12618" y="3145129"/>
            <a:ext cx="299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By-pass cryostat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between two 11 T magnets to integrate the collimator (600 mm jaws)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05757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C377B"/>
                </a:solidFill>
                <a:latin typeface="Arial"/>
              </a:rPr>
              <a:t>LHC MB cryostat replaced by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3 cryostats + collimator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, all independently supported and aligned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47528" y="4855911"/>
            <a:ext cx="2520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C377B"/>
                </a:solidFill>
                <a:latin typeface="Arial"/>
              </a:rPr>
              <a:t>Same interfaces at the extremities: </a:t>
            </a:r>
            <a:r>
              <a:rPr lang="en-GB" sz="1400" b="1" dirty="0">
                <a:solidFill>
                  <a:srgbClr val="0C377B"/>
                </a:solidFill>
                <a:latin typeface="Arial"/>
              </a:rPr>
              <a:t>no </a:t>
            </a:r>
            <a:r>
              <a:rPr lang="en-GB" sz="1400" b="1" dirty="0" smtClean="0">
                <a:solidFill>
                  <a:srgbClr val="0C377B"/>
                </a:solidFill>
                <a:latin typeface="Arial"/>
              </a:rPr>
              <a:t>change </a:t>
            </a:r>
            <a:r>
              <a:rPr lang="en-GB" sz="1400" b="1" dirty="0">
                <a:solidFill>
                  <a:srgbClr val="0C377B"/>
                </a:solidFill>
                <a:latin typeface="Arial"/>
              </a:rPr>
              <a:t>to nearby magnets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, standard interconnection procedures &amp; tooling</a:t>
            </a:r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5044520" y="375693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D. D. Ramos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2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Integration</a:t>
            </a:r>
            <a:r>
              <a:rPr lang="fr-CH" dirty="0" smtClean="0"/>
              <a:t>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600" y="950503"/>
            <a:ext cx="9000000" cy="5276200"/>
            <a:chOff x="57600" y="950503"/>
            <a:chExt cx="9000000" cy="5276200"/>
          </a:xfrm>
        </p:grpSpPr>
        <p:pic>
          <p:nvPicPr>
            <p:cNvPr id="15" name="Picture 2" descr="\\cern.ch\dfs\Users\d\dduarter\Desktop\let w intercs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0" y="950503"/>
              <a:ext cx="9000000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\\cern.ch\dfs\Users\d\dduarter\Desktop\let cut.pn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75"/>
            <a:stretch/>
          </p:blipFill>
          <p:spPr bwMode="auto">
            <a:xfrm>
              <a:off x="4320000" y="950677"/>
              <a:ext cx="4736228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Line Callout 2 (Accent Bar) 16"/>
          <p:cNvSpPr/>
          <p:nvPr/>
        </p:nvSpPr>
        <p:spPr>
          <a:xfrm flipH="1">
            <a:off x="4744800" y="799200"/>
            <a:ext cx="19440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37873"/>
              <a:gd name="adj6" fmla="val -57778"/>
            </a:avLst>
          </a:prstGeom>
          <a:solidFill>
            <a:srgbClr val="FFFFFF"/>
          </a:solidFill>
          <a:ln w="19050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Cold mass enlarged to Ø750 on the collimator side</a:t>
            </a:r>
          </a:p>
        </p:txBody>
      </p:sp>
      <p:sp>
        <p:nvSpPr>
          <p:cNvPr id="18" name="Line Callout 2 (Accent Bar) 17"/>
          <p:cNvSpPr/>
          <p:nvPr/>
        </p:nvSpPr>
        <p:spPr>
          <a:xfrm>
            <a:off x="1778400" y="1569600"/>
            <a:ext cx="1801562" cy="403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4993"/>
              <a:gd name="adj6" fmla="val -64000"/>
            </a:avLst>
          </a:prstGeom>
          <a:solidFill>
            <a:srgbClr val="FFFFFF"/>
          </a:solidFill>
          <a:ln w="19050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Constant LHC arc outer flange diameter: Ø1055</a:t>
            </a:r>
          </a:p>
        </p:txBody>
      </p:sp>
      <p:sp>
        <p:nvSpPr>
          <p:cNvPr id="19" name="Line Callout 2 (Accent Bar) 18"/>
          <p:cNvSpPr/>
          <p:nvPr/>
        </p:nvSpPr>
        <p:spPr>
          <a:xfrm flipH="1">
            <a:off x="3986337" y="1599600"/>
            <a:ext cx="24270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6680"/>
              <a:gd name="adj6" fmla="val -32921"/>
            </a:avLst>
          </a:prstGeom>
          <a:solidFill>
            <a:srgbClr val="FFFFFF"/>
          </a:solidFill>
          <a:ln w="19050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Flexible interconnects for alignment independency and thermal contraction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89541" y="5111690"/>
            <a:ext cx="2777574" cy="923330"/>
          </a:xfrm>
          <a:prstGeom prst="rect">
            <a:avLst/>
          </a:prstGeom>
          <a:solidFill>
            <a:srgbClr val="FFFFFF"/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Busbar routing </a:t>
            </a:r>
            <a:r>
              <a:rPr kumimoji="0" lang="en-GB" sz="1800" b="1" i="1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</a:rPr>
              <a:t>is now in the shadow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of the beam screens and CWT!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044520" y="375693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D. D. Ramos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3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Integration</a:t>
            </a:r>
            <a:r>
              <a:rPr lang="fr-CH" dirty="0" smtClean="0"/>
              <a:t> 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17" name="Picture 2" descr="\\cern.ch\dfs\Users\d\dduarter\Desktop\optionB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8" b="19512"/>
          <a:stretch/>
        </p:blipFill>
        <p:spPr bwMode="auto">
          <a:xfrm>
            <a:off x="123825" y="2934301"/>
            <a:ext cx="885825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2502" y="1415312"/>
            <a:ext cx="35342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</a:rPr>
              <a:t>Interconnects become longer because of the beam screens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  <a:latin typeface="Arial"/>
              </a:rPr>
              <a:t>Very compact cold line because of the sector valve RF shielding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86250" y="5837459"/>
            <a:ext cx="462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  <a:latin typeface="Arial"/>
              </a:rPr>
              <a:t>Transitions avoided because there are no sector valve on the other beam lines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 flipV="1">
            <a:off x="2828926" y="4782151"/>
            <a:ext cx="1457324" cy="1378474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CC00CC"/>
            </a:solidFill>
            <a:prstDash val="soli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149642" y="3009354"/>
            <a:ext cx="40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smtClean="0">
                <a:solidFill>
                  <a:srgbClr val="FF0000"/>
                </a:solidFill>
                <a:latin typeface="Arial"/>
              </a:rPr>
              <a:t>Cold drift vacuum chamber</a:t>
            </a:r>
            <a:endParaRPr lang="en-GB" b="1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4164072" y="3378686"/>
            <a:ext cx="476680" cy="71787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pic>
        <p:nvPicPr>
          <p:cNvPr id="23" name="Picture 3" descr="\\cern.ch\dfs\Users\d\dduarter\Desktop\optionb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7" r="21317" b="8541"/>
          <a:stretch/>
        </p:blipFill>
        <p:spPr bwMode="auto">
          <a:xfrm>
            <a:off x="6191251" y="99003"/>
            <a:ext cx="2952750" cy="292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\\cern.ch\dfs\Users\d\dduarter\Desktop\optionb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741" y="1442742"/>
            <a:ext cx="2459292" cy="144231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ounded Rectangle 24"/>
          <p:cNvSpPr/>
          <p:nvPr/>
        </p:nvSpPr>
        <p:spPr>
          <a:xfrm>
            <a:off x="6160168" y="3979687"/>
            <a:ext cx="1079405" cy="495013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Connector 25"/>
          <p:cNvCxnSpPr>
            <a:endCxn id="25" idx="0"/>
          </p:cNvCxnSpPr>
          <p:nvPr/>
        </p:nvCxnSpPr>
        <p:spPr>
          <a:xfrm>
            <a:off x="6105167" y="2900282"/>
            <a:ext cx="594704" cy="1079405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82502" y="5858486"/>
            <a:ext cx="4018291" cy="584775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FFFF"/>
                </a:solidFill>
                <a:latin typeface="Arial"/>
              </a:rPr>
              <a:t>Vacuum group opts for cold line: “simpler” system, no failure prone sector valves</a:t>
            </a:r>
            <a:endParaRPr lang="en-GB" sz="16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3354618" y="375693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D. D. Ramos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64" y="763623"/>
            <a:ext cx="9000000" cy="4600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Electrical</a:t>
            </a:r>
            <a:r>
              <a:rPr lang="fr-CH" dirty="0" smtClean="0"/>
              <a:t> circuit – </a:t>
            </a:r>
            <a:r>
              <a:rPr lang="fr-CH" dirty="0" err="1" smtClean="0"/>
              <a:t>Powering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6725" y="995418"/>
            <a:ext cx="8229600" cy="21860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fr-CH" sz="1800" dirty="0" smtClean="0"/>
              <a:t>One protection diode for the 2 MBH</a:t>
            </a:r>
            <a:br>
              <a:rPr lang="fr-CH" sz="1800" dirty="0" smtClean="0"/>
            </a:br>
            <a:r>
              <a:rPr lang="fr-CH" sz="1800" dirty="0" err="1" smtClean="0"/>
              <a:t>Resistance</a:t>
            </a:r>
            <a:r>
              <a:rPr lang="fr-CH" sz="1800" dirty="0" smtClean="0"/>
              <a:t> to radiations </a:t>
            </a:r>
            <a:r>
              <a:rPr lang="fr-CH" sz="1800" dirty="0" err="1" smtClean="0"/>
              <a:t>need</a:t>
            </a:r>
            <a:r>
              <a:rPr lang="fr-CH" sz="1800" dirty="0" smtClean="0"/>
              <a:t> </a:t>
            </a:r>
            <a:r>
              <a:rPr lang="fr-CH" sz="1800" dirty="0" err="1" smtClean="0"/>
              <a:t>t.b.c</a:t>
            </a:r>
            <a:r>
              <a:rPr lang="fr-CH" sz="1800" dirty="0" smtClean="0"/>
              <a:t>. (</a:t>
            </a:r>
            <a:r>
              <a:rPr lang="en-US" sz="1800" dirty="0" smtClean="0"/>
              <a:t>peak dose </a:t>
            </a:r>
            <a:br>
              <a:rPr lang="en-US" sz="1800" dirty="0" smtClean="0"/>
            </a:br>
            <a:r>
              <a:rPr lang="en-US" sz="1800" dirty="0" smtClean="0"/>
              <a:t>value </a:t>
            </a:r>
            <a:r>
              <a:rPr lang="en-US" sz="1800" dirty="0"/>
              <a:t>of up to ~1 </a:t>
            </a:r>
            <a:r>
              <a:rPr lang="en-US" sz="1800" dirty="0" err="1"/>
              <a:t>MGy</a:t>
            </a:r>
            <a:r>
              <a:rPr lang="en-US" sz="1800" dirty="0"/>
              <a:t> at </a:t>
            </a:r>
            <a:r>
              <a:rPr lang="en-US" sz="1800" dirty="0" smtClean="0"/>
              <a:t>the inner </a:t>
            </a:r>
            <a:r>
              <a:rPr lang="en-US" sz="1800" dirty="0"/>
              <a:t>edge of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the </a:t>
            </a:r>
            <a:r>
              <a:rPr lang="en-US" sz="1800" dirty="0"/>
              <a:t>coils </a:t>
            </a:r>
            <a:r>
              <a:rPr lang="en-US" sz="1800" dirty="0" smtClean="0"/>
              <a:t>[in the horizontal plane]</a:t>
            </a:r>
            <a:r>
              <a:rPr lang="fr-CH" sz="1800" dirty="0" smtClean="0"/>
              <a:t>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fr-CH" sz="1800" dirty="0" err="1" smtClean="0"/>
              <a:t>Only</a:t>
            </a:r>
            <a:r>
              <a:rPr lang="fr-CH" sz="1800" dirty="0" smtClean="0"/>
              <a:t> 2 types of cold masses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7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144000" y="5321361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c 7"/>
          <p:cNvSpPr/>
          <p:nvPr/>
        </p:nvSpPr>
        <p:spPr>
          <a:xfrm rot="20323444" flipH="1">
            <a:off x="2995475" y="4712182"/>
            <a:ext cx="756179" cy="1242139"/>
          </a:xfrm>
          <a:prstGeom prst="arc">
            <a:avLst/>
          </a:prstGeom>
          <a:ln>
            <a:solidFill>
              <a:srgbClr val="6600FF"/>
            </a:solidFill>
            <a:headEnd type="stealth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rot="1917636">
            <a:off x="5308724" y="2504811"/>
            <a:ext cx="2499624" cy="4648437"/>
          </a:xfrm>
          <a:prstGeom prst="arc">
            <a:avLst/>
          </a:prstGeom>
          <a:ln>
            <a:solidFill>
              <a:srgbClr val="6600FF"/>
            </a:solidFill>
            <a:headEnd type="stealth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5400000">
            <a:off x="4410612" y="4780466"/>
            <a:ext cx="230943" cy="948355"/>
          </a:xfrm>
          <a:prstGeom prst="leftBrace">
            <a:avLst/>
          </a:prstGeom>
          <a:ln>
            <a:solidFill>
              <a:srgbClr val="66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21057657">
            <a:off x="4421400" y="3790759"/>
            <a:ext cx="1398096" cy="1170658"/>
          </a:xfrm>
          <a:custGeom>
            <a:avLst/>
            <a:gdLst>
              <a:gd name="connsiteX0" fmla="*/ 0 w 1606216"/>
              <a:gd name="connsiteY0" fmla="*/ 1331089 h 1331089"/>
              <a:gd name="connsiteX1" fmla="*/ 57873 w 1606216"/>
              <a:gd name="connsiteY1" fmla="*/ 1145894 h 1331089"/>
              <a:gd name="connsiteX2" fmla="*/ 185195 w 1606216"/>
              <a:gd name="connsiteY2" fmla="*/ 960699 h 1331089"/>
              <a:gd name="connsiteX3" fmla="*/ 405114 w 1606216"/>
              <a:gd name="connsiteY3" fmla="*/ 763929 h 1331089"/>
              <a:gd name="connsiteX4" fmla="*/ 833377 w 1606216"/>
              <a:gd name="connsiteY4" fmla="*/ 567160 h 1331089"/>
              <a:gd name="connsiteX5" fmla="*/ 1307939 w 1606216"/>
              <a:gd name="connsiteY5" fmla="*/ 451413 h 1331089"/>
              <a:gd name="connsiteX6" fmla="*/ 1504708 w 1606216"/>
              <a:gd name="connsiteY6" fmla="*/ 370390 h 1331089"/>
              <a:gd name="connsiteX7" fmla="*/ 1597306 w 1606216"/>
              <a:gd name="connsiteY7" fmla="*/ 231494 h 1331089"/>
              <a:gd name="connsiteX8" fmla="*/ 1597306 w 1606216"/>
              <a:gd name="connsiteY8" fmla="*/ 81023 h 1331089"/>
              <a:gd name="connsiteX9" fmla="*/ 1551007 w 1606216"/>
              <a:gd name="connsiteY9" fmla="*/ 0 h 1331089"/>
              <a:gd name="connsiteX10" fmla="*/ 1551007 w 1606216"/>
              <a:gd name="connsiteY10" fmla="*/ 0 h 1331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06216" h="1331089">
                <a:moveTo>
                  <a:pt x="0" y="1331089"/>
                </a:moveTo>
                <a:cubicBezTo>
                  <a:pt x="13503" y="1269357"/>
                  <a:pt x="27007" y="1207625"/>
                  <a:pt x="57873" y="1145894"/>
                </a:cubicBezTo>
                <a:cubicBezTo>
                  <a:pt x="88739" y="1084163"/>
                  <a:pt x="127321" y="1024360"/>
                  <a:pt x="185195" y="960699"/>
                </a:cubicBezTo>
                <a:cubicBezTo>
                  <a:pt x="243069" y="897038"/>
                  <a:pt x="297084" y="829519"/>
                  <a:pt x="405114" y="763929"/>
                </a:cubicBezTo>
                <a:cubicBezTo>
                  <a:pt x="513144" y="698339"/>
                  <a:pt x="682906" y="619246"/>
                  <a:pt x="833377" y="567160"/>
                </a:cubicBezTo>
                <a:cubicBezTo>
                  <a:pt x="983848" y="515074"/>
                  <a:pt x="1196051" y="484208"/>
                  <a:pt x="1307939" y="451413"/>
                </a:cubicBezTo>
                <a:cubicBezTo>
                  <a:pt x="1419827" y="418618"/>
                  <a:pt x="1456480" y="407043"/>
                  <a:pt x="1504708" y="370390"/>
                </a:cubicBezTo>
                <a:cubicBezTo>
                  <a:pt x="1552936" y="333737"/>
                  <a:pt x="1581873" y="279722"/>
                  <a:pt x="1597306" y="231494"/>
                </a:cubicBezTo>
                <a:cubicBezTo>
                  <a:pt x="1612739" y="183266"/>
                  <a:pt x="1605022" y="119605"/>
                  <a:pt x="1597306" y="81023"/>
                </a:cubicBezTo>
                <a:cubicBezTo>
                  <a:pt x="1589590" y="42441"/>
                  <a:pt x="1551007" y="0"/>
                  <a:pt x="1551007" y="0"/>
                </a:cubicBezTo>
                <a:lnTo>
                  <a:pt x="1551007" y="0"/>
                </a:lnTo>
              </a:path>
            </a:pathLst>
          </a:custGeom>
          <a:noFill/>
          <a:ln w="19050">
            <a:solidFill>
              <a:srgbClr val="6600FF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>
            <a:spLocks/>
          </p:cNvSpPr>
          <p:nvPr/>
        </p:nvSpPr>
        <p:spPr>
          <a:xfrm rot="17475714">
            <a:off x="1628965" y="2079188"/>
            <a:ext cx="6034873" cy="5391664"/>
          </a:xfrm>
          <a:prstGeom prst="arc">
            <a:avLst>
              <a:gd name="adj1" fmla="val 16200000"/>
              <a:gd name="adj2" fmla="val 115935"/>
            </a:avLst>
          </a:prstGeom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>
            <a:spLocks/>
          </p:cNvSpPr>
          <p:nvPr/>
        </p:nvSpPr>
        <p:spPr>
          <a:xfrm rot="1047705" flipV="1">
            <a:off x="290306" y="-1246512"/>
            <a:ext cx="6034873" cy="5391664"/>
          </a:xfrm>
          <a:prstGeom prst="arc">
            <a:avLst>
              <a:gd name="adj1" fmla="val 16200000"/>
              <a:gd name="adj2" fmla="val 115935"/>
            </a:avLst>
          </a:prstGeom>
          <a:ln w="19050">
            <a:solidFill>
              <a:srgbClr val="C00000"/>
            </a:solidFill>
            <a:headEnd type="stealth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-1440000">
            <a:off x="-286615" y="2336837"/>
            <a:ext cx="8084916" cy="326487"/>
          </a:xfrm>
          <a:prstGeom prst="roundRect">
            <a:avLst/>
          </a:prstGeom>
          <a:noFill/>
          <a:ln w="19050">
            <a:solidFill>
              <a:srgbClr val="00206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>
            <a:spLocks/>
          </p:cNvSpPr>
          <p:nvPr/>
        </p:nvSpPr>
        <p:spPr>
          <a:xfrm rot="8711319" flipH="1" flipV="1">
            <a:off x="5986353" y="1716456"/>
            <a:ext cx="554201" cy="552650"/>
          </a:xfrm>
          <a:prstGeom prst="arc">
            <a:avLst>
              <a:gd name="adj1" fmla="val 12516523"/>
              <a:gd name="adj2" fmla="val 5832393"/>
            </a:avLst>
          </a:prstGeom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527858" y="2997853"/>
            <a:ext cx="914400" cy="405114"/>
          </a:xfrm>
          <a:prstGeom prst="straightConnector1">
            <a:avLst/>
          </a:prstGeom>
          <a:ln w="19050">
            <a:solidFill>
              <a:srgbClr val="66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223346">
            <a:off x="1409838" y="2802861"/>
            <a:ext cx="976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6600FF"/>
                </a:solidFill>
              </a:rPr>
              <a:t>I</a:t>
            </a:r>
            <a:r>
              <a:rPr lang="fr-CH" baseline="-25000" dirty="0" smtClean="0">
                <a:solidFill>
                  <a:srgbClr val="6600FF"/>
                </a:solidFill>
              </a:rPr>
              <a:t>IN</a:t>
            </a:r>
            <a:endParaRPr lang="en-US" baseline="-25000" dirty="0">
              <a:solidFill>
                <a:srgbClr val="6600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14313" y="3815640"/>
            <a:ext cx="397217" cy="170404"/>
          </a:xfrm>
          <a:prstGeom prst="straightConnector1">
            <a:avLst/>
          </a:prstGeom>
          <a:ln w="19050">
            <a:solidFill>
              <a:srgbClr val="66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20223346">
            <a:off x="-17066" y="3521890"/>
            <a:ext cx="633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6600FF"/>
                </a:solidFill>
              </a:rPr>
              <a:t>I</a:t>
            </a:r>
            <a:r>
              <a:rPr lang="fr-CH" baseline="-25000" dirty="0" smtClean="0">
                <a:solidFill>
                  <a:srgbClr val="6600FF"/>
                </a:solidFill>
              </a:rPr>
              <a:t>OUT</a:t>
            </a:r>
            <a:endParaRPr lang="en-US" baseline="-25000" dirty="0">
              <a:solidFill>
                <a:srgbClr val="66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0223346">
            <a:off x="5240466" y="1018034"/>
            <a:ext cx="1301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002060"/>
                </a:solidFill>
              </a:rPr>
              <a:t>M3 line</a:t>
            </a:r>
            <a:endParaRPr lang="en-US" sz="2000" b="1" baseline="-25000" dirty="0">
              <a:solidFill>
                <a:srgbClr val="002060"/>
              </a:solidFill>
            </a:endParaRPr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5044520" y="375693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L. Grand-Clement, H. Prin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8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OUTLOOK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Terminology</a:t>
            </a:r>
            <a:r>
              <a:rPr lang="fr-CH" dirty="0" smtClean="0"/>
              <a:t> and HL-LHC time line</a:t>
            </a:r>
          </a:p>
          <a:p>
            <a:r>
              <a:rPr lang="fr-CH" dirty="0" smtClean="0"/>
              <a:t>Part I: </a:t>
            </a:r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baseline</a:t>
            </a:r>
            <a:r>
              <a:rPr lang="fr-CH" dirty="0" smtClean="0"/>
              <a:t> design</a:t>
            </a:r>
          </a:p>
          <a:p>
            <a:pPr lvl="1"/>
            <a:r>
              <a:rPr lang="fr-CH" dirty="0" err="1" smtClean="0"/>
              <a:t>Cable</a:t>
            </a:r>
            <a:endParaRPr lang="fr-CH" dirty="0" smtClean="0"/>
          </a:p>
          <a:p>
            <a:pPr lvl="1"/>
            <a:r>
              <a:rPr lang="fr-CH" dirty="0" smtClean="0"/>
              <a:t>Cross section</a:t>
            </a:r>
          </a:p>
          <a:p>
            <a:pPr lvl="1"/>
            <a:r>
              <a:rPr lang="fr-CH" dirty="0" smtClean="0"/>
              <a:t>Cold mass </a:t>
            </a:r>
            <a:r>
              <a:rPr lang="fr-CH" dirty="0" err="1" smtClean="0"/>
              <a:t>assembly</a:t>
            </a:r>
            <a:endParaRPr lang="fr-CH" dirty="0" smtClean="0"/>
          </a:p>
          <a:p>
            <a:pPr lvl="1"/>
            <a:r>
              <a:rPr lang="fr-CH" dirty="0" err="1" smtClean="0"/>
              <a:t>Integration</a:t>
            </a:r>
            <a:r>
              <a:rPr lang="fr-CH" dirty="0" smtClean="0"/>
              <a:t>, </a:t>
            </a:r>
            <a:r>
              <a:rPr lang="fr-CH" dirty="0" err="1" smtClean="0"/>
              <a:t>powering</a:t>
            </a:r>
            <a:r>
              <a:rPr lang="fr-CH" dirty="0" smtClean="0"/>
              <a:t>, </a:t>
            </a:r>
            <a:r>
              <a:rPr lang="fr-CH" dirty="0" err="1" smtClean="0"/>
              <a:t>trim</a:t>
            </a:r>
            <a:endParaRPr lang="fr-CH" dirty="0" smtClean="0"/>
          </a:p>
          <a:p>
            <a:pPr lvl="1"/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r>
              <a:rPr lang="fr-CH" dirty="0" smtClean="0"/>
              <a:t> and protection</a:t>
            </a:r>
          </a:p>
          <a:p>
            <a:r>
              <a:rPr lang="fr-CH" dirty="0" smtClean="0"/>
              <a:t>Part II: Project </a:t>
            </a:r>
            <a:r>
              <a:rPr lang="fr-CH" dirty="0" err="1" smtClean="0"/>
              <a:t>status</a:t>
            </a:r>
            <a:r>
              <a:rPr lang="fr-CH" dirty="0" smtClean="0"/>
              <a:t> and plan</a:t>
            </a:r>
          </a:p>
          <a:p>
            <a:pPr lvl="1"/>
            <a:r>
              <a:rPr lang="en-US" dirty="0" smtClean="0"/>
              <a:t>Overall plan</a:t>
            </a:r>
          </a:p>
          <a:p>
            <a:pPr lvl="1"/>
            <a:r>
              <a:rPr lang="en-US" dirty="0" smtClean="0"/>
              <a:t>Model program</a:t>
            </a:r>
          </a:p>
          <a:p>
            <a:pPr lvl="1"/>
            <a:r>
              <a:rPr lang="en-US" dirty="0" smtClean="0"/>
              <a:t>Prototype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94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</p:spPr>
        <p:txBody>
          <a:bodyPr>
            <a:normAutofit/>
          </a:bodyPr>
          <a:lstStyle/>
          <a:p>
            <a:r>
              <a:rPr lang="en-GB" sz="2000" dirty="0"/>
              <a:t>The integrated field of a pair of MBH’s is 119 Tm at 11.85 kA</a:t>
            </a:r>
          </a:p>
          <a:p>
            <a:r>
              <a:rPr lang="en-GB" sz="2000" b="1" dirty="0" smtClean="0"/>
              <a:t>The </a:t>
            </a:r>
            <a:r>
              <a:rPr lang="en-GB" sz="2000" b="1" dirty="0"/>
              <a:t>MBH is stronger than the MB </a:t>
            </a:r>
            <a:r>
              <a:rPr lang="en-GB" sz="2000" b="1" dirty="0" smtClean="0"/>
              <a:t>below nominal current </a:t>
            </a:r>
            <a:r>
              <a:rPr lang="en-GB" sz="2000" dirty="0"/>
              <a:t>with a peak difference in integrated field around 6.5 kA</a:t>
            </a:r>
          </a:p>
          <a:p>
            <a:r>
              <a:rPr lang="en-GB" sz="2000" b="1" dirty="0"/>
              <a:t>A trim current </a:t>
            </a:r>
            <a:r>
              <a:rPr lang="en-GB" sz="2000" b="1" dirty="0" smtClean="0"/>
              <a:t>is used</a:t>
            </a:r>
            <a:r>
              <a:rPr lang="en-GB" sz="2000" dirty="0" smtClean="0"/>
              <a:t> </a:t>
            </a:r>
            <a:r>
              <a:rPr lang="en-GB" sz="2000" dirty="0"/>
              <a:t>to </a:t>
            </a:r>
            <a:r>
              <a:rPr lang="en-GB" sz="2000" dirty="0" smtClean="0"/>
              <a:t>correct for </a:t>
            </a:r>
            <a:br>
              <a:rPr lang="en-GB" sz="2000" dirty="0" smtClean="0"/>
            </a:br>
            <a:r>
              <a:rPr lang="en-GB" sz="2000" dirty="0" smtClean="0"/>
              <a:t>this and avoid deformation of </a:t>
            </a:r>
            <a:r>
              <a:rPr lang="en-GB" sz="2000" dirty="0"/>
              <a:t>the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beam</a:t>
            </a:r>
            <a:r>
              <a:rPr lang="en-GB" sz="2000" dirty="0"/>
              <a:t> </a:t>
            </a:r>
            <a:r>
              <a:rPr lang="en-GB" sz="2000" dirty="0" smtClean="0"/>
              <a:t>closed orbit</a:t>
            </a:r>
          </a:p>
          <a:p>
            <a:r>
              <a:rPr lang="en-GB" sz="2000" dirty="0"/>
              <a:t>Conduction cooled </a:t>
            </a:r>
            <a:r>
              <a:rPr lang="en-GB" sz="2000" dirty="0" smtClean="0"/>
              <a:t>leads:</a:t>
            </a:r>
            <a:br>
              <a:rPr lang="en-GB" sz="2000" dirty="0" smtClean="0"/>
            </a:br>
            <a:r>
              <a:rPr lang="en-GB" sz="2000" dirty="0" smtClean="0"/>
              <a:t>about </a:t>
            </a:r>
            <a:r>
              <a:rPr lang="en-GB" sz="2000" dirty="0"/>
              <a:t>3.6 W/kA to 1.9 </a:t>
            </a:r>
            <a:r>
              <a:rPr lang="en-GB" sz="2000" dirty="0" smtClean="0"/>
              <a:t>K</a:t>
            </a:r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Electrical circuit </a:t>
            </a:r>
            <a:r>
              <a:rPr lang="en-US" dirty="0"/>
              <a:t>– </a:t>
            </a:r>
            <a:r>
              <a:rPr lang="en-US" dirty="0" smtClean="0"/>
              <a:t>Trim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14" y="1914915"/>
            <a:ext cx="3642296" cy="14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41443" y="2073792"/>
            <a:ext cx="3759687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200" dirty="0" smtClean="0"/>
              <a:t>RT copper cables </a:t>
            </a:r>
            <a:r>
              <a:rPr lang="en-US" sz="1200" dirty="0" smtClean="0">
                <a:sym typeface="Wingdings" panose="05000000000000000000" pitchFamily="2" charset="2"/>
              </a:rPr>
              <a:t> towards power converter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75"/>
          <a:stretch/>
        </p:blipFill>
        <p:spPr bwMode="auto">
          <a:xfrm>
            <a:off x="3213745" y="3217183"/>
            <a:ext cx="5760000" cy="280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045710" y="5475888"/>
            <a:ext cx="4140000" cy="934478"/>
          </a:xfrm>
          <a:prstGeom prst="rect">
            <a:avLst/>
          </a:prstGeom>
          <a:solidFill>
            <a:srgbClr val="FFFFFF"/>
          </a:solidFill>
        </p:spPr>
        <p:txBody>
          <a:bodyPr wrap="square" lIns="36000" tIns="36000" rIns="36000" bIns="36000" anchor="ctr" anchorCtr="0">
            <a:spAutoFit/>
          </a:bodyPr>
          <a:lstStyle/>
          <a:p>
            <a:pPr marL="265113" lvl="1" indent="-179388"/>
            <a:r>
              <a:rPr lang="en-US" sz="1400" dirty="0" smtClean="0"/>
              <a:t>Main characteristics of the trim power converter:</a:t>
            </a:r>
          </a:p>
          <a:p>
            <a:pPr marL="265113" lvl="1" indent="-179388">
              <a:buFont typeface="Arial" panose="020B0604020202020204" pitchFamily="34" charset="0"/>
              <a:buChar char="•"/>
            </a:pPr>
            <a:r>
              <a:rPr lang="en-US" sz="1400" dirty="0" smtClean="0"/>
              <a:t>Current </a:t>
            </a:r>
            <a:r>
              <a:rPr lang="en-US" sz="1400" dirty="0"/>
              <a:t>rating: </a:t>
            </a:r>
            <a:r>
              <a:rPr lang="en-US" sz="1400" dirty="0" smtClean="0"/>
              <a:t>0 – 250 A</a:t>
            </a:r>
            <a:endParaRPr lang="en-US" sz="1400" dirty="0"/>
          </a:p>
          <a:p>
            <a:pPr marL="265113" lvl="1" indent="-179388">
              <a:buFont typeface="Arial" panose="020B0604020202020204" pitchFamily="34" charset="0"/>
              <a:buChar char="•"/>
            </a:pPr>
            <a:r>
              <a:rPr lang="en-US" sz="1400" dirty="0"/>
              <a:t>Voltage rating: </a:t>
            </a:r>
            <a:r>
              <a:rPr lang="en-US" sz="1400" dirty="0" smtClean="0"/>
              <a:t>± 1.5 </a:t>
            </a:r>
            <a:r>
              <a:rPr lang="en-US" sz="1400" dirty="0"/>
              <a:t>V + </a:t>
            </a:r>
            <a:r>
              <a:rPr lang="en-US" sz="1400" dirty="0" err="1"/>
              <a:t>V_cable</a:t>
            </a:r>
            <a:r>
              <a:rPr lang="en-US" sz="1400" dirty="0"/>
              <a:t> (&lt; </a:t>
            </a:r>
            <a:r>
              <a:rPr lang="en-US" sz="1400" dirty="0" smtClean="0"/>
              <a:t>± 40 </a:t>
            </a:r>
            <a:r>
              <a:rPr lang="en-US" sz="1400" dirty="0"/>
              <a:t>V)</a:t>
            </a:r>
          </a:p>
          <a:p>
            <a:pPr marL="265113" lvl="1" indent="-179388">
              <a:buFont typeface="Arial" panose="020B0604020202020204" pitchFamily="34" charset="0"/>
              <a:buChar char="•"/>
            </a:pPr>
            <a:r>
              <a:rPr lang="en-US" sz="1400" dirty="0"/>
              <a:t>Accuracy: 40 ppm (12 mA)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82" y="4310548"/>
            <a:ext cx="1806696" cy="233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74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Baseline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 of the </a:t>
            </a:r>
            <a:r>
              <a:rPr lang="fr-CH" dirty="0" err="1" smtClean="0"/>
              <a:t>analysis</a:t>
            </a:r>
            <a:r>
              <a:rPr lang="fr-CH" dirty="0" smtClean="0"/>
              <a:t> and</a:t>
            </a:r>
            <a:br>
              <a:rPr lang="fr-CH" dirty="0" smtClean="0"/>
            </a:br>
            <a:r>
              <a:rPr lang="fr-CH" dirty="0" smtClean="0"/>
              <a:t>test </a:t>
            </a:r>
            <a:r>
              <a:rPr lang="fr-CH" dirty="0" err="1" smtClean="0"/>
              <a:t>results</a:t>
            </a:r>
            <a:endParaRPr lang="fr-CH" dirty="0" smtClean="0"/>
          </a:p>
          <a:p>
            <a:pPr lvl="1"/>
            <a:r>
              <a:rPr lang="fr-CH" dirty="0" smtClean="0"/>
              <a:t>QH </a:t>
            </a:r>
            <a:r>
              <a:rPr lang="fr-CH" dirty="0" err="1" smtClean="0"/>
              <a:t>located</a:t>
            </a:r>
            <a:r>
              <a:rPr lang="fr-CH" dirty="0" smtClean="0"/>
              <a:t> on the </a:t>
            </a:r>
            <a:r>
              <a:rPr lang="fr-CH" dirty="0" err="1" smtClean="0"/>
              <a:t>outer</a:t>
            </a:r>
            <a:r>
              <a:rPr lang="fr-CH" dirty="0" smtClean="0"/>
              <a:t> surface of the </a:t>
            </a:r>
            <a:br>
              <a:rPr lang="fr-CH" dirty="0" smtClean="0"/>
            </a:br>
            <a:r>
              <a:rPr lang="fr-CH" dirty="0" err="1" smtClean="0"/>
              <a:t>outer</a:t>
            </a:r>
            <a:r>
              <a:rPr lang="fr-CH" dirty="0" smtClean="0"/>
              <a:t> layer, and </a:t>
            </a:r>
            <a:r>
              <a:rPr lang="fr-CH" dirty="0" err="1" smtClean="0"/>
              <a:t>impregnated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coil</a:t>
            </a:r>
            <a:endParaRPr lang="fr-CH" dirty="0" smtClean="0"/>
          </a:p>
          <a:p>
            <a:r>
              <a:rPr lang="fr-CH" dirty="0" smtClean="0"/>
              <a:t>Inter-layer QH are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endParaRPr lang="fr-CH" dirty="0" smtClean="0"/>
          </a:p>
          <a:p>
            <a:pPr lvl="1"/>
            <a:r>
              <a:rPr lang="fr-CH" dirty="0" smtClean="0"/>
              <a:t>Will not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/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 the fabrication of the </a:t>
            </a:r>
            <a:r>
              <a:rPr lang="fr-CH" dirty="0" err="1" smtClean="0"/>
              <a:t>coils</a:t>
            </a:r>
            <a:r>
              <a:rPr lang="fr-CH" dirty="0" smtClean="0"/>
              <a:t> for the prototype P1. </a:t>
            </a:r>
            <a:r>
              <a:rPr lang="fr-CH" dirty="0" err="1" smtClean="0"/>
              <a:t>However</a:t>
            </a:r>
            <a:r>
              <a:rPr lang="fr-CH" dirty="0" smtClean="0"/>
              <a:t>,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hopefully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for the first </a:t>
            </a: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fr-CH" dirty="0" smtClean="0"/>
          </a:p>
          <a:p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</a:t>
            </a:r>
            <a:r>
              <a:rPr lang="fr-CH" dirty="0" smtClean="0"/>
              <a:t> circuit(s) </a:t>
            </a:r>
            <a:r>
              <a:rPr lang="fr-CH" dirty="0" err="1" smtClean="0"/>
              <a:t>redundancy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, </a:t>
            </a:r>
            <a:r>
              <a:rPr lang="fr-CH" dirty="0" err="1" smtClean="0"/>
              <a:t>e.g</a:t>
            </a:r>
            <a:r>
              <a:rPr lang="fr-CH" dirty="0" smtClean="0"/>
              <a:t>.</a:t>
            </a:r>
          </a:p>
          <a:p>
            <a:pPr lvl="1"/>
            <a:r>
              <a:rPr lang="fr-CH" dirty="0" smtClean="0"/>
              <a:t>Protection </a:t>
            </a:r>
            <a:r>
              <a:rPr lang="fr-CH" dirty="0" err="1" smtClean="0"/>
              <a:t>still</a:t>
            </a:r>
            <a:r>
              <a:rPr lang="fr-CH" dirty="0" smtClean="0"/>
              <a:t> effective </a:t>
            </a:r>
            <a:r>
              <a:rPr lang="fr-CH" dirty="0" err="1" smtClean="0"/>
              <a:t>when</a:t>
            </a:r>
            <a:r>
              <a:rPr lang="fr-CH" dirty="0" smtClean="0"/>
              <a:t> one (or </a:t>
            </a:r>
            <a:r>
              <a:rPr lang="fr-CH" dirty="0" err="1" smtClean="0"/>
              <a:t>two</a:t>
            </a:r>
            <a:r>
              <a:rPr lang="fr-CH" dirty="0" smtClean="0"/>
              <a:t>) of the QH </a:t>
            </a:r>
            <a:r>
              <a:rPr lang="fr-CH" dirty="0" err="1" smtClean="0"/>
              <a:t>is</a:t>
            </a:r>
            <a:r>
              <a:rPr lang="fr-CH" dirty="0" smtClean="0"/>
              <a:t> (are) </a:t>
            </a:r>
            <a:r>
              <a:rPr lang="fr-CH" dirty="0" err="1" smtClean="0"/>
              <a:t>lost</a:t>
            </a:r>
            <a:endParaRPr lang="fr-CH" dirty="0" smtClean="0"/>
          </a:p>
          <a:p>
            <a:pPr lvl="2"/>
            <a:r>
              <a:rPr lang="fr-CH" dirty="0" smtClean="0"/>
              <a:t>OR</a:t>
            </a:r>
          </a:p>
          <a:p>
            <a:pPr lvl="1"/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Additional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circuit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available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may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connected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in case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there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failure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in the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already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connected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CH" dirty="0" err="1" smtClean="0">
                <a:solidFill>
                  <a:schemeClr val="bg1">
                    <a:lumMod val="50000"/>
                  </a:schemeClr>
                </a:solidFill>
              </a:rPr>
              <a:t>used</a:t>
            </a: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 circuit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3379808" y="333937"/>
            <a:ext cx="2476982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dirty="0" smtClean="0">
                <a:solidFill>
                  <a:srgbClr val="0070C0"/>
                </a:solidFill>
              </a:rPr>
              <a:t>S</a:t>
            </a:r>
            <a:r>
              <a:rPr lang="es-ES" dirty="0">
                <a:solidFill>
                  <a:srgbClr val="0070C0"/>
                </a:solidFill>
              </a:rPr>
              <a:t>. Izquierdo Bermudez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2"/>
          <a:srcRect r="8651"/>
          <a:stretch/>
        </p:blipFill>
        <p:spPr>
          <a:xfrm>
            <a:off x="5515628" y="34725"/>
            <a:ext cx="3600000" cy="296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8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Electrical</a:t>
            </a:r>
            <a:r>
              <a:rPr lang="fr-CH" dirty="0" smtClean="0"/>
              <a:t> circuit – </a:t>
            </a:r>
            <a:r>
              <a:rPr lang="fr-CH" dirty="0" err="1"/>
              <a:t>Q</a:t>
            </a:r>
            <a:r>
              <a:rPr lang="fr-CH" dirty="0" err="1" smtClean="0"/>
              <a:t>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r>
              <a:rPr lang="fr-CH" dirty="0" smtClean="0"/>
              <a:t> and protection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" y="572558"/>
            <a:ext cx="9000000" cy="6225622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/>
        </p:nvSpPr>
        <p:spPr>
          <a:xfrm>
            <a:off x="5044520" y="213887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>
                <a:solidFill>
                  <a:srgbClr val="0070C0"/>
                </a:solidFill>
              </a:rPr>
              <a:t>L. Grand-Clement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6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Terminology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HL-LHC time line</a:t>
            </a:r>
          </a:p>
          <a:p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Part I: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baseline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design</a:t>
            </a: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Cable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Cross section</a:t>
            </a:r>
          </a:p>
          <a:p>
            <a:pPr lvl="1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Cold mass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assembly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Integration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powering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trim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Quench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heaters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protection</a:t>
            </a:r>
          </a:p>
          <a:p>
            <a:r>
              <a:rPr lang="fr-CH" dirty="0"/>
              <a:t>Part II: Project </a:t>
            </a:r>
            <a:r>
              <a:rPr lang="fr-CH" dirty="0" err="1"/>
              <a:t>status</a:t>
            </a:r>
            <a:r>
              <a:rPr lang="fr-CH" dirty="0"/>
              <a:t> and plan</a:t>
            </a:r>
          </a:p>
          <a:p>
            <a:pPr lvl="1"/>
            <a:r>
              <a:rPr lang="en-US" dirty="0"/>
              <a:t>Overall plan</a:t>
            </a:r>
          </a:p>
          <a:p>
            <a:pPr lvl="1"/>
            <a:r>
              <a:rPr lang="en-US" dirty="0"/>
              <a:t>Model program</a:t>
            </a:r>
          </a:p>
          <a:p>
            <a:pPr lvl="1"/>
            <a:r>
              <a:rPr lang="en-US" dirty="0"/>
              <a:t>Prototype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1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Model programme RRP </a:t>
            </a:r>
            <a:r>
              <a:rPr lang="fr-CH" dirty="0" err="1" smtClean="0"/>
              <a:t>cable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8150" y="1107694"/>
            <a:ext cx="2743200" cy="5349240"/>
          </a:xfrm>
          <a:ln w="19050">
            <a:solidFill>
              <a:schemeClr val="bg2">
                <a:lumMod val="10000"/>
              </a:schemeClr>
            </a:solidFill>
          </a:ln>
        </p:spPr>
        <p:txBody>
          <a:bodyPr anchor="t" anchorCtr="0">
            <a:normAutofit fontScale="85000" lnSpcReduction="20000"/>
          </a:bodyPr>
          <a:lstStyle/>
          <a:p>
            <a:pPr marL="0" indent="0" algn="ctr">
              <a:buNone/>
            </a:pPr>
            <a:r>
              <a:rPr lang="fr-CH" sz="2800" dirty="0" err="1" smtClean="0"/>
              <a:t>Coil</a:t>
            </a:r>
            <a:endParaRPr lang="fr-CH" sz="2800" dirty="0" smtClean="0"/>
          </a:p>
          <a:p>
            <a:endParaRPr lang="fr-CH" dirty="0"/>
          </a:p>
          <a:p>
            <a:endParaRPr lang="fr-CH" dirty="0" smtClean="0"/>
          </a:p>
          <a:p>
            <a:r>
              <a:rPr lang="fr-CH" dirty="0" smtClean="0"/>
              <a:t>106</a:t>
            </a:r>
          </a:p>
          <a:p>
            <a:r>
              <a:rPr lang="fr-CH" dirty="0" smtClean="0"/>
              <a:t>107</a:t>
            </a:r>
          </a:p>
          <a:p>
            <a:r>
              <a:rPr lang="fr-CH" dirty="0" smtClean="0"/>
              <a:t>108</a:t>
            </a:r>
          </a:p>
          <a:p>
            <a:r>
              <a:rPr lang="fr-CH" dirty="0" smtClean="0"/>
              <a:t>109</a:t>
            </a:r>
          </a:p>
          <a:p>
            <a:r>
              <a:rPr lang="fr-CH" dirty="0" smtClean="0"/>
              <a:t>111</a:t>
            </a:r>
          </a:p>
          <a:p>
            <a:r>
              <a:rPr lang="fr-CH" dirty="0" smtClean="0"/>
              <a:t>112</a:t>
            </a:r>
          </a:p>
          <a:p>
            <a:r>
              <a:rPr lang="fr-CH" dirty="0" smtClean="0"/>
              <a:t>113</a:t>
            </a:r>
          </a:p>
          <a:p>
            <a:r>
              <a:rPr lang="fr-CH" dirty="0" smtClean="0"/>
              <a:t>114</a:t>
            </a:r>
          </a:p>
          <a:p>
            <a:r>
              <a:rPr lang="fr-CH" dirty="0" smtClean="0"/>
              <a:t>115</a:t>
            </a:r>
          </a:p>
          <a:p>
            <a:r>
              <a:rPr lang="fr-CH" dirty="0" smtClean="0"/>
              <a:t>116</a:t>
            </a:r>
          </a:p>
          <a:p>
            <a:r>
              <a:rPr lang="fr-CH" dirty="0" smtClean="0"/>
              <a:t>117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501350" y="1107694"/>
            <a:ext cx="2743200" cy="534924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0" rIns="91440" bIns="0" rtlCol="0" anchor="t" anchorCtr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smtClean="0"/>
              <a:t>Single Aperture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SP101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SP102</a:t>
            </a:r>
          </a:p>
          <a:p>
            <a:pPr>
              <a:lnSpc>
                <a:spcPct val="100000"/>
              </a:lnSpc>
            </a:pPr>
            <a:endParaRPr lang="fr-CH" sz="2000" dirty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SP103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SP104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SP105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SP106 (test 3</a:t>
            </a:r>
            <a:r>
              <a:rPr lang="fr-CH" sz="2000" baseline="30000" dirty="0" smtClean="0"/>
              <a:t>rd</a:t>
            </a:r>
            <a:r>
              <a:rPr lang="fr-CH" sz="2000" dirty="0" smtClean="0"/>
              <a:t> Q 16)</a:t>
            </a:r>
            <a:endParaRPr lang="en-US" sz="2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244550" y="1107694"/>
            <a:ext cx="2743200" cy="534924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0" rIns="91440" bIns="0" rtlCol="0" anchor="t" anchorCtr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 err="1" smtClean="0"/>
              <a:t>Two</a:t>
            </a:r>
            <a:r>
              <a:rPr lang="fr-CH" dirty="0" smtClean="0"/>
              <a:t>-in-One</a:t>
            </a:r>
          </a:p>
          <a:p>
            <a:pPr marL="0" indent="0">
              <a:lnSpc>
                <a:spcPct val="100000"/>
              </a:lnSpc>
              <a:buNone/>
            </a:pPr>
            <a:endParaRPr lang="fr-CH" sz="2000" dirty="0"/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DP101</a:t>
            </a:r>
          </a:p>
          <a:p>
            <a:pPr lvl="1">
              <a:lnSpc>
                <a:spcPct val="100000"/>
              </a:lnSpc>
            </a:pPr>
            <a:r>
              <a:rPr lang="fr-CH" sz="2000" dirty="0" smtClean="0"/>
              <a:t>Test Dec.15-Jan.16</a:t>
            </a:r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endParaRPr lang="fr-CH" sz="2000" dirty="0"/>
          </a:p>
          <a:p>
            <a:pPr>
              <a:lnSpc>
                <a:spcPct val="100000"/>
              </a:lnSpc>
            </a:pPr>
            <a:endParaRPr lang="fr-CH" sz="2000" dirty="0"/>
          </a:p>
          <a:p>
            <a:pPr>
              <a:lnSpc>
                <a:spcPct val="100000"/>
              </a:lnSpc>
            </a:pPr>
            <a:endParaRPr lang="fr-CH" sz="2000" dirty="0" smtClean="0"/>
          </a:p>
          <a:p>
            <a:pPr>
              <a:lnSpc>
                <a:spcPct val="100000"/>
              </a:lnSpc>
            </a:pPr>
            <a:r>
              <a:rPr lang="fr-CH" sz="2000" dirty="0" smtClean="0"/>
              <a:t>DP102</a:t>
            </a:r>
          </a:p>
          <a:p>
            <a:pPr lvl="1">
              <a:lnSpc>
                <a:spcPct val="100000"/>
              </a:lnSpc>
              <a:spcBef>
                <a:spcPts val="450"/>
              </a:spcBef>
            </a:pPr>
            <a:r>
              <a:rPr lang="fr-CH" sz="2000" dirty="0" smtClean="0"/>
              <a:t>New </a:t>
            </a:r>
            <a:r>
              <a:rPr lang="fr-CH" sz="2000" dirty="0" err="1" smtClean="0"/>
              <a:t>yoke</a:t>
            </a:r>
            <a:r>
              <a:rPr lang="fr-CH" sz="2000" dirty="0" smtClean="0"/>
              <a:t> design</a:t>
            </a:r>
          </a:p>
          <a:p>
            <a:pPr lvl="1">
              <a:lnSpc>
                <a:spcPct val="100000"/>
              </a:lnSpc>
              <a:spcBef>
                <a:spcPts val="450"/>
              </a:spcBef>
            </a:pPr>
            <a:r>
              <a:rPr lang="fr-CH" sz="2000" dirty="0" err="1" smtClean="0"/>
              <a:t>Reduced</a:t>
            </a:r>
            <a:r>
              <a:rPr lang="fr-CH" sz="2000" dirty="0" smtClean="0"/>
              <a:t> OD</a:t>
            </a:r>
            <a:endParaRPr lang="fr-CH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021" y="1597844"/>
            <a:ext cx="1259826" cy="12600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150" y="1471844"/>
            <a:ext cx="1512000" cy="1512000"/>
          </a:xfrm>
          <a:prstGeom prst="rect">
            <a:avLst/>
          </a:prstGeom>
          <a:noFill/>
        </p:spPr>
      </p:pic>
      <p:sp>
        <p:nvSpPr>
          <p:cNvPr id="11" name="Freeform 10"/>
          <p:cNvSpPr/>
          <p:nvPr/>
        </p:nvSpPr>
        <p:spPr>
          <a:xfrm>
            <a:off x="1516292" y="2430681"/>
            <a:ext cx="1863524" cy="1243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6600FF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flipV="1">
            <a:off x="1516292" y="2543426"/>
            <a:ext cx="1863524" cy="25200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6600FF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652363">
            <a:off x="1462316" y="2646630"/>
            <a:ext cx="1980000" cy="451298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endCxn id="15" idx="4"/>
          </p:cNvCxnSpPr>
          <p:nvPr/>
        </p:nvCxnSpPr>
        <p:spPr>
          <a:xfrm>
            <a:off x="1516292" y="3183036"/>
            <a:ext cx="1871559" cy="6702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 rot="463309">
            <a:off x="1516292" y="3690090"/>
            <a:ext cx="1863524" cy="1243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6699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 rot="463309" flipV="1">
            <a:off x="1516292" y="3802835"/>
            <a:ext cx="1863524" cy="25200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6699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rot="463309">
            <a:off x="1524773" y="4438000"/>
            <a:ext cx="1863524" cy="1243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7030A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 rot="463309" flipV="1">
            <a:off x="1524773" y="4550745"/>
            <a:ext cx="1863524" cy="25200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7030A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 rot="463309">
            <a:off x="1516292" y="5156611"/>
            <a:ext cx="1863524" cy="1243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 rot="463309" flipV="1">
            <a:off x="1516292" y="5269356"/>
            <a:ext cx="1863524" cy="25200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 rot="463309">
            <a:off x="1516291" y="5904520"/>
            <a:ext cx="1863524" cy="1243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FF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 rot="463309" flipV="1">
            <a:off x="1516291" y="6017265"/>
            <a:ext cx="1863524" cy="25200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FF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 rot="320217">
            <a:off x="4484675" y="3336534"/>
            <a:ext cx="1628605" cy="108942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 rot="21288497" flipV="1">
            <a:off x="4493404" y="3568072"/>
            <a:ext cx="1628605" cy="3654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6699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 rot="1095995">
            <a:off x="4464291" y="5001145"/>
            <a:ext cx="1628605" cy="108942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rgbClr val="7030A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 rot="464275" flipV="1">
            <a:off x="4473020" y="5232683"/>
            <a:ext cx="1628605" cy="365420"/>
          </a:xfrm>
          <a:custGeom>
            <a:avLst/>
            <a:gdLst>
              <a:gd name="connsiteX0" fmla="*/ 0 w 1863524"/>
              <a:gd name="connsiteY0" fmla="*/ 0 h 124320"/>
              <a:gd name="connsiteX1" fmla="*/ 312516 w 1863524"/>
              <a:gd name="connsiteY1" fmla="*/ 0 h 124320"/>
              <a:gd name="connsiteX2" fmla="*/ 324091 w 1863524"/>
              <a:gd name="connsiteY2" fmla="*/ 0 h 124320"/>
              <a:gd name="connsiteX3" fmla="*/ 1215342 w 1863524"/>
              <a:gd name="connsiteY3" fmla="*/ 115747 h 124320"/>
              <a:gd name="connsiteX4" fmla="*/ 1863524 w 1863524"/>
              <a:gd name="connsiteY4" fmla="*/ 115747 h 124320"/>
              <a:gd name="connsiteX5" fmla="*/ 1863524 w 1863524"/>
              <a:gd name="connsiteY5" fmla="*/ 115747 h 12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3524" h="124320">
                <a:moveTo>
                  <a:pt x="0" y="0"/>
                </a:moveTo>
                <a:lnTo>
                  <a:pt x="312516" y="0"/>
                </a:lnTo>
                <a:lnTo>
                  <a:pt x="324091" y="0"/>
                </a:lnTo>
                <a:cubicBezTo>
                  <a:pt x="474562" y="19291"/>
                  <a:pt x="958770" y="96456"/>
                  <a:pt x="1215342" y="115747"/>
                </a:cubicBezTo>
                <a:cubicBezTo>
                  <a:pt x="1471914" y="135038"/>
                  <a:pt x="1863524" y="115747"/>
                  <a:pt x="1863524" y="115747"/>
                </a:cubicBezTo>
                <a:lnTo>
                  <a:pt x="1863524" y="115747"/>
                </a:lnTo>
              </a:path>
            </a:pathLst>
          </a:custGeom>
          <a:noFill/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04950" y="2258975"/>
            <a:ext cx="648000" cy="2520000"/>
          </a:xfrm>
          <a:prstGeom prst="rect">
            <a:avLst/>
          </a:prstGeom>
          <a:noFill/>
          <a:ln w="25400">
            <a:gradFill>
              <a:gsLst>
                <a:gs pos="0">
                  <a:srgbClr val="6600FF"/>
                </a:gs>
                <a:gs pos="100000">
                  <a:srgbClr val="7030A0"/>
                </a:gs>
              </a:gsLst>
              <a:lin ang="5400000" scaled="1"/>
            </a:gradFill>
            <a:prstDash val="sysDot"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06668" y="4850975"/>
            <a:ext cx="648000" cy="684000"/>
          </a:xfrm>
          <a:prstGeom prst="rect">
            <a:avLst/>
          </a:prstGeom>
          <a:noFill/>
          <a:ln w="25400"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06668" y="5606975"/>
            <a:ext cx="648000" cy="68400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1" name="Picture 40" descr="IMG_0395.JPG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3C6C98"/>
              </a:clrFrom>
              <a:clrTo>
                <a:srgbClr val="3C6C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83" t="5198" r="8039" b="16237"/>
          <a:stretch/>
        </p:blipFill>
        <p:spPr>
          <a:xfrm>
            <a:off x="1585542" y="1629060"/>
            <a:ext cx="1084133" cy="540000"/>
          </a:xfrm>
          <a:prstGeom prst="round2SameRect">
            <a:avLst>
              <a:gd name="adj1" fmla="val 50000"/>
              <a:gd name="adj2" fmla="val 0"/>
            </a:avLst>
          </a:prstGeom>
        </p:spPr>
      </p:pic>
      <p:sp>
        <p:nvSpPr>
          <p:cNvPr id="10" name="TextBox 9"/>
          <p:cNvSpPr txBox="1"/>
          <p:nvPr/>
        </p:nvSpPr>
        <p:spPr>
          <a:xfrm>
            <a:off x="4951272" y="170463"/>
            <a:ext cx="4250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+mj-lt"/>
              <a:buAutoNum type="arabicPeriod"/>
            </a:pPr>
            <a:r>
              <a:rPr lang="fr-CH" sz="1600" dirty="0" smtClean="0"/>
              <a:t>QH/Traces </a:t>
            </a:r>
            <a:r>
              <a:rPr lang="fr-CH" sz="1600" dirty="0" err="1" smtClean="0"/>
              <a:t>glued</a:t>
            </a:r>
            <a:r>
              <a:rPr lang="fr-CH" sz="1600" dirty="0" smtClean="0"/>
              <a:t> on </a:t>
            </a:r>
            <a:r>
              <a:rPr lang="fr-CH" sz="1600" dirty="0" err="1" smtClean="0"/>
              <a:t>outside</a:t>
            </a:r>
            <a:r>
              <a:rPr lang="fr-CH" sz="1600" dirty="0" smtClean="0"/>
              <a:t> surface of OL</a:t>
            </a:r>
          </a:p>
          <a:p>
            <a:pPr marL="266700" indent="-266700">
              <a:buFont typeface="+mj-lt"/>
              <a:buAutoNum type="arabicPeriod"/>
            </a:pPr>
            <a:r>
              <a:rPr lang="fr-CH" sz="1600" dirty="0" smtClean="0"/>
              <a:t>QH/Traces </a:t>
            </a:r>
            <a:r>
              <a:rPr lang="fr-CH" sz="1600" dirty="0" err="1" smtClean="0"/>
              <a:t>impregnated</a:t>
            </a:r>
            <a:r>
              <a:rPr lang="fr-CH" sz="1600" dirty="0" smtClean="0"/>
              <a:t> on OL</a:t>
            </a:r>
            <a:endParaRPr lang="fr-CH" sz="1600" dirty="0"/>
          </a:p>
          <a:p>
            <a:pPr marL="266700" indent="-266700">
              <a:buFont typeface="+mj-lt"/>
              <a:buAutoNum type="arabicPeriod"/>
            </a:pPr>
            <a:r>
              <a:rPr lang="fr-CH" sz="1600" dirty="0" smtClean="0"/>
              <a:t>QH/Traces </a:t>
            </a:r>
            <a:r>
              <a:rPr lang="fr-CH" sz="1600" dirty="0" err="1" smtClean="0"/>
              <a:t>impregnated</a:t>
            </a:r>
            <a:r>
              <a:rPr lang="fr-CH" sz="1600" dirty="0" smtClean="0"/>
              <a:t> on OL + </a:t>
            </a:r>
            <a:r>
              <a:rPr lang="fr-CH" sz="1600" dirty="0" err="1" smtClean="0"/>
              <a:t>interlayer</a:t>
            </a:r>
            <a:r>
              <a:rPr lang="fr-CH" sz="1600" dirty="0" smtClean="0"/>
              <a:t> QH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27355" y="3372437"/>
            <a:ext cx="30095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b="1" dirty="0" smtClean="0"/>
              <a:t>1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29627" y="5018124"/>
            <a:ext cx="30095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b="1" dirty="0" smtClean="0"/>
              <a:t>2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30766" y="5756124"/>
            <a:ext cx="30095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b="1" dirty="0" smtClean="0"/>
              <a:t>3</a:t>
            </a:r>
            <a:endParaRPr lang="en-US" b="1" dirty="0"/>
          </a:p>
        </p:txBody>
      </p:sp>
      <p:sp>
        <p:nvSpPr>
          <p:cNvPr id="13" name="Freeform 12"/>
          <p:cNvSpPr/>
          <p:nvPr/>
        </p:nvSpPr>
        <p:spPr>
          <a:xfrm>
            <a:off x="115268" y="266067"/>
            <a:ext cx="4665076" cy="3217913"/>
          </a:xfrm>
          <a:custGeom>
            <a:avLst/>
            <a:gdLst>
              <a:gd name="connsiteX0" fmla="*/ 289846 w 4665076"/>
              <a:gd name="connsiteY0" fmla="*/ 3217913 h 3217913"/>
              <a:gd name="connsiteX1" fmla="*/ 46778 w 4665076"/>
              <a:gd name="connsiteY1" fmla="*/ 2222490 h 3217913"/>
              <a:gd name="connsiteX2" fmla="*/ 46778 w 4665076"/>
              <a:gd name="connsiteY2" fmla="*/ 544161 h 3217913"/>
              <a:gd name="connsiteX3" fmla="*/ 532914 w 4665076"/>
              <a:gd name="connsiteY3" fmla="*/ 104323 h 3217913"/>
              <a:gd name="connsiteX4" fmla="*/ 1736681 w 4665076"/>
              <a:gd name="connsiteY4" fmla="*/ 151 h 3217913"/>
              <a:gd name="connsiteX5" fmla="*/ 4665076 w 4665076"/>
              <a:gd name="connsiteY5" fmla="*/ 115898 h 3217913"/>
              <a:gd name="connsiteX6" fmla="*/ 4665076 w 4665076"/>
              <a:gd name="connsiteY6" fmla="*/ 115898 h 32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5076" h="3217913">
                <a:moveTo>
                  <a:pt x="289846" y="3217913"/>
                </a:moveTo>
                <a:cubicBezTo>
                  <a:pt x="188567" y="2943014"/>
                  <a:pt x="87289" y="2668115"/>
                  <a:pt x="46778" y="2222490"/>
                </a:cubicBezTo>
                <a:cubicBezTo>
                  <a:pt x="6267" y="1776865"/>
                  <a:pt x="-34245" y="897189"/>
                  <a:pt x="46778" y="544161"/>
                </a:cubicBezTo>
                <a:cubicBezTo>
                  <a:pt x="127801" y="191133"/>
                  <a:pt x="251264" y="194991"/>
                  <a:pt x="532914" y="104323"/>
                </a:cubicBezTo>
                <a:cubicBezTo>
                  <a:pt x="814564" y="13655"/>
                  <a:pt x="1047987" y="-1778"/>
                  <a:pt x="1736681" y="151"/>
                </a:cubicBezTo>
                <a:cubicBezTo>
                  <a:pt x="2425375" y="2080"/>
                  <a:pt x="4665076" y="115898"/>
                  <a:pt x="4665076" y="115898"/>
                </a:cubicBezTo>
                <a:lnTo>
                  <a:pt x="4665076" y="115898"/>
                </a:lnTo>
              </a:path>
            </a:pathLst>
          </a:custGeom>
          <a:noFill/>
          <a:ln w="19050">
            <a:solidFill>
              <a:srgbClr val="002060"/>
            </a:solidFill>
            <a:prstDash val="sysDash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/>
          <p:cNvSpPr/>
          <p:nvPr/>
        </p:nvSpPr>
        <p:spPr>
          <a:xfrm>
            <a:off x="557835" y="2258975"/>
            <a:ext cx="200315" cy="2520000"/>
          </a:xfrm>
          <a:prstGeom prst="leftBrace">
            <a:avLst/>
          </a:prstGeom>
          <a:ln>
            <a:gradFill>
              <a:gsLst>
                <a:gs pos="0">
                  <a:srgbClr val="6600FF"/>
                </a:gs>
                <a:gs pos="100000">
                  <a:srgbClr val="7030A0"/>
                </a:gs>
              </a:gsLst>
              <a:lin ang="5400000" scaled="1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Brace 38"/>
          <p:cNvSpPr/>
          <p:nvPr/>
        </p:nvSpPr>
        <p:spPr>
          <a:xfrm>
            <a:off x="559535" y="4842000"/>
            <a:ext cx="200315" cy="684000"/>
          </a:xfrm>
          <a:prstGeom prst="leftBrac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Brace 39"/>
          <p:cNvSpPr/>
          <p:nvPr/>
        </p:nvSpPr>
        <p:spPr>
          <a:xfrm>
            <a:off x="549778" y="5599071"/>
            <a:ext cx="200315" cy="684000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10653" r="25443" b="7541"/>
          <a:stretch/>
        </p:blipFill>
        <p:spPr>
          <a:xfrm>
            <a:off x="6952134" y="4028574"/>
            <a:ext cx="1508032" cy="1512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0269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2864271" y="5523963"/>
            <a:ext cx="936000" cy="2520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1014" cy="914400"/>
          </a:xfrm>
        </p:spPr>
        <p:txBody>
          <a:bodyPr/>
          <a:lstStyle/>
          <a:p>
            <a:r>
              <a:rPr lang="fr-CH" dirty="0" smtClean="0"/>
              <a:t>The DS 11T </a:t>
            </a:r>
            <a:r>
              <a:rPr lang="fr-CH" dirty="0" err="1" smtClean="0"/>
              <a:t>dipole</a:t>
            </a:r>
            <a:r>
              <a:rPr lang="fr-CH" dirty="0" smtClean="0"/>
              <a:t> on the HL-LHC </a:t>
            </a:r>
            <a:r>
              <a:rPr lang="fr-CH" dirty="0" err="1" smtClean="0"/>
              <a:t>timeline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" y="973395"/>
            <a:ext cx="9144000" cy="3813203"/>
          </a:xfrm>
        </p:spPr>
      </p:pic>
      <p:sp>
        <p:nvSpPr>
          <p:cNvPr id="15" name="Rectangle 14"/>
          <p:cNvSpPr/>
          <p:nvPr/>
        </p:nvSpPr>
        <p:spPr>
          <a:xfrm>
            <a:off x="471725" y="4916106"/>
            <a:ext cx="1695834" cy="252000"/>
          </a:xfrm>
          <a:prstGeom prst="rect">
            <a:avLst/>
          </a:prstGeom>
          <a:noFill/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smtClean="0">
                <a:solidFill>
                  <a:srgbClr val="C00000"/>
                </a:solidFill>
              </a:rPr>
              <a:t>PROTOTYPE P1 - RRP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5869" y="2401200"/>
            <a:ext cx="1008000" cy="16740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73875" y="2401200"/>
            <a:ext cx="1260000" cy="16740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999067" y="5225295"/>
            <a:ext cx="1332000" cy="2520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200" b="1" dirty="0" smtClean="0"/>
              <a:t>Q4-2016 / Q2-2019</a:t>
            </a:r>
            <a:endParaRPr lang="en-US" sz="1200" b="1" dirty="0"/>
          </a:p>
        </p:txBody>
      </p:sp>
      <p:sp>
        <p:nvSpPr>
          <p:cNvPr id="35" name="Rounded Rectangle 34"/>
          <p:cNvSpPr/>
          <p:nvPr/>
        </p:nvSpPr>
        <p:spPr>
          <a:xfrm>
            <a:off x="4936607" y="6098590"/>
            <a:ext cx="2124000" cy="2520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200" b="1" dirty="0" smtClean="0"/>
              <a:t>Q2-2020 / Q2-2024</a:t>
            </a:r>
            <a:endParaRPr lang="en-US" sz="1200" b="1" dirty="0"/>
          </a:p>
        </p:txBody>
      </p:sp>
      <p:sp>
        <p:nvSpPr>
          <p:cNvPr id="36" name="Rounded Rectangle 35"/>
          <p:cNvSpPr/>
          <p:nvPr/>
        </p:nvSpPr>
        <p:spPr>
          <a:xfrm>
            <a:off x="659067" y="5225295"/>
            <a:ext cx="2340000" cy="2520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smtClean="0">
                <a:solidFill>
                  <a:schemeClr val="tx2"/>
                </a:solidFill>
              </a:rPr>
              <a:t>Production for LS2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597414" y="6098590"/>
            <a:ext cx="2340000" cy="2520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smtClean="0">
                <a:solidFill>
                  <a:schemeClr val="tx2"/>
                </a:solidFill>
              </a:rPr>
              <a:t>Production for LS3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71725" y="5516019"/>
            <a:ext cx="2340000" cy="2520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err="1" smtClean="0">
                <a:solidFill>
                  <a:schemeClr val="accent3">
                    <a:lumMod val="50000"/>
                  </a:schemeClr>
                </a:solidFill>
              </a:rPr>
              <a:t>Models</a:t>
            </a:r>
            <a:r>
              <a:rPr lang="fr-CH" sz="1400" b="1" dirty="0" smtClean="0">
                <a:solidFill>
                  <a:schemeClr val="accent3">
                    <a:lumMod val="50000"/>
                  </a:schemeClr>
                </a:solidFill>
              </a:rPr>
              <a:t> PIT </a:t>
            </a:r>
            <a:r>
              <a:rPr lang="fr-CH" sz="1400" b="1" dirty="0" err="1" smtClean="0">
                <a:solidFill>
                  <a:schemeClr val="accent3">
                    <a:lumMod val="50000"/>
                  </a:schemeClr>
                </a:solidFill>
              </a:rPr>
              <a:t>cable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419362" y="4609716"/>
            <a:ext cx="1649863" cy="2520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200" b="1" dirty="0" smtClean="0"/>
              <a:t>On-</a:t>
            </a:r>
            <a:r>
              <a:rPr lang="fr-CH" sz="1200" b="1" dirty="0" err="1" smtClean="0"/>
              <a:t>going</a:t>
            </a:r>
            <a:r>
              <a:rPr lang="fr-CH" sz="1200" b="1" dirty="0" smtClean="0"/>
              <a:t> / Q4-2016</a:t>
            </a:r>
            <a:endParaRPr lang="en-US" sz="1200" b="1" dirty="0"/>
          </a:p>
        </p:txBody>
      </p:sp>
      <p:sp>
        <p:nvSpPr>
          <p:cNvPr id="41" name="Rounded Rectangle 40"/>
          <p:cNvSpPr/>
          <p:nvPr/>
        </p:nvSpPr>
        <p:spPr>
          <a:xfrm>
            <a:off x="0" y="4613162"/>
            <a:ext cx="1419362" cy="245755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err="1" smtClean="0">
                <a:solidFill>
                  <a:schemeClr val="accent3">
                    <a:lumMod val="50000"/>
                  </a:schemeClr>
                </a:solidFill>
              </a:rPr>
              <a:t>Models</a:t>
            </a:r>
            <a:r>
              <a:rPr lang="fr-CH" sz="1400" b="1" dirty="0" smtClean="0">
                <a:solidFill>
                  <a:schemeClr val="accent3">
                    <a:lumMod val="50000"/>
                  </a:schemeClr>
                </a:solidFill>
              </a:rPr>
              <a:t> RRP </a:t>
            </a:r>
            <a:r>
              <a:rPr lang="fr-CH" sz="1400" b="1" dirty="0" err="1" smtClean="0">
                <a:solidFill>
                  <a:schemeClr val="accent3">
                    <a:lumMod val="50000"/>
                  </a:schemeClr>
                </a:solidFill>
              </a:rPr>
              <a:t>cable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2167559" y="4916106"/>
            <a:ext cx="1134000" cy="2520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200" b="1" dirty="0" smtClean="0"/>
              <a:t>Q1-15 / Q1-17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77982" y="5514559"/>
            <a:ext cx="1855571" cy="276999"/>
          </a:xfrm>
          <a:prstGeom prst="rect">
            <a:avLst/>
          </a:prstGeom>
          <a:noFill/>
        </p:spPr>
        <p:txBody>
          <a:bodyPr wrap="square" lIns="36000" rIns="36000" rtlCol="0" anchor="ctr" anchorCtr="0">
            <a:spAutoFit/>
          </a:bodyPr>
          <a:lstStyle/>
          <a:p>
            <a:r>
              <a:rPr lang="fr-CH" sz="1200" b="1" dirty="0">
                <a:solidFill>
                  <a:schemeClr val="bg1"/>
                </a:solidFill>
              </a:rPr>
              <a:t>Q3-2016 / </a:t>
            </a:r>
            <a:r>
              <a:rPr lang="fr-CH" sz="1200" b="1" dirty="0" smtClean="0">
                <a:solidFill>
                  <a:schemeClr val="bg1"/>
                </a:solidFill>
              </a:rPr>
              <a:t>Q2 </a:t>
            </a:r>
            <a:r>
              <a:rPr lang="fr-CH" sz="1200" b="1" dirty="0" smtClean="0">
                <a:solidFill>
                  <a:schemeClr val="accent3">
                    <a:lumMod val="50000"/>
                  </a:schemeClr>
                </a:solidFill>
              </a:rPr>
              <a:t>-2018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94711" y="5809452"/>
            <a:ext cx="1695834" cy="252000"/>
          </a:xfrm>
          <a:prstGeom prst="rect">
            <a:avLst/>
          </a:prstGeom>
          <a:noFill/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fr-CH" sz="1400" b="1" dirty="0" smtClean="0">
                <a:solidFill>
                  <a:srgbClr val="C00000"/>
                </a:solidFill>
              </a:rPr>
              <a:t>PROTOTYPE P2 - PIT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102123" y="5809452"/>
            <a:ext cx="1008000" cy="2520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200" b="1" dirty="0" smtClean="0"/>
              <a:t>Q1-19 / Q4-20</a:t>
            </a:r>
            <a:endParaRPr lang="en-US" sz="1200" b="1" dirty="0"/>
          </a:p>
        </p:txBody>
      </p:sp>
      <p:sp>
        <p:nvSpPr>
          <p:cNvPr id="45" name="Rounded Rectangle 44"/>
          <p:cNvSpPr/>
          <p:nvPr/>
        </p:nvSpPr>
        <p:spPr>
          <a:xfrm>
            <a:off x="7076003" y="6098590"/>
            <a:ext cx="1872000" cy="2520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CH" sz="1400" b="1" dirty="0" smtClean="0">
                <a:solidFill>
                  <a:schemeClr val="tx2"/>
                </a:solidFill>
              </a:rPr>
              <a:t>PIT and/or RRP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301559" y="4916106"/>
            <a:ext cx="2520000" cy="252000"/>
          </a:xfrm>
          <a:prstGeom prst="rect">
            <a:avLst/>
          </a:prstGeom>
          <a:noFill/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CH" sz="1400" b="1" dirty="0" smtClean="0">
                <a:solidFill>
                  <a:srgbClr val="C00000"/>
                </a:solidFill>
              </a:rPr>
              <a:t>Cold tests in first quarter of 2017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331067" y="5215332"/>
            <a:ext cx="4608000" cy="2520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CH" sz="1400" b="1" dirty="0" smtClean="0">
                <a:solidFill>
                  <a:schemeClr val="tx2"/>
                </a:solidFill>
              </a:rPr>
              <a:t>Start </a:t>
            </a:r>
            <a:r>
              <a:rPr lang="fr-CH" sz="1400" b="1" dirty="0" err="1" smtClean="0">
                <a:solidFill>
                  <a:schemeClr val="tx2"/>
                </a:solidFill>
              </a:rPr>
              <a:t>after</a:t>
            </a:r>
            <a:r>
              <a:rPr lang="fr-CH" sz="1400" b="1" dirty="0" smtClean="0">
                <a:solidFill>
                  <a:schemeClr val="tx2"/>
                </a:solidFill>
              </a:rPr>
              <a:t> cold tests of SP106 are </a:t>
            </a:r>
            <a:r>
              <a:rPr lang="fr-CH" sz="1400" b="1" dirty="0" err="1" smtClean="0">
                <a:solidFill>
                  <a:schemeClr val="tx2"/>
                </a:solidFill>
              </a:rPr>
              <a:t>done</a:t>
            </a:r>
            <a:r>
              <a:rPr lang="fr-CH" sz="1400" b="1" dirty="0" smtClean="0">
                <a:solidFill>
                  <a:schemeClr val="tx2"/>
                </a:solidFill>
              </a:rPr>
              <a:t> (inter-layer QH)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93869" y="5809452"/>
            <a:ext cx="2664000" cy="252000"/>
          </a:xfrm>
          <a:prstGeom prst="rect">
            <a:avLst/>
          </a:prstGeom>
          <a:noFill/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CH" sz="1400" b="1" dirty="0" smtClean="0">
                <a:solidFill>
                  <a:srgbClr val="C00000"/>
                </a:solidFill>
              </a:rPr>
              <a:t>Start </a:t>
            </a:r>
            <a:r>
              <a:rPr lang="fr-CH" sz="1400" b="1" dirty="0" err="1" smtClean="0">
                <a:solidFill>
                  <a:srgbClr val="C00000"/>
                </a:solidFill>
              </a:rPr>
              <a:t>after</a:t>
            </a:r>
            <a:r>
              <a:rPr lang="fr-CH" sz="1400" b="1" dirty="0" smtClean="0">
                <a:solidFill>
                  <a:srgbClr val="C00000"/>
                </a:solidFill>
              </a:rPr>
              <a:t> </a:t>
            </a:r>
            <a:r>
              <a:rPr lang="fr-CH" sz="1400" b="1" dirty="0" err="1" smtClean="0">
                <a:solidFill>
                  <a:srgbClr val="C00000"/>
                </a:solidFill>
              </a:rPr>
              <a:t>coils</a:t>
            </a:r>
            <a:r>
              <a:rPr lang="fr-CH" sz="1400" b="1" dirty="0" smtClean="0">
                <a:solidFill>
                  <a:srgbClr val="C00000"/>
                </a:solidFill>
              </a:rPr>
              <a:t> for LS2 are </a:t>
            </a:r>
            <a:r>
              <a:rPr lang="fr-CH" sz="1400" b="1" dirty="0" err="1" smtClean="0">
                <a:solidFill>
                  <a:srgbClr val="C00000"/>
                </a:solidFill>
              </a:rPr>
              <a:t>done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9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5" grpId="0"/>
      <p:bldP spid="13" grpId="0" animBg="1"/>
      <p:bldP spid="35" grpId="0" animBg="1"/>
      <p:bldP spid="36" grpId="0"/>
      <p:bldP spid="37" grpId="0"/>
      <p:bldP spid="39" grpId="0"/>
      <p:bldP spid="40" grpId="0" animBg="1"/>
      <p:bldP spid="41" grpId="0"/>
      <p:bldP spid="42" grpId="0" animBg="1"/>
      <p:bldP spid="18" grpId="0"/>
      <p:bldP spid="43" grpId="0"/>
      <p:bldP spid="44" grpId="0" animBg="1"/>
      <p:bldP spid="45" grpId="0"/>
      <p:bldP spid="46" grpId="0"/>
      <p:bldP spid="47" grpId="0"/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Production of first long </a:t>
            </a:r>
            <a:r>
              <a:rPr lang="fr-CH" dirty="0" err="1" smtClean="0"/>
              <a:t>coils</a:t>
            </a:r>
            <a:r>
              <a:rPr lang="fr-CH" dirty="0" smtClean="0"/>
              <a:t> in B180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1008000"/>
            <a:ext cx="3240000" cy="243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000" y="3439653"/>
            <a:ext cx="3420000" cy="288000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2</a:t>
            </a:r>
            <a:r>
              <a:rPr lang="fr-CH" sz="1400" baseline="30000" dirty="0" smtClean="0"/>
              <a:t>nd</a:t>
            </a:r>
            <a:r>
              <a:rPr lang="fr-CH" sz="1400" dirty="0" smtClean="0"/>
              <a:t> </a:t>
            </a:r>
            <a:r>
              <a:rPr lang="fr-CH" sz="1400" dirty="0" err="1" smtClean="0"/>
              <a:t>coil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braided</a:t>
            </a:r>
            <a:r>
              <a:rPr lang="fr-CH" sz="1400" dirty="0" smtClean="0"/>
              <a:t> Cu </a:t>
            </a:r>
            <a:r>
              <a:rPr lang="fr-CH" sz="1400" dirty="0" err="1" smtClean="0"/>
              <a:t>cable</a:t>
            </a:r>
            <a:r>
              <a:rPr lang="fr-CH" sz="1400" dirty="0" smtClean="0"/>
              <a:t> </a:t>
            </a:r>
            <a:r>
              <a:rPr lang="fr-CH" sz="1400" dirty="0" err="1" smtClean="0"/>
              <a:t>during</a:t>
            </a:r>
            <a:r>
              <a:rPr lang="fr-CH" sz="1400" dirty="0" smtClean="0"/>
              <a:t> </a:t>
            </a:r>
            <a:r>
              <a:rPr lang="fr-CH" sz="1400" dirty="0" err="1" smtClean="0"/>
              <a:t>winding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1008000"/>
            <a:ext cx="3240000" cy="243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0000" y="3439506"/>
            <a:ext cx="3240000" cy="28814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err="1" smtClean="0"/>
              <a:t>Detail</a:t>
            </a:r>
            <a:r>
              <a:rPr lang="fr-CH" sz="1400" dirty="0" smtClean="0"/>
              <a:t> of the 2</a:t>
            </a:r>
            <a:r>
              <a:rPr lang="fr-CH" sz="1400" baseline="30000" dirty="0" smtClean="0"/>
              <a:t>nd</a:t>
            </a:r>
            <a:r>
              <a:rPr lang="fr-CH" sz="1400" dirty="0" smtClean="0"/>
              <a:t> Cu </a:t>
            </a:r>
            <a:r>
              <a:rPr lang="fr-CH" sz="1400" dirty="0" err="1" smtClean="0"/>
              <a:t>cable</a:t>
            </a:r>
            <a:r>
              <a:rPr lang="fr-CH" sz="1400" dirty="0" smtClean="0"/>
              <a:t> </a:t>
            </a:r>
            <a:r>
              <a:rPr lang="fr-CH" sz="1400" dirty="0" err="1" smtClean="0"/>
              <a:t>coil</a:t>
            </a:r>
            <a:r>
              <a:rPr lang="fr-CH" sz="1400" dirty="0" smtClean="0"/>
              <a:t> </a:t>
            </a:r>
            <a:r>
              <a:rPr lang="fr-CH" sz="1400" dirty="0" err="1" smtClean="0"/>
              <a:t>after</a:t>
            </a:r>
            <a:r>
              <a:rPr lang="fr-CH" sz="1400" dirty="0" smtClean="0"/>
              <a:t> </a:t>
            </a:r>
            <a:r>
              <a:rPr lang="fr-CH" sz="1400" dirty="0" err="1" smtClean="0"/>
              <a:t>curing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3501" y="6173212"/>
            <a:ext cx="3420000" cy="288000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3</a:t>
            </a:r>
            <a:r>
              <a:rPr lang="fr-CH" sz="1400" baseline="30000" dirty="0" smtClean="0"/>
              <a:t>rd</a:t>
            </a:r>
            <a:r>
              <a:rPr lang="fr-CH" sz="1400" dirty="0" smtClean="0"/>
              <a:t> </a:t>
            </a:r>
            <a:r>
              <a:rPr lang="fr-CH" sz="1400" dirty="0" err="1" smtClean="0"/>
              <a:t>coil</a:t>
            </a:r>
            <a:r>
              <a:rPr lang="fr-CH" sz="1400" dirty="0" smtClean="0"/>
              <a:t>,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braided</a:t>
            </a:r>
            <a:r>
              <a:rPr lang="fr-CH" sz="1400" dirty="0" smtClean="0"/>
              <a:t> </a:t>
            </a:r>
            <a:r>
              <a:rPr lang="fr-CH" sz="1400" b="1" dirty="0" err="1" smtClean="0"/>
              <a:t>Sc</a:t>
            </a:r>
            <a:r>
              <a:rPr lang="fr-CH" sz="1400" dirty="0" smtClean="0"/>
              <a:t> </a:t>
            </a:r>
            <a:r>
              <a:rPr lang="fr-CH" sz="1400" dirty="0" err="1" smtClean="0"/>
              <a:t>cable</a:t>
            </a:r>
            <a:r>
              <a:rPr lang="fr-CH" sz="1400" dirty="0" smtClean="0"/>
              <a:t> </a:t>
            </a:r>
            <a:r>
              <a:rPr lang="fr-CH" sz="1400" dirty="0" err="1" smtClean="0"/>
              <a:t>during</a:t>
            </a:r>
            <a:r>
              <a:rPr lang="fr-CH" sz="1400" dirty="0" smtClean="0"/>
              <a:t> </a:t>
            </a:r>
            <a:r>
              <a:rPr lang="fr-CH" sz="1400" dirty="0" err="1" smtClean="0"/>
              <a:t>winding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70000" y="6146442"/>
            <a:ext cx="3780000" cy="503590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New </a:t>
            </a:r>
            <a:r>
              <a:rPr lang="fr-CH" sz="1400" dirty="0" err="1" smtClean="0"/>
              <a:t>clutch</a:t>
            </a:r>
            <a:r>
              <a:rPr lang="fr-CH" sz="1400" dirty="0" smtClean="0"/>
              <a:t> / PCS for </a:t>
            </a:r>
            <a:r>
              <a:rPr lang="fr-CH" sz="1400" dirty="0" err="1" smtClean="0"/>
              <a:t>better</a:t>
            </a:r>
            <a:r>
              <a:rPr lang="fr-CH" sz="1400" dirty="0" smtClean="0"/>
              <a:t> control of the tension              	on </a:t>
            </a:r>
            <a:r>
              <a:rPr lang="fr-CH" sz="1400" dirty="0" err="1" smtClean="0"/>
              <a:t>cable</a:t>
            </a:r>
            <a:r>
              <a:rPr lang="fr-CH" sz="1400" dirty="0" smtClean="0"/>
              <a:t> </a:t>
            </a:r>
            <a:r>
              <a:rPr lang="fr-CH" sz="1400" dirty="0" err="1" smtClean="0"/>
              <a:t>during</a:t>
            </a:r>
            <a:r>
              <a:rPr lang="fr-CH" sz="1400" dirty="0" smtClean="0"/>
              <a:t> </a:t>
            </a:r>
            <a:r>
              <a:rPr lang="fr-CH" sz="1400" dirty="0" err="1" smtClean="0"/>
              <a:t>winding</a:t>
            </a:r>
            <a:r>
              <a:rPr lang="fr-CH" sz="1400" dirty="0" smtClean="0"/>
              <a:t> 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-46483" y="4342488"/>
            <a:ext cx="11894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</a:rPr>
              <a:t>1</a:t>
            </a:r>
            <a:r>
              <a:rPr lang="en-US" sz="2400" b="1" cap="none" spc="0" baseline="30000" dirty="0" smtClean="0">
                <a:ln w="9525">
                  <a:solidFill>
                    <a:schemeClr val="bg1"/>
                  </a:solidFill>
                  <a:prstDash val="solid"/>
                </a:ln>
              </a:rPr>
              <a:t>st</a:t>
            </a:r>
            <a:endParaRPr lang="en-US" sz="2400" b="1" dirty="0">
              <a:ln w="9525">
                <a:solidFill>
                  <a:schemeClr val="bg1"/>
                </a:solidFill>
                <a:prstDash val="solid"/>
              </a:ln>
            </a:endParaRPr>
          </a:p>
          <a:p>
            <a:pPr algn="ctr"/>
            <a:r>
              <a:rPr lang="en-US" sz="2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</a:rPr>
              <a:t>Sc</a:t>
            </a:r>
            <a:r>
              <a:rPr 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</a:rPr>
              <a:t> coil</a:t>
            </a:r>
          </a:p>
          <a:p>
            <a:pPr algn="ctr"/>
            <a:r>
              <a:rPr lang="fr-CH" sz="2400" b="1" dirty="0" err="1" smtClean="0">
                <a:ln w="9525">
                  <a:solidFill>
                    <a:schemeClr val="bg1"/>
                  </a:solidFill>
                  <a:prstDash val="solid"/>
                </a:ln>
              </a:rPr>
              <a:t>Wound</a:t>
            </a:r>
            <a:r>
              <a:rPr lang="fr-CH" sz="2400" b="1" dirty="0" smtClean="0">
                <a:ln w="9525">
                  <a:solidFill>
                    <a:schemeClr val="bg1"/>
                  </a:solidFill>
                  <a:prstDash val="solid"/>
                </a:ln>
              </a:rPr>
              <a:t/>
            </a:r>
            <a:br>
              <a:rPr lang="fr-CH" sz="2400" b="1" dirty="0" smtClean="0">
                <a:ln w="9525">
                  <a:solidFill>
                    <a:schemeClr val="bg1"/>
                  </a:solidFill>
                  <a:prstDash val="solid"/>
                </a:ln>
              </a:rPr>
            </a:br>
            <a:r>
              <a:rPr lang="fr-CH" sz="2400" b="1" dirty="0" smtClean="0">
                <a:ln w="9525">
                  <a:solidFill>
                    <a:schemeClr val="bg1"/>
                  </a:solidFill>
                  <a:prstDash val="solid"/>
                </a:ln>
              </a:rPr>
              <a:t>&amp; </a:t>
            </a:r>
            <a:r>
              <a:rPr lang="fr-CH" sz="2400" b="1" dirty="0" err="1" smtClean="0">
                <a:ln w="9525">
                  <a:solidFill>
                    <a:schemeClr val="bg1"/>
                  </a:solidFill>
                  <a:prstDash val="solid"/>
                </a:ln>
              </a:rPr>
              <a:t>cured</a:t>
            </a:r>
            <a:endParaRPr lang="en-US" sz="2400" b="1" cap="none" spc="0" dirty="0">
              <a:ln w="9525">
                <a:solidFill>
                  <a:schemeClr val="bg1"/>
                </a:solidFill>
                <a:prstDash val="solid"/>
              </a:ln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3727653"/>
            <a:ext cx="3240000" cy="243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3727653"/>
            <a:ext cx="3240000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659" y="4079018"/>
            <a:ext cx="2880000" cy="2160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Tooling</a:t>
            </a:r>
            <a:r>
              <a:rPr lang="fr-CH" dirty="0" smtClean="0"/>
              <a:t> for the production of the long </a:t>
            </a:r>
            <a:r>
              <a:rPr lang="fr-CH" dirty="0" err="1" smtClean="0"/>
              <a:t>coils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5"/>
          <a:stretch/>
        </p:blipFill>
        <p:spPr>
          <a:xfrm>
            <a:off x="582283" y="961700"/>
            <a:ext cx="3510000" cy="2429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2283" y="3345081"/>
            <a:ext cx="3510000" cy="28814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6.5 m long </a:t>
            </a:r>
            <a:r>
              <a:rPr lang="fr-CH" sz="1400" dirty="0" err="1" smtClean="0"/>
              <a:t>reaction</a:t>
            </a:r>
            <a:r>
              <a:rPr lang="fr-CH" sz="1400" dirty="0" smtClean="0"/>
              <a:t> </a:t>
            </a:r>
            <a:r>
              <a:rPr lang="fr-CH" sz="1400" dirty="0" err="1" smtClean="0"/>
              <a:t>furnace</a:t>
            </a:r>
            <a:r>
              <a:rPr lang="fr-CH" sz="1400" dirty="0" smtClean="0"/>
              <a:t> – </a:t>
            </a:r>
            <a:r>
              <a:rPr lang="fr-CH" sz="1400" dirty="0" err="1" smtClean="0"/>
              <a:t>fully</a:t>
            </a:r>
            <a:r>
              <a:rPr lang="fr-CH" sz="1400" dirty="0" smtClean="0"/>
              <a:t> </a:t>
            </a:r>
            <a:r>
              <a:rPr lang="fr-CH" sz="1400" dirty="0" err="1" smtClean="0"/>
              <a:t>operational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17366" y="2765719"/>
            <a:ext cx="4761293" cy="28814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6 m long </a:t>
            </a:r>
            <a:r>
              <a:rPr lang="fr-CH" sz="1400" dirty="0" err="1" smtClean="0"/>
              <a:t>reaction</a:t>
            </a:r>
            <a:r>
              <a:rPr lang="fr-CH" sz="1400" dirty="0" smtClean="0"/>
              <a:t> </a:t>
            </a:r>
            <a:r>
              <a:rPr lang="fr-CH" sz="1400" dirty="0" err="1" smtClean="0"/>
              <a:t>fixture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82283" y="6185637"/>
            <a:ext cx="3510000" cy="28814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10.5 m long </a:t>
            </a:r>
            <a:r>
              <a:rPr lang="fr-CH" sz="1400" dirty="0" err="1" smtClean="0"/>
              <a:t>impregnation</a:t>
            </a:r>
            <a:r>
              <a:rPr lang="fr-CH" sz="1400" dirty="0" smtClean="0"/>
              <a:t> </a:t>
            </a:r>
            <a:r>
              <a:rPr lang="fr-CH" sz="1400" dirty="0" err="1" smtClean="0"/>
              <a:t>chamber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97579" y="3533514"/>
            <a:ext cx="2646421" cy="28814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/>
            <a:r>
              <a:rPr lang="fr-CH" sz="1400" dirty="0" smtClean="0"/>
              <a:t>6 m long </a:t>
            </a:r>
            <a:r>
              <a:rPr lang="fr-CH" sz="1400" dirty="0" err="1" smtClean="0"/>
              <a:t>impregnation</a:t>
            </a:r>
            <a:r>
              <a:rPr lang="fr-CH" sz="1400" dirty="0" smtClean="0"/>
              <a:t> </a:t>
            </a:r>
            <a:r>
              <a:rPr lang="fr-CH" sz="1400" dirty="0" err="1" smtClean="0"/>
              <a:t>fixture</a:t>
            </a:r>
            <a:endParaRPr lang="en-US" sz="1400" dirty="0"/>
          </a:p>
        </p:txBody>
      </p:sp>
      <p:pic>
        <p:nvPicPr>
          <p:cNvPr id="11" name="Picture 10" descr="\\cern.ch\dfs\Users\s\savary\Documents\11T Dipole Procurement\IMG_0529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6" b="25399"/>
          <a:stretch/>
        </p:blipFill>
        <p:spPr bwMode="auto">
          <a:xfrm>
            <a:off x="4217366" y="961700"/>
            <a:ext cx="4761293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83" y="3606518"/>
            <a:ext cx="3510000" cy="2632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2" r="2484"/>
          <a:stretch/>
        </p:blipFill>
        <p:spPr>
          <a:xfrm>
            <a:off x="4217366" y="3280434"/>
            <a:ext cx="2280213" cy="2160000"/>
          </a:xfrm>
          <a:prstGeom prst="round2Diag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t="-1" r="4503" b="3749"/>
          <a:stretch/>
        </p:blipFill>
        <p:spPr>
          <a:xfrm>
            <a:off x="4292600" y="5465834"/>
            <a:ext cx="1727200" cy="138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1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Other</a:t>
            </a:r>
            <a:r>
              <a:rPr lang="fr-CH" dirty="0" smtClean="0"/>
              <a:t> illustrations of </a:t>
            </a:r>
            <a:r>
              <a:rPr lang="fr-CH" dirty="0" err="1" smtClean="0"/>
              <a:t>tooling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6" name="Picture 5" descr="C:\Users\savary\AppData\Local\Microsoft\Windows\Temporary Internet Files\Content.Word\IMG_148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732" y="1061628"/>
            <a:ext cx="3120390" cy="23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-169667" y="1394051"/>
            <a:ext cx="2879725" cy="2214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55" y="4157708"/>
            <a:ext cx="3196590" cy="179959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8" t="20055" r="23226" b="4918"/>
          <a:stretch/>
        </p:blipFill>
        <p:spPr>
          <a:xfrm>
            <a:off x="4901895" y="1"/>
            <a:ext cx="4080058" cy="36928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4" t="2924" r="5994" b="7510"/>
          <a:stretch/>
        </p:blipFill>
        <p:spPr>
          <a:xfrm>
            <a:off x="5530150" y="4571030"/>
            <a:ext cx="3600000" cy="2154494"/>
          </a:xfrm>
          <a:prstGeom prst="roundRect">
            <a:avLst>
              <a:gd name="adj" fmla="val 50000"/>
            </a:avLst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" t="-554" r="3892" b="637"/>
          <a:stretch/>
        </p:blipFill>
        <p:spPr>
          <a:xfrm>
            <a:off x="2866785" y="2199190"/>
            <a:ext cx="6173041" cy="4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9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Terminology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HL-LHC time line</a:t>
            </a:r>
          </a:p>
          <a:p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Part I: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baseline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design</a:t>
            </a: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Cable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Cross section</a:t>
            </a:r>
          </a:p>
          <a:p>
            <a:pPr lvl="1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Cold mass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assembly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Integration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powering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trim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Quench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heaters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protection</a:t>
            </a:r>
          </a:p>
          <a:p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Part II: Project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status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plan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Overall plan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Model program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Prototype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82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74521" y="5172623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on terminology – CRYO-ASSEMBLY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398800" cy="5349240"/>
          </a:xfrm>
        </p:spPr>
        <p:txBody>
          <a:bodyPr>
            <a:normAutofit/>
          </a:bodyPr>
          <a:lstStyle/>
          <a:p>
            <a:r>
              <a:rPr lang="en-US" sz="2000" b="1" dirty="0"/>
              <a:t>Create space in the dispersion suppressor regions of LHC, i.e. a room temperature beam vacuum sector, to install additional collimators (TCLD)</a:t>
            </a:r>
            <a:r>
              <a:rPr lang="en-US" sz="2000" dirty="0"/>
              <a:t>, which are needed to cope with beam intensities that are larger than nominal, such as in the High Luminosity LHC (</a:t>
            </a:r>
            <a:r>
              <a:rPr lang="en-US" sz="2000" dirty="0" smtClean="0"/>
              <a:t>HL-LHC</a:t>
            </a:r>
            <a:r>
              <a:rPr lang="en-US" sz="2000" dirty="0"/>
              <a:t>)</a:t>
            </a:r>
          </a:p>
          <a:p>
            <a:r>
              <a:rPr lang="en-US" sz="2000" b="1" dirty="0" smtClean="0"/>
              <a:t>Replace a standard MB </a:t>
            </a:r>
            <a:r>
              <a:rPr lang="en-US" sz="2000" b="1" dirty="0"/>
              <a:t>by a pair of 11T dipoles</a:t>
            </a:r>
            <a:r>
              <a:rPr lang="en-US" sz="2000" dirty="0"/>
              <a:t> (the 11T dipole is also called </a:t>
            </a:r>
            <a:r>
              <a:rPr lang="en-US" sz="2000" b="1" dirty="0"/>
              <a:t>MBH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5450" y="5244362"/>
            <a:ext cx="8640000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ine Callout 2 (Accent Bar) 7"/>
          <p:cNvSpPr/>
          <p:nvPr/>
        </p:nvSpPr>
        <p:spPr>
          <a:xfrm flipH="1">
            <a:off x="2392590" y="6148907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6618"/>
              <a:gd name="adj4" fmla="val -18044"/>
              <a:gd name="adj5" fmla="val -167733"/>
              <a:gd name="adj6" fmla="val -418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9" name="Line Callout 2 (Accent Bar) 8"/>
          <p:cNvSpPr/>
          <p:nvPr/>
        </p:nvSpPr>
        <p:spPr>
          <a:xfrm>
            <a:off x="5154474" y="6135055"/>
            <a:ext cx="2007255" cy="208990"/>
          </a:xfrm>
          <a:prstGeom prst="accentCallout2">
            <a:avLst>
              <a:gd name="adj1" fmla="val 46609"/>
              <a:gd name="adj2" fmla="val -2221"/>
              <a:gd name="adj3" fmla="val 46759"/>
              <a:gd name="adj4" fmla="val -19969"/>
              <a:gd name="adj5" fmla="val -263835"/>
              <a:gd name="adj6" fmla="val -2666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Space for 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0" name="Line Callout 2 (Accent Bar) 9"/>
          <p:cNvSpPr/>
          <p:nvPr/>
        </p:nvSpPr>
        <p:spPr>
          <a:xfrm>
            <a:off x="6800920" y="4968156"/>
            <a:ext cx="1944041" cy="196652"/>
          </a:xfrm>
          <a:prstGeom prst="accentCallout2">
            <a:avLst>
              <a:gd name="adj1" fmla="val 46609"/>
              <a:gd name="adj2" fmla="val -2221"/>
              <a:gd name="adj3" fmla="val 45241"/>
              <a:gd name="adj4" fmla="val -19327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cold mass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2409202" y="4989042"/>
            <a:ext cx="1853451" cy="195138"/>
          </a:xfrm>
          <a:prstGeom prst="accentCallout2">
            <a:avLst>
              <a:gd name="adj1" fmla="val 46609"/>
              <a:gd name="adj2" fmla="val -2221"/>
              <a:gd name="adj3" fmla="val 47358"/>
              <a:gd name="adj4" fmla="val -9994"/>
              <a:gd name="adj5" fmla="val 212033"/>
              <a:gd name="adj6" fmla="val -2792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By-pass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2" name="Picture 7" descr="DS_2in1_Pot_Inom.tif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6"/>
          <a:stretch>
            <a:fillRect/>
          </a:stretch>
        </p:blipFill>
        <p:spPr bwMode="auto">
          <a:xfrm>
            <a:off x="1671804" y="4168322"/>
            <a:ext cx="1080000" cy="99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400409" y="4944796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19935" r="824" b="4735"/>
          <a:stretch/>
        </p:blipFill>
        <p:spPr bwMode="auto">
          <a:xfrm>
            <a:off x="5071" y="3088146"/>
            <a:ext cx="6732000" cy="152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08504" y="3129937"/>
            <a:ext cx="2700000" cy="1408729"/>
          </a:xfrm>
          <a:prstGeom prst="roundRect">
            <a:avLst>
              <a:gd name="adj" fmla="val 3437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6000" y="3827554"/>
            <a:ext cx="9083125" cy="2580446"/>
            <a:chOff x="36000" y="3827554"/>
            <a:chExt cx="9083125" cy="2580446"/>
          </a:xfrm>
        </p:grpSpPr>
        <p:sp>
          <p:nvSpPr>
            <p:cNvPr id="17" name="Rectangle 16"/>
            <p:cNvSpPr/>
            <p:nvPr/>
          </p:nvSpPr>
          <p:spPr>
            <a:xfrm rot="21036984">
              <a:off x="2231696" y="3827554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6000" y="4896000"/>
              <a:ext cx="9072000" cy="1512000"/>
            </a:xfrm>
            <a:prstGeom prst="rect">
              <a:avLst/>
            </a:prstGeom>
            <a:solidFill>
              <a:schemeClr val="tx2">
                <a:alpha val="15000"/>
              </a:schemeClr>
            </a:solidFill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>
              <a:stCxn id="17" idx="1"/>
            </p:cNvCxnSpPr>
            <p:nvPr/>
          </p:nvCxnSpPr>
          <p:spPr>
            <a:xfrm flipH="1">
              <a:off x="36000" y="4028970"/>
              <a:ext cx="2200031" cy="85575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Straight Connector 19"/>
            <p:cNvCxnSpPr>
              <a:endCxn id="17" idx="3"/>
            </p:cNvCxnSpPr>
            <p:nvPr/>
          </p:nvCxnSpPr>
          <p:spPr>
            <a:xfrm flipH="1" flipV="1">
              <a:off x="2875361" y="3923318"/>
              <a:ext cx="6243764" cy="96140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5" name="Freeform 24"/>
          <p:cNvSpPr/>
          <p:nvPr/>
        </p:nvSpPr>
        <p:spPr>
          <a:xfrm>
            <a:off x="149765" y="925975"/>
            <a:ext cx="6042691" cy="3970116"/>
          </a:xfrm>
          <a:custGeom>
            <a:avLst/>
            <a:gdLst>
              <a:gd name="connsiteX0" fmla="*/ 6042691 w 6042691"/>
              <a:gd name="connsiteY0" fmla="*/ 0 h 3970116"/>
              <a:gd name="connsiteX1" fmla="*/ 4769476 w 6042691"/>
              <a:gd name="connsiteY1" fmla="*/ 150471 h 3970116"/>
              <a:gd name="connsiteX2" fmla="*/ 1389668 w 6042691"/>
              <a:gd name="connsiteY2" fmla="*/ 115747 h 3970116"/>
              <a:gd name="connsiteX3" fmla="*/ 232200 w 6042691"/>
              <a:gd name="connsiteY3" fmla="*/ 416688 h 3970116"/>
              <a:gd name="connsiteX4" fmla="*/ 706 w 6042691"/>
              <a:gd name="connsiteY4" fmla="*/ 1701478 h 3970116"/>
              <a:gd name="connsiteX5" fmla="*/ 255349 w 6042691"/>
              <a:gd name="connsiteY5" fmla="*/ 3009417 h 3970116"/>
              <a:gd name="connsiteX6" fmla="*/ 753060 w 6042691"/>
              <a:gd name="connsiteY6" fmla="*/ 3970116 h 397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2691" h="3970116">
                <a:moveTo>
                  <a:pt x="6042691" y="0"/>
                </a:moveTo>
                <a:cubicBezTo>
                  <a:pt x="5793835" y="65590"/>
                  <a:pt x="5544980" y="131180"/>
                  <a:pt x="4769476" y="150471"/>
                </a:cubicBezTo>
                <a:cubicBezTo>
                  <a:pt x="3993972" y="169762"/>
                  <a:pt x="2145881" y="71378"/>
                  <a:pt x="1389668" y="115747"/>
                </a:cubicBezTo>
                <a:cubicBezTo>
                  <a:pt x="633455" y="160116"/>
                  <a:pt x="463694" y="152400"/>
                  <a:pt x="232200" y="416688"/>
                </a:cubicBezTo>
                <a:cubicBezTo>
                  <a:pt x="706" y="680976"/>
                  <a:pt x="-3152" y="1269357"/>
                  <a:pt x="706" y="1701478"/>
                </a:cubicBezTo>
                <a:cubicBezTo>
                  <a:pt x="4564" y="2133599"/>
                  <a:pt x="129957" y="2631311"/>
                  <a:pt x="255349" y="3009417"/>
                </a:cubicBezTo>
                <a:cubicBezTo>
                  <a:pt x="380741" y="3387523"/>
                  <a:pt x="566900" y="3678819"/>
                  <a:pt x="753060" y="3970116"/>
                </a:cubicBezTo>
              </a:path>
            </a:pathLst>
          </a:custGeom>
          <a:noFill/>
          <a:ln w="19050">
            <a:solidFill>
              <a:srgbClr val="002060"/>
            </a:solidFill>
            <a:prstDash val="sysDash"/>
            <a:headEnd w="lg" len="lg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2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The DS 11T </a:t>
            </a:r>
            <a:r>
              <a:rPr lang="fr-CH" dirty="0" err="1" smtClean="0"/>
              <a:t>dipole</a:t>
            </a:r>
            <a:r>
              <a:rPr lang="fr-CH" dirty="0" smtClean="0"/>
              <a:t> plan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updated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the </a:t>
            </a:r>
            <a:r>
              <a:rPr lang="fr-CH" dirty="0" err="1" smtClean="0"/>
              <a:t>cost</a:t>
            </a:r>
            <a:r>
              <a:rPr lang="fr-CH" dirty="0" smtClean="0"/>
              <a:t> and </a:t>
            </a:r>
            <a:r>
              <a:rPr lang="fr-CH" dirty="0" err="1" smtClean="0"/>
              <a:t>schedule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 of March 2015</a:t>
            </a:r>
          </a:p>
          <a:p>
            <a:r>
              <a:rPr lang="fr-CH" dirty="0" smtClean="0"/>
              <a:t>The installation in LHC </a:t>
            </a:r>
            <a:r>
              <a:rPr lang="fr-CH" dirty="0" err="1" smtClean="0"/>
              <a:t>during</a:t>
            </a:r>
            <a:r>
              <a:rPr lang="fr-CH" dirty="0" smtClean="0"/>
              <a:t> LS2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anymore</a:t>
            </a:r>
            <a:r>
              <a:rPr lang="fr-CH" dirty="0" smtClean="0"/>
              <a:t> in the </a:t>
            </a:r>
            <a:r>
              <a:rPr lang="fr-CH" dirty="0" err="1" smtClean="0"/>
              <a:t>baseline</a:t>
            </a:r>
            <a:r>
              <a:rPr lang="fr-CH" dirty="0" smtClean="0"/>
              <a:t> but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asked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ready</a:t>
            </a:r>
            <a:r>
              <a:rPr lang="fr-CH" dirty="0" smtClean="0"/>
              <a:t> to </a:t>
            </a:r>
            <a:r>
              <a:rPr lang="fr-CH" dirty="0" err="1" smtClean="0"/>
              <a:t>install</a:t>
            </a:r>
            <a:r>
              <a:rPr lang="fr-CH" dirty="0" smtClean="0"/>
              <a:t> 2 </a:t>
            </a:r>
            <a:r>
              <a:rPr lang="fr-CH" dirty="0" err="1" smtClean="0"/>
              <a:t>cryo-assemblies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LS2 </a:t>
            </a:r>
            <a:r>
              <a:rPr lang="fr-CH" dirty="0" err="1" smtClean="0"/>
              <a:t>upon</a:t>
            </a:r>
            <a:r>
              <a:rPr lang="fr-CH" dirty="0" smtClean="0"/>
              <a:t> </a:t>
            </a:r>
            <a:r>
              <a:rPr lang="fr-CH" dirty="0" err="1" smtClean="0"/>
              <a:t>request</a:t>
            </a:r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baseline</a:t>
            </a:r>
            <a:r>
              <a:rPr lang="fr-CH" dirty="0" smtClean="0"/>
              <a:t> design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developed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adjustments</a:t>
            </a:r>
            <a:r>
              <a:rPr lang="fr-CH" dirty="0" smtClean="0"/>
              <a:t>. </a:t>
            </a:r>
            <a:r>
              <a:rPr lang="fr-CH" dirty="0" err="1" smtClean="0"/>
              <a:t>However</a:t>
            </a:r>
            <a:r>
              <a:rPr lang="fr-CH" dirty="0" smtClean="0"/>
              <a:t>, no major modifications</a:t>
            </a:r>
          </a:p>
          <a:p>
            <a:r>
              <a:rPr lang="fr-CH" dirty="0" err="1"/>
              <a:t>Some</a:t>
            </a:r>
            <a:r>
              <a:rPr lang="fr-CH" dirty="0"/>
              <a:t> items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particular</a:t>
            </a:r>
            <a:r>
              <a:rPr lang="fr-CH" dirty="0" smtClean="0"/>
              <a:t> attention:</a:t>
            </a:r>
            <a:endParaRPr lang="fr-CH" dirty="0"/>
          </a:p>
          <a:p>
            <a:pPr lvl="1"/>
            <a:r>
              <a:rPr lang="fr-CH" dirty="0" err="1" smtClean="0"/>
              <a:t>Finalization</a:t>
            </a:r>
            <a:r>
              <a:rPr lang="fr-CH" dirty="0" smtClean="0"/>
              <a:t> and construction of the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endParaRPr lang="fr-CH" dirty="0"/>
          </a:p>
          <a:p>
            <a:pPr lvl="1"/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/>
              <a:t>length</a:t>
            </a:r>
            <a:r>
              <a:rPr lang="fr-CH" dirty="0"/>
              <a:t> </a:t>
            </a:r>
            <a:endParaRPr lang="en-US" dirty="0"/>
          </a:p>
          <a:p>
            <a:r>
              <a:rPr lang="fr-CH" dirty="0" smtClean="0"/>
              <a:t>The engineering design of the full-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, </a:t>
            </a:r>
            <a:r>
              <a:rPr lang="fr-CH" dirty="0" err="1" smtClean="0"/>
              <a:t>including</a:t>
            </a:r>
            <a:r>
              <a:rPr lang="fr-CH" dirty="0" smtClean="0"/>
              <a:t> the cryostat,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advanced</a:t>
            </a:r>
            <a:endParaRPr lang="fr-CH" dirty="0" smtClean="0"/>
          </a:p>
          <a:p>
            <a:r>
              <a:rPr lang="fr-CH" dirty="0" smtClean="0"/>
              <a:t>The major </a:t>
            </a:r>
            <a:r>
              <a:rPr lang="fr-CH" dirty="0" err="1" smtClean="0"/>
              <a:t>tooling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in the Large </a:t>
            </a:r>
            <a:r>
              <a:rPr lang="fr-CH" dirty="0" err="1" smtClean="0"/>
              <a:t>Magnet</a:t>
            </a:r>
            <a:r>
              <a:rPr lang="fr-CH" dirty="0" smtClean="0"/>
              <a:t> Facility @ CERN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23 </a:t>
            </a:r>
            <a:r>
              <a:rPr lang="en-US" dirty="0"/>
              <a:t>September 2015 / </a:t>
            </a:r>
            <a:r>
              <a:rPr lang="en-US" dirty="0" smtClean="0"/>
              <a:t>Collaboration </a:t>
            </a:r>
            <a:r>
              <a:rPr lang="en-US" dirty="0"/>
              <a:t>meeting on DS 11T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2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618533" y="5563197"/>
            <a:ext cx="7920000" cy="10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1014" cy="914400"/>
          </a:xfrm>
        </p:spPr>
        <p:txBody>
          <a:bodyPr/>
          <a:lstStyle/>
          <a:p>
            <a:r>
              <a:rPr lang="fr-CH" dirty="0" smtClean="0"/>
              <a:t>The DS 11T </a:t>
            </a:r>
            <a:r>
              <a:rPr lang="fr-CH" dirty="0" err="1" smtClean="0"/>
              <a:t>dipole</a:t>
            </a:r>
            <a:r>
              <a:rPr lang="fr-CH" dirty="0" smtClean="0"/>
              <a:t> on the HL-LHC </a:t>
            </a:r>
            <a:r>
              <a:rPr lang="fr-CH" dirty="0" err="1" smtClean="0"/>
              <a:t>timeline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" y="973395"/>
            <a:ext cx="9144000" cy="3813203"/>
          </a:xfrm>
        </p:spPr>
      </p:pic>
      <p:sp>
        <p:nvSpPr>
          <p:cNvPr id="4" name="Line Callout 2 (Border and Accent Bar) 3"/>
          <p:cNvSpPr/>
          <p:nvPr/>
        </p:nvSpPr>
        <p:spPr>
          <a:xfrm>
            <a:off x="4308149" y="1530074"/>
            <a:ext cx="1986967" cy="288000"/>
          </a:xfrm>
          <a:prstGeom prst="accentBorderCallout2">
            <a:avLst>
              <a:gd name="adj1" fmla="val 51970"/>
              <a:gd name="adj2" fmla="val 45"/>
              <a:gd name="adj3" fmla="val 51970"/>
              <a:gd name="adj4" fmla="val -10991"/>
              <a:gd name="adj5" fmla="val 308810"/>
              <a:gd name="adj6" fmla="val -10931"/>
            </a:avLst>
          </a:prstGeom>
          <a:noFill/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dirty="0" smtClean="0">
                <a:solidFill>
                  <a:srgbClr val="C00000"/>
                </a:solidFill>
              </a:rPr>
              <a:t>Will </a:t>
            </a:r>
            <a:r>
              <a:rPr lang="fr-CH" sz="1400" dirty="0" err="1" smtClean="0">
                <a:solidFill>
                  <a:srgbClr val="C00000"/>
                </a:solidFill>
              </a:rPr>
              <a:t>start</a:t>
            </a:r>
            <a:r>
              <a:rPr lang="fr-CH" sz="1400" dirty="0" smtClean="0">
                <a:solidFill>
                  <a:srgbClr val="C00000"/>
                </a:solidFill>
              </a:rPr>
              <a:t> 6 </a:t>
            </a:r>
            <a:r>
              <a:rPr lang="fr-CH" sz="1400" dirty="0" err="1" smtClean="0">
                <a:solidFill>
                  <a:srgbClr val="C00000"/>
                </a:solidFill>
              </a:rPr>
              <a:t>months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</a:rPr>
              <a:t>later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Line Callout 2 (Border and Accent Bar) 8"/>
          <p:cNvSpPr/>
          <p:nvPr/>
        </p:nvSpPr>
        <p:spPr>
          <a:xfrm>
            <a:off x="6951868" y="1532385"/>
            <a:ext cx="1800000" cy="288000"/>
          </a:xfrm>
          <a:prstGeom prst="accentBorderCallout2">
            <a:avLst>
              <a:gd name="adj1" fmla="val 51970"/>
              <a:gd name="adj2" fmla="val 45"/>
              <a:gd name="adj3" fmla="val 52040"/>
              <a:gd name="adj4" fmla="val -20284"/>
              <a:gd name="adj5" fmla="val 302586"/>
              <a:gd name="adj6" fmla="val -20640"/>
            </a:avLst>
          </a:prstGeom>
          <a:noFill/>
          <a:ln w="19050">
            <a:solidFill>
              <a:srgbClr val="C00000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dirty="0" smtClean="0">
                <a:solidFill>
                  <a:srgbClr val="C00000"/>
                </a:solidFill>
              </a:rPr>
              <a:t>Will </a:t>
            </a:r>
            <a:r>
              <a:rPr lang="fr-CH" sz="1400" dirty="0" err="1" smtClean="0">
                <a:solidFill>
                  <a:srgbClr val="C00000"/>
                </a:solidFill>
              </a:rPr>
              <a:t>start</a:t>
            </a:r>
            <a:r>
              <a:rPr lang="fr-CH" sz="1400" dirty="0" smtClean="0">
                <a:solidFill>
                  <a:srgbClr val="C00000"/>
                </a:solidFill>
              </a:rPr>
              <a:t> a </a:t>
            </a:r>
            <a:r>
              <a:rPr lang="fr-CH" sz="1400" dirty="0" err="1" smtClean="0">
                <a:solidFill>
                  <a:srgbClr val="C00000"/>
                </a:solidFill>
              </a:rPr>
              <a:t>year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</a:rPr>
              <a:t>later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" name="Line Callout 2 (Border and Accent Bar) 10"/>
          <p:cNvSpPr/>
          <p:nvPr/>
        </p:nvSpPr>
        <p:spPr>
          <a:xfrm flipH="1">
            <a:off x="104169" y="4683955"/>
            <a:ext cx="3734437" cy="900000"/>
          </a:xfrm>
          <a:prstGeom prst="accentBorderCallout2">
            <a:avLst>
              <a:gd name="adj1" fmla="val 51970"/>
              <a:gd name="adj2" fmla="val 45"/>
              <a:gd name="adj3" fmla="val 51970"/>
              <a:gd name="adj4" fmla="val -6981"/>
              <a:gd name="adj5" fmla="val -67559"/>
              <a:gd name="adj6" fmla="val -6914"/>
            </a:avLst>
          </a:prstGeom>
          <a:noFill/>
          <a:ln w="19050">
            <a:solidFill>
              <a:schemeClr val="bg2">
                <a:lumMod val="25000"/>
              </a:schemeClr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First-of-a-kind shall be made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before starting LS2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fr-CH" sz="1400" baseline="30000" dirty="0" smtClean="0">
                <a:solidFill>
                  <a:schemeClr val="bg2">
                    <a:lumMod val="25000"/>
                  </a:schemeClr>
                </a:solidFill>
              </a:rPr>
              <a:t>nd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 unit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immediately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after</a:t>
            </a:r>
            <a:endParaRPr lang="fr-CH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Possibly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 for IP2,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however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, installation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during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 LS2 NOT ANYMORE in the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baseline</a:t>
            </a:r>
            <a:endParaRPr lang="fr-CH" sz="1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Line Callout 2 (Border and Accent Bar) 11"/>
          <p:cNvSpPr/>
          <p:nvPr/>
        </p:nvSpPr>
        <p:spPr>
          <a:xfrm>
            <a:off x="6754761" y="4768891"/>
            <a:ext cx="2304000" cy="720000"/>
          </a:xfrm>
          <a:prstGeom prst="accentBorderCallout2">
            <a:avLst>
              <a:gd name="adj1" fmla="val 51970"/>
              <a:gd name="adj2" fmla="val 45"/>
              <a:gd name="adj3" fmla="val 52040"/>
              <a:gd name="adj4" fmla="val -7338"/>
              <a:gd name="adj5" fmla="val -98219"/>
              <a:gd name="adj6" fmla="val -7517"/>
            </a:avLst>
          </a:prstGeom>
          <a:noFill/>
          <a:ln w="19050">
            <a:solidFill>
              <a:schemeClr val="bg2">
                <a:lumMod val="25000"/>
              </a:schemeClr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6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additional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units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, of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which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266700" lvl="1" indent="-174625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4 for installation in IP7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  <a:p>
            <a:pPr marL="266700" lvl="1" indent="-174625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spare</a:t>
            </a:r>
            <a:r>
              <a:rPr lang="fr-CH" sz="1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sz="1400" dirty="0" err="1" smtClean="0">
                <a:solidFill>
                  <a:schemeClr val="bg2">
                    <a:lumMod val="25000"/>
                  </a:schemeClr>
                </a:solidFill>
              </a:rPr>
              <a:t>units</a:t>
            </a:r>
            <a:endParaRPr lang="fr-CH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56325" y="4777745"/>
            <a:ext cx="2488006" cy="72000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In total up to 8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units</a:t>
            </a:r>
            <a:endParaRPr lang="fr-CH" sz="1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4 to 6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units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 to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be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installed</a:t>
            </a:r>
            <a:endParaRPr lang="fr-CH" sz="1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+ 2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spare</a:t>
            </a:r>
            <a:r>
              <a:rPr lang="fr-CH" sz="1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bg2">
                    <a:lumMod val="25000"/>
                  </a:schemeClr>
                </a:solidFill>
              </a:rPr>
              <a:t>units</a:t>
            </a:r>
            <a:endParaRPr lang="fr-CH" sz="1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5869" y="2401200"/>
            <a:ext cx="1008000" cy="16740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73875" y="2401200"/>
            <a:ext cx="1260000" cy="16740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2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2" grpId="0" animBg="1"/>
      <p:bldP spid="14" grpId="0"/>
      <p:bldP spid="6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Another</a:t>
            </a:r>
            <a:r>
              <a:rPr lang="fr-CH" dirty="0" smtClean="0"/>
              <a:t> solution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for IP2 – Heavy 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Following 2013 Collimation Review:</a:t>
            </a:r>
          </a:p>
          <a:p>
            <a:pPr lvl="1"/>
            <a:r>
              <a:rPr lang="en-US" dirty="0"/>
              <a:t>First installation (2 TCLD units) foreseen for ALICE </a:t>
            </a:r>
            <a:r>
              <a:rPr lang="en-US" dirty="0" err="1"/>
              <a:t>Pb-Pb</a:t>
            </a:r>
            <a:r>
              <a:rPr lang="en-US" dirty="0"/>
              <a:t> in LS2, subject to confirmation after 2015 </a:t>
            </a:r>
            <a:r>
              <a:rPr lang="en-US" dirty="0" err="1"/>
              <a:t>Pb-Pb</a:t>
            </a:r>
            <a:r>
              <a:rPr lang="en-US" dirty="0"/>
              <a:t> run and tests of bump mitigation </a:t>
            </a:r>
            <a:r>
              <a:rPr lang="en-US" dirty="0" smtClean="0"/>
              <a:t>techniques</a:t>
            </a:r>
            <a:endParaRPr lang="fr-CH" dirty="0" smtClean="0"/>
          </a:p>
          <a:p>
            <a:r>
              <a:rPr lang="en-US" dirty="0"/>
              <a:t>Because of the form of the dispersion function in IR2, there is a possibility that we can combine bumps and an alternative location of the TCLD in the connection cryostat (missing MB) </a:t>
            </a:r>
          </a:p>
          <a:p>
            <a:pPr lvl="1"/>
            <a:r>
              <a:rPr lang="en-US" dirty="0"/>
              <a:t>No 11 T magnets required </a:t>
            </a:r>
          </a:p>
          <a:p>
            <a:pPr lvl="1"/>
            <a:r>
              <a:rPr lang="en-US" dirty="0"/>
              <a:t>Different but apparently simpler integration </a:t>
            </a:r>
          </a:p>
          <a:p>
            <a:pPr lvl="1"/>
            <a:r>
              <a:rPr lang="en-US" dirty="0"/>
              <a:t>Significant orbit bump during luminosity </a:t>
            </a:r>
            <a:r>
              <a:rPr lang="en-US" dirty="0" smtClean="0"/>
              <a:t>operation!</a:t>
            </a:r>
            <a:endParaRPr lang="en-US" dirty="0"/>
          </a:p>
          <a:p>
            <a:pPr lvl="1"/>
            <a:r>
              <a:rPr lang="en-US" dirty="0"/>
              <a:t>Option to include an additional horizontal corrector beside </a:t>
            </a:r>
            <a:r>
              <a:rPr lang="en-US" dirty="0" smtClean="0"/>
              <a:t>it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3750199" y="925572"/>
            <a:ext cx="5359037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0070C0"/>
                </a:solidFill>
              </a:rPr>
              <a:t>J.M. Jowett, Collimation Upgrade Meeting, 20/3/2015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7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OUTLOOK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Terminology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HL-LHC time line</a:t>
            </a:r>
          </a:p>
          <a:p>
            <a:r>
              <a:rPr lang="fr-CH" dirty="0"/>
              <a:t>Part I: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baseline</a:t>
            </a:r>
            <a:r>
              <a:rPr lang="fr-CH" dirty="0"/>
              <a:t> design</a:t>
            </a:r>
          </a:p>
          <a:p>
            <a:pPr lvl="1"/>
            <a:r>
              <a:rPr lang="fr-CH" dirty="0" err="1"/>
              <a:t>Cable</a:t>
            </a:r>
            <a:endParaRPr lang="fr-CH" dirty="0"/>
          </a:p>
          <a:p>
            <a:pPr lvl="1"/>
            <a:r>
              <a:rPr lang="fr-CH" dirty="0"/>
              <a:t>Cross section</a:t>
            </a:r>
          </a:p>
          <a:p>
            <a:pPr lvl="1"/>
            <a:r>
              <a:rPr lang="fr-CH" dirty="0"/>
              <a:t>Cold mass </a:t>
            </a:r>
            <a:r>
              <a:rPr lang="fr-CH" dirty="0" err="1"/>
              <a:t>assembly</a:t>
            </a:r>
            <a:endParaRPr lang="fr-CH" dirty="0"/>
          </a:p>
          <a:p>
            <a:pPr lvl="1"/>
            <a:r>
              <a:rPr lang="fr-CH" dirty="0" err="1"/>
              <a:t>Integration</a:t>
            </a:r>
            <a:r>
              <a:rPr lang="fr-CH" dirty="0"/>
              <a:t>, </a:t>
            </a:r>
            <a:r>
              <a:rPr lang="fr-CH" dirty="0" err="1"/>
              <a:t>powering</a:t>
            </a:r>
            <a:r>
              <a:rPr lang="fr-CH" dirty="0"/>
              <a:t>, </a:t>
            </a:r>
            <a:r>
              <a:rPr lang="fr-CH" dirty="0" err="1"/>
              <a:t>trim</a:t>
            </a:r>
            <a:endParaRPr lang="fr-CH" dirty="0"/>
          </a:p>
          <a:p>
            <a:pPr lvl="1"/>
            <a:r>
              <a:rPr lang="fr-CH" dirty="0" err="1"/>
              <a:t>Quench</a:t>
            </a:r>
            <a:r>
              <a:rPr lang="fr-CH" dirty="0"/>
              <a:t> </a:t>
            </a:r>
            <a:r>
              <a:rPr lang="fr-CH" dirty="0" err="1"/>
              <a:t>heaters</a:t>
            </a:r>
            <a:r>
              <a:rPr lang="fr-CH" dirty="0"/>
              <a:t> and protection</a:t>
            </a:r>
          </a:p>
          <a:p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Part II: Project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status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and plan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Overall plan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Model program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Prototype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87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Conductor</a:t>
            </a:r>
            <a:r>
              <a:rPr lang="fr-CH" dirty="0"/>
              <a:t>,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and </a:t>
            </a:r>
            <a:r>
              <a:rPr lang="fr-CH" dirty="0" err="1" smtClean="0"/>
              <a:t>insulation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8850"/>
            <a:ext cx="5665806" cy="157685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US" sz="1800" dirty="0" smtClean="0"/>
              <a:t>Type</a:t>
            </a:r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Diameter</a:t>
            </a:r>
            <a:endParaRPr lang="en-US" sz="1800" dirty="0" smtClean="0"/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RRR</a:t>
            </a:r>
            <a:endParaRPr lang="en-US" sz="1800" dirty="0"/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Cu/non-Cu ratio</a:t>
            </a:r>
          </a:p>
          <a:p>
            <a:pPr lvl="1">
              <a:lnSpc>
                <a:spcPct val="100000"/>
              </a:lnSpc>
            </a:pPr>
            <a:r>
              <a:rPr lang="fr-CH" sz="1800" dirty="0" smtClean="0"/>
              <a:t>Minimum </a:t>
            </a:r>
            <a:r>
              <a:rPr lang="fr-CH" sz="1800" dirty="0" err="1" smtClean="0"/>
              <a:t>strand</a:t>
            </a:r>
            <a:r>
              <a:rPr lang="fr-CH" sz="1800" dirty="0" smtClean="0"/>
              <a:t> </a:t>
            </a:r>
            <a:r>
              <a:rPr lang="fr-CH" sz="1800" dirty="0" err="1" smtClean="0"/>
              <a:t>critical</a:t>
            </a:r>
            <a:r>
              <a:rPr lang="fr-CH" sz="1800" dirty="0" smtClean="0"/>
              <a:t> </a:t>
            </a:r>
            <a:r>
              <a:rPr lang="fr-CH" sz="1800" dirty="0" err="1" smtClean="0"/>
              <a:t>current</a:t>
            </a:r>
            <a:r>
              <a:rPr lang="fr-CH" sz="1800" dirty="0" smtClean="0"/>
              <a:t>, I</a:t>
            </a:r>
            <a:r>
              <a:rPr lang="fr-CH" sz="1800" baseline="-25000" dirty="0" smtClean="0"/>
              <a:t>C</a:t>
            </a:r>
            <a:r>
              <a:rPr lang="fr-CH" sz="1800" dirty="0" smtClean="0"/>
              <a:t> (12T, 4.222 K)</a:t>
            </a:r>
          </a:p>
          <a:p>
            <a:pPr marL="171450" lvl="1" indent="0">
              <a:buNone/>
            </a:pPr>
            <a:endParaRPr lang="fr-CH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19801" y="1488850"/>
            <a:ext cx="2834834" cy="1576852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2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RRP 108/127</a:t>
            </a:r>
          </a:p>
          <a:p>
            <a:pPr marL="171450" lvl="1" indent="0">
              <a:buNone/>
            </a:pPr>
            <a:r>
              <a:rPr lang="fr-CH" sz="1800" dirty="0" smtClean="0"/>
              <a:t>0.700 </a:t>
            </a:r>
            <a:r>
              <a:rPr lang="en-US" sz="1800" dirty="0" smtClean="0"/>
              <a:t>± 0.003 mm</a:t>
            </a:r>
          </a:p>
          <a:p>
            <a:pPr marL="171450" lvl="1" indent="0"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&gt; 150</a:t>
            </a:r>
          </a:p>
          <a:p>
            <a:pPr marL="171450" lvl="1" indent="0">
              <a:buNone/>
            </a:pPr>
            <a:r>
              <a:rPr lang="en-US" sz="1800" dirty="0" smtClean="0"/>
              <a:t>1.15 ± 0.1</a:t>
            </a:r>
          </a:p>
          <a:p>
            <a:pPr marL="171450" lvl="1" indent="0">
              <a:buNone/>
            </a:pPr>
            <a:r>
              <a:rPr lang="fr-CH" sz="1800" dirty="0" smtClean="0"/>
              <a:t>438 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1064873"/>
            <a:ext cx="8397435" cy="43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sz="2200" dirty="0" err="1"/>
              <a:t>Conductor</a:t>
            </a:r>
            <a:r>
              <a:rPr lang="fr-CH" sz="2200" dirty="0"/>
              <a:t> </a:t>
            </a:r>
            <a:r>
              <a:rPr lang="fr-CH" sz="2200" dirty="0" smtClean="0"/>
              <a:t>(batch </a:t>
            </a:r>
            <a:r>
              <a:rPr lang="fr-CH" sz="2200" dirty="0"/>
              <a:t>of 500 km</a:t>
            </a:r>
            <a:r>
              <a:rPr lang="fr-CH" sz="2200" dirty="0" smtClean="0"/>
              <a:t>)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198" y="3495559"/>
            <a:ext cx="5665807" cy="1608208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fr-CH" sz="1800" dirty="0" err="1" smtClean="0"/>
              <a:t>Number</a:t>
            </a:r>
            <a:r>
              <a:rPr lang="fr-CH" sz="1800" dirty="0" smtClean="0"/>
              <a:t> of </a:t>
            </a:r>
            <a:r>
              <a:rPr lang="fr-CH" sz="1800" dirty="0" err="1" smtClean="0"/>
              <a:t>strands</a:t>
            </a:r>
            <a:endParaRPr lang="fr-CH" sz="1800" dirty="0" smtClean="0"/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Width</a:t>
            </a:r>
            <a:r>
              <a:rPr lang="fr-CH" sz="1800" dirty="0" smtClean="0"/>
              <a:t> </a:t>
            </a:r>
            <a:r>
              <a:rPr lang="fr-CH" sz="1800" dirty="0" err="1" smtClean="0"/>
              <a:t>before</a:t>
            </a:r>
            <a:r>
              <a:rPr lang="fr-CH" sz="1800" dirty="0" smtClean="0"/>
              <a:t> </a:t>
            </a:r>
            <a:r>
              <a:rPr lang="fr-CH" sz="1800" dirty="0" err="1" smtClean="0"/>
              <a:t>reaction</a:t>
            </a:r>
            <a:endParaRPr lang="fr-CH" sz="1800" dirty="0" smtClean="0"/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Mid-thickness</a:t>
            </a:r>
            <a:r>
              <a:rPr lang="fr-CH" sz="1800" dirty="0" smtClean="0"/>
              <a:t> </a:t>
            </a:r>
            <a:r>
              <a:rPr lang="fr-CH" sz="1800" dirty="0" err="1" smtClean="0"/>
              <a:t>before</a:t>
            </a:r>
            <a:r>
              <a:rPr lang="fr-CH" sz="1800" dirty="0" smtClean="0"/>
              <a:t> </a:t>
            </a:r>
            <a:r>
              <a:rPr lang="fr-CH" sz="1800" dirty="0" err="1" smtClean="0"/>
              <a:t>reaction</a:t>
            </a:r>
            <a:endParaRPr lang="fr-CH" sz="1800" dirty="0" smtClean="0"/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Keystone</a:t>
            </a:r>
            <a:r>
              <a:rPr lang="fr-CH" sz="1800" dirty="0" smtClean="0"/>
              <a:t> angle	</a:t>
            </a:r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Cable</a:t>
            </a:r>
            <a:r>
              <a:rPr lang="fr-CH" sz="1800" dirty="0" smtClean="0"/>
              <a:t> unit </a:t>
            </a:r>
            <a:r>
              <a:rPr lang="fr-CH" sz="1800" dirty="0" err="1" smtClean="0"/>
              <a:t>length</a:t>
            </a:r>
            <a:endParaRPr lang="fr-CH" sz="1800" dirty="0" smtClean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19801" y="3495559"/>
            <a:ext cx="2834832" cy="1608208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>
              <a:lnSpc>
                <a:spcPct val="100000"/>
              </a:lnSpc>
              <a:buNone/>
            </a:pPr>
            <a:r>
              <a:rPr lang="fr-CH" sz="1800" dirty="0" smtClean="0"/>
              <a:t>40</a:t>
            </a:r>
          </a:p>
          <a:p>
            <a:pPr marL="171450" lvl="1" indent="0">
              <a:lnSpc>
                <a:spcPct val="100000"/>
              </a:lnSpc>
              <a:buNone/>
            </a:pPr>
            <a:r>
              <a:rPr lang="fr-CH" sz="1800" dirty="0" smtClean="0"/>
              <a:t>14.7 mm</a:t>
            </a:r>
          </a:p>
          <a:p>
            <a:pPr marL="171450" lvl="1" indent="0">
              <a:lnSpc>
                <a:spcPct val="100000"/>
              </a:lnSpc>
              <a:buNone/>
            </a:pPr>
            <a:r>
              <a:rPr lang="fr-CH" sz="1800" dirty="0" smtClean="0"/>
              <a:t>1.25 mm</a:t>
            </a:r>
          </a:p>
          <a:p>
            <a:pPr marL="171450" lvl="1" indent="0">
              <a:lnSpc>
                <a:spcPct val="100000"/>
              </a:lnSpc>
              <a:buNone/>
            </a:pPr>
            <a:r>
              <a:rPr lang="fr-CH" sz="1800" dirty="0" smtClean="0"/>
              <a:t>0.79 </a:t>
            </a:r>
            <a:r>
              <a:rPr lang="fr-CH" sz="1800" dirty="0" err="1" smtClean="0"/>
              <a:t>degree</a:t>
            </a:r>
            <a:endParaRPr lang="fr-CH" sz="1800" dirty="0" smtClean="0"/>
          </a:p>
          <a:p>
            <a:pPr marL="171450" lvl="1" indent="0">
              <a:lnSpc>
                <a:spcPct val="100000"/>
              </a:lnSpc>
              <a:buNone/>
            </a:pPr>
            <a:r>
              <a:rPr lang="fr-CH" sz="1800" dirty="0" smtClean="0"/>
              <a:t>~ 600 m</a:t>
            </a:r>
          </a:p>
          <a:p>
            <a:pPr lvl="1">
              <a:lnSpc>
                <a:spcPct val="100000"/>
              </a:lnSpc>
            </a:pPr>
            <a:endParaRPr lang="fr-CH" sz="1800" dirty="0" smtClean="0"/>
          </a:p>
          <a:p>
            <a:pPr lvl="1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57197" y="3065702"/>
            <a:ext cx="8397435" cy="43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sz="2200" dirty="0" err="1" smtClean="0"/>
              <a:t>Cable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4304" y="5114819"/>
            <a:ext cx="8397435" cy="4112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sz="2200" dirty="0" err="1" smtClean="0"/>
              <a:t>Insulation</a:t>
            </a:r>
            <a:r>
              <a:rPr lang="fr-CH" sz="2200" dirty="0" smtClean="0"/>
              <a:t> </a:t>
            </a:r>
            <a:r>
              <a:rPr lang="fr-CH" sz="2200" dirty="0" err="1" smtClean="0"/>
              <a:t>scheme</a:t>
            </a:r>
            <a:endParaRPr lang="en-US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54304" y="5543636"/>
            <a:ext cx="8400328" cy="861323"/>
          </a:xfrm>
          <a:prstGeom prst="rect">
            <a:avLst/>
          </a:prstGeom>
        </p:spPr>
        <p:txBody>
          <a:bodyPr vert="horz" lIns="91440" tIns="0" rIns="91440" bIns="0" rtlCol="0">
            <a:normAutofit lnSpcReduction="10000"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1800" dirty="0" smtClean="0"/>
              <a:t>Mica tape, COGEBI </a:t>
            </a:r>
            <a:r>
              <a:rPr lang="en-US" sz="1800" dirty="0"/>
              <a:t>FIROX</a:t>
            </a:r>
            <a:r>
              <a:rPr lang="en-US" sz="1800" dirty="0" smtClean="0"/>
              <a:t>®, thickness </a:t>
            </a:r>
            <a:r>
              <a:rPr lang="en-US" sz="1800" dirty="0"/>
              <a:t>80</a:t>
            </a:r>
            <a:r>
              <a:rPr lang="el-GR" sz="1800" dirty="0" smtClean="0"/>
              <a:t>μ</a:t>
            </a:r>
            <a:endParaRPr lang="en-US" sz="1800" dirty="0" smtClean="0"/>
          </a:p>
          <a:p>
            <a:pPr lvl="1">
              <a:lnSpc>
                <a:spcPct val="100000"/>
              </a:lnSpc>
            </a:pPr>
            <a:r>
              <a:rPr lang="en-US" sz="1800" dirty="0"/>
              <a:t>S2 </a:t>
            </a:r>
            <a:r>
              <a:rPr lang="en-US" sz="1800" dirty="0" smtClean="0"/>
              <a:t>glass </a:t>
            </a:r>
            <a:r>
              <a:rPr lang="en-US" sz="1800" dirty="0" err="1" smtClean="0"/>
              <a:t>gleeve</a:t>
            </a:r>
            <a:endParaRPr lang="en-US" sz="1800" dirty="0" smtClean="0"/>
          </a:p>
          <a:p>
            <a:pPr lvl="1">
              <a:lnSpc>
                <a:spcPct val="100000"/>
              </a:lnSpc>
            </a:pPr>
            <a:r>
              <a:rPr lang="fr-CH" sz="1800" dirty="0" err="1" smtClean="0"/>
              <a:t>Resin</a:t>
            </a:r>
            <a:r>
              <a:rPr lang="fr-CH" sz="1800" dirty="0" smtClean="0"/>
              <a:t> </a:t>
            </a:r>
            <a:r>
              <a:rPr lang="fr-CH" sz="1800" dirty="0" err="1" smtClean="0"/>
              <a:t>impregnation</a:t>
            </a:r>
            <a:r>
              <a:rPr lang="fr-CH" sz="1800" dirty="0"/>
              <a:t>, </a:t>
            </a:r>
            <a:r>
              <a:rPr lang="fr-CH" sz="1800" dirty="0" smtClean="0"/>
              <a:t>CTD-101K</a:t>
            </a:r>
            <a:endParaRPr lang="en-US" sz="1800" dirty="0"/>
          </a:p>
        </p:txBody>
      </p:sp>
      <p:pic>
        <p:nvPicPr>
          <p:cNvPr id="11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5213419" y="5460864"/>
            <a:ext cx="309067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602761" y="5133620"/>
            <a:ext cx="1800000" cy="1127947"/>
          </a:xfrm>
          <a:prstGeom prst="rect">
            <a:avLst/>
          </a:prstGeom>
        </p:spPr>
      </p:pic>
      <p:sp>
        <p:nvSpPr>
          <p:cNvPr id="16" name="Date Placeholder 3"/>
          <p:cNvSpPr txBox="1">
            <a:spLocks/>
          </p:cNvSpPr>
          <p:nvPr/>
        </p:nvSpPr>
        <p:spPr>
          <a:xfrm>
            <a:off x="3938705" y="3768798"/>
            <a:ext cx="190982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0070C0"/>
                </a:solidFill>
              </a:rPr>
              <a:t>B. Bordini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3938705" y="5850740"/>
            <a:ext cx="190982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0070C0"/>
                </a:solidFill>
              </a:rPr>
              <a:t>D. Smekens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0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 animBg="1"/>
      <p:bldP spid="14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Diagram 34"/>
          <p:cNvGraphicFramePr/>
          <p:nvPr>
            <p:extLst>
              <p:ext uri="{D42A27DB-BD31-4B8C-83A1-F6EECF244321}">
                <p14:modId xmlns:p14="http://schemas.microsoft.com/office/powerpoint/2010/main" val="2090639866"/>
              </p:ext>
            </p:extLst>
          </p:nvPr>
        </p:nvGraphicFramePr>
        <p:xfrm>
          <a:off x="-3858" y="2326821"/>
          <a:ext cx="9147857" cy="3678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69999" y="3521529"/>
            <a:ext cx="20880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534 mm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62310" y="4440648"/>
            <a:ext cx="8229600" cy="2082505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</a:pPr>
            <a:r>
              <a:rPr lang="en-US" sz="2000" dirty="0"/>
              <a:t>6 block </a:t>
            </a:r>
            <a:r>
              <a:rPr lang="en-US" sz="2000" b="1" dirty="0"/>
              <a:t>Nb</a:t>
            </a:r>
            <a:r>
              <a:rPr lang="en-US" sz="2000" b="1" baseline="-25000" dirty="0"/>
              <a:t>3</a:t>
            </a:r>
            <a:r>
              <a:rPr lang="en-US" sz="2000" b="1" dirty="0"/>
              <a:t>Sn</a:t>
            </a:r>
            <a:r>
              <a:rPr lang="en-US" sz="2000" dirty="0"/>
              <a:t> </a:t>
            </a:r>
            <a:r>
              <a:rPr lang="en-US" sz="2000" dirty="0" smtClean="0"/>
              <a:t>coils of </a:t>
            </a:r>
            <a:r>
              <a:rPr lang="en-US" sz="2000" dirty="0" smtClean="0">
                <a:latin typeface="Calibri"/>
              </a:rPr>
              <a:t>Ø 60 mm aperture</a:t>
            </a:r>
            <a:endParaRPr lang="en-US" sz="2000" dirty="0"/>
          </a:p>
          <a:p>
            <a:pPr>
              <a:spcBef>
                <a:spcPts val="300"/>
              </a:spcBef>
            </a:pPr>
            <a:r>
              <a:rPr lang="en-US" sz="2000" dirty="0" smtClean="0"/>
              <a:t>56 </a:t>
            </a:r>
            <a:r>
              <a:rPr lang="en-US" sz="2000" dirty="0"/>
              <a:t>turns, 22 in inner layer, 34 in outer layer, no interlayer splice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Removable poles made of </a:t>
            </a:r>
            <a:r>
              <a:rPr lang="en-US" sz="2000" dirty="0" err="1" smtClean="0"/>
              <a:t>Ti</a:t>
            </a:r>
            <a:endParaRPr lang="en-US" sz="2000" dirty="0" smtClean="0"/>
          </a:p>
          <a:p>
            <a:pPr>
              <a:spcBef>
                <a:spcPts val="300"/>
              </a:spcBef>
            </a:pPr>
            <a:r>
              <a:rPr lang="en-US" sz="2000" dirty="0" smtClean="0"/>
              <a:t>Separate </a:t>
            </a:r>
            <a:r>
              <a:rPr lang="en-US" sz="2000" dirty="0"/>
              <a:t>stainless steel </a:t>
            </a:r>
            <a:r>
              <a:rPr lang="en-US" sz="2000" dirty="0" smtClean="0"/>
              <a:t>collars for </a:t>
            </a:r>
            <a:r>
              <a:rPr lang="en-US" sz="2000" dirty="0"/>
              <a:t>each </a:t>
            </a:r>
            <a:r>
              <a:rPr lang="en-US" sz="2000" dirty="0" smtClean="0"/>
              <a:t>aperture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V</a:t>
            </a:r>
            <a:r>
              <a:rPr lang="en-US" sz="2000" dirty="0" smtClean="0"/>
              <a:t>ertically </a:t>
            </a:r>
            <a:r>
              <a:rPr lang="en-US" sz="2000" dirty="0"/>
              <a:t>split iron </a:t>
            </a:r>
            <a:r>
              <a:rPr lang="en-US" sz="2000" dirty="0" smtClean="0"/>
              <a:t>yoke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Stainless </a:t>
            </a:r>
            <a:r>
              <a:rPr lang="en-US" sz="2000" dirty="0"/>
              <a:t>steel </a:t>
            </a:r>
            <a:r>
              <a:rPr lang="en-US" sz="2000" dirty="0" smtClean="0"/>
              <a:t>shell of 15 mm thickness (2-in-1)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8826" y="1223745"/>
            <a:ext cx="97217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60 mm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452" y="3179127"/>
            <a:ext cx="13680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182 mm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2113" y="3519694"/>
            <a:ext cx="230400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580 mm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59" y="1327445"/>
            <a:ext cx="2159704" cy="2160000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338" y="1222252"/>
            <a:ext cx="2369965" cy="234000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r="4335"/>
          <a:stretch/>
        </p:blipFill>
        <p:spPr bwMode="auto">
          <a:xfrm>
            <a:off x="182802" y="1688088"/>
            <a:ext cx="1430719" cy="14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1759199" y="2407869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9026" y="2419334"/>
            <a:ext cx="0" cy="108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557451" y="2418262"/>
            <a:ext cx="0" cy="108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042114" y="2392676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7451" y="3494255"/>
            <a:ext cx="1368000" cy="1918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42114" y="3821464"/>
            <a:ext cx="2304000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026" y="1580512"/>
            <a:ext cx="0" cy="864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18906" y="1580512"/>
            <a:ext cx="0" cy="864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69026" y="1615588"/>
            <a:ext cx="449880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57995" y="2396438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46114" y="2392676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10794" y="2408088"/>
            <a:ext cx="1620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V="1">
            <a:off x="60297" y="2426100"/>
            <a:ext cx="1656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807969" y="1247900"/>
            <a:ext cx="6030" cy="2340000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191320" y="1078236"/>
            <a:ext cx="2982" cy="2574576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V="1">
            <a:off x="4258214" y="2410264"/>
            <a:ext cx="1080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V="1">
            <a:off x="5050726" y="2392252"/>
            <a:ext cx="1080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34302" y="789082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Model MBHDP101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758569" y="798377"/>
            <a:ext cx="209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Models</a:t>
            </a:r>
            <a:endParaRPr lang="en-US" b="1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668839" y="2399825"/>
            <a:ext cx="2304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076289" y="2384632"/>
            <a:ext cx="4824000" cy="424"/>
          </a:xfrm>
          <a:prstGeom prst="line">
            <a:avLst/>
          </a:prstGeom>
          <a:ln w="12700">
            <a:solidFill>
              <a:srgbClr val="060606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11498" y="3493810"/>
            <a:ext cx="223268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570 mm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58438" y="663507"/>
            <a:ext cx="3023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Model MBHDP102 – Proto P1</a:t>
            </a:r>
          </a:p>
          <a:p>
            <a:pPr algn="ctr"/>
            <a:r>
              <a:rPr lang="en-US" b="1" dirty="0" smtClean="0"/>
              <a:t>+ first 2 </a:t>
            </a:r>
            <a:r>
              <a:rPr lang="en-US" b="1" dirty="0" err="1" smtClean="0"/>
              <a:t>cryo</a:t>
            </a:r>
            <a:r>
              <a:rPr lang="en-US" b="1" dirty="0" smtClean="0"/>
              <a:t>-assemblies + …</a:t>
            </a:r>
            <a:endParaRPr lang="en-US" b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6512174" y="2384485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512177" y="3813273"/>
            <a:ext cx="2232000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746727" y="2384485"/>
            <a:ext cx="0" cy="144000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756824" y="3821464"/>
            <a:ext cx="2106000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07533" y="216763"/>
            <a:ext cx="6701741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dirty="0" err="1" smtClean="0"/>
              <a:t>Shim</a:t>
            </a:r>
            <a:r>
              <a:rPr lang="fr-CH" dirty="0" smtClean="0"/>
              <a:t> </a:t>
            </a:r>
            <a:r>
              <a:rPr lang="fr-CH" dirty="0" err="1" smtClean="0"/>
              <a:t>added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central </a:t>
            </a:r>
            <a:r>
              <a:rPr lang="fr-CH" dirty="0" err="1" smtClean="0"/>
              <a:t>yoke</a:t>
            </a:r>
            <a:r>
              <a:rPr lang="fr-CH" dirty="0" smtClean="0"/>
              <a:t> and </a:t>
            </a:r>
            <a:r>
              <a:rPr lang="fr-CH" dirty="0" err="1" smtClean="0"/>
              <a:t>laminations</a:t>
            </a:r>
            <a:r>
              <a:rPr lang="fr-CH" dirty="0" smtClean="0"/>
              <a:t> to </a:t>
            </a:r>
            <a:r>
              <a:rPr lang="fr-CH" dirty="0" err="1" smtClean="0"/>
              <a:t>allow</a:t>
            </a:r>
            <a:r>
              <a:rPr lang="fr-CH" dirty="0" smtClean="0"/>
              <a:t> </a:t>
            </a:r>
            <a:r>
              <a:rPr lang="fr-CH" dirty="0" err="1" smtClean="0"/>
              <a:t>adjustment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10653" r="25443" b="7541"/>
          <a:stretch/>
        </p:blipFill>
        <p:spPr>
          <a:xfrm>
            <a:off x="6511497" y="1298407"/>
            <a:ext cx="2226142" cy="2232000"/>
          </a:xfrm>
          <a:prstGeom prst="ellipse">
            <a:avLst/>
          </a:prstGeom>
        </p:spPr>
      </p:pic>
      <p:sp>
        <p:nvSpPr>
          <p:cNvPr id="33" name="Freeform 32"/>
          <p:cNvSpPr/>
          <p:nvPr/>
        </p:nvSpPr>
        <p:spPr>
          <a:xfrm>
            <a:off x="6030410" y="555584"/>
            <a:ext cx="1493135" cy="1400537"/>
          </a:xfrm>
          <a:custGeom>
            <a:avLst/>
            <a:gdLst>
              <a:gd name="connsiteX0" fmla="*/ 0 w 1493135"/>
              <a:gd name="connsiteY0" fmla="*/ 0 h 1400537"/>
              <a:gd name="connsiteX1" fmla="*/ 127322 w 1493135"/>
              <a:gd name="connsiteY1" fmla="*/ 497712 h 1400537"/>
              <a:gd name="connsiteX2" fmla="*/ 497712 w 1493135"/>
              <a:gd name="connsiteY2" fmla="*/ 821803 h 1400537"/>
              <a:gd name="connsiteX3" fmla="*/ 1180618 w 1493135"/>
              <a:gd name="connsiteY3" fmla="*/ 1053296 h 1400537"/>
              <a:gd name="connsiteX4" fmla="*/ 1180618 w 1493135"/>
              <a:gd name="connsiteY4" fmla="*/ 1053296 h 1400537"/>
              <a:gd name="connsiteX5" fmla="*/ 1180618 w 1493135"/>
              <a:gd name="connsiteY5" fmla="*/ 1053296 h 1400537"/>
              <a:gd name="connsiteX6" fmla="*/ 1423687 w 1493135"/>
              <a:gd name="connsiteY6" fmla="*/ 1203767 h 1400537"/>
              <a:gd name="connsiteX7" fmla="*/ 1493135 w 1493135"/>
              <a:gd name="connsiteY7" fmla="*/ 1400537 h 1400537"/>
              <a:gd name="connsiteX8" fmla="*/ 1493135 w 1493135"/>
              <a:gd name="connsiteY8" fmla="*/ 1400537 h 1400537"/>
              <a:gd name="connsiteX9" fmla="*/ 1493135 w 1493135"/>
              <a:gd name="connsiteY9" fmla="*/ 1400537 h 140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3135" h="1400537">
                <a:moveTo>
                  <a:pt x="0" y="0"/>
                </a:moveTo>
                <a:cubicBezTo>
                  <a:pt x="22185" y="180372"/>
                  <a:pt x="44370" y="360745"/>
                  <a:pt x="127322" y="497712"/>
                </a:cubicBezTo>
                <a:cubicBezTo>
                  <a:pt x="210274" y="634679"/>
                  <a:pt x="322163" y="729206"/>
                  <a:pt x="497712" y="821803"/>
                </a:cubicBezTo>
                <a:cubicBezTo>
                  <a:pt x="673261" y="914400"/>
                  <a:pt x="1180618" y="1053296"/>
                  <a:pt x="1180618" y="1053296"/>
                </a:cubicBezTo>
                <a:lnTo>
                  <a:pt x="1180618" y="1053296"/>
                </a:lnTo>
                <a:lnTo>
                  <a:pt x="1180618" y="1053296"/>
                </a:lnTo>
                <a:cubicBezTo>
                  <a:pt x="1221129" y="1078374"/>
                  <a:pt x="1371601" y="1145894"/>
                  <a:pt x="1423687" y="1203767"/>
                </a:cubicBezTo>
                <a:cubicBezTo>
                  <a:pt x="1475773" y="1261641"/>
                  <a:pt x="1493135" y="1400537"/>
                  <a:pt x="1493135" y="1400537"/>
                </a:cubicBezTo>
                <a:lnTo>
                  <a:pt x="1493135" y="1400537"/>
                </a:lnTo>
                <a:lnTo>
                  <a:pt x="1493135" y="1400537"/>
                </a:lnTo>
              </a:path>
            </a:pathLst>
          </a:custGeom>
          <a:noFill/>
          <a:ln w="15875">
            <a:solidFill>
              <a:srgbClr val="000000"/>
            </a:solidFill>
            <a:prstDash val="sysDash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  <p:bldP spid="31" grpId="0"/>
      <p:bldP spid="32" grpId="0"/>
      <p:bldP spid="43" grpId="0"/>
      <p:bldP spid="44" grpId="0"/>
      <p:bldP spid="17" grpId="0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Structural </a:t>
            </a:r>
            <a:r>
              <a:rPr lang="fr-CH" dirty="0" err="1" smtClean="0"/>
              <a:t>assessment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23 September 2015 / Collaboration meeting on DS 11T 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020084" y="1006723"/>
            <a:ext cx="2997638" cy="9715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>
              <a:lnSpc>
                <a:spcPct val="120000"/>
              </a:lnSpc>
              <a:spcBef>
                <a:spcPts val="300"/>
              </a:spcBef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Yoke Outer Radius: 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275 mm</a:t>
            </a:r>
            <a:endParaRPr lang="en-GB" sz="20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266700" indent="-230188">
              <a:lnSpc>
                <a:spcPct val="120000"/>
              </a:lnSpc>
              <a:spcBef>
                <a:spcPts val="300"/>
              </a:spcBef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Shell thickness: 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 mm</a:t>
            </a:r>
            <a:endParaRPr lang="en-GB" sz="20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266700" indent="-230188">
              <a:lnSpc>
                <a:spcPct val="120000"/>
              </a:lnSpc>
              <a:spcBef>
                <a:spcPts val="300"/>
              </a:spcBef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rod hole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544" y="1901076"/>
            <a:ext cx="2393413" cy="43348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2546"/>
          <a:stretch/>
        </p:blipFill>
        <p:spPr>
          <a:xfrm>
            <a:off x="5268495" y="1992082"/>
            <a:ext cx="2310991" cy="4186368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2687158" y="2768410"/>
            <a:ext cx="299676" cy="290393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61515" y="2731093"/>
            <a:ext cx="137567" cy="14519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740754" y="3149429"/>
            <a:ext cx="137567" cy="14519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63893" y="4068485"/>
            <a:ext cx="2751826" cy="1678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Dot"/>
            <a:miter lim="800000"/>
          </a:ln>
          <a:effectLst/>
        </p:spPr>
      </p:cxnSp>
      <p:cxnSp>
        <p:nvCxnSpPr>
          <p:cNvPr id="27" name="Straight Connector 26"/>
          <p:cNvCxnSpPr/>
          <p:nvPr/>
        </p:nvCxnSpPr>
        <p:spPr>
          <a:xfrm>
            <a:off x="6199082" y="3415047"/>
            <a:ext cx="0" cy="133709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Dot"/>
            <a:miter lim="800000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>
            <a:off x="2518903" y="3223828"/>
            <a:ext cx="0" cy="133709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Dot"/>
            <a:miter lim="800000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5133720" y="4067670"/>
            <a:ext cx="2751826" cy="1678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Dot"/>
            <a:miter lim="800000"/>
          </a:ln>
          <a:effectLst/>
        </p:spPr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4714345" y="1011333"/>
            <a:ext cx="2998800" cy="97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76" indent="-342900">
              <a:lnSpc>
                <a:spcPct val="110000"/>
              </a:lnSpc>
              <a:spcBef>
                <a:spcPts val="300"/>
              </a:spcBef>
            </a:pP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Yoke Outer Radius: </a:t>
            </a:r>
            <a:r>
              <a:rPr kumimoji="0" lang="en-GB" sz="1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270 mm</a:t>
            </a:r>
            <a:endParaRPr lang="en-GB" sz="1700" b="1" dirty="0">
              <a:solidFill>
                <a:srgbClr val="C00000"/>
              </a:solidFill>
              <a:latin typeface="Calibri" panose="020F0502020204030204"/>
            </a:endParaRPr>
          </a:p>
          <a:p>
            <a:pPr marL="379476" indent="-342900">
              <a:lnSpc>
                <a:spcPct val="110000"/>
              </a:lnSpc>
              <a:spcBef>
                <a:spcPts val="300"/>
              </a:spcBef>
            </a:pP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Shell Thickness: </a:t>
            </a:r>
            <a:r>
              <a:rPr kumimoji="0" lang="en-GB" sz="17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15 mm</a:t>
            </a:r>
            <a:endParaRPr lang="en-GB" sz="17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379476" indent="-342900">
              <a:lnSpc>
                <a:spcPct val="110000"/>
              </a:lnSpc>
              <a:spcBef>
                <a:spcPts val="300"/>
              </a:spcBef>
            </a:pP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2</a:t>
            </a: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rod holes</a:t>
            </a:r>
          </a:p>
          <a:p>
            <a:pPr marL="550926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triped Right Arrow 3"/>
          <p:cNvSpPr/>
          <p:nvPr/>
        </p:nvSpPr>
        <p:spPr>
          <a:xfrm>
            <a:off x="4115718" y="3749366"/>
            <a:ext cx="1018001" cy="636607"/>
          </a:xfrm>
          <a:prstGeom prst="stripedRightArrow">
            <a:avLst>
              <a:gd name="adj1" fmla="val 53637"/>
              <a:gd name="adj2" fmla="val 8272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5044520" y="514833"/>
            <a:ext cx="3870880" cy="4336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mtClean="0">
                <a:solidFill>
                  <a:srgbClr val="0070C0"/>
                </a:solidFill>
              </a:rPr>
              <a:t>F. Lackner, T. Lyon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3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10797</TotalTime>
  <Words>1979</Words>
  <Application>Microsoft Office PowerPoint</Application>
  <PresentationFormat>On-screen Show (4:3)</PresentationFormat>
  <Paragraphs>390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Symbol</vt:lpstr>
      <vt:lpstr>Times New Roman</vt:lpstr>
      <vt:lpstr>Wingdings</vt:lpstr>
      <vt:lpstr>HiLumiLHC_PresentationTemplate</vt:lpstr>
      <vt:lpstr>Collaboration Meeting on DS 11T Dipole Grounds</vt:lpstr>
      <vt:lpstr>OUTLOOK</vt:lpstr>
      <vt:lpstr>Reminder on terminology – CRYO-ASSEMBLY</vt:lpstr>
      <vt:lpstr>The DS 11T dipole on the HL-LHC timeline</vt:lpstr>
      <vt:lpstr>Another solution under study for IP2 – Heavy ions</vt:lpstr>
      <vt:lpstr>OUTLOOK</vt:lpstr>
      <vt:lpstr>Conductor, cable and insulation scheme</vt:lpstr>
      <vt:lpstr>Cross-section</vt:lpstr>
      <vt:lpstr>Structural assessment</vt:lpstr>
      <vt:lpstr>Structural            assessment, 2</vt:lpstr>
      <vt:lpstr>Cold mass assembly – LMBH_001</vt:lpstr>
      <vt:lpstr>Cold mass assembly – LMBH_002</vt:lpstr>
      <vt:lpstr>PowerPoint Presentation</vt:lpstr>
      <vt:lpstr>Longitudinal section of the coil</vt:lpstr>
      <vt:lpstr>Transfer function</vt:lpstr>
      <vt:lpstr>Integration</vt:lpstr>
      <vt:lpstr>Integration 2</vt:lpstr>
      <vt:lpstr>Integration 3</vt:lpstr>
      <vt:lpstr>Electrical circuit – Powering</vt:lpstr>
      <vt:lpstr>Electrical circuit – Trim</vt:lpstr>
      <vt:lpstr>Quench heaters</vt:lpstr>
      <vt:lpstr>Electrical circuit – Quench heaters and protection </vt:lpstr>
      <vt:lpstr>OUTLOOK</vt:lpstr>
      <vt:lpstr>Model programme RRP cable</vt:lpstr>
      <vt:lpstr>The DS 11T dipole on the HL-LHC timeline</vt:lpstr>
      <vt:lpstr>Production of first long coils in B180 </vt:lpstr>
      <vt:lpstr>Tooling for the production of the long coils </vt:lpstr>
      <vt:lpstr>Other illustrations of tooling</vt:lpstr>
      <vt:lpstr>PowerPoint Presentation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Inserer dans template hi-lumi</dc:title>
  <dc:creator>Benoit Delille</dc:creator>
  <cp:lastModifiedBy>Frederic Savary</cp:lastModifiedBy>
  <cp:revision>990</cp:revision>
  <cp:lastPrinted>2015-02-26T08:30:33Z</cp:lastPrinted>
  <dcterms:created xsi:type="dcterms:W3CDTF">2015-02-02T20:09:37Z</dcterms:created>
  <dcterms:modified xsi:type="dcterms:W3CDTF">2015-09-23T11:08:58Z</dcterms:modified>
</cp:coreProperties>
</file>