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4"/>
  </p:notesMasterIdLst>
  <p:handoutMasterIdLst>
    <p:handoutMasterId r:id="rId85"/>
  </p:handoutMasterIdLst>
  <p:sldIdLst>
    <p:sldId id="259" r:id="rId2"/>
    <p:sldId id="261" r:id="rId3"/>
    <p:sldId id="705" r:id="rId4"/>
    <p:sldId id="319" r:id="rId5"/>
    <p:sldId id="492" r:id="rId6"/>
    <p:sldId id="472" r:id="rId7"/>
    <p:sldId id="624" r:id="rId8"/>
    <p:sldId id="495" r:id="rId9"/>
    <p:sldId id="537" r:id="rId10"/>
    <p:sldId id="538" r:id="rId11"/>
    <p:sldId id="823" r:id="rId12"/>
    <p:sldId id="505" r:id="rId13"/>
    <p:sldId id="716" r:id="rId14"/>
    <p:sldId id="508" r:id="rId15"/>
    <p:sldId id="718" r:id="rId16"/>
    <p:sldId id="511" r:id="rId17"/>
    <p:sldId id="612" r:id="rId18"/>
    <p:sldId id="513" r:id="rId19"/>
    <p:sldId id="717" r:id="rId20"/>
    <p:sldId id="561" r:id="rId21"/>
    <p:sldId id="542" r:id="rId22"/>
    <p:sldId id="524" r:id="rId23"/>
    <p:sldId id="531" r:id="rId24"/>
    <p:sldId id="549" r:id="rId25"/>
    <p:sldId id="550" r:id="rId26"/>
    <p:sldId id="553" r:id="rId27"/>
    <p:sldId id="560" r:id="rId28"/>
    <p:sldId id="688" r:id="rId29"/>
    <p:sldId id="575" r:id="rId30"/>
    <p:sldId id="308" r:id="rId31"/>
    <p:sldId id="293" r:id="rId32"/>
    <p:sldId id="659" r:id="rId33"/>
    <p:sldId id="814" r:id="rId34"/>
    <p:sldId id="687" r:id="rId35"/>
    <p:sldId id="593" r:id="rId36"/>
    <p:sldId id="649" r:id="rId37"/>
    <p:sldId id="584" r:id="rId38"/>
    <p:sldId id="585" r:id="rId39"/>
    <p:sldId id="588" r:id="rId40"/>
    <p:sldId id="628" r:id="rId41"/>
    <p:sldId id="627" r:id="rId42"/>
    <p:sldId id="606" r:id="rId43"/>
    <p:sldId id="637" r:id="rId44"/>
    <p:sldId id="642" r:id="rId45"/>
    <p:sldId id="678" r:id="rId46"/>
    <p:sldId id="643" r:id="rId47"/>
    <p:sldId id="679" r:id="rId48"/>
    <p:sldId id="650" r:id="rId49"/>
    <p:sldId id="802" r:id="rId50"/>
    <p:sldId id="827" r:id="rId51"/>
    <p:sldId id="694" r:id="rId52"/>
    <p:sldId id="826" r:id="rId53"/>
    <p:sldId id="824" r:id="rId54"/>
    <p:sldId id="501" r:id="rId55"/>
    <p:sldId id="502" r:id="rId56"/>
    <p:sldId id="822" r:id="rId57"/>
    <p:sldId id="825" r:id="rId58"/>
    <p:sldId id="817" r:id="rId59"/>
    <p:sldId id="820" r:id="rId60"/>
    <p:sldId id="821" r:id="rId61"/>
    <p:sldId id="816" r:id="rId62"/>
    <p:sldId id="563" r:id="rId63"/>
    <p:sldId id="614" r:id="rId64"/>
    <p:sldId id="626" r:id="rId65"/>
    <p:sldId id="815" r:id="rId66"/>
    <p:sldId id="813" r:id="rId67"/>
    <p:sldId id="811" r:id="rId68"/>
    <p:sldId id="812" r:id="rId69"/>
    <p:sldId id="810" r:id="rId70"/>
    <p:sldId id="809" r:id="rId71"/>
    <p:sldId id="807" r:id="rId72"/>
    <p:sldId id="818" r:id="rId73"/>
    <p:sldId id="819" r:id="rId74"/>
    <p:sldId id="808" r:id="rId75"/>
    <p:sldId id="806" r:id="rId76"/>
    <p:sldId id="801" r:id="rId77"/>
    <p:sldId id="636" r:id="rId78"/>
    <p:sldId id="805" r:id="rId79"/>
    <p:sldId id="644" r:id="rId80"/>
    <p:sldId id="804" r:id="rId81"/>
    <p:sldId id="803" r:id="rId82"/>
    <p:sldId id="691" r:id="rId83"/>
  </p:sldIdLst>
  <p:sldSz cx="12192000" cy="6858000"/>
  <p:notesSz cx="9236075" cy="6950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dfiler\users\nobrega\11%20Tesla%20Dipole\MBH%20Coil%20&amp;%20Magnet%20info%20&amp;%20pictures\MBHSP01%20cold%20mass\Collar-Yoke%20strain%20gauge%20data%20MBHSP01%20with%20skin%20gauge%20map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dfiler\users\nobrega\11%20Tesla%20Dipole\MBH%20Coil%20&amp;%20Magnet%20info%20&amp;%20pictures\MBHSP01%20cold%20mass\Collar-Yoke%20strain%20gauge%20data%20MBHSP01%20with%20skin%20gauge%20map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Shell Stress at ±30</a:t>
            </a:r>
            <a:r>
              <a:rPr lang="en-US" sz="1800" b="1" i="0" u="none" strike="noStrike" baseline="0">
                <a:effectLst/>
              </a:rPr>
              <a:t>°</a:t>
            </a:r>
            <a:r>
              <a:rPr lang="en-US" sz="1800" b="1" i="0" baseline="0">
                <a:effectLst/>
              </a:rPr>
              <a:t>, Lead &amp; Return End</a:t>
            </a:r>
            <a:endParaRPr lang="en-US" b="1">
              <a:effectLst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101090248334343"/>
          <c:y val="0.15584281131525229"/>
          <c:w val="0.7019531597011911"/>
          <c:h val="0.77489384660250826"/>
        </c:manualLayout>
      </c:layout>
      <c:lineChart>
        <c:grouping val="standard"/>
        <c:varyColors val="0"/>
        <c:ser>
          <c:idx val="2"/>
          <c:order val="0"/>
          <c:tx>
            <c:strRef>
              <c:f>'work space'!$B$6</c:f>
              <c:strCache>
                <c:ptCount val="1"/>
                <c:pt idx="0">
                  <c:v>30ALE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space'!$C$6:$N$6</c:f>
              <c:numCache>
                <c:formatCode>0</c:formatCode>
                <c:ptCount val="12"/>
                <c:pt idx="0">
                  <c:v>0</c:v>
                </c:pt>
                <c:pt idx="1">
                  <c:v>46.816393999999995</c:v>
                </c:pt>
                <c:pt idx="2">
                  <c:v>72.020865000000015</c:v>
                </c:pt>
                <c:pt idx="3">
                  <c:v>71.875076999999948</c:v>
                </c:pt>
                <c:pt idx="4">
                  <c:v>74.199854000000002</c:v>
                </c:pt>
                <c:pt idx="5">
                  <c:v>65.776432999999955</c:v>
                </c:pt>
                <c:pt idx="6">
                  <c:v>143.72731600000006</c:v>
                </c:pt>
                <c:pt idx="7">
                  <c:v>143.57752299999999</c:v>
                </c:pt>
                <c:pt idx="8">
                  <c:v>185.71966299999988</c:v>
                </c:pt>
                <c:pt idx="9">
                  <c:v>217.98514500000005</c:v>
                </c:pt>
                <c:pt idx="10">
                  <c:v>231.89546000000001</c:v>
                </c:pt>
                <c:pt idx="11">
                  <c:v>235.60795000000002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'work space'!$B$7</c:f>
              <c:strCache>
                <c:ptCount val="1"/>
                <c:pt idx="0">
                  <c:v>30ARE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space'!$C$7:$N$7</c:f>
              <c:numCache>
                <c:formatCode>0</c:formatCode>
                <c:ptCount val="12"/>
                <c:pt idx="0">
                  <c:v>0</c:v>
                </c:pt>
                <c:pt idx="1">
                  <c:v>34.638020000000012</c:v>
                </c:pt>
                <c:pt idx="2">
                  <c:v>62.745968000000012</c:v>
                </c:pt>
                <c:pt idx="3">
                  <c:v>35.297148000000014</c:v>
                </c:pt>
                <c:pt idx="4">
                  <c:v>36.912819000000006</c:v>
                </c:pt>
                <c:pt idx="5">
                  <c:v>-4.3778690000000022</c:v>
                </c:pt>
                <c:pt idx="6">
                  <c:v>245.86761000000001</c:v>
                </c:pt>
                <c:pt idx="7">
                  <c:v>251.12441900000007</c:v>
                </c:pt>
                <c:pt idx="8">
                  <c:v>330.82317399999988</c:v>
                </c:pt>
                <c:pt idx="9">
                  <c:v>406.942228</c:v>
                </c:pt>
                <c:pt idx="10">
                  <c:v>470.10967999999997</c:v>
                </c:pt>
                <c:pt idx="11">
                  <c:v>473.80561999999986</c:v>
                </c:pt>
              </c:numCache>
            </c:numRef>
          </c:val>
          <c:smooth val="0"/>
        </c:ser>
        <c:ser>
          <c:idx val="7"/>
          <c:order val="2"/>
          <c:tx>
            <c:strRef>
              <c:f>'work space'!$B$10</c:f>
              <c:strCache>
                <c:ptCount val="1"/>
                <c:pt idx="0">
                  <c:v>30BLE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space'!$C$10:$N$10</c:f>
              <c:numCache>
                <c:formatCode>0</c:formatCode>
                <c:ptCount val="12"/>
                <c:pt idx="0">
                  <c:v>0</c:v>
                </c:pt>
                <c:pt idx="1">
                  <c:v>49.159398000000003</c:v>
                </c:pt>
                <c:pt idx="2">
                  <c:v>88.645005999999981</c:v>
                </c:pt>
                <c:pt idx="3">
                  <c:v>128.80927700000001</c:v>
                </c:pt>
                <c:pt idx="4">
                  <c:v>135.39262600000006</c:v>
                </c:pt>
                <c:pt idx="5">
                  <c:v>193.38671200000005</c:v>
                </c:pt>
                <c:pt idx="6">
                  <c:v>275.42833899999982</c:v>
                </c:pt>
                <c:pt idx="7">
                  <c:v>277.93313999999981</c:v>
                </c:pt>
                <c:pt idx="8">
                  <c:v>352.94865700000003</c:v>
                </c:pt>
                <c:pt idx="9">
                  <c:v>420.68886800000001</c:v>
                </c:pt>
                <c:pt idx="10">
                  <c:v>479.16293100000001</c:v>
                </c:pt>
                <c:pt idx="11">
                  <c:v>479.46383100000003</c:v>
                </c:pt>
              </c:numCache>
            </c:numRef>
          </c:val>
          <c:smooth val="0"/>
        </c:ser>
        <c:ser>
          <c:idx val="8"/>
          <c:order val="3"/>
          <c:tx>
            <c:strRef>
              <c:f>'work space'!$B$11</c:f>
              <c:strCache>
                <c:ptCount val="1"/>
                <c:pt idx="0">
                  <c:v>30BRE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space'!$C$11:$N$11</c:f>
              <c:numCache>
                <c:formatCode>0</c:formatCode>
                <c:ptCount val="12"/>
                <c:pt idx="0">
                  <c:v>0</c:v>
                </c:pt>
                <c:pt idx="1">
                  <c:v>41.380399000000004</c:v>
                </c:pt>
                <c:pt idx="2">
                  <c:v>87.096811000000002</c:v>
                </c:pt>
                <c:pt idx="3">
                  <c:v>119.15339099999997</c:v>
                </c:pt>
                <c:pt idx="4">
                  <c:v>128.49529800000008</c:v>
                </c:pt>
                <c:pt idx="5">
                  <c:v>122.788104</c:v>
                </c:pt>
                <c:pt idx="6">
                  <c:v>278.14717999999999</c:v>
                </c:pt>
                <c:pt idx="7">
                  <c:v>282.17397299999999</c:v>
                </c:pt>
                <c:pt idx="8">
                  <c:v>383.452967</c:v>
                </c:pt>
                <c:pt idx="9">
                  <c:v>446.4268469999999</c:v>
                </c:pt>
                <c:pt idx="10">
                  <c:v>514.07505700000002</c:v>
                </c:pt>
                <c:pt idx="11">
                  <c:v>517.93106799999975</c:v>
                </c:pt>
              </c:numCache>
            </c:numRef>
          </c:val>
          <c:smooth val="0"/>
        </c:ser>
        <c:ser>
          <c:idx val="12"/>
          <c:order val="4"/>
          <c:tx>
            <c:strRef>
              <c:f>'work space'!$B$14</c:f>
              <c:strCache>
                <c:ptCount val="1"/>
                <c:pt idx="0">
                  <c:v>30CLE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space'!$C$14:$N$14</c:f>
              <c:numCache>
                <c:formatCode>0</c:formatCode>
                <c:ptCount val="12"/>
                <c:pt idx="0">
                  <c:v>0</c:v>
                </c:pt>
                <c:pt idx="1">
                  <c:v>66.338200999999998</c:v>
                </c:pt>
                <c:pt idx="2">
                  <c:v>100.46705200000002</c:v>
                </c:pt>
                <c:pt idx="3">
                  <c:v>121.88764600000002</c:v>
                </c:pt>
                <c:pt idx="4">
                  <c:v>129.14926799999998</c:v>
                </c:pt>
                <c:pt idx="5">
                  <c:v>163.58350799999999</c:v>
                </c:pt>
                <c:pt idx="6">
                  <c:v>303.46638899999988</c:v>
                </c:pt>
                <c:pt idx="7">
                  <c:v>304.3855309999999</c:v>
                </c:pt>
                <c:pt idx="8">
                  <c:v>352.67832600000003</c:v>
                </c:pt>
                <c:pt idx="9">
                  <c:v>381.42315999999983</c:v>
                </c:pt>
                <c:pt idx="10">
                  <c:v>410.05714499999999</c:v>
                </c:pt>
                <c:pt idx="11">
                  <c:v>410.79590799999988</c:v>
                </c:pt>
              </c:numCache>
            </c:numRef>
          </c:val>
          <c:smooth val="0"/>
        </c:ser>
        <c:ser>
          <c:idx val="13"/>
          <c:order val="5"/>
          <c:tx>
            <c:strRef>
              <c:f>'work space'!$B$15</c:f>
              <c:strCache>
                <c:ptCount val="1"/>
                <c:pt idx="0">
                  <c:v>30CRE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space'!$C$15:$N$15</c:f>
              <c:numCache>
                <c:formatCode>0</c:formatCode>
                <c:ptCount val="12"/>
                <c:pt idx="0">
                  <c:v>0</c:v>
                </c:pt>
                <c:pt idx="1">
                  <c:v>63.193604000000008</c:v>
                </c:pt>
                <c:pt idx="2">
                  <c:v>94.386147999999977</c:v>
                </c:pt>
                <c:pt idx="3">
                  <c:v>111.04355099999999</c:v>
                </c:pt>
                <c:pt idx="4">
                  <c:v>115.05683199999997</c:v>
                </c:pt>
                <c:pt idx="5">
                  <c:v>121.779366</c:v>
                </c:pt>
                <c:pt idx="6">
                  <c:v>281.39630699999975</c:v>
                </c:pt>
                <c:pt idx="7">
                  <c:v>282.82244099999997</c:v>
                </c:pt>
                <c:pt idx="8">
                  <c:v>360.99633999999963</c:v>
                </c:pt>
                <c:pt idx="9">
                  <c:v>456.48051599999974</c:v>
                </c:pt>
                <c:pt idx="10">
                  <c:v>534.36892599999976</c:v>
                </c:pt>
                <c:pt idx="11">
                  <c:v>539.9591949999998</c:v>
                </c:pt>
              </c:numCache>
            </c:numRef>
          </c:val>
          <c:smooth val="0"/>
        </c:ser>
        <c:ser>
          <c:idx val="17"/>
          <c:order val="6"/>
          <c:tx>
            <c:strRef>
              <c:f>'work space'!$B$18</c:f>
              <c:strCache>
                <c:ptCount val="1"/>
                <c:pt idx="0">
                  <c:v>30DLE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space'!$C$18:$N$18</c:f>
              <c:numCache>
                <c:formatCode>0</c:formatCode>
                <c:ptCount val="12"/>
                <c:pt idx="0">
                  <c:v>0</c:v>
                </c:pt>
                <c:pt idx="1">
                  <c:v>27.253036999999992</c:v>
                </c:pt>
                <c:pt idx="2">
                  <c:v>88.539857999999981</c:v>
                </c:pt>
                <c:pt idx="3">
                  <c:v>170.79494800000001</c:v>
                </c:pt>
                <c:pt idx="4">
                  <c:v>177.08070900000001</c:v>
                </c:pt>
                <c:pt idx="5">
                  <c:v>244.553225</c:v>
                </c:pt>
                <c:pt idx="6">
                  <c:v>328.262406</c:v>
                </c:pt>
                <c:pt idx="7">
                  <c:v>331.46738999999985</c:v>
                </c:pt>
                <c:pt idx="8">
                  <c:v>401.86400399999997</c:v>
                </c:pt>
                <c:pt idx="9">
                  <c:v>462.89224000000002</c:v>
                </c:pt>
                <c:pt idx="10">
                  <c:v>524.70110599999998</c:v>
                </c:pt>
                <c:pt idx="11">
                  <c:v>527.40526699999975</c:v>
                </c:pt>
              </c:numCache>
            </c:numRef>
          </c:val>
          <c:smooth val="0"/>
        </c:ser>
        <c:ser>
          <c:idx val="18"/>
          <c:order val="7"/>
          <c:tx>
            <c:strRef>
              <c:f>'work space'!$B$19</c:f>
              <c:strCache>
                <c:ptCount val="1"/>
                <c:pt idx="0">
                  <c:v>30DRE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space'!$C$19:$N$19</c:f>
              <c:numCache>
                <c:formatCode>0</c:formatCode>
                <c:ptCount val="12"/>
                <c:pt idx="0">
                  <c:v>0</c:v>
                </c:pt>
                <c:pt idx="1">
                  <c:v>2.3015440000000007</c:v>
                </c:pt>
                <c:pt idx="2">
                  <c:v>71.108682999999971</c:v>
                </c:pt>
                <c:pt idx="3">
                  <c:v>137.07491199999998</c:v>
                </c:pt>
                <c:pt idx="4">
                  <c:v>153.76579900000002</c:v>
                </c:pt>
                <c:pt idx="5">
                  <c:v>155.58256500000002</c:v>
                </c:pt>
                <c:pt idx="6">
                  <c:v>276.69946599999997</c:v>
                </c:pt>
                <c:pt idx="7">
                  <c:v>278.50941699999993</c:v>
                </c:pt>
                <c:pt idx="8">
                  <c:v>350.28211899999974</c:v>
                </c:pt>
                <c:pt idx="9">
                  <c:v>398.78513099999975</c:v>
                </c:pt>
                <c:pt idx="10">
                  <c:v>451.5214069999999</c:v>
                </c:pt>
                <c:pt idx="11">
                  <c:v>453.28472499999987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5538856"/>
        <c:axId val="265534336"/>
      </c:lineChart>
      <c:catAx>
        <c:axId val="265538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5534336"/>
        <c:crosses val="autoZero"/>
        <c:auto val="1"/>
        <c:lblAlgn val="ctr"/>
        <c:lblOffset val="100"/>
        <c:noMultiLvlLbl val="0"/>
      </c:catAx>
      <c:valAx>
        <c:axId val="2655343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Shell Stress,</a:t>
                </a:r>
                <a:r>
                  <a:rPr lang="en-US" baseline="0"/>
                  <a:t> MPa</a:t>
                </a:r>
                <a:endParaRPr lang="en-US"/>
              </a:p>
            </c:rich>
          </c:tx>
          <c:overlay val="0"/>
        </c:title>
        <c:numFmt formatCode="0" sourceLinked="1"/>
        <c:majorTickMark val="none"/>
        <c:minorTickMark val="none"/>
        <c:tickLblPos val="nextTo"/>
        <c:crossAx val="2655388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bg1"/>
    </a:solidFill>
    <a:ln w="15875">
      <a:solidFill>
        <a:schemeClr val="accent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Shell Stress at ±60°, Lead &amp; Return End</a:t>
            </a:r>
            <a:endParaRPr lang="en-US" b="1">
              <a:effectLst/>
            </a:endParaRP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'work space'!$B$4</c:f>
              <c:strCache>
                <c:ptCount val="1"/>
                <c:pt idx="0">
                  <c:v>60ALE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space'!$C$4:$N$4</c:f>
              <c:numCache>
                <c:formatCode>0</c:formatCode>
                <c:ptCount val="12"/>
                <c:pt idx="0">
                  <c:v>0</c:v>
                </c:pt>
                <c:pt idx="1">
                  <c:v>132.46521600000005</c:v>
                </c:pt>
                <c:pt idx="2">
                  <c:v>184.50785299999998</c:v>
                </c:pt>
                <c:pt idx="3">
                  <c:v>200.68351499999991</c:v>
                </c:pt>
                <c:pt idx="4">
                  <c:v>204.79821600000005</c:v>
                </c:pt>
                <c:pt idx="5">
                  <c:v>260.4540189999999</c:v>
                </c:pt>
                <c:pt idx="6">
                  <c:v>330.573847</c:v>
                </c:pt>
                <c:pt idx="7">
                  <c:v>339.15879399999994</c:v>
                </c:pt>
                <c:pt idx="8">
                  <c:v>378.30328999999995</c:v>
                </c:pt>
                <c:pt idx="9">
                  <c:v>406.76424299999996</c:v>
                </c:pt>
                <c:pt idx="10">
                  <c:v>433.62504799999999</c:v>
                </c:pt>
                <c:pt idx="11">
                  <c:v>443.37313299999994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'work space'!$B$5</c:f>
              <c:strCache>
                <c:ptCount val="1"/>
                <c:pt idx="0">
                  <c:v>60ARE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space'!$C$5:$N$5</c:f>
              <c:numCache>
                <c:formatCode>0</c:formatCode>
                <c:ptCount val="12"/>
                <c:pt idx="0">
                  <c:v>0</c:v>
                </c:pt>
                <c:pt idx="1">
                  <c:v>143.80345600000001</c:v>
                </c:pt>
                <c:pt idx="2">
                  <c:v>198.30231800000007</c:v>
                </c:pt>
                <c:pt idx="3">
                  <c:v>219.00715600000001</c:v>
                </c:pt>
                <c:pt idx="4">
                  <c:v>221.33038700000006</c:v>
                </c:pt>
                <c:pt idx="5">
                  <c:v>239.07491800000003</c:v>
                </c:pt>
                <c:pt idx="6">
                  <c:v>342.01592399999993</c:v>
                </c:pt>
                <c:pt idx="7">
                  <c:v>347.35690099999999</c:v>
                </c:pt>
                <c:pt idx="8">
                  <c:v>399.98923499999989</c:v>
                </c:pt>
                <c:pt idx="9">
                  <c:v>445.21656799999988</c:v>
                </c:pt>
                <c:pt idx="10">
                  <c:v>482.25905399999999</c:v>
                </c:pt>
                <c:pt idx="11">
                  <c:v>488.20227299999999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'work space'!$B$8</c:f>
              <c:strCache>
                <c:ptCount val="1"/>
                <c:pt idx="0">
                  <c:v>60BLE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space'!$C$8:$N$8</c:f>
              <c:numCache>
                <c:formatCode>0</c:formatCode>
                <c:ptCount val="12"/>
                <c:pt idx="0">
                  <c:v>0</c:v>
                </c:pt>
                <c:pt idx="1">
                  <c:v>116.87278499999996</c:v>
                </c:pt>
                <c:pt idx="2">
                  <c:v>155.95393700000005</c:v>
                </c:pt>
                <c:pt idx="3">
                  <c:v>175.04648200000003</c:v>
                </c:pt>
                <c:pt idx="4">
                  <c:v>184.42991700000005</c:v>
                </c:pt>
                <c:pt idx="5">
                  <c:v>224.518618</c:v>
                </c:pt>
                <c:pt idx="6">
                  <c:v>279.23190899999986</c:v>
                </c:pt>
                <c:pt idx="7">
                  <c:v>283.61635299999989</c:v>
                </c:pt>
                <c:pt idx="8">
                  <c:v>330.24997500000001</c:v>
                </c:pt>
                <c:pt idx="9">
                  <c:v>363.16080700000015</c:v>
                </c:pt>
                <c:pt idx="10">
                  <c:v>389.992861</c:v>
                </c:pt>
                <c:pt idx="11">
                  <c:v>393.70046300000001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'work space'!$B$9</c:f>
              <c:strCache>
                <c:ptCount val="1"/>
                <c:pt idx="0">
                  <c:v>60BRE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space'!$C$9:$N$9</c:f>
              <c:numCache>
                <c:formatCode>0</c:formatCode>
                <c:ptCount val="12"/>
                <c:pt idx="0">
                  <c:v>0</c:v>
                </c:pt>
                <c:pt idx="1">
                  <c:v>81.352239999999981</c:v>
                </c:pt>
                <c:pt idx="2">
                  <c:v>125.725324</c:v>
                </c:pt>
                <c:pt idx="3">
                  <c:v>156.54830000000001</c:v>
                </c:pt>
                <c:pt idx="4">
                  <c:v>163.52693900000006</c:v>
                </c:pt>
                <c:pt idx="5">
                  <c:v>174.40453199999999</c:v>
                </c:pt>
                <c:pt idx="6">
                  <c:v>267.42108899999988</c:v>
                </c:pt>
                <c:pt idx="7">
                  <c:v>272.70270999999991</c:v>
                </c:pt>
                <c:pt idx="8">
                  <c:v>322.69466900000015</c:v>
                </c:pt>
                <c:pt idx="9">
                  <c:v>359.23406199999999</c:v>
                </c:pt>
                <c:pt idx="10">
                  <c:v>389.02837299999993</c:v>
                </c:pt>
                <c:pt idx="11">
                  <c:v>394.75456000000008</c:v>
                </c:pt>
              </c:numCache>
            </c:numRef>
          </c:val>
          <c:smooth val="0"/>
        </c:ser>
        <c:ser>
          <c:idx val="10"/>
          <c:order val="4"/>
          <c:tx>
            <c:strRef>
              <c:f>'work space'!$B$12</c:f>
              <c:strCache>
                <c:ptCount val="1"/>
                <c:pt idx="0">
                  <c:v>60CLE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space'!$C$12:$N$12</c:f>
              <c:numCache>
                <c:formatCode>0</c:formatCode>
                <c:ptCount val="12"/>
                <c:pt idx="0">
                  <c:v>0</c:v>
                </c:pt>
                <c:pt idx="1">
                  <c:v>115.304957</c:v>
                </c:pt>
                <c:pt idx="2">
                  <c:v>152.65640600000003</c:v>
                </c:pt>
                <c:pt idx="3">
                  <c:v>171.33032000000006</c:v>
                </c:pt>
                <c:pt idx="4">
                  <c:v>178.29142700000006</c:v>
                </c:pt>
                <c:pt idx="5">
                  <c:v>206.19849400000001</c:v>
                </c:pt>
                <c:pt idx="6">
                  <c:v>279.61043000000001</c:v>
                </c:pt>
                <c:pt idx="7">
                  <c:v>284.3239539999999</c:v>
                </c:pt>
                <c:pt idx="8">
                  <c:v>318.35454500000014</c:v>
                </c:pt>
                <c:pt idx="9">
                  <c:v>338.22722899999991</c:v>
                </c:pt>
                <c:pt idx="10">
                  <c:v>362.06630899999988</c:v>
                </c:pt>
                <c:pt idx="11">
                  <c:v>367.78969900000004</c:v>
                </c:pt>
              </c:numCache>
            </c:numRef>
          </c:val>
          <c:smooth val="0"/>
        </c:ser>
        <c:ser>
          <c:idx val="11"/>
          <c:order val="5"/>
          <c:tx>
            <c:strRef>
              <c:f>'work space'!$B$13</c:f>
              <c:strCache>
                <c:ptCount val="1"/>
                <c:pt idx="0">
                  <c:v>60CRE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space'!$C$13:$N$13</c:f>
              <c:numCache>
                <c:formatCode>0</c:formatCode>
                <c:ptCount val="12"/>
                <c:pt idx="0">
                  <c:v>0</c:v>
                </c:pt>
                <c:pt idx="1">
                  <c:v>40.309114000000008</c:v>
                </c:pt>
                <c:pt idx="2">
                  <c:v>76.083485999999979</c:v>
                </c:pt>
                <c:pt idx="3">
                  <c:v>97.335824000000002</c:v>
                </c:pt>
                <c:pt idx="4">
                  <c:v>104.44435199999999</c:v>
                </c:pt>
                <c:pt idx="5">
                  <c:v>116.105463</c:v>
                </c:pt>
                <c:pt idx="6">
                  <c:v>202.12076399999998</c:v>
                </c:pt>
                <c:pt idx="7">
                  <c:v>203.84502600000008</c:v>
                </c:pt>
                <c:pt idx="8">
                  <c:v>247.97805399999999</c:v>
                </c:pt>
                <c:pt idx="9">
                  <c:v>292.27104099999985</c:v>
                </c:pt>
                <c:pt idx="10">
                  <c:v>333.51153599999975</c:v>
                </c:pt>
                <c:pt idx="11">
                  <c:v>338.3103119999999</c:v>
                </c:pt>
              </c:numCache>
            </c:numRef>
          </c:val>
          <c:smooth val="0"/>
        </c:ser>
        <c:ser>
          <c:idx val="15"/>
          <c:order val="6"/>
          <c:tx>
            <c:strRef>
              <c:f>'work space'!$B$16</c:f>
              <c:strCache>
                <c:ptCount val="1"/>
                <c:pt idx="0">
                  <c:v>60DLE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space'!$C$16:$N$16</c:f>
              <c:numCache>
                <c:formatCode>0</c:formatCode>
                <c:ptCount val="12"/>
                <c:pt idx="0">
                  <c:v>0</c:v>
                </c:pt>
                <c:pt idx="1">
                  <c:v>105.551248</c:v>
                </c:pt>
                <c:pt idx="2">
                  <c:v>139.531159</c:v>
                </c:pt>
                <c:pt idx="3">
                  <c:v>167.34684000000001</c:v>
                </c:pt>
                <c:pt idx="4">
                  <c:v>175.88763200000005</c:v>
                </c:pt>
                <c:pt idx="5">
                  <c:v>213.14723600000008</c:v>
                </c:pt>
                <c:pt idx="6">
                  <c:v>265.98418499999991</c:v>
                </c:pt>
                <c:pt idx="7">
                  <c:v>270.20989300000002</c:v>
                </c:pt>
                <c:pt idx="8">
                  <c:v>310.0870569999999</c:v>
                </c:pt>
                <c:pt idx="9">
                  <c:v>337.23292100000003</c:v>
                </c:pt>
                <c:pt idx="10">
                  <c:v>366.86784900000015</c:v>
                </c:pt>
                <c:pt idx="11">
                  <c:v>368.85447900000008</c:v>
                </c:pt>
              </c:numCache>
            </c:numRef>
          </c:val>
          <c:smooth val="0"/>
        </c:ser>
        <c:ser>
          <c:idx val="16"/>
          <c:order val="7"/>
          <c:tx>
            <c:strRef>
              <c:f>'work space'!$B$17</c:f>
              <c:strCache>
                <c:ptCount val="1"/>
                <c:pt idx="0">
                  <c:v>60DRE</c:v>
                </c:pt>
              </c:strCache>
            </c:strRef>
          </c:tx>
          <c:cat>
            <c:strRef>
              <c:f>'work space'!$C$3:$N$3</c:f>
              <c:strCache>
                <c:ptCount val="12"/>
                <c:pt idx="0">
                  <c:v>in press</c:v>
                </c:pt>
                <c:pt idx="1">
                  <c:v>fusion-skip 100 mm</c:v>
                </c:pt>
                <c:pt idx="2">
                  <c:v>final fusion-skip 100 mm</c:v>
                </c:pt>
                <c:pt idx="3">
                  <c:v>1 filler</c:v>
                </c:pt>
                <c:pt idx="4">
                  <c:v>next day</c:v>
                </c:pt>
                <c:pt idx="5">
                  <c:v>2 filler</c:v>
                </c:pt>
                <c:pt idx="6">
                  <c:v>3 filler</c:v>
                </c:pt>
                <c:pt idx="7">
                  <c:v>next day</c:v>
                </c:pt>
                <c:pt idx="8">
                  <c:v>4 filler</c:v>
                </c:pt>
                <c:pt idx="9">
                  <c:v>5 filler</c:v>
                </c:pt>
                <c:pt idx="10">
                  <c:v>6 filler</c:v>
                </c:pt>
                <c:pt idx="11">
                  <c:v>next day</c:v>
                </c:pt>
              </c:strCache>
            </c:strRef>
          </c:cat>
          <c:val>
            <c:numRef>
              <c:f>'work space'!$C$17:$N$17</c:f>
              <c:numCache>
                <c:formatCode>0</c:formatCode>
                <c:ptCount val="12"/>
                <c:pt idx="0">
                  <c:v>0</c:v>
                </c:pt>
                <c:pt idx="1">
                  <c:v>30.463238999999991</c:v>
                </c:pt>
                <c:pt idx="2">
                  <c:v>68.809065000000004</c:v>
                </c:pt>
                <c:pt idx="3">
                  <c:v>99.805174999999991</c:v>
                </c:pt>
                <c:pt idx="4">
                  <c:v>109.61526300000003</c:v>
                </c:pt>
                <c:pt idx="5">
                  <c:v>122.56700000000002</c:v>
                </c:pt>
                <c:pt idx="6">
                  <c:v>194.79021600000004</c:v>
                </c:pt>
                <c:pt idx="7">
                  <c:v>200.38853200000005</c:v>
                </c:pt>
                <c:pt idx="8">
                  <c:v>242.90866800000003</c:v>
                </c:pt>
                <c:pt idx="9">
                  <c:v>278.19194799999991</c:v>
                </c:pt>
                <c:pt idx="10">
                  <c:v>313.10654499999993</c:v>
                </c:pt>
                <c:pt idx="11">
                  <c:v>318.57096100000001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151576"/>
        <c:axId val="151151184"/>
      </c:lineChart>
      <c:catAx>
        <c:axId val="151151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51151184"/>
        <c:crosses val="autoZero"/>
        <c:auto val="1"/>
        <c:lblAlgn val="ctr"/>
        <c:lblOffset val="100"/>
        <c:noMultiLvlLbl val="0"/>
      </c:catAx>
      <c:valAx>
        <c:axId val="1511511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Shell Stress,</a:t>
                </a:r>
                <a:r>
                  <a:rPr lang="en-US" baseline="0"/>
                  <a:t> MPa</a:t>
                </a:r>
                <a:endParaRPr lang="en-US"/>
              </a:p>
            </c:rich>
          </c:tx>
          <c:overlay val="0"/>
        </c:title>
        <c:numFmt formatCode="0" sourceLinked="1"/>
        <c:majorTickMark val="none"/>
        <c:minorTickMark val="none"/>
        <c:tickLblPos val="nextTo"/>
        <c:crossAx val="1511515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bg1"/>
    </a:solidFill>
    <a:ln w="15875">
      <a:solidFill>
        <a:schemeClr val="accent1"/>
      </a:solidFill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947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02283-BD39-4944-8CF7-ADAD16054794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947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799C-AC88-4AA8-8337-397A61344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62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947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97CBE-CB42-4432-AE08-E8281F658733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2063" y="868363"/>
            <a:ext cx="4171950" cy="2346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030" y="3344828"/>
            <a:ext cx="7388016" cy="2736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947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E7089-33EE-44FC-8FAD-BE3BC559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7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6299200" y="5334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727200" y="4572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8087784" y="600076"/>
            <a:ext cx="24553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609600" y="228601"/>
            <a:ext cx="111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/>
          </p:nvPr>
        </p:nvGraphicFramePr>
        <p:xfrm>
          <a:off x="197959" y="106487"/>
          <a:ext cx="852055" cy="77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59" y="106487"/>
                        <a:ext cx="852055" cy="77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29" y="76200"/>
            <a:ext cx="9846223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kern="0" smtClean="0">
                <a:solidFill>
                  <a:schemeClr val="bg1">
                    <a:lumMod val="50000"/>
                  </a:schemeClr>
                </a:solidFill>
              </a:rPr>
              <a:t>September 21-23, 2015, CERN-FNAL CM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57B7-95E3-CB41-9B2B-C1AA0798F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66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81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2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0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7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5700" y="106487"/>
            <a:ext cx="9829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 userDrawn="1">
            <p:extLst/>
          </p:nvPr>
        </p:nvGraphicFramePr>
        <p:xfrm>
          <a:off x="182847" y="106487"/>
          <a:ext cx="867167" cy="791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8" name="Bitmap Image" r:id="rId9" imgW="866896" imgH="819048" progId="PBrush">
                  <p:embed/>
                </p:oleObj>
              </mc:Choice>
              <mc:Fallback>
                <p:oleObj name="Bitmap Image" r:id="rId9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47" y="106487"/>
                        <a:ext cx="867167" cy="791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Igor Novitski     TD  MSD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109565" y="106487"/>
            <a:ext cx="856911" cy="83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chart" Target="../charts/chart2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jpe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emf"/><Relationship Id="rId5" Type="http://schemas.openxmlformats.org/officeDocument/2006/relationships/image" Target="../media/image3.emf"/><Relationship Id="rId4" Type="http://schemas.openxmlformats.org/officeDocument/2006/relationships/image" Target="../media/image9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2.emf"/><Relationship Id="rId5" Type="http://schemas.openxmlformats.org/officeDocument/2006/relationships/image" Target="../media/image101.png"/><Relationship Id="rId4" Type="http://schemas.openxmlformats.org/officeDocument/2006/relationships/image" Target="../media/image100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7.jpeg"/><Relationship Id="rId4" Type="http://schemas.openxmlformats.org/officeDocument/2006/relationships/image" Target="../media/image10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eg"/><Relationship Id="rId3" Type="http://schemas.openxmlformats.org/officeDocument/2006/relationships/image" Target="../media/image109.jpeg"/><Relationship Id="rId7" Type="http://schemas.openxmlformats.org/officeDocument/2006/relationships/image" Target="../media/image113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7.jpeg"/><Relationship Id="rId5" Type="http://schemas.openxmlformats.org/officeDocument/2006/relationships/image" Target="../media/image116.jpeg"/><Relationship Id="rId4" Type="http://schemas.openxmlformats.org/officeDocument/2006/relationships/image" Target="../media/image115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7" Type="http://schemas.openxmlformats.org/officeDocument/2006/relationships/image" Target="../media/image123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1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3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2" Type="http://schemas.openxmlformats.org/officeDocument/2006/relationships/image" Target="../media/image144.wmf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9.jpeg"/><Relationship Id="rId4" Type="http://schemas.openxmlformats.org/officeDocument/2006/relationships/image" Target="../media/image148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wmf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5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81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73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jpeg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wmf"/><Relationship Id="rId2" Type="http://schemas.openxmlformats.org/officeDocument/2006/relationships/image" Target="../media/image174.w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7.wmf"/><Relationship Id="rId4" Type="http://schemas.openxmlformats.org/officeDocument/2006/relationships/image" Target="../media/image17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>
          <a:xfrm>
            <a:off x="2529357" y="2400300"/>
            <a:ext cx="7162800" cy="1331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Model </a:t>
            </a:r>
            <a:r>
              <a:rPr lang="en-US" sz="5400" b="1" dirty="0" smtClean="0"/>
              <a:t>Magnets Assembly </a:t>
            </a:r>
            <a:r>
              <a:rPr lang="en-US" sz="5400" b="1" dirty="0" smtClean="0">
                <a:cs typeface="Times New Roman" pitchFamily="18" charset="0"/>
              </a:rPr>
              <a:t>at FNAL</a:t>
            </a:r>
            <a:endParaRPr lang="en-US" sz="5400" b="1" dirty="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>
          <a:xfrm>
            <a:off x="2834157" y="44577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Igor Novitski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September 21, 2015</a:t>
            </a:r>
            <a:endParaRPr lang="en-US" dirty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67357" y="647700"/>
            <a:ext cx="746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000" dirty="0">
                <a:solidFill>
                  <a:srgbClr val="000099"/>
                </a:solidFill>
                <a:latin typeface="+mn-lt"/>
              </a:rPr>
              <a:t>Collaboration meeting on DS 11T Dipole grounds</a:t>
            </a:r>
          </a:p>
          <a:p>
            <a:pPr lvl="0" algn="ctr">
              <a:defRPr/>
            </a:pPr>
            <a:r>
              <a:rPr kumimoji="1" lang="en-US" sz="2000" kern="0" dirty="0">
                <a:solidFill>
                  <a:srgbClr val="000099"/>
                </a:solidFill>
                <a:latin typeface="+mn-lt"/>
              </a:rPr>
              <a:t>FNAL, Sep. 21-23, 2015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7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100331" y="977551"/>
            <a:ext cx="7394638" cy="5529309"/>
            <a:chOff x="3200400" y="609601"/>
            <a:chExt cx="7394638" cy="552930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 l="30587" t="5139" r="15096" b="8351"/>
            <a:stretch>
              <a:fillRect/>
            </a:stretch>
          </p:blipFill>
          <p:spPr bwMode="auto">
            <a:xfrm>
              <a:off x="3200400" y="609601"/>
              <a:ext cx="5638800" cy="5529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" name="Straight Arrow Connector 3"/>
            <p:cNvCxnSpPr>
              <a:stCxn id="6" idx="0"/>
            </p:cNvCxnSpPr>
            <p:nvPr/>
          </p:nvCxnSpPr>
          <p:spPr>
            <a:xfrm flipV="1">
              <a:off x="5955251" y="3352801"/>
              <a:ext cx="918515" cy="1981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613377" y="5334001"/>
              <a:ext cx="2683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220</a:t>
              </a:r>
              <a:r>
                <a:rPr lang="en-US" dirty="0" smtClean="0">
                  <a:sym typeface="Symbol"/>
                </a:rPr>
                <a:t></a:t>
              </a:r>
              <a:r>
                <a:rPr lang="en-US" dirty="0">
                  <a:sym typeface="Symbol"/>
                </a:rPr>
                <a:t>m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Middle 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Plane Shim</a:t>
              </a:r>
            </a:p>
          </p:txBody>
        </p:sp>
        <p:cxnSp>
          <p:nvCxnSpPr>
            <p:cNvPr id="8" name="Straight Arrow Connector 7"/>
            <p:cNvCxnSpPr>
              <a:stCxn id="6" idx="0"/>
            </p:cNvCxnSpPr>
            <p:nvPr/>
          </p:nvCxnSpPr>
          <p:spPr>
            <a:xfrm flipH="1" flipV="1">
              <a:off x="5140223" y="3352801"/>
              <a:ext cx="815028" cy="1981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5" idx="2"/>
            </p:cNvCxnSpPr>
            <p:nvPr/>
          </p:nvCxnSpPr>
          <p:spPr>
            <a:xfrm>
              <a:off x="5989197" y="1283733"/>
              <a:ext cx="380072" cy="2402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962313" y="914401"/>
              <a:ext cx="2053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175</a:t>
              </a:r>
              <a:r>
                <a:rPr lang="en-US" dirty="0" smtClean="0">
                  <a:sym typeface="Symbol"/>
                </a:rPr>
                <a:t></a:t>
              </a:r>
              <a:r>
                <a:rPr lang="en-US" dirty="0">
                  <a:sym typeface="Symbol"/>
                </a:rPr>
                <a:t>m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Radial Shim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Straight Arrow Connector 15"/>
            <p:cNvCxnSpPr>
              <a:stCxn id="15" idx="2"/>
            </p:cNvCxnSpPr>
            <p:nvPr/>
          </p:nvCxnSpPr>
          <p:spPr>
            <a:xfrm flipH="1">
              <a:off x="5648121" y="1283733"/>
              <a:ext cx="341076" cy="2402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9067800" y="2286001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190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067800" y="2590801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215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067800" y="3124201"/>
              <a:ext cx="1446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240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067800" y="3733801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215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067800" y="4038601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190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10800000">
              <a:off x="8686800" y="2514601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0800000">
              <a:off x="8763000" y="2743201"/>
              <a:ext cx="2744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>
              <a:off x="8763000" y="3352802"/>
              <a:ext cx="274436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8763000" y="3962401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8686800" y="4191001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9144000" y="1905001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325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144000" y="4495801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325</a:t>
              </a:r>
              <a:r>
                <a:rPr lang="en-US" dirty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m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Shim</a:t>
              </a:r>
              <a:endParaRPr lang="en-US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0800000">
              <a:off x="8763000" y="4419601"/>
              <a:ext cx="381000" cy="2301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 flipV="1">
              <a:off x="8763000" y="2135189"/>
              <a:ext cx="381000" cy="1508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763000" y="914401"/>
              <a:ext cx="1778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Taper Yoke Shim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703585" y="164664"/>
            <a:ext cx="88482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MBHSP01 </a:t>
            </a:r>
            <a:r>
              <a:rPr lang="en-US" sz="4400" dirty="0" smtClean="0"/>
              <a:t>Shim Plan</a:t>
            </a:r>
            <a:endParaRPr lang="en-US" sz="4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10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216993" y="3934201"/>
            <a:ext cx="1485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8.8mil Kapton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49838" y="2025055"/>
            <a:ext cx="1310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7mil Kapton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03400" y="2693852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7.5mil Shim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03400" y="2998652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8.5mil Shim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03400" y="3532052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9.5mil Shim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03400" y="4141652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8.5mil Shim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03400" y="4446452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7.5mil Shim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2510810" y="3754457"/>
            <a:ext cx="346671" cy="2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496727" y="4297332"/>
            <a:ext cx="452469" cy="124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598119" y="4597051"/>
            <a:ext cx="41645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79600" y="2312852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13mil Shim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79600" y="4903652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13mil Shim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666506" y="4809598"/>
            <a:ext cx="400666" cy="162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676972" y="2578545"/>
            <a:ext cx="472399" cy="139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168252" y="1400268"/>
            <a:ext cx="1778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Taper Yoke Shim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494155" y="3200372"/>
            <a:ext cx="452469" cy="124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638861" y="2922452"/>
            <a:ext cx="428311" cy="116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7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11</a:t>
            </a:fld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7" r="26695"/>
          <a:stretch/>
        </p:blipFill>
        <p:spPr>
          <a:xfrm>
            <a:off x="474949" y="1184329"/>
            <a:ext cx="2192875" cy="264991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2" t="20854" r="34463" b="37585"/>
          <a:stretch/>
        </p:blipFill>
        <p:spPr>
          <a:xfrm>
            <a:off x="2993259" y="1184329"/>
            <a:ext cx="3624687" cy="1492789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" t="21055" r="20155" b="25348"/>
          <a:stretch/>
        </p:blipFill>
        <p:spPr>
          <a:xfrm>
            <a:off x="2976664" y="2746190"/>
            <a:ext cx="3657879" cy="149128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7" t="10803" r="35357" b="23443"/>
          <a:stretch/>
        </p:blipFill>
        <p:spPr>
          <a:xfrm>
            <a:off x="652167" y="4375616"/>
            <a:ext cx="2570562" cy="1848088"/>
          </a:xfrm>
          <a:prstGeom prst="rect">
            <a:avLst/>
          </a:prstGeom>
        </p:spPr>
      </p:pic>
      <p:pic>
        <p:nvPicPr>
          <p:cNvPr id="9" name="Content Placeholder 3" descr="DSC01712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85" t="44145" r="21304" b="13777"/>
          <a:stretch/>
        </p:blipFill>
        <p:spPr>
          <a:xfrm>
            <a:off x="3674330" y="4375616"/>
            <a:ext cx="2960213" cy="1848088"/>
          </a:xfrm>
          <a:prstGeom prst="rect">
            <a:avLst/>
          </a:prstGeom>
        </p:spPr>
      </p:pic>
      <p:sp>
        <p:nvSpPr>
          <p:cNvPr id="10" name="Content Placeholder 8"/>
          <p:cNvSpPr txBox="1">
            <a:spLocks/>
          </p:cNvSpPr>
          <p:nvPr/>
        </p:nvSpPr>
        <p:spPr>
          <a:xfrm>
            <a:off x="6943380" y="4342207"/>
            <a:ext cx="4532397" cy="1881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2060"/>
                </a:solidFill>
              </a:rPr>
              <a:t>Coil assembly process developed with mechanical model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Upper and lower collar packs are shifted to interlock all collar packs together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3380" y="1215320"/>
            <a:ext cx="4410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A layer of 0.112mm (4.4mil) thick pre-</a:t>
            </a:r>
            <a:r>
              <a:rPr lang="en-US" sz="2400" dirty="0" err="1" smtClean="0">
                <a:solidFill>
                  <a:srgbClr val="002060"/>
                </a:solidFill>
              </a:rPr>
              <a:t>preg</a:t>
            </a:r>
            <a:r>
              <a:rPr lang="en-US" sz="2400" dirty="0" smtClean="0">
                <a:solidFill>
                  <a:srgbClr val="002060"/>
                </a:solidFill>
              </a:rPr>
              <a:t> Kapton ironed to the coil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26786" y="2409432"/>
            <a:ext cx="4505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The two coils, surrounded by ground insulation </a:t>
            </a:r>
            <a:r>
              <a:rPr lang="en-US" sz="2400" dirty="0" smtClean="0">
                <a:solidFill>
                  <a:srgbClr val="002060"/>
                </a:solidFill>
              </a:rPr>
              <a:t>(5x0.127mm </a:t>
            </a:r>
            <a:r>
              <a:rPr lang="en-US" sz="2400" dirty="0" err="1" smtClean="0">
                <a:solidFill>
                  <a:srgbClr val="002060"/>
                </a:solidFill>
              </a:rPr>
              <a:t>Kapton</a:t>
            </a:r>
            <a:r>
              <a:rPr lang="en-US" sz="2400" dirty="0" smtClean="0">
                <a:solidFill>
                  <a:srgbClr val="002060"/>
                </a:solidFill>
              </a:rPr>
              <a:t>) and 0.5mm protection shoes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162836" y="108323"/>
            <a:ext cx="5562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Coils assembly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26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836" y="108323"/>
            <a:ext cx="55626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Collaring</a:t>
            </a:r>
            <a:endParaRPr lang="en-US" dirty="0">
              <a:latin typeface="+mn-lt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63529807"/>
              </p:ext>
            </p:extLst>
          </p:nvPr>
        </p:nvGraphicFramePr>
        <p:xfrm>
          <a:off x="6581105" y="1345378"/>
          <a:ext cx="4772696" cy="2672831"/>
        </p:xfrm>
        <a:graphic>
          <a:graphicData uri="http://schemas.openxmlformats.org/drawingml/2006/table">
            <a:tbl>
              <a:tblPr/>
              <a:tblGrid>
                <a:gridCol w="2727256"/>
                <a:gridCol w="2045440"/>
              </a:tblGrid>
              <a:tr h="219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b="1" dirty="0">
                          <a:latin typeface="+mn-lt"/>
                          <a:ea typeface="Cambria"/>
                          <a:cs typeface="Times New Roman"/>
                        </a:rPr>
                        <a:t>Parameter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b="1" dirty="0">
                          <a:latin typeface="+mn-lt"/>
                          <a:ea typeface="Cambria"/>
                          <a:cs typeface="Times New Roman"/>
                        </a:rPr>
                        <a:t>Value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9580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Protection shoe thickness, mm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>
                          <a:latin typeface="+mn-lt"/>
                          <a:ea typeface="Cambria"/>
                          <a:cs typeface="Times New Roman"/>
                        </a:rPr>
                        <a:t>0.5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Protection shoe material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 smtClean="0">
                          <a:latin typeface="+mn-lt"/>
                          <a:ea typeface="Cambria"/>
                          <a:cs typeface="Times New Roman"/>
                        </a:rPr>
                        <a:t>304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Collar material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>
                          <a:latin typeface="+mn-lt"/>
                          <a:ea typeface="Cambria"/>
                          <a:cs typeface="Times New Roman"/>
                        </a:rPr>
                        <a:t>316LN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 smtClean="0">
                          <a:latin typeface="+mn-lt"/>
                          <a:ea typeface="Cambria"/>
                          <a:cs typeface="Times New Roman"/>
                        </a:rPr>
                        <a:t>Collar width</a:t>
                      </a: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, mm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 smtClean="0">
                          <a:latin typeface="+mn-lt"/>
                          <a:ea typeface="Cambria"/>
                          <a:cs typeface="Times New Roman"/>
                        </a:rPr>
                        <a:t>17.75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Lamination thickness, mm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>
                          <a:latin typeface="+mn-lt"/>
                          <a:ea typeface="Cambria"/>
                          <a:cs typeface="Times New Roman"/>
                        </a:rPr>
                        <a:t>1.5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Collar pack length, mm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 smtClean="0">
                          <a:latin typeface="+mn-lt"/>
                          <a:ea typeface="Cambria"/>
                          <a:cs typeface="Times New Roman"/>
                        </a:rPr>
                        <a:t>38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Number of keys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>
                          <a:latin typeface="+mn-lt"/>
                          <a:ea typeface="Cambria"/>
                          <a:cs typeface="Times New Roman"/>
                        </a:rPr>
                        <a:t>4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Key height, mm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6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496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Key thickness, mm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>
                          <a:latin typeface="+mn-lt"/>
                          <a:ea typeface="Cambria"/>
                          <a:cs typeface="Times New Roman"/>
                        </a:rPr>
                        <a:t>5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2559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latin typeface="+mn-lt"/>
                          <a:ea typeface="Cambria"/>
                          <a:cs typeface="Times New Roman"/>
                        </a:rPr>
                        <a:t>Key material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 smtClean="0">
                          <a:latin typeface="+mn-lt"/>
                          <a:ea typeface="Cambria"/>
                          <a:cs typeface="Times New Roman"/>
                        </a:rPr>
                        <a:t>Bronze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4240" y="1280836"/>
            <a:ext cx="5046371" cy="2323659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P</a:t>
            </a:r>
            <a:r>
              <a:rPr lang="en-US" sz="2400" dirty="0" smtClean="0">
                <a:solidFill>
                  <a:srgbClr val="002060"/>
                </a:solidFill>
              </a:rPr>
              <a:t>ress gradually increase vertical pressure on a contact tooling to open collar keyways.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Tapered keys are hydraulically pressed into the collars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Press released with coil spring-back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 smtClean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12</a:t>
            </a:fld>
            <a:endParaRPr lang="en-US"/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>
              <a:defRPr/>
            </a:pPr>
            <a:fld id="{91AA77F4-E0BD-44B8-B9D0-4B058060D841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 algn="ctr">
                <a:defRPr/>
              </a:pPr>
              <a:t>12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0" t="30765" r="27294" b="29777"/>
          <a:stretch/>
        </p:blipFill>
        <p:spPr>
          <a:xfrm>
            <a:off x="5056264" y="4206838"/>
            <a:ext cx="2822321" cy="174169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8585" y="4157605"/>
            <a:ext cx="3600129" cy="204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1109901" y="3658642"/>
            <a:ext cx="3654874" cy="2264066"/>
            <a:chOff x="2392733" y="1236669"/>
            <a:chExt cx="7115297" cy="4341168"/>
          </a:xfrm>
        </p:grpSpPr>
        <p:grpSp>
          <p:nvGrpSpPr>
            <p:cNvPr id="18" name="Group 17"/>
            <p:cNvGrpSpPr/>
            <p:nvPr/>
          </p:nvGrpSpPr>
          <p:grpSpPr>
            <a:xfrm>
              <a:off x="3549060" y="3134098"/>
              <a:ext cx="4824920" cy="2443739"/>
              <a:chOff x="2616740" y="1128408"/>
              <a:chExt cx="4824920" cy="2443739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17" t="5852" r="29865" b="12444"/>
              <a:stretch/>
            </p:blipFill>
            <p:spPr>
              <a:xfrm>
                <a:off x="5029200" y="1128408"/>
                <a:ext cx="2412460" cy="2443739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17" t="5852" r="29865" b="12444"/>
              <a:stretch/>
            </p:blipFill>
            <p:spPr>
              <a:xfrm flipH="1">
                <a:off x="2616740" y="1128408"/>
                <a:ext cx="2412460" cy="2443739"/>
              </a:xfrm>
              <a:prstGeom prst="rect">
                <a:avLst/>
              </a:prstGeom>
            </p:spPr>
          </p:pic>
        </p:grpSp>
        <p:sp>
          <p:nvSpPr>
            <p:cNvPr id="19" name="Rectangle 18"/>
            <p:cNvSpPr/>
            <p:nvPr/>
          </p:nvSpPr>
          <p:spPr>
            <a:xfrm>
              <a:off x="3451783" y="2287791"/>
              <a:ext cx="350196" cy="214008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21061" y="2287791"/>
              <a:ext cx="330739" cy="214008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451784" y="2287791"/>
              <a:ext cx="5000016" cy="84630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96158" y="5069903"/>
              <a:ext cx="233464" cy="2042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393417" y="5069903"/>
              <a:ext cx="233464" cy="2042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2392733" y="4929727"/>
              <a:ext cx="978408" cy="484632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Arrow 24"/>
            <p:cNvSpPr/>
            <p:nvPr/>
          </p:nvSpPr>
          <p:spPr>
            <a:xfrm rot="10800000">
              <a:off x="8529622" y="4929727"/>
              <a:ext cx="978408" cy="484632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3801979" y="1243333"/>
              <a:ext cx="484632" cy="978408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4755290" y="1273026"/>
              <a:ext cx="484632" cy="978408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5709476" y="1236669"/>
              <a:ext cx="484632" cy="978408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6662787" y="1252792"/>
              <a:ext cx="484632" cy="978408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7616098" y="1252792"/>
              <a:ext cx="484632" cy="978408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91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877" y="2006220"/>
            <a:ext cx="11828245" cy="365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3250" t="28000" r="62250" b="6667"/>
          <a:stretch>
            <a:fillRect/>
          </a:stretch>
        </p:blipFill>
        <p:spPr bwMode="auto">
          <a:xfrm>
            <a:off x="10375248" y="2229544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stCxn id="5" idx="0"/>
            <a:endCxn id="5" idx="2"/>
          </p:cNvCxnSpPr>
          <p:nvPr/>
        </p:nvCxnSpPr>
        <p:spPr>
          <a:xfrm>
            <a:off x="11022948" y="2229544"/>
            <a:ext cx="0" cy="1295400"/>
          </a:xfrm>
          <a:prstGeom prst="straightConnector1">
            <a:avLst/>
          </a:prstGeom>
          <a:ln w="254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936114" y="2352608"/>
            <a:ext cx="9906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717349" y="1310940"/>
            <a:ext cx="2592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Splice block size even with magnet SS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57896" y="23504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Collared Coil Mechanical Measurements</a:t>
            </a:r>
            <a:endParaRPr lang="en-US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4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Yoking and Clamping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DSC02011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289" t="8840" r="15586" b="21122"/>
          <a:stretch/>
        </p:blipFill>
        <p:spPr>
          <a:xfrm rot="5400000">
            <a:off x="626063" y="3022224"/>
            <a:ext cx="2802249" cy="234267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14</a:t>
            </a:fld>
            <a:endParaRPr lang="en-US"/>
          </a:p>
        </p:txBody>
      </p:sp>
      <p:pic>
        <p:nvPicPr>
          <p:cNvPr id="5" name="Content Placeholder 3" descr="DSC02058.JPG"/>
          <p:cNvPicPr>
            <a:picLocks noChangeAspect="1"/>
          </p:cNvPicPr>
          <p:nvPr/>
        </p:nvPicPr>
        <p:blipFill rotWithShape="1">
          <a:blip r:embed="rId3"/>
          <a:srcRect l="39267" r="12624"/>
          <a:stretch/>
        </p:blipFill>
        <p:spPr>
          <a:xfrm>
            <a:off x="3410566" y="1289263"/>
            <a:ext cx="3656947" cy="4275737"/>
          </a:xfrm>
          <a:prstGeom prst="rect">
            <a:avLst/>
          </a:prstGeom>
        </p:spPr>
      </p:pic>
      <p:pic>
        <p:nvPicPr>
          <p:cNvPr id="8" name="Picture 7" descr="DSC01900.JPG"/>
          <p:cNvPicPr>
            <a:picLocks noChangeAspect="1"/>
          </p:cNvPicPr>
          <p:nvPr/>
        </p:nvPicPr>
        <p:blipFill rotWithShape="1">
          <a:blip r:embed="rId4"/>
          <a:srcRect l="25000" t="20370" r="16395" b="19861"/>
          <a:stretch/>
        </p:blipFill>
        <p:spPr>
          <a:xfrm>
            <a:off x="895035" y="1289263"/>
            <a:ext cx="2366675" cy="1357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89836" y="5740178"/>
            <a:ext cx="1743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Collar-Yoke Shim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2123492" y="4909928"/>
            <a:ext cx="1138218" cy="83025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</p:cNvCxnSpPr>
          <p:nvPr/>
        </p:nvCxnSpPr>
        <p:spPr>
          <a:xfrm flipV="1">
            <a:off x="3261710" y="3597442"/>
            <a:ext cx="1430606" cy="214273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3" descr="DSC02095.JPG"/>
          <p:cNvPicPr>
            <a:picLocks noChangeAspect="1"/>
          </p:cNvPicPr>
          <p:nvPr/>
        </p:nvPicPr>
        <p:blipFill rotWithShape="1">
          <a:blip r:embed="rId5"/>
          <a:srcRect l="32179" r="17986"/>
          <a:stretch/>
        </p:blipFill>
        <p:spPr>
          <a:xfrm>
            <a:off x="7279553" y="1289263"/>
            <a:ext cx="3788051" cy="427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3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5165" y="1879244"/>
            <a:ext cx="9083675" cy="382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Content Placeholder 5" descr="DSC04416.JPG"/>
          <p:cNvPicPr>
            <a:picLocks noChangeAspect="1"/>
          </p:cNvPicPr>
          <p:nvPr/>
        </p:nvPicPr>
        <p:blipFill>
          <a:blip r:embed="rId3" cstate="print"/>
          <a:srcRect l="35795" t="31989" r="31059" b="10768"/>
          <a:stretch>
            <a:fillRect/>
          </a:stretch>
        </p:blipFill>
        <p:spPr>
          <a:xfrm>
            <a:off x="192110" y="2497776"/>
            <a:ext cx="2667000" cy="259080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4" idx="0"/>
            <a:endCxn id="4" idx="2"/>
          </p:cNvCxnSpPr>
          <p:nvPr/>
        </p:nvCxnSpPr>
        <p:spPr>
          <a:xfrm>
            <a:off x="1525610" y="2497776"/>
            <a:ext cx="0" cy="259080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15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Clamped Iron Mechanical Measurements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50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SC02183.JPG"/>
          <p:cNvPicPr>
            <a:picLocks noChangeAspect="1"/>
          </p:cNvPicPr>
          <p:nvPr/>
        </p:nvPicPr>
        <p:blipFill rotWithShape="1">
          <a:blip r:embed="rId2"/>
          <a:srcRect l="25223" r="25111" b="5062"/>
          <a:stretch/>
        </p:blipFill>
        <p:spPr>
          <a:xfrm>
            <a:off x="685800" y="1119239"/>
            <a:ext cx="2537326" cy="27281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28006" y="253491"/>
            <a:ext cx="31359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Skin Welding</a:t>
            </a:r>
            <a:endParaRPr lang="en-US" sz="4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 descr="DSC02220.JPG"/>
          <p:cNvPicPr>
            <a:picLocks noChangeAspect="1"/>
          </p:cNvPicPr>
          <p:nvPr/>
        </p:nvPicPr>
        <p:blipFill rotWithShape="1">
          <a:blip r:embed="rId3"/>
          <a:srcRect l="9110" r="27890"/>
          <a:stretch/>
        </p:blipFill>
        <p:spPr>
          <a:xfrm>
            <a:off x="649482" y="4028787"/>
            <a:ext cx="2537326" cy="2265470"/>
          </a:xfrm>
          <a:prstGeom prst="rect">
            <a:avLst/>
          </a:prstGeom>
        </p:spPr>
      </p:pic>
      <p:pic>
        <p:nvPicPr>
          <p:cNvPr id="8" name="Picture 3" descr="Q:\HFM\LHCD-11T\MBH Coil &amp; Magnet info &amp; pictures\MBHSP01 SKIN WELDING\DSC023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1" t="17726" r="35794" b="34504"/>
          <a:stretch/>
        </p:blipFill>
        <p:spPr bwMode="auto">
          <a:xfrm>
            <a:off x="8723487" y="3633839"/>
            <a:ext cx="2630313" cy="266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8968300" y="985784"/>
            <a:ext cx="2140685" cy="2137767"/>
            <a:chOff x="3276593" y="4802393"/>
            <a:chExt cx="1384297" cy="1506956"/>
          </a:xfrm>
        </p:grpSpPr>
        <p:pic>
          <p:nvPicPr>
            <p:cNvPr id="10" name="Picture 2" descr="P:\nobrega\11 Tesla Dipole\MBH Coil &amp; Magnet info &amp; pictures\MBHSP01 cold mass\MBHSP01 SKIN WELDING\DSC02301 left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593" y="4802393"/>
              <a:ext cx="1384297" cy="1506956"/>
            </a:xfrm>
            <a:prstGeom prst="ellipse">
              <a:avLst/>
            </a:prstGeom>
            <a:ln w="63500" cap="rnd">
              <a:solidFill>
                <a:schemeClr val="bg2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524549" y="4952993"/>
              <a:ext cx="530796" cy="276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Gaps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3794554" y="5229995"/>
              <a:ext cx="213139" cy="573813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endCxn id="11" idx="2"/>
            </p:cNvCxnSpPr>
            <p:nvPr/>
          </p:nvCxnSpPr>
          <p:spPr>
            <a:xfrm flipH="1" flipV="1">
              <a:off x="3789954" y="5229999"/>
              <a:ext cx="178796" cy="214941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58387"/>
              </p:ext>
            </p:extLst>
          </p:nvPr>
        </p:nvGraphicFramePr>
        <p:xfrm>
          <a:off x="3423203" y="1119239"/>
          <a:ext cx="4852824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535379"/>
              </p:ext>
            </p:extLst>
          </p:nvPr>
        </p:nvGraphicFramePr>
        <p:xfrm>
          <a:off x="3565586" y="3766101"/>
          <a:ext cx="4840841" cy="2529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Rectangle 15"/>
          <p:cNvSpPr/>
          <p:nvPr/>
        </p:nvSpPr>
        <p:spPr>
          <a:xfrm>
            <a:off x="8494820" y="3112799"/>
            <a:ext cx="3455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Actual gap ~3 </a:t>
            </a:r>
            <a:r>
              <a:rPr lang="en-US" dirty="0" smtClean="0"/>
              <a:t>mm (design=0.7mm)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3838" y="907358"/>
            <a:ext cx="9144000" cy="460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6986" y="4716563"/>
            <a:ext cx="181770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038600" y="137917"/>
            <a:ext cx="43852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MBHSP01 SG Data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Skin Cutting and End Plate Welding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DSC023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267" y="1298439"/>
            <a:ext cx="4234484" cy="238189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18</a:t>
            </a:fld>
            <a:endParaRPr lang="en-US"/>
          </a:p>
        </p:txBody>
      </p:sp>
      <p:pic>
        <p:nvPicPr>
          <p:cNvPr id="7" name="Content Placeholder 3" descr="DSC02418.JPG"/>
          <p:cNvPicPr>
            <a:picLocks noChangeAspect="1"/>
          </p:cNvPicPr>
          <p:nvPr/>
        </p:nvPicPr>
        <p:blipFill rotWithShape="1">
          <a:blip r:embed="rId3"/>
          <a:srcRect l="5339" t="23128"/>
          <a:stretch/>
        </p:blipFill>
        <p:spPr>
          <a:xfrm>
            <a:off x="5859921" y="3708725"/>
            <a:ext cx="5398053" cy="2465827"/>
          </a:xfrm>
          <a:prstGeom prst="rect">
            <a:avLst/>
          </a:prstGeom>
        </p:spPr>
      </p:pic>
      <p:pic>
        <p:nvPicPr>
          <p:cNvPr id="8" name="Content Placeholder 3" descr="DSC023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266" y="3792654"/>
            <a:ext cx="4234485" cy="2381898"/>
          </a:xfrm>
          <a:prstGeom prst="rect">
            <a:avLst/>
          </a:prstGeom>
        </p:spPr>
      </p:pic>
      <p:pic>
        <p:nvPicPr>
          <p:cNvPr id="9" name="Picture 2" descr="P:\nobrega\11 Tesla Dipole\MBH Coil &amp; Magnet info &amp; pictures\MBHSP01 cold mass process info &amp; pic\MBHSP01 WIRING END PLATES\DSC02409 crop do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084" y="1214715"/>
            <a:ext cx="3167890" cy="237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8" t="142" r="17181" b="8227"/>
          <a:stretch/>
        </p:blipFill>
        <p:spPr>
          <a:xfrm>
            <a:off x="5767680" y="1242884"/>
            <a:ext cx="2181726" cy="232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91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End Design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	            </a:t>
            </a:r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1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705479"/>
              </p:ext>
            </p:extLst>
          </p:nvPr>
        </p:nvGraphicFramePr>
        <p:xfrm>
          <a:off x="3906695" y="1669286"/>
          <a:ext cx="4648200" cy="384741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67000"/>
                <a:gridCol w="1981200"/>
              </a:tblGrid>
              <a:tr h="5034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426785">
                <a:tc>
                  <a:txBody>
                    <a:bodyPr/>
                    <a:lstStyle/>
                    <a:p>
                      <a:r>
                        <a:rPr lang="en-US" dirty="0" smtClean="0"/>
                        <a:t>Yoke lam thickness, mm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Yoke</a:t>
                      </a:r>
                      <a:r>
                        <a:rPr lang="en-US" baseline="0" dirty="0" smtClean="0"/>
                        <a:t> material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Hot</a:t>
                      </a:r>
                      <a:r>
                        <a:rPr lang="en-US" baseline="0" dirty="0" smtClean="0"/>
                        <a:t> rolled steel</a:t>
                      </a:r>
                    </a:p>
                    <a:p>
                      <a:pPr algn="ctr"/>
                      <a:r>
                        <a:rPr lang="en-US" dirty="0" smtClean="0"/>
                        <a:t>SAE 1045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413776">
                <a:tc>
                  <a:txBody>
                    <a:bodyPr/>
                    <a:lstStyle/>
                    <a:p>
                      <a:r>
                        <a:rPr lang="en-US" dirty="0" smtClean="0"/>
                        <a:t>Clamp</a:t>
                      </a:r>
                      <a:r>
                        <a:rPr lang="en-US" baseline="0" dirty="0" smtClean="0"/>
                        <a:t> material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 7075-T6 </a:t>
                      </a:r>
                      <a:endParaRPr lang="en-US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377621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Skin material 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304L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</a:tr>
              <a:tr h="377621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Skin thickness, mm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12.7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</a:tr>
              <a:tr h="377621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End plate material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304L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</a:tr>
              <a:tr h="337840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End plate thickness, mm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50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</a:tr>
              <a:tr h="346856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Bullets load, </a:t>
                      </a:r>
                      <a:r>
                        <a:rPr lang="en-US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kN</a:t>
                      </a: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 per end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17.6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211304" y="4386065"/>
            <a:ext cx="264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Return end cross section: 1 – end plate; 2 – strain gauge bullets; 3 – bullet pressure plate; 4 – skin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20848" y="1604608"/>
            <a:ext cx="3036880" cy="2714752"/>
            <a:chOff x="4038600" y="2057400"/>
            <a:chExt cx="2667000" cy="2714752"/>
          </a:xfrm>
        </p:grpSpPr>
        <p:pic>
          <p:nvPicPr>
            <p:cNvPr id="12" name="Picture 11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10075" y="2057401"/>
              <a:ext cx="2152650" cy="25145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4419600" y="2057400"/>
              <a:ext cx="2286000" cy="2590800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038600" y="4314952"/>
              <a:ext cx="228600" cy="2286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4038600" y="3324352"/>
              <a:ext cx="228600" cy="2286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4038600" y="3629152"/>
              <a:ext cx="228600" cy="2286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17" name="Oval 16"/>
            <p:cNvSpPr/>
            <p:nvPr/>
          </p:nvSpPr>
          <p:spPr>
            <a:xfrm>
              <a:off x="4038600" y="2181352"/>
              <a:ext cx="228600" cy="2286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1</a:t>
              </a:r>
            </a:p>
          </p:txBody>
        </p:sp>
        <p:cxnSp>
          <p:nvCxnSpPr>
            <p:cNvPr id="18" name="Straight Arrow Connector 17"/>
            <p:cNvCxnSpPr>
              <a:stCxn id="15" idx="7"/>
            </p:cNvCxnSpPr>
            <p:nvPr/>
          </p:nvCxnSpPr>
          <p:spPr>
            <a:xfrm rot="5400000" flipH="1" flipV="1">
              <a:off x="4386122" y="3019552"/>
              <a:ext cx="185878" cy="49067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7"/>
            </p:cNvCxnSpPr>
            <p:nvPr/>
          </p:nvCxnSpPr>
          <p:spPr>
            <a:xfrm rot="5400000" flipH="1" flipV="1">
              <a:off x="4386122" y="3171952"/>
              <a:ext cx="338278" cy="64307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4267200" y="2333752"/>
              <a:ext cx="228600" cy="15240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4648200" y="4543552"/>
              <a:ext cx="228600" cy="22860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4" idx="5"/>
            </p:cNvCxnSpPr>
            <p:nvPr/>
          </p:nvCxnSpPr>
          <p:spPr>
            <a:xfrm rot="16200000" flipH="1">
              <a:off x="4309922" y="4433874"/>
              <a:ext cx="262078" cy="41447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Content Placeholder 3" descr="DSC0254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17" r="30933"/>
          <a:stretch/>
        </p:blipFill>
        <p:spPr>
          <a:xfrm>
            <a:off x="8693600" y="1669286"/>
            <a:ext cx="3260639" cy="289520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848656" y="4651033"/>
            <a:ext cx="29505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NbTi</a:t>
            </a:r>
            <a:r>
              <a:rPr lang="en-US" dirty="0"/>
              <a:t> leads splicing </a:t>
            </a:r>
          </a:p>
          <a:p>
            <a:r>
              <a:rPr lang="en-US" dirty="0"/>
              <a:t>Instrumentation wiring and connectors soldering</a:t>
            </a:r>
          </a:p>
          <a:p>
            <a:r>
              <a:rPr lang="en-US" dirty="0"/>
              <a:t>Final electrical and hi-pot test</a:t>
            </a:r>
          </a:p>
        </p:txBody>
      </p:sp>
    </p:spTree>
    <p:extLst>
      <p:ext uri="{BB962C8B-B14F-4D97-AF65-F5344CB8AC3E}">
        <p14:creationId xmlns:p14="http://schemas.microsoft.com/office/powerpoint/2010/main" val="22627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9120" t="28652" r="45737" b="42396"/>
          <a:stretch/>
        </p:blipFill>
        <p:spPr>
          <a:xfrm rot="5400000">
            <a:off x="2697863" y="460834"/>
            <a:ext cx="2770516" cy="319350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279746" y="237717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MBHSP02</a:t>
            </a:r>
            <a:endParaRPr lang="en-US" sz="2400" b="1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726494" y="237717"/>
            <a:ext cx="496145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/>
              <a:t>Model </a:t>
            </a:r>
            <a:r>
              <a:rPr lang="en-US" sz="4400" dirty="0" smtClean="0">
                <a:ea typeface="+mj-ea"/>
                <a:cs typeface="+mj-cs"/>
              </a:rPr>
              <a:t>Magnets</a:t>
            </a:r>
            <a:endParaRPr lang="en-US" sz="4400" dirty="0">
              <a:ea typeface="+mj-ea"/>
              <a:cs typeface="+mj-cs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/>
          <a:srcRect l="33466" t="8462" r="34487" b="10355"/>
          <a:stretch/>
        </p:blipFill>
        <p:spPr>
          <a:xfrm>
            <a:off x="50336" y="2109354"/>
            <a:ext cx="2612571" cy="2561448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45310" y="5009246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MBHSP01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90362" y="2798983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</a:t>
            </a:r>
            <a:r>
              <a:rPr lang="en-US" sz="1200" dirty="0" smtClean="0">
                <a:solidFill>
                  <a:srgbClr val="FF0000"/>
                </a:solidFill>
              </a:rPr>
              <a:t>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0376" y="3681131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</a:t>
            </a:r>
            <a:r>
              <a:rPr lang="en-US" sz="1200" dirty="0" smtClean="0">
                <a:solidFill>
                  <a:srgbClr val="FF0000"/>
                </a:solidFill>
              </a:rPr>
              <a:t>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95711" y="1473357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</a:t>
            </a:r>
            <a:r>
              <a:rPr lang="en-US" sz="1200" dirty="0" smtClean="0">
                <a:solidFill>
                  <a:srgbClr val="FF0000"/>
                </a:solidFill>
              </a:rPr>
              <a:t>5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95711" y="2353636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</a:t>
            </a:r>
            <a:r>
              <a:rPr lang="en-US" sz="1200" dirty="0" smtClean="0">
                <a:solidFill>
                  <a:srgbClr val="FF0000"/>
                </a:solidFill>
              </a:rPr>
              <a:t>7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9345" y="500684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87822" y="1830295"/>
            <a:ext cx="2819397" cy="3240013"/>
            <a:chOff x="2464325" y="3421791"/>
            <a:chExt cx="2819397" cy="32400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18532" t="31429" r="63575" b="43181"/>
            <a:stretch/>
          </p:blipFill>
          <p:spPr>
            <a:xfrm rot="16200000">
              <a:off x="2254017" y="3632099"/>
              <a:ext cx="3240013" cy="281939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604013" y="4469588"/>
              <a:ext cx="5325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</a:t>
              </a:r>
              <a:r>
                <a:rPr lang="en-US" sz="1200" dirty="0" smtClean="0">
                  <a:solidFill>
                    <a:srgbClr val="FF0000"/>
                  </a:solidFill>
                </a:rPr>
                <a:t>9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04013" y="5323104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</a:t>
              </a:r>
              <a:r>
                <a:rPr lang="en-US" sz="1200" dirty="0" smtClean="0">
                  <a:solidFill>
                    <a:srgbClr val="FF0000"/>
                  </a:solidFill>
                </a:rPr>
                <a:t>10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503813" y="3376197"/>
            <a:ext cx="3103069" cy="3086483"/>
            <a:chOff x="8681508" y="367073"/>
            <a:chExt cx="3103069" cy="3086483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5"/>
            <a:srcRect l="46505" t="6032" r="14981" b="12348"/>
            <a:stretch/>
          </p:blipFill>
          <p:spPr>
            <a:xfrm>
              <a:off x="8681508" y="367073"/>
              <a:ext cx="3103069" cy="2621564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9407217" y="2991891"/>
              <a:ext cx="1567842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MBHSM01</a:t>
              </a:r>
              <a:endParaRPr lang="en-US" sz="2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73406" y="989136"/>
              <a:ext cx="5325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8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421994" y="1654371"/>
            <a:ext cx="3411469" cy="3973837"/>
            <a:chOff x="5325189" y="1771494"/>
            <a:chExt cx="3411469" cy="397383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/>
            <a:srcRect l="36560" t="4436" r="24936" b="3575"/>
            <a:stretch/>
          </p:blipFill>
          <p:spPr>
            <a:xfrm>
              <a:off x="5325189" y="1771494"/>
              <a:ext cx="3411469" cy="3443653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6206122" y="5283666"/>
              <a:ext cx="1545360" cy="461665"/>
            </a:xfrm>
            <a:prstGeom prst="rect">
              <a:avLst/>
            </a:prstGeom>
            <a:gradFill>
              <a:gsLst>
                <a:gs pos="100000">
                  <a:srgbClr val="92D050"/>
                </a:gs>
                <a:gs pos="100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b="1" dirty="0"/>
                <a:t>MBHDP01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06122" y="2919988"/>
              <a:ext cx="5325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7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06122" y="3800267"/>
              <a:ext cx="5325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5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56505" y="2919988"/>
              <a:ext cx="5325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</a:t>
              </a:r>
              <a:r>
                <a:rPr lang="en-US" sz="1200" dirty="0" smtClean="0">
                  <a:solidFill>
                    <a:srgbClr val="FF0000"/>
                  </a:solidFill>
                </a:rPr>
                <a:t>9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56505" y="3800267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Coil </a:t>
              </a:r>
              <a:r>
                <a:rPr lang="en-US" sz="1200" dirty="0" smtClean="0">
                  <a:solidFill>
                    <a:srgbClr val="FF0000"/>
                  </a:solidFill>
                </a:rPr>
                <a:t>10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Igor Novitski     TD  MSD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MBHSP01 </a:t>
            </a:r>
            <a:r>
              <a:rPr lang="en-US" dirty="0">
                <a:latin typeface="+mn-lt"/>
              </a:rPr>
              <a:t>T</a:t>
            </a:r>
            <a:r>
              <a:rPr lang="en-US" dirty="0" smtClean="0">
                <a:latin typeface="+mn-lt"/>
              </a:rPr>
              <a:t>est Results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43205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Magnet </a:t>
            </a:r>
            <a:r>
              <a:rPr lang="en-US" dirty="0">
                <a:solidFill>
                  <a:srgbClr val="0070C0"/>
                </a:solidFill>
              </a:rPr>
              <a:t>reached </a:t>
            </a:r>
            <a:r>
              <a:rPr lang="en-US" dirty="0">
                <a:solidFill>
                  <a:srgbClr val="002060"/>
                </a:solidFill>
              </a:rPr>
              <a:t>10.4 T or 78 % of SSL at 1.9 K </a:t>
            </a:r>
            <a:r>
              <a:rPr lang="en-US" dirty="0">
                <a:solidFill>
                  <a:srgbClr val="0070C0"/>
                </a:solidFill>
              </a:rPr>
              <a:t>showing limited quench performance. </a:t>
            </a:r>
            <a:r>
              <a:rPr lang="en-US" dirty="0" smtClean="0">
                <a:solidFill>
                  <a:srgbClr val="0070C0"/>
                </a:solidFill>
              </a:rPr>
              <a:t>Most </a:t>
            </a:r>
            <a:r>
              <a:rPr lang="en-US" dirty="0">
                <a:solidFill>
                  <a:srgbClr val="0070C0"/>
                </a:solidFill>
              </a:rPr>
              <a:t>quenches at low ramp rates, all holding quenches and </a:t>
            </a:r>
            <a:r>
              <a:rPr lang="en-US" dirty="0">
                <a:solidFill>
                  <a:srgbClr val="002060"/>
                </a:solidFill>
              </a:rPr>
              <a:t>quenches </a:t>
            </a:r>
            <a:r>
              <a:rPr lang="en-US" dirty="0">
                <a:solidFill>
                  <a:srgbClr val="0070C0"/>
                </a:solidFill>
              </a:rPr>
              <a:t>at intermediate temperatures initiated </a:t>
            </a:r>
            <a:r>
              <a:rPr lang="en-US" dirty="0">
                <a:solidFill>
                  <a:srgbClr val="002060"/>
                </a:solidFill>
              </a:rPr>
              <a:t>in the mid-plane block of the outer coil layer</a:t>
            </a:r>
            <a:r>
              <a:rPr lang="en-US" dirty="0"/>
              <a:t>. </a:t>
            </a:r>
            <a:r>
              <a:rPr lang="en-US" dirty="0">
                <a:solidFill>
                  <a:srgbClr val="0070C0"/>
                </a:solidFill>
              </a:rPr>
              <a:t>Only </a:t>
            </a:r>
            <a:r>
              <a:rPr lang="en-US" dirty="0">
                <a:solidFill>
                  <a:srgbClr val="002060"/>
                </a:solidFill>
              </a:rPr>
              <a:t>few training quenches </a:t>
            </a:r>
            <a:r>
              <a:rPr lang="en-US" dirty="0">
                <a:solidFill>
                  <a:srgbClr val="0070C0"/>
                </a:solidFill>
              </a:rPr>
              <a:t>occurred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in the high field area</a:t>
            </a:r>
            <a:r>
              <a:rPr lang="en-US" dirty="0">
                <a:solidFill>
                  <a:srgbClr val="0070C0"/>
                </a:solidFill>
              </a:rPr>
              <a:t> at the very beginning of test at 4.5 K and 1.9 K. Quench location, ramp rate and temperature dependence studies, and additional tests point out on the </a:t>
            </a:r>
            <a:r>
              <a:rPr lang="en-US" dirty="0">
                <a:solidFill>
                  <a:srgbClr val="002060"/>
                </a:solidFill>
              </a:rPr>
              <a:t>problems with coil outer-layer lead in both coils. </a:t>
            </a:r>
            <a:r>
              <a:rPr lang="en-US" dirty="0">
                <a:solidFill>
                  <a:srgbClr val="0070C0"/>
                </a:solidFill>
              </a:rPr>
              <a:t>Possible conductor damage in the mid-plane area during fabrication could cause the observed degradation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0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4132" y="3623818"/>
            <a:ext cx="1676400" cy="151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385513" y="3278701"/>
            <a:ext cx="2144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Collared Coil Size “B”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6824" y="16145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+mn-lt"/>
              </a:rPr>
              <a:t>Magnet </a:t>
            </a:r>
            <a:r>
              <a:rPr lang="en-US" dirty="0" smtClean="0">
                <a:latin typeface="+mn-lt"/>
              </a:rPr>
              <a:t>Autopsy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132" y="3623818"/>
            <a:ext cx="8331708" cy="273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5411" y="5420419"/>
            <a:ext cx="1097013" cy="88093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21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0166942" y="4468553"/>
            <a:ext cx="873952" cy="3531"/>
          </a:xfrm>
          <a:prstGeom prst="straightConnector1">
            <a:avLst/>
          </a:prstGeom>
          <a:ln w="254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3" descr="DSC0466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2132" y="1059025"/>
            <a:ext cx="3910520" cy="2199668"/>
          </a:xfrm>
          <a:prstGeom prst="rect">
            <a:avLst/>
          </a:prstGeom>
        </p:spPr>
      </p:pic>
      <p:pic>
        <p:nvPicPr>
          <p:cNvPr id="15" name="Content Placeholder 3" descr="DSC046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48042" y="1038982"/>
            <a:ext cx="3946154" cy="221971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623840" y="1189363"/>
            <a:ext cx="22646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LE Marks on the Collar-Yoke </a:t>
            </a:r>
            <a:r>
              <a:rPr lang="en-US" sz="2400" dirty="0" smtClean="0">
                <a:solidFill>
                  <a:srgbClr val="002060"/>
                </a:solidFill>
              </a:rPr>
              <a:t>Interface – high pressure at the magnet LE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31740" y="1229509"/>
            <a:ext cx="174374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Collar-Yoke Shim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939502" y="2677901"/>
            <a:ext cx="167109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sym typeface="Wingdings" pitchFamily="2" charset="2"/>
              </a:rPr>
              <a:t>Y</a:t>
            </a:r>
            <a:r>
              <a:rPr lang="en-US" dirty="0" smtClean="0">
                <a:sym typeface="Wingdings" pitchFamily="2" charset="2"/>
              </a:rPr>
              <a:t>oke lamination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2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052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57786" y="2004749"/>
            <a:ext cx="4314000" cy="3235500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September 21-23, 2015, CERN-FNAL CM 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252663" y="27125"/>
            <a:ext cx="1219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endParaRPr lang="en-US" sz="3600" dirty="0">
              <a:ea typeface="+mj-ea"/>
              <a:cs typeface="+mj-cs"/>
            </a:endParaRPr>
          </a:p>
        </p:txBody>
      </p:sp>
      <p:pic>
        <p:nvPicPr>
          <p:cNvPr id="6" name="Content Placeholder 3" descr="DSC052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1257" y="1465498"/>
            <a:ext cx="4469288" cy="3351966"/>
          </a:xfrm>
          <a:prstGeom prst="rect">
            <a:avLst/>
          </a:prstGeom>
        </p:spPr>
      </p:pic>
      <p:pic>
        <p:nvPicPr>
          <p:cNvPr id="7" name="Content Placeholder 3" descr="DSC04903.JPG"/>
          <p:cNvPicPr>
            <a:picLocks noChangeAspect="1"/>
          </p:cNvPicPr>
          <p:nvPr/>
        </p:nvPicPr>
        <p:blipFill rotWithShape="1">
          <a:blip r:embed="rId4" cstate="print"/>
          <a:srcRect l="68569" t="25939"/>
          <a:stretch/>
        </p:blipFill>
        <p:spPr>
          <a:xfrm rot="10800000">
            <a:off x="4179645" y="1465498"/>
            <a:ext cx="2528932" cy="335196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57388" y="5112837"/>
            <a:ext cx="4186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000" dirty="0" smtClean="0"/>
              <a:t>Imprint on the  </a:t>
            </a:r>
            <a:r>
              <a:rPr lang="en-US" sz="2000" dirty="0"/>
              <a:t>GI </a:t>
            </a:r>
            <a:r>
              <a:rPr lang="en-US" sz="2000" dirty="0" smtClean="0"/>
              <a:t>and Protection shoe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832292" y="1465498"/>
            <a:ext cx="795163" cy="17515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001523" y="3368304"/>
            <a:ext cx="713477" cy="144916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975793" y="3039288"/>
            <a:ext cx="891481" cy="17781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24288" y="1057303"/>
            <a:ext cx="4303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/>
              <a:t>LC Collar Pack Inner Surface at Middle Plane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99831" y="214961"/>
            <a:ext cx="71388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/>
              <a:t>Marks on the </a:t>
            </a:r>
            <a:r>
              <a:rPr lang="en-US" sz="4400" dirty="0"/>
              <a:t>Protection Shoe </a:t>
            </a:r>
          </a:p>
        </p:txBody>
      </p:sp>
    </p:spTree>
    <p:extLst>
      <p:ext uri="{BB962C8B-B14F-4D97-AF65-F5344CB8AC3E}">
        <p14:creationId xmlns:p14="http://schemas.microsoft.com/office/powerpoint/2010/main" val="10986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7080" y="1790449"/>
            <a:ext cx="112615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Reduce </a:t>
            </a:r>
            <a:r>
              <a:rPr lang="en-US" sz="2800" dirty="0">
                <a:solidFill>
                  <a:srgbClr val="002060"/>
                </a:solidFill>
              </a:rPr>
              <a:t>skin load at the LE </a:t>
            </a:r>
            <a:r>
              <a:rPr lang="en-US" sz="2800" dirty="0" smtClean="0">
                <a:solidFill>
                  <a:srgbClr val="002060"/>
                </a:solidFill>
              </a:rPr>
              <a:t>=&gt;  </a:t>
            </a:r>
            <a:r>
              <a:rPr lang="en-US" sz="2800" dirty="0">
                <a:solidFill>
                  <a:srgbClr val="002060"/>
                </a:solidFill>
              </a:rPr>
              <a:t>reduce cold splice stress by ~</a:t>
            </a:r>
            <a:r>
              <a:rPr lang="en-US" sz="2800" dirty="0" smtClean="0">
                <a:solidFill>
                  <a:srgbClr val="002060"/>
                </a:solidFill>
              </a:rPr>
              <a:t>40MPa</a:t>
            </a:r>
            <a:endParaRPr lang="en-US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Change material for LE saddle and splice block cylinder from SS to </a:t>
            </a:r>
            <a:r>
              <a:rPr lang="en-US" sz="2800" dirty="0" err="1" smtClean="0">
                <a:solidFill>
                  <a:srgbClr val="002060"/>
                </a:solidFill>
              </a:rPr>
              <a:t>AlBr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 =&gt; </a:t>
            </a:r>
            <a:r>
              <a:rPr lang="en-US" sz="2800" dirty="0">
                <a:solidFill>
                  <a:srgbClr val="002060"/>
                </a:solidFill>
              </a:rPr>
              <a:t>better match coil radial </a:t>
            </a:r>
            <a:r>
              <a:rPr lang="en-US" sz="2800" dirty="0" smtClean="0">
                <a:solidFill>
                  <a:srgbClr val="002060"/>
                </a:solidFill>
              </a:rPr>
              <a:t>motion</a:t>
            </a:r>
            <a:endParaRPr lang="en-US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Reduce radial yoke-collar shim at MP </a:t>
            </a:r>
            <a:r>
              <a:rPr lang="en-US" sz="2800" dirty="0" smtClean="0">
                <a:solidFill>
                  <a:srgbClr val="002060"/>
                </a:solidFill>
              </a:rPr>
              <a:t>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Bigger </a:t>
            </a:r>
            <a:r>
              <a:rPr lang="en-US" sz="2800" dirty="0">
                <a:solidFill>
                  <a:srgbClr val="002060"/>
                </a:solidFill>
              </a:rPr>
              <a:t>Collar </a:t>
            </a:r>
            <a:r>
              <a:rPr lang="en-US" sz="2800" dirty="0" smtClean="0">
                <a:solidFill>
                  <a:srgbClr val="002060"/>
                </a:solidFill>
              </a:rPr>
              <a:t>ID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Thicker Retainer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Stamped Collars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Bolted </a:t>
            </a:r>
            <a:r>
              <a:rPr lang="en-US" sz="2800" dirty="0">
                <a:solidFill>
                  <a:srgbClr val="002060"/>
                </a:solidFill>
              </a:rPr>
              <a:t>Skin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38600" y="405536"/>
            <a:ext cx="42476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Recommendation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4910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0" y="106488"/>
            <a:ext cx="9829800" cy="91104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MBHSP02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36700" y="1087800"/>
            <a:ext cx="9067800" cy="4456090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RRP 150/169 conductor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Core cable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Modified ends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Laser cut lams and modified collar packs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Two Collaring Iterations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Thicker radial shim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Smaller bending shim</a:t>
            </a:r>
            <a:endParaRPr lang="en-US" sz="3200" dirty="0">
              <a:solidFill>
                <a:srgbClr val="0070C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Horizontally bolted </a:t>
            </a:r>
            <a:r>
              <a:rPr lang="en-US" sz="3200" dirty="0" smtClean="0">
                <a:solidFill>
                  <a:srgbClr val="0070C0"/>
                </a:solidFill>
              </a:rPr>
              <a:t>skin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Bolted end plates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36700" y="5614156"/>
            <a:ext cx="9427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en-US" sz="1600" dirty="0" smtClean="0"/>
              <a:t>FABRICATION </a:t>
            </a:r>
            <a:r>
              <a:rPr lang="en-US" sz="1600" dirty="0"/>
              <a:t>AND TEST OF A 1 M LONG SINGLE-APERTURE 11 T NB3SN DIPOLE FOR LHC UPGRADES </a:t>
            </a:r>
            <a:r>
              <a:rPr lang="en-US" dirty="0" smtClean="0"/>
              <a:t>” </a:t>
            </a:r>
          </a:p>
          <a:p>
            <a:r>
              <a:rPr lang="en-US" dirty="0" smtClean="0"/>
              <a:t>presented </a:t>
            </a:r>
            <a:r>
              <a:rPr lang="en-US" dirty="0"/>
              <a:t>at </a:t>
            </a:r>
            <a:r>
              <a:rPr lang="en-US" dirty="0">
                <a:solidFill>
                  <a:srgbClr val="0000CC"/>
                </a:solidFill>
              </a:rPr>
              <a:t>IPAC 2014</a:t>
            </a:r>
            <a:r>
              <a:rPr lang="en-US" dirty="0"/>
              <a:t> (Dresden, Germany)</a:t>
            </a:r>
          </a:p>
        </p:txBody>
      </p:sp>
    </p:spTree>
    <p:extLst>
      <p:ext uri="{BB962C8B-B14F-4D97-AF65-F5344CB8AC3E}">
        <p14:creationId xmlns:p14="http://schemas.microsoft.com/office/powerpoint/2010/main" val="61768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841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+mn-lt"/>
              </a:rPr>
              <a:t>Reworked Collar Packs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149634" y="1346952"/>
            <a:ext cx="3657600" cy="4977649"/>
            <a:chOff x="5029200" y="1447800"/>
            <a:chExt cx="3657600" cy="4977649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1447800"/>
              <a:ext cx="3657600" cy="2100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3657600"/>
              <a:ext cx="3657600" cy="276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5834994" y="2880360"/>
              <a:ext cx="2089806" cy="2552231"/>
              <a:chOff x="5834994" y="2880360"/>
              <a:chExt cx="2089806" cy="2552231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5984043" y="5063259"/>
                <a:ext cx="17479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 Box = 25.4 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/>
                  <a:t>m</a:t>
                </a:r>
              </a:p>
            </p:txBody>
          </p:sp>
          <p:pic>
            <p:nvPicPr>
              <p:cNvPr id="18" name="Picture 2" descr="Q:\HFM\LHCD-11T\MBH Coil &amp; Magnet info &amp; pictures\COLLAR PACK ASSEMBLY\DSC00094 crop doc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46" t="24837" r="30324" b="30563"/>
              <a:stretch/>
            </p:blipFill>
            <p:spPr bwMode="auto">
              <a:xfrm rot="5400000">
                <a:off x="5805477" y="2909877"/>
                <a:ext cx="2148840" cy="20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2" name="TextBox 31"/>
          <p:cNvSpPr txBox="1"/>
          <p:nvPr/>
        </p:nvSpPr>
        <p:spPr>
          <a:xfrm>
            <a:off x="5440883" y="2286000"/>
            <a:ext cx="1118896" cy="36933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Reworked</a:t>
            </a:r>
          </a:p>
        </p:txBody>
      </p:sp>
      <p:cxnSp>
        <p:nvCxnSpPr>
          <p:cNvPr id="34" name="Straight Arrow Connector 33"/>
          <p:cNvCxnSpPr>
            <a:stCxn id="32" idx="2"/>
          </p:cNvCxnSpPr>
          <p:nvPr/>
        </p:nvCxnSpPr>
        <p:spPr>
          <a:xfrm flipH="1">
            <a:off x="5334001" y="2655332"/>
            <a:ext cx="666331" cy="115466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000332" y="2655332"/>
            <a:ext cx="705269" cy="115466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642826" y="5616715"/>
            <a:ext cx="25167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Reworked </a:t>
            </a:r>
            <a:r>
              <a:rPr lang="en-US" sz="2000" dirty="0">
                <a:solidFill>
                  <a:srgbClr val="002060"/>
                </a:solidFill>
              </a:rPr>
              <a:t>Collar </a:t>
            </a:r>
            <a:r>
              <a:rPr lang="en-US" sz="2000" dirty="0" smtClean="0">
                <a:solidFill>
                  <a:srgbClr val="002060"/>
                </a:solidFill>
              </a:rPr>
              <a:t>Packs</a:t>
            </a:r>
          </a:p>
          <a:p>
            <a:r>
              <a:rPr lang="en-US" sz="2000" dirty="0">
                <a:solidFill>
                  <a:srgbClr val="002060"/>
                </a:solidFill>
              </a:rPr>
              <a:t>f</a:t>
            </a:r>
            <a:r>
              <a:rPr lang="en-US" sz="2000" dirty="0" smtClean="0">
                <a:solidFill>
                  <a:srgbClr val="002060"/>
                </a:solidFill>
              </a:rPr>
              <a:t>or MBHSP02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3" t="29672"/>
          <a:stretch/>
        </p:blipFill>
        <p:spPr>
          <a:xfrm rot="16200000">
            <a:off x="7744216" y="2418600"/>
            <a:ext cx="4314001" cy="2166644"/>
          </a:xfrm>
          <a:prstGeom prst="rect">
            <a:avLst/>
          </a:prstGeom>
        </p:spPr>
      </p:pic>
      <p:pic>
        <p:nvPicPr>
          <p:cNvPr id="20" name="Content Placeholder 3" descr="DSC05253.JPG"/>
          <p:cNvPicPr>
            <a:picLocks noChangeAspect="1"/>
          </p:cNvPicPr>
          <p:nvPr/>
        </p:nvPicPr>
        <p:blipFill rotWithShape="1">
          <a:blip r:embed="rId6" cstate="print"/>
          <a:srcRect t="20020"/>
          <a:stretch/>
        </p:blipFill>
        <p:spPr>
          <a:xfrm rot="16200000">
            <a:off x="-48301" y="2208050"/>
            <a:ext cx="4314000" cy="258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3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76-622C-495A-8531-9CD70AA00BB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42914" y="1620404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MBH02</a:t>
            </a:r>
          </a:p>
          <a:p>
            <a:pPr algn="ctr"/>
            <a:r>
              <a:rPr lang="en-US" sz="1400" dirty="0"/>
              <a:t>445 mm from 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9048" y="5648824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MBH03</a:t>
            </a:r>
          </a:p>
          <a:p>
            <a:pPr algn="ctr"/>
            <a:r>
              <a:rPr lang="en-US" sz="1400" dirty="0"/>
              <a:t>435 mm from RE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t="11783" r="5170" b="9667"/>
          <a:stretch/>
        </p:blipFill>
        <p:spPr bwMode="auto">
          <a:xfrm>
            <a:off x="6205115" y="2239268"/>
            <a:ext cx="2830287" cy="156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7279" r="6363" b="6979"/>
          <a:stretch/>
        </p:blipFill>
        <p:spPr bwMode="auto">
          <a:xfrm>
            <a:off x="6205115" y="3820025"/>
            <a:ext cx="2773984" cy="153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90914" y="1621674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MBH05</a:t>
            </a:r>
          </a:p>
          <a:p>
            <a:pPr algn="ctr"/>
            <a:r>
              <a:rPr lang="en-US" sz="1400" dirty="0"/>
              <a:t>479 mm from 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37047" y="5650094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MBH07</a:t>
            </a:r>
          </a:p>
          <a:p>
            <a:pPr algn="ctr"/>
            <a:r>
              <a:rPr lang="en-US" sz="1400" dirty="0"/>
              <a:t>467 mm from 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59769" y="893129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1320" y="893129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7470" r="6458" b="7527"/>
          <a:stretch/>
        </p:blipFill>
        <p:spPr bwMode="auto">
          <a:xfrm>
            <a:off x="3098739" y="2197332"/>
            <a:ext cx="2962275" cy="155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7" t="25228" r="15845" b="6599"/>
          <a:stretch/>
        </p:blipFill>
        <p:spPr bwMode="auto">
          <a:xfrm rot="10800000">
            <a:off x="3098738" y="3820024"/>
            <a:ext cx="2962275" cy="162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057400" y="107207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>
                <a:latin typeface="+mn-lt"/>
              </a:rPr>
              <a:t>Coil Sizes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636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209800" y="147433"/>
            <a:ext cx="8364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MBHSP01 and MBHSP02 Shimming</a:t>
            </a:r>
            <a:endParaRPr lang="en-US" sz="4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46698" y="1839589"/>
            <a:ext cx="4246139" cy="3588446"/>
            <a:chOff x="3200400" y="312345"/>
            <a:chExt cx="6823969" cy="5826565"/>
          </a:xfrm>
        </p:grpSpPr>
        <p:cxnSp>
          <p:nvCxnSpPr>
            <p:cNvPr id="4" name="Straight Arrow Connector 3"/>
            <p:cNvCxnSpPr>
              <a:stCxn id="6" idx="2"/>
            </p:cNvCxnSpPr>
            <p:nvPr/>
          </p:nvCxnSpPr>
          <p:spPr>
            <a:xfrm>
              <a:off x="5827133" y="3100545"/>
              <a:ext cx="998022" cy="256401"/>
            </a:xfrm>
            <a:prstGeom prst="straightConnector1">
              <a:avLst/>
            </a:prstGeom>
            <a:ln>
              <a:solidFill>
                <a:srgbClr val="D92DB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6" idx="2"/>
            </p:cNvCxnSpPr>
            <p:nvPr/>
          </p:nvCxnSpPr>
          <p:spPr>
            <a:xfrm flipH="1">
              <a:off x="5148755" y="3100545"/>
              <a:ext cx="678378" cy="256401"/>
            </a:xfrm>
            <a:prstGeom prst="straightConnector1">
              <a:avLst/>
            </a:prstGeom>
            <a:ln>
              <a:solidFill>
                <a:srgbClr val="D92DB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5" idx="2"/>
            </p:cNvCxnSpPr>
            <p:nvPr/>
          </p:nvCxnSpPr>
          <p:spPr>
            <a:xfrm>
              <a:off x="5801468" y="1191399"/>
              <a:ext cx="446932" cy="256401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5" idx="2"/>
            </p:cNvCxnSpPr>
            <p:nvPr/>
          </p:nvCxnSpPr>
          <p:spPr>
            <a:xfrm flipH="1">
              <a:off x="5715000" y="1191399"/>
              <a:ext cx="86468" cy="256401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10800000">
              <a:off x="8686800" y="2514600"/>
              <a:ext cx="3048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0800000">
              <a:off x="8763000" y="2743200"/>
              <a:ext cx="274436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>
              <a:off x="8763000" y="3352802"/>
              <a:ext cx="274436" cy="158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8763000" y="3962400"/>
              <a:ext cx="3048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8686800" y="4191000"/>
              <a:ext cx="3048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0800000">
              <a:off x="8763000" y="4419600"/>
              <a:ext cx="381000" cy="2301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 flipV="1">
              <a:off x="8763000" y="2135188"/>
              <a:ext cx="381000" cy="150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3200400" y="312345"/>
              <a:ext cx="6823969" cy="5826565"/>
              <a:chOff x="3200400" y="312345"/>
              <a:chExt cx="6823969" cy="582656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30587" t="5139" r="15096" b="8351"/>
              <a:stretch>
                <a:fillRect/>
              </a:stretch>
            </p:blipFill>
            <p:spPr bwMode="auto">
              <a:xfrm>
                <a:off x="3200400" y="609601"/>
                <a:ext cx="5638800" cy="55293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5301155" y="2823546"/>
                <a:ext cx="10519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8.8mil Kapton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334000" y="914400"/>
                <a:ext cx="9349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7mil Kapton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067800" y="2286000"/>
                <a:ext cx="918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7.5mil Shim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067800" y="2590800"/>
                <a:ext cx="918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8.5mil Shim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9067800" y="3124200"/>
                <a:ext cx="918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9.5mil Shim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067800" y="3733800"/>
                <a:ext cx="918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8.5mil Shim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9067800" y="4038600"/>
                <a:ext cx="918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7.5mil Shim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9144000" y="1905000"/>
                <a:ext cx="8803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13mil Shim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144000" y="4495800"/>
                <a:ext cx="8803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13mil Shim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763000" y="914401"/>
                <a:ext cx="12492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Taper Yoke Shim</a:t>
                </a:r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5334000" y="312345"/>
                <a:ext cx="95250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Radial Shim</a:t>
                </a: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5537451" y="3384745"/>
                <a:ext cx="10502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Middle Plane </a:t>
                </a:r>
                <a:endParaRPr lang="en-US" sz="1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Shim</a:t>
                </a:r>
                <a:endParaRPr lang="en-US" sz="1200" dirty="0"/>
              </a:p>
            </p:txBody>
          </p: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27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403425" y="1862420"/>
            <a:ext cx="4332930" cy="3588446"/>
            <a:chOff x="3200400" y="312345"/>
            <a:chExt cx="6992543" cy="5826565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/>
            <a:srcRect l="30587" t="5139" r="15096" b="8351"/>
            <a:stretch>
              <a:fillRect/>
            </a:stretch>
          </p:blipFill>
          <p:spPr bwMode="auto">
            <a:xfrm>
              <a:off x="3200400" y="609601"/>
              <a:ext cx="5638800" cy="5529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5" name="Straight Arrow Connector 34"/>
            <p:cNvCxnSpPr>
              <a:stCxn id="36" idx="2"/>
            </p:cNvCxnSpPr>
            <p:nvPr/>
          </p:nvCxnSpPr>
          <p:spPr>
            <a:xfrm>
              <a:off x="5859978" y="3096399"/>
              <a:ext cx="998022" cy="256401"/>
            </a:xfrm>
            <a:prstGeom prst="straightConnector1">
              <a:avLst/>
            </a:prstGeom>
            <a:ln>
              <a:solidFill>
                <a:srgbClr val="D92DB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334000" y="2819400"/>
              <a:ext cx="10519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8.8mil Kapton</a:t>
              </a:r>
            </a:p>
          </p:txBody>
        </p:sp>
        <p:cxnSp>
          <p:nvCxnSpPr>
            <p:cNvPr id="37" name="Straight Arrow Connector 36"/>
            <p:cNvCxnSpPr>
              <a:stCxn id="36" idx="2"/>
            </p:cNvCxnSpPr>
            <p:nvPr/>
          </p:nvCxnSpPr>
          <p:spPr>
            <a:xfrm flipH="1">
              <a:off x="5181600" y="3096399"/>
              <a:ext cx="678378" cy="256401"/>
            </a:xfrm>
            <a:prstGeom prst="straightConnector1">
              <a:avLst/>
            </a:prstGeom>
            <a:ln>
              <a:solidFill>
                <a:srgbClr val="D92DB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9" idx="2"/>
            </p:cNvCxnSpPr>
            <p:nvPr/>
          </p:nvCxnSpPr>
          <p:spPr>
            <a:xfrm>
              <a:off x="5840743" y="1191399"/>
              <a:ext cx="407655" cy="256401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334001" y="914400"/>
              <a:ext cx="10134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10mil Kapton</a:t>
              </a:r>
            </a:p>
          </p:txBody>
        </p:sp>
        <p:cxnSp>
          <p:nvCxnSpPr>
            <p:cNvPr id="40" name="Straight Arrow Connector 39"/>
            <p:cNvCxnSpPr>
              <a:stCxn id="39" idx="2"/>
            </p:cNvCxnSpPr>
            <p:nvPr/>
          </p:nvCxnSpPr>
          <p:spPr>
            <a:xfrm flipH="1">
              <a:off x="5715006" y="1191399"/>
              <a:ext cx="125737" cy="256403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8685470" y="2667001"/>
              <a:ext cx="13837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8.5mil Shim</a:t>
              </a:r>
            </a:p>
            <a:p>
              <a:r>
                <a:rPr lang="en-US" sz="1200" dirty="0"/>
                <a:t>5mil SS+3.5 Kapton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10800000">
              <a:off x="8763000" y="3352802"/>
              <a:ext cx="274436" cy="158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9144000" y="1905000"/>
              <a:ext cx="9781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5mil SS Shim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144000" y="4495800"/>
              <a:ext cx="9781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5mil SS Shim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10800000">
              <a:off x="8763000" y="4419600"/>
              <a:ext cx="381000" cy="2301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10800000" flipV="1">
              <a:off x="8763000" y="2135188"/>
              <a:ext cx="381000" cy="150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8763000" y="914401"/>
              <a:ext cx="1429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Uniform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Yoke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Shim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334000" y="312345"/>
              <a:ext cx="9525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Radial Shim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537451" y="3384745"/>
              <a:ext cx="10502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Middle Plane 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Shim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100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1575" y="1546429"/>
            <a:ext cx="98726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rgbClr val="0070C0"/>
                </a:solidFill>
              </a:rPr>
              <a:t>MBHSP02 </a:t>
            </a:r>
            <a:r>
              <a:rPr lang="en-US" sz="2800" dirty="0">
                <a:solidFill>
                  <a:srgbClr val="0070C0"/>
                </a:solidFill>
              </a:rPr>
              <a:t>demonstrated </a:t>
            </a:r>
            <a:r>
              <a:rPr lang="en-US" sz="2800" dirty="0">
                <a:solidFill>
                  <a:srgbClr val="002060"/>
                </a:solidFill>
              </a:rPr>
              <a:t>better performance</a:t>
            </a:r>
            <a:r>
              <a:rPr lang="en-US" sz="2800" dirty="0">
                <a:solidFill>
                  <a:srgbClr val="0070C0"/>
                </a:solidFill>
              </a:rPr>
              <a:t> than MBHSP01 and reached </a:t>
            </a:r>
            <a:r>
              <a:rPr lang="en-US" sz="2800" dirty="0">
                <a:solidFill>
                  <a:srgbClr val="002060"/>
                </a:solidFill>
              </a:rPr>
              <a:t>11.7 T or 97.5% </a:t>
            </a:r>
            <a:r>
              <a:rPr lang="en-US" sz="2800" dirty="0">
                <a:solidFill>
                  <a:srgbClr val="0070C0"/>
                </a:solidFill>
              </a:rPr>
              <a:t>of its design field </a:t>
            </a:r>
            <a:r>
              <a:rPr lang="en-US" sz="2800" dirty="0">
                <a:solidFill>
                  <a:srgbClr val="002060"/>
                </a:solidFill>
              </a:rPr>
              <a:t>at 1.9 </a:t>
            </a:r>
            <a:r>
              <a:rPr lang="en-US" sz="2800" dirty="0" smtClean="0">
                <a:solidFill>
                  <a:srgbClr val="002060"/>
                </a:solidFill>
              </a:rPr>
              <a:t>K</a:t>
            </a:r>
          </a:p>
          <a:p>
            <a:pPr lvl="1"/>
            <a:endParaRPr lang="en-US" sz="2800" dirty="0">
              <a:solidFill>
                <a:srgbClr val="0070C0"/>
              </a:solidFill>
            </a:endParaRPr>
          </a:p>
          <a:p>
            <a:pPr lvl="1"/>
            <a:r>
              <a:rPr lang="en-US" sz="2800" dirty="0">
                <a:solidFill>
                  <a:srgbClr val="0070C0"/>
                </a:solidFill>
              </a:rPr>
              <a:t>Still </a:t>
            </a:r>
            <a:r>
              <a:rPr lang="en-US" sz="2800" dirty="0">
                <a:solidFill>
                  <a:srgbClr val="002060"/>
                </a:solidFill>
              </a:rPr>
              <a:t>significant</a:t>
            </a:r>
            <a:r>
              <a:rPr lang="en-US" sz="2800" dirty="0">
                <a:solidFill>
                  <a:srgbClr val="0070C0"/>
                </a:solidFill>
              </a:rPr>
              <a:t> quench current </a:t>
            </a:r>
            <a:r>
              <a:rPr lang="en-US" sz="2800" dirty="0">
                <a:solidFill>
                  <a:srgbClr val="002060"/>
                </a:solidFill>
              </a:rPr>
              <a:t>degradation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observed</a:t>
            </a:r>
          </a:p>
          <a:p>
            <a:pPr lvl="1"/>
            <a:endParaRPr lang="en-US" sz="2800" dirty="0">
              <a:solidFill>
                <a:srgbClr val="0070C0"/>
              </a:solidFill>
            </a:endParaRPr>
          </a:p>
          <a:p>
            <a:pPr lvl="1"/>
            <a:r>
              <a:rPr lang="en-US" sz="2800" dirty="0">
                <a:solidFill>
                  <a:srgbClr val="0070C0"/>
                </a:solidFill>
              </a:rPr>
              <a:t>Both </a:t>
            </a:r>
            <a:r>
              <a:rPr lang="en-US" sz="2800" dirty="0">
                <a:solidFill>
                  <a:srgbClr val="002060"/>
                </a:solidFill>
              </a:rPr>
              <a:t>magnets showed </a:t>
            </a:r>
            <a:r>
              <a:rPr lang="en-US" sz="2800" dirty="0">
                <a:solidFill>
                  <a:srgbClr val="0070C0"/>
                </a:solidFill>
              </a:rPr>
              <a:t>so called “</a:t>
            </a:r>
            <a:r>
              <a:rPr lang="en-US" sz="2800" dirty="0">
                <a:solidFill>
                  <a:srgbClr val="002060"/>
                </a:solidFill>
              </a:rPr>
              <a:t>holding quenches</a:t>
            </a:r>
            <a:r>
              <a:rPr lang="en-US" sz="2800" dirty="0">
                <a:solidFill>
                  <a:srgbClr val="0070C0"/>
                </a:solidFill>
              </a:rPr>
              <a:t>”, when magnet is quenching at a fixed current after holding it for a certain </a:t>
            </a:r>
            <a:r>
              <a:rPr lang="en-US" sz="2800" dirty="0" smtClean="0">
                <a:solidFill>
                  <a:srgbClr val="0070C0"/>
                </a:solidFill>
              </a:rPr>
              <a:t>time (</a:t>
            </a:r>
            <a:r>
              <a:rPr lang="en-US" sz="2800" dirty="0">
                <a:solidFill>
                  <a:srgbClr val="0070C0"/>
                </a:solidFill>
              </a:rPr>
              <a:t>r</a:t>
            </a:r>
            <a:r>
              <a:rPr lang="en-US" sz="2800" dirty="0" smtClean="0">
                <a:solidFill>
                  <a:srgbClr val="0070C0"/>
                </a:solidFill>
              </a:rPr>
              <a:t>esistive conductor)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MBHSP02 Test Results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35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8823" y="245601"/>
            <a:ext cx="9274352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MBHSM01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1562099" y="1253097"/>
            <a:ext cx="9067800" cy="3825024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RRP 109/127 </a:t>
            </a:r>
            <a:r>
              <a:rPr lang="en-US" sz="3200" dirty="0" smtClean="0">
                <a:solidFill>
                  <a:srgbClr val="0070C0"/>
                </a:solidFill>
              </a:rPr>
              <a:t>conductor w core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Ordinal end parts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New </a:t>
            </a:r>
            <a:r>
              <a:rPr lang="en-US" sz="3200" dirty="0">
                <a:solidFill>
                  <a:srgbClr val="0070C0"/>
                </a:solidFill>
              </a:rPr>
              <a:t>c</a:t>
            </a:r>
            <a:r>
              <a:rPr lang="en-US" sz="3200" dirty="0" smtClean="0">
                <a:solidFill>
                  <a:srgbClr val="0070C0"/>
                </a:solidFill>
              </a:rPr>
              <a:t>oil sizing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Mirror structure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No collars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R</a:t>
            </a:r>
            <a:r>
              <a:rPr lang="en-US" sz="3200" dirty="0" smtClean="0">
                <a:solidFill>
                  <a:srgbClr val="0070C0"/>
                </a:solidFill>
              </a:rPr>
              <a:t>educed coil prestress and bending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Horizontally bolted skin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Bolted end </a:t>
            </a:r>
            <a:r>
              <a:rPr lang="en-US" sz="3200" dirty="0" smtClean="0">
                <a:solidFill>
                  <a:srgbClr val="0070C0"/>
                </a:solidFill>
              </a:rPr>
              <a:t>plates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29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2976" y="5347903"/>
            <a:ext cx="10876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en-US" dirty="0"/>
              <a:t>T</a:t>
            </a:r>
            <a:r>
              <a:rPr lang="en-US" dirty="0">
                <a:latin typeface="AngsanaUPC" panose="02020603050405020304" pitchFamily="18" charset="-34"/>
                <a:cs typeface="AngsanaUPC" panose="02020603050405020304" pitchFamily="18" charset="-34"/>
              </a:rPr>
              <a:t>ESTING OF A SINGLE 11 T Nb3Sn DIPOLE COIL USING A </a:t>
            </a: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DIPOLE MIRROR </a:t>
            </a:r>
            <a:r>
              <a:rPr lang="en-US" dirty="0">
                <a:latin typeface="AngsanaUPC" panose="02020603050405020304" pitchFamily="18" charset="-34"/>
                <a:cs typeface="AngsanaUPC" panose="02020603050405020304" pitchFamily="18" charset="-34"/>
              </a:rPr>
              <a:t>STRUCTURE</a:t>
            </a:r>
            <a:r>
              <a:rPr lang="en-US" dirty="0" smtClean="0"/>
              <a:t>” presented </a:t>
            </a:r>
            <a:r>
              <a:rPr lang="en-US" dirty="0"/>
              <a:t>at </a:t>
            </a:r>
            <a:r>
              <a:rPr lang="en-US" dirty="0">
                <a:solidFill>
                  <a:srgbClr val="0000CC"/>
                </a:solidFill>
              </a:rPr>
              <a:t>IPAC 2014</a:t>
            </a:r>
            <a:r>
              <a:rPr lang="en-US" dirty="0"/>
              <a:t> (</a:t>
            </a:r>
            <a:r>
              <a:rPr lang="en-US" dirty="0" smtClean="0"/>
              <a:t>Dresden, Germany)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31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Mechanical Models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92165" y="1868269"/>
            <a:ext cx="7007669" cy="2971800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  <a:ea typeface="Times New Roman" panose="02020603050405020304" pitchFamily="18" charset="0"/>
              </a:rPr>
              <a:t>Define </a:t>
            </a:r>
            <a:r>
              <a:rPr lang="en-US" sz="32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“warm” </a:t>
            </a:r>
            <a:r>
              <a:rPr lang="x-none" sz="3200" dirty="0">
                <a:solidFill>
                  <a:srgbClr val="0070C0"/>
                </a:solidFill>
                <a:ea typeface="Times New Roman" panose="02020603050405020304" pitchFamily="18" charset="0"/>
              </a:rPr>
              <a:t>magnet shim sizes </a:t>
            </a:r>
            <a:endParaRPr lang="en-US" sz="3200" dirty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Check parts and tooling</a:t>
            </a:r>
            <a:endParaRPr lang="en-US" sz="3200" dirty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Finalize collaring </a:t>
            </a:r>
            <a:r>
              <a:rPr lang="en-US" sz="3200" dirty="0">
                <a:solidFill>
                  <a:srgbClr val="0070C0"/>
                </a:solidFill>
                <a:ea typeface="Times New Roman" panose="02020603050405020304" pitchFamily="18" charset="0"/>
              </a:rPr>
              <a:t>and yoke clamping </a:t>
            </a:r>
            <a:r>
              <a:rPr lang="en-US" sz="32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procedures</a:t>
            </a:r>
            <a:endParaRPr lang="en-US" sz="3200" dirty="0">
              <a:solidFill>
                <a:srgbClr val="0070C0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5995" y="5194965"/>
            <a:ext cx="10800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“Study </a:t>
            </a:r>
            <a:r>
              <a:rPr lang="en-US" dirty="0"/>
              <a:t>of Mechanical Models of a </a:t>
            </a:r>
            <a:r>
              <a:rPr lang="en-US" dirty="0" smtClean="0"/>
              <a:t>Single-Aperture 11 </a:t>
            </a:r>
            <a:r>
              <a:rPr lang="en-US" dirty="0"/>
              <a:t>T Nb3Sn </a:t>
            </a:r>
            <a:r>
              <a:rPr lang="en-US" dirty="0" smtClean="0"/>
              <a:t>Dipole” presented </a:t>
            </a:r>
            <a:r>
              <a:rPr lang="en-US" dirty="0"/>
              <a:t>at </a:t>
            </a:r>
            <a:r>
              <a:rPr lang="en-US" dirty="0">
                <a:solidFill>
                  <a:srgbClr val="0000CC"/>
                </a:solidFill>
              </a:rPr>
              <a:t>ASC 2012</a:t>
            </a:r>
            <a:r>
              <a:rPr lang="en-US" dirty="0"/>
              <a:t> (Portland, </a:t>
            </a:r>
            <a:r>
              <a:rPr lang="en-US" dirty="0" smtClean="0"/>
              <a:t>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76-622C-495A-8531-9CD70AA00BB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92096" y="1620404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MBH02</a:t>
            </a:r>
          </a:p>
          <a:p>
            <a:pPr algn="ctr"/>
            <a:r>
              <a:rPr lang="en-US" sz="1400" dirty="0"/>
              <a:t>445 mm from 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8230" y="5648824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MBH03</a:t>
            </a:r>
          </a:p>
          <a:p>
            <a:pPr algn="ctr"/>
            <a:r>
              <a:rPr lang="en-US" sz="1400" dirty="0"/>
              <a:t>435 mm from RE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t="11783" r="5170" b="9667"/>
          <a:stretch/>
        </p:blipFill>
        <p:spPr bwMode="auto">
          <a:xfrm>
            <a:off x="4854297" y="2239268"/>
            <a:ext cx="2830287" cy="156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7279" r="6363" b="6979"/>
          <a:stretch/>
        </p:blipFill>
        <p:spPr bwMode="auto">
          <a:xfrm>
            <a:off x="4854297" y="3820025"/>
            <a:ext cx="2773984" cy="153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40096" y="1621674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MBH05</a:t>
            </a:r>
          </a:p>
          <a:p>
            <a:pPr algn="ctr"/>
            <a:r>
              <a:rPr lang="en-US" sz="1400" dirty="0"/>
              <a:t>479 mm from 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86229" y="5650094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MBH07</a:t>
            </a:r>
          </a:p>
          <a:p>
            <a:pPr algn="ctr"/>
            <a:r>
              <a:rPr lang="en-US" sz="1400" dirty="0"/>
              <a:t>467 mm from 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34800" y="5464158"/>
            <a:ext cx="19514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(1 box = 101.6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08951" y="893129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20502" y="893129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9015" r="6547" b="8527"/>
          <a:stretch/>
        </p:blipFill>
        <p:spPr bwMode="auto">
          <a:xfrm>
            <a:off x="7832629" y="2272007"/>
            <a:ext cx="2834640" cy="1504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509716" y="1621674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MBH08</a:t>
            </a:r>
          </a:p>
          <a:p>
            <a:pPr algn="ctr"/>
            <a:r>
              <a:rPr lang="en-US" sz="1400" dirty="0"/>
              <a:t>447 mm from 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49849" y="893129"/>
            <a:ext cx="1600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MBHSM01</a:t>
            </a:r>
          </a:p>
        </p:txBody>
      </p:sp>
      <p:sp>
        <p:nvSpPr>
          <p:cNvPr id="20" name="Chord 19"/>
          <p:cNvSpPr/>
          <p:nvPr/>
        </p:nvSpPr>
        <p:spPr>
          <a:xfrm rot="16200000">
            <a:off x="7824853" y="2443364"/>
            <a:ext cx="2834640" cy="2834640"/>
          </a:xfrm>
          <a:prstGeom prst="chord">
            <a:avLst>
              <a:gd name="adj1" fmla="val 5388529"/>
              <a:gd name="adj2" fmla="val 1621282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560210" y="4135004"/>
            <a:ext cx="1475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Mirror Block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7470" r="6458" b="7527"/>
          <a:stretch/>
        </p:blipFill>
        <p:spPr bwMode="auto">
          <a:xfrm>
            <a:off x="1747921" y="2197332"/>
            <a:ext cx="2962275" cy="155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7" t="25228" r="15845" b="6599"/>
          <a:stretch/>
        </p:blipFill>
        <p:spPr bwMode="auto">
          <a:xfrm rot="10800000">
            <a:off x="1747920" y="3820024"/>
            <a:ext cx="2962275" cy="162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057400" y="107207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Coil Sizes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466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1" y="304800"/>
            <a:ext cx="8268747" cy="525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9015" r="6547" b="8527"/>
          <a:stretch/>
        </p:blipFill>
        <p:spPr bwMode="auto">
          <a:xfrm>
            <a:off x="4724400" y="3429001"/>
            <a:ext cx="2834640" cy="1504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81200" y="914401"/>
            <a:ext cx="91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</a:t>
            </a:r>
          </a:p>
          <a:p>
            <a:r>
              <a:rPr lang="en-US" dirty="0"/>
              <a:t>contour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20200" y="990601"/>
            <a:ext cx="91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QC</a:t>
            </a:r>
          </a:p>
          <a:p>
            <a:r>
              <a:rPr lang="en-US" dirty="0">
                <a:solidFill>
                  <a:srgbClr val="FF0000"/>
                </a:solidFill>
              </a:rPr>
              <a:t>contour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72600" y="4800601"/>
            <a:ext cx="91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Real</a:t>
            </a:r>
          </a:p>
          <a:p>
            <a:r>
              <a:rPr lang="en-US" dirty="0">
                <a:solidFill>
                  <a:schemeClr val="tx2"/>
                </a:solidFill>
              </a:rPr>
              <a:t>contour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1" y="5029201"/>
            <a:ext cx="931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QC data</a:t>
            </a:r>
          </a:p>
          <a:p>
            <a:r>
              <a:rPr lang="en-US" dirty="0">
                <a:solidFill>
                  <a:srgbClr val="FFC000"/>
                </a:solidFill>
              </a:rPr>
              <a:t>Coil #8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19401" y="5638801"/>
            <a:ext cx="6356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#8 by 4mil smaller on OR and by 3mil bigger at MP </a:t>
            </a:r>
            <a:r>
              <a:rPr lang="en-US" dirty="0" err="1"/>
              <a:t>wrt</a:t>
            </a:r>
            <a:r>
              <a:rPr lang="en-US" dirty="0"/>
              <a:t> design Coil #2 by 5mil smaller on OR and by 1mil bigger at MP </a:t>
            </a:r>
            <a:r>
              <a:rPr lang="en-US" dirty="0" err="1"/>
              <a:t>wrt</a:t>
            </a:r>
            <a:r>
              <a:rPr lang="en-US" dirty="0"/>
              <a:t> design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8763000" y="1676400"/>
            <a:ext cx="609600" cy="30480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8" idx="1"/>
          </p:cNvCxnSpPr>
          <p:nvPr/>
        </p:nvCxnSpPr>
        <p:spPr>
          <a:xfrm rot="16200000" flipH="1">
            <a:off x="9020517" y="4771683"/>
            <a:ext cx="399366" cy="304800"/>
          </a:xfrm>
          <a:prstGeom prst="line">
            <a:avLst/>
          </a:prstGeom>
          <a:ln w="63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2"/>
          </p:cNvCxnSpPr>
          <p:nvPr/>
        </p:nvCxnSpPr>
        <p:spPr>
          <a:xfrm rot="16200000" flipH="1">
            <a:off x="2266015" y="1732613"/>
            <a:ext cx="953871" cy="61010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2057400" y="107207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Coil Sizes</a:t>
            </a:r>
            <a:endParaRPr lang="en-US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091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926681" y="2079020"/>
            <a:ext cx="5072062" cy="338137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3214" y="219082"/>
            <a:ext cx="5587107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/>
              <a:t>Coil </a:t>
            </a:r>
            <a:r>
              <a:rPr lang="en-US" sz="4400" dirty="0"/>
              <a:t>#</a:t>
            </a:r>
            <a:r>
              <a:rPr lang="en-US" sz="4400" dirty="0" smtClean="0"/>
              <a:t>8 Instrumentation</a:t>
            </a:r>
            <a:endParaRPr lang="en-US" sz="4400" dirty="0"/>
          </a:p>
        </p:txBody>
      </p:sp>
      <p:pic>
        <p:nvPicPr>
          <p:cNvPr id="9" name="Picture 8" descr="DSC09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8012" y="1211670"/>
            <a:ext cx="3381375" cy="5072062"/>
          </a:xfrm>
          <a:prstGeom prst="rect">
            <a:avLst/>
          </a:prstGeom>
        </p:spPr>
      </p:pic>
      <p:pic>
        <p:nvPicPr>
          <p:cNvPr id="11" name="Picture 10" descr="DSC09216.JPG"/>
          <p:cNvPicPr>
            <a:picLocks noChangeAspect="1"/>
          </p:cNvPicPr>
          <p:nvPr/>
        </p:nvPicPr>
        <p:blipFill>
          <a:blip r:embed="rId4" cstate="print"/>
          <a:srcRect t="4851" b="6426"/>
          <a:stretch>
            <a:fillRect/>
          </a:stretch>
        </p:blipFill>
        <p:spPr>
          <a:xfrm rot="5400000">
            <a:off x="288601" y="2083211"/>
            <a:ext cx="5078346" cy="33792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11687" y="1512811"/>
            <a:ext cx="176862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Quench Antenna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320551" y="1512811"/>
            <a:ext cx="101771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SG</a:t>
            </a:r>
            <a:r>
              <a:rPr lang="en-US" dirty="0"/>
              <a:t> </a:t>
            </a:r>
            <a:r>
              <a:rPr lang="en-US" dirty="0" smtClean="0"/>
              <a:t>at 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703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6117077" y="1976070"/>
            <a:ext cx="5262214" cy="3498847"/>
            <a:chOff x="1524000" y="175438"/>
            <a:chExt cx="9144001" cy="6175502"/>
          </a:xfrm>
        </p:grpSpPr>
        <p:sp>
          <p:nvSpPr>
            <p:cNvPr id="4" name="TextBox 3"/>
            <p:cNvSpPr txBox="1"/>
            <p:nvPr/>
          </p:nvSpPr>
          <p:spPr>
            <a:xfrm>
              <a:off x="7172261" y="175438"/>
              <a:ext cx="3495740" cy="11439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</a:rPr>
                <a:t>25+10mil–Shell</a:t>
              </a:r>
              <a:r>
                <a:rPr lang="en-US" sz="2800" dirty="0">
                  <a:solidFill>
                    <a:schemeClr val="accent6">
                      <a:lumMod val="75000"/>
                    </a:schemeClr>
                  </a:solidFill>
                </a:rPr>
                <a:t>+3K</a:t>
              </a:r>
              <a:endParaRPr lang="en-US" sz="2800" dirty="0">
                <a:solidFill>
                  <a:schemeClr val="tx2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 l="7368"/>
            <a:stretch>
              <a:fillRect/>
            </a:stretch>
          </p:blipFill>
          <p:spPr bwMode="auto">
            <a:xfrm>
              <a:off x="1524000" y="1752601"/>
              <a:ext cx="6705600" cy="4598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6248400" y="1905001"/>
              <a:ext cx="4419600" cy="627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2.446 – Yoke </a:t>
              </a:r>
              <a:r>
                <a:rPr lang="en-US" sz="2800" dirty="0" err="1"/>
                <a:t>IR</a:t>
              </a:r>
              <a:r>
                <a:rPr lang="en-US" sz="2000" dirty="0" err="1"/>
                <a:t>m</a:t>
              </a:r>
              <a:endParaRPr lang="en-US" sz="2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52599" y="228601"/>
              <a:ext cx="5419662" cy="627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2.421:5x4-GI</a:t>
              </a:r>
              <a:r>
                <a:rPr lang="en-US" sz="20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Kapton</a:t>
              </a:r>
              <a:endParaRPr lang="en-US" sz="2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24600" y="2743201"/>
              <a:ext cx="4114800" cy="627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00B0F0"/>
                  </a:solidFill>
                </a:rPr>
                <a:t>2.391  -  Coil </a:t>
              </a:r>
              <a:r>
                <a:rPr lang="en-US" sz="2800" dirty="0" err="1">
                  <a:solidFill>
                    <a:srgbClr val="00B0F0"/>
                  </a:solidFill>
                </a:rPr>
                <a:t>OR</a:t>
              </a:r>
              <a:r>
                <a:rPr lang="en-US" sz="2000" dirty="0" err="1">
                  <a:solidFill>
                    <a:srgbClr val="00B0F0"/>
                  </a:solidFill>
                </a:rPr>
                <a:t>d</a:t>
              </a:r>
              <a:endParaRPr lang="en-US" sz="2000" dirty="0">
                <a:solidFill>
                  <a:srgbClr val="00B0F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5400000">
              <a:off x="6249194" y="4952206"/>
              <a:ext cx="15240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96000" y="4191000"/>
              <a:ext cx="762000" cy="1588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72200" y="5791200"/>
              <a:ext cx="762000" cy="1588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0800000">
              <a:off x="2743200" y="5029200"/>
              <a:ext cx="1447800" cy="1066800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0800000">
              <a:off x="2362200" y="5562600"/>
              <a:ext cx="685800" cy="53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0800000">
              <a:off x="3505200" y="4648200"/>
              <a:ext cx="1905000" cy="1447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0800000">
              <a:off x="3886200" y="4191000"/>
              <a:ext cx="2438400" cy="1828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10800000">
              <a:off x="1828800" y="5791200"/>
              <a:ext cx="381000" cy="304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7162801" y="4800600"/>
              <a:ext cx="18485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3.18mm</a:t>
              </a:r>
              <a:r>
                <a:rPr lang="en-US" dirty="0"/>
                <a:t>(0.125</a:t>
              </a:r>
              <a:r>
                <a:rPr lang="en-US" sz="1200" dirty="0"/>
                <a:t>mi</a:t>
              </a:r>
              <a:r>
                <a:rPr lang="en-US" dirty="0"/>
                <a:t>)</a:t>
              </a:r>
            </a:p>
          </p:txBody>
        </p:sp>
        <p:cxnSp>
          <p:nvCxnSpPr>
            <p:cNvPr id="26" name="Straight Arrow Connector 25"/>
            <p:cNvCxnSpPr>
              <a:stCxn id="6" idx="1"/>
            </p:cNvCxnSpPr>
            <p:nvPr/>
          </p:nvCxnSpPr>
          <p:spPr>
            <a:xfrm flipH="1">
              <a:off x="5181601" y="3056861"/>
              <a:ext cx="1142999" cy="673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3" idx="1"/>
            </p:cNvCxnSpPr>
            <p:nvPr/>
          </p:nvCxnSpPr>
          <p:spPr>
            <a:xfrm flipH="1">
              <a:off x="5867401" y="2218661"/>
              <a:ext cx="381000" cy="673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Left Brace 33"/>
            <p:cNvSpPr/>
            <p:nvPr/>
          </p:nvSpPr>
          <p:spPr>
            <a:xfrm rot="5400000">
              <a:off x="5067300" y="1409700"/>
              <a:ext cx="381000" cy="304800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eft Brace 35"/>
            <p:cNvSpPr/>
            <p:nvPr/>
          </p:nvSpPr>
          <p:spPr>
            <a:xfrm rot="5400000">
              <a:off x="5448300" y="1333500"/>
              <a:ext cx="381000" cy="4572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>
              <a:stCxn id="4" idx="1"/>
              <a:endCxn id="36" idx="1"/>
            </p:cNvCxnSpPr>
            <p:nvPr/>
          </p:nvCxnSpPr>
          <p:spPr>
            <a:xfrm flipH="1">
              <a:off x="5638799" y="747407"/>
              <a:ext cx="1533462" cy="624194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5" idx="2"/>
              <a:endCxn id="34" idx="1"/>
            </p:cNvCxnSpPr>
            <p:nvPr/>
          </p:nvCxnSpPr>
          <p:spPr>
            <a:xfrm>
              <a:off x="4462431" y="855921"/>
              <a:ext cx="795368" cy="51567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985834" y="1976070"/>
            <a:ext cx="4554824" cy="3860710"/>
            <a:chOff x="2438400" y="457200"/>
            <a:chExt cx="6991178" cy="579120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3"/>
            <a:srcRect l="12822" t="5652" r="18453" b="4727"/>
            <a:stretch>
              <a:fillRect/>
            </a:stretch>
          </p:blipFill>
          <p:spPr bwMode="auto">
            <a:xfrm>
              <a:off x="2438400" y="457200"/>
              <a:ext cx="6991178" cy="579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368"/>
            <a:stretch>
              <a:fillRect/>
            </a:stretch>
          </p:blipFill>
          <p:spPr bwMode="auto">
            <a:xfrm>
              <a:off x="6400801" y="3124200"/>
              <a:ext cx="666719" cy="45720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miter lim="800000"/>
              <a:headEnd/>
              <a:tailEnd/>
            </a:ln>
          </p:spPr>
        </p:pic>
        <p:sp>
          <p:nvSpPr>
            <p:cNvPr id="27" name="Isosceles Triangle 26"/>
            <p:cNvSpPr/>
            <p:nvPr/>
          </p:nvSpPr>
          <p:spPr>
            <a:xfrm rot="3098826">
              <a:off x="5965690" y="3397095"/>
              <a:ext cx="166795" cy="914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495800" y="3352801"/>
              <a:ext cx="457200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86600" y="3352801"/>
              <a:ext cx="304800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50352" y="2568591"/>
              <a:ext cx="633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shim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1340" y="2568591"/>
              <a:ext cx="633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shim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>
              <a:off x="7239000" y="3124200"/>
              <a:ext cx="1524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0" idx="2"/>
            </p:cNvCxnSpPr>
            <p:nvPr/>
          </p:nvCxnSpPr>
          <p:spPr>
            <a:xfrm>
              <a:off x="4267106" y="2937923"/>
              <a:ext cx="350245" cy="33867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91472" y="5298171"/>
            <a:ext cx="5187200" cy="538609"/>
          </a:xfrm>
          <a:prstGeom prst="rect">
            <a:avLst/>
          </a:prstGeom>
          <a:noFill/>
        </p:spPr>
        <p:txBody>
          <a:bodyPr wrap="square" tIns="0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r>
              <a:rPr lang="en-US" sz="32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5K</a:t>
            </a:r>
            <a:r>
              <a:rPr lang="en-US" sz="2400" dirty="0"/>
              <a:t>+50G10+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3.5aK+</a:t>
            </a:r>
            <a:r>
              <a:rPr lang="en-US" sz="2400" dirty="0"/>
              <a:t>60G10</a:t>
            </a:r>
            <a:r>
              <a:rPr lang="en-US" sz="2400" dirty="0">
                <a:solidFill>
                  <a:srgbClr val="FF0000"/>
                </a:solidFill>
              </a:rPr>
              <a:t>+5K</a:t>
            </a:r>
            <a:r>
              <a:rPr lang="en-US" sz="2400" dirty="0"/>
              <a:t>=123.5mil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425463" y="336447"/>
            <a:ext cx="93832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MBHSM01 Shimming </a:t>
            </a:r>
          </a:p>
        </p:txBody>
      </p:sp>
    </p:spTree>
    <p:extLst>
      <p:ext uri="{BB962C8B-B14F-4D97-AF65-F5344CB8AC3E}">
        <p14:creationId xmlns:p14="http://schemas.microsoft.com/office/powerpoint/2010/main" val="27994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MBHSM01 Test Results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1036" y="1395846"/>
            <a:ext cx="937260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MBHSM01 </a:t>
            </a:r>
            <a:r>
              <a:rPr lang="en-US" dirty="0">
                <a:solidFill>
                  <a:srgbClr val="0070C0"/>
                </a:solidFill>
              </a:rPr>
              <a:t>reached ~ 13 kA or (92-100)% of SSL at 4.5 K, and </a:t>
            </a:r>
            <a:r>
              <a:rPr lang="en-US" dirty="0">
                <a:solidFill>
                  <a:srgbClr val="002060"/>
                </a:solidFill>
              </a:rPr>
              <a:t>14.1 kA or 89-97 % of SSL at 1.9 K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2060"/>
                </a:solidFill>
              </a:rPr>
              <a:t>stainless steel core</a:t>
            </a:r>
            <a:r>
              <a:rPr lang="en-US" dirty="0">
                <a:solidFill>
                  <a:srgbClr val="0070C0"/>
                </a:solidFill>
              </a:rPr>
              <a:t>, successfully implemented in this model, significantly </a:t>
            </a:r>
            <a:r>
              <a:rPr lang="en-US" dirty="0">
                <a:solidFill>
                  <a:srgbClr val="002060"/>
                </a:solidFill>
              </a:rPr>
              <a:t>reduced the magnet ramp rate sensitivity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at </a:t>
            </a:r>
            <a:r>
              <a:rPr lang="en-US" dirty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2060"/>
                </a:solidFill>
              </a:rPr>
              <a:t>high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current ramp rates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The magnet exhibited stable performance, </a:t>
            </a:r>
            <a:r>
              <a:rPr lang="en-US" dirty="0">
                <a:solidFill>
                  <a:srgbClr val="002060"/>
                </a:solidFill>
              </a:rPr>
              <a:t>no</a:t>
            </a:r>
            <a:r>
              <a:rPr lang="en-US" dirty="0">
                <a:solidFill>
                  <a:srgbClr val="0070C0"/>
                </a:solidFill>
              </a:rPr>
              <a:t> spontaneous </a:t>
            </a:r>
            <a:r>
              <a:rPr lang="en-US" dirty="0">
                <a:solidFill>
                  <a:srgbClr val="002060"/>
                </a:solidFill>
              </a:rPr>
              <a:t>quenches</a:t>
            </a:r>
            <a:r>
              <a:rPr lang="en-US" dirty="0">
                <a:solidFill>
                  <a:srgbClr val="0070C0"/>
                </a:solidFill>
              </a:rPr>
              <a:t> observed when “</a:t>
            </a:r>
            <a:r>
              <a:rPr lang="en-US" dirty="0">
                <a:solidFill>
                  <a:srgbClr val="002060"/>
                </a:solidFill>
              </a:rPr>
              <a:t>holding</a:t>
            </a:r>
            <a:r>
              <a:rPr lang="en-US" dirty="0">
                <a:solidFill>
                  <a:srgbClr val="0070C0"/>
                </a:solidFill>
              </a:rPr>
              <a:t>” 12 kA at 4.5 K and 13 kA at 1.9 K </a:t>
            </a:r>
            <a:r>
              <a:rPr lang="en-US" dirty="0">
                <a:solidFill>
                  <a:srgbClr val="002060"/>
                </a:solidFill>
              </a:rPr>
              <a:t>for ~ 25 </a:t>
            </a:r>
            <a:r>
              <a:rPr lang="en-US" dirty="0" smtClean="0">
                <a:solidFill>
                  <a:srgbClr val="002060"/>
                </a:solidFill>
              </a:rPr>
              <a:t>minutes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872" y="119522"/>
            <a:ext cx="906779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MBHSP03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1440871" y="998229"/>
            <a:ext cx="9067800" cy="4991277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RRP 108/127 conductor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w core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Modified ends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New coil sizing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New stamped collar with larger ID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Thicker shoe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Conservative coil prestress 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Mirror </a:t>
            </a:r>
            <a:r>
              <a:rPr lang="en-US" sz="3200" dirty="0">
                <a:solidFill>
                  <a:srgbClr val="0070C0"/>
                </a:solidFill>
              </a:rPr>
              <a:t>as target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Less </a:t>
            </a:r>
            <a:r>
              <a:rPr lang="en-US" sz="3200" dirty="0" smtClean="0">
                <a:solidFill>
                  <a:srgbClr val="0070C0"/>
                </a:solidFill>
              </a:rPr>
              <a:t>bending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Vertically </a:t>
            </a:r>
            <a:r>
              <a:rPr lang="en-US" sz="3200" dirty="0">
                <a:solidFill>
                  <a:srgbClr val="0070C0"/>
                </a:solidFill>
              </a:rPr>
              <a:t>bolted skin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Bolted end </a:t>
            </a:r>
            <a:r>
              <a:rPr lang="en-US" sz="3200" dirty="0" smtClean="0">
                <a:solidFill>
                  <a:srgbClr val="0070C0"/>
                </a:solidFill>
              </a:rPr>
              <a:t>plates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7228" y="5988262"/>
            <a:ext cx="10800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“STATUS </a:t>
            </a:r>
            <a:r>
              <a:rPr lang="en-US" dirty="0"/>
              <a:t>OF 11 T 2-IN-1 Nb3Sn DIPOLE DEVELOPMENT FOR LHC” </a:t>
            </a:r>
            <a:r>
              <a:rPr lang="en-US" dirty="0" smtClean="0"/>
              <a:t>presented </a:t>
            </a:r>
            <a:r>
              <a:rPr lang="en-US" dirty="0"/>
              <a:t>at </a:t>
            </a:r>
            <a:r>
              <a:rPr lang="en-US" dirty="0" smtClean="0">
                <a:solidFill>
                  <a:srgbClr val="0000CC"/>
                </a:solidFill>
              </a:rPr>
              <a:t>IPAC 2014</a:t>
            </a:r>
            <a:r>
              <a:rPr lang="en-US" dirty="0" smtClean="0"/>
              <a:t> (Dresden, Germany)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Coil Sizes</a:t>
            </a: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36</a:t>
            </a:fld>
            <a:endParaRPr lang="en-US"/>
          </a:p>
        </p:txBody>
      </p:sp>
      <p:pic>
        <p:nvPicPr>
          <p:cNvPr id="1026" name="Picture 2" descr="C:\Users\nobrega\Desktop\Picture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64" b="2233"/>
          <a:stretch/>
        </p:blipFill>
        <p:spPr bwMode="auto">
          <a:xfrm>
            <a:off x="6324600" y="1447800"/>
            <a:ext cx="355809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6" t="15607"/>
          <a:stretch>
            <a:fillRect/>
          </a:stretch>
        </p:blipFill>
        <p:spPr bwMode="auto">
          <a:xfrm>
            <a:off x="2362200" y="1752600"/>
            <a:ext cx="3810000" cy="206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t="7858"/>
          <a:stretch>
            <a:fillRect/>
          </a:stretch>
        </p:blipFill>
        <p:spPr bwMode="auto">
          <a:xfrm rot="10800000">
            <a:off x="2209800" y="3962400"/>
            <a:ext cx="3886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200400" y="10668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43800" y="9906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1447801"/>
            <a:ext cx="1371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MBH05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0" y="5638801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MBH 07</a:t>
            </a:r>
          </a:p>
          <a:p>
            <a:r>
              <a:rPr lang="en-US" sz="1200" dirty="0"/>
              <a:t>262 mm from RE</a:t>
            </a:r>
          </a:p>
        </p:txBody>
      </p:sp>
      <p:sp>
        <p:nvSpPr>
          <p:cNvPr id="14" name="Block Arc 13"/>
          <p:cNvSpPr/>
          <p:nvPr/>
        </p:nvSpPr>
        <p:spPr>
          <a:xfrm>
            <a:off x="2514600" y="1828800"/>
            <a:ext cx="3352800" cy="3429000"/>
          </a:xfrm>
          <a:prstGeom prst="blockArc">
            <a:avLst>
              <a:gd name="adj1" fmla="val 10800000"/>
              <a:gd name="adj2" fmla="val 12089"/>
              <a:gd name="adj3" fmla="val 82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0800000">
            <a:off x="2514600" y="2514600"/>
            <a:ext cx="3276600" cy="3352800"/>
          </a:xfrm>
          <a:prstGeom prst="blockArc">
            <a:avLst>
              <a:gd name="adj1" fmla="val 10784836"/>
              <a:gd name="adj2" fmla="val 12089"/>
              <a:gd name="adj3" fmla="val 82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14600" y="3352800"/>
            <a:ext cx="838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514600" y="4191000"/>
            <a:ext cx="8382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3352800"/>
            <a:ext cx="838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029200" y="4191000"/>
            <a:ext cx="8382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62601" y="1524000"/>
            <a:ext cx="1039067" cy="36933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Modified</a:t>
            </a:r>
          </a:p>
        </p:txBody>
      </p:sp>
      <p:cxnSp>
        <p:nvCxnSpPr>
          <p:cNvPr id="22" name="Straight Arrow Connector 21"/>
          <p:cNvCxnSpPr>
            <a:stCxn id="20" idx="2"/>
          </p:cNvCxnSpPr>
          <p:nvPr/>
        </p:nvCxnSpPr>
        <p:spPr>
          <a:xfrm rot="5400000">
            <a:off x="5549833" y="1753699"/>
            <a:ext cx="392668" cy="67193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2"/>
            <a:endCxn id="18" idx="0"/>
          </p:cNvCxnSpPr>
          <p:nvPr/>
        </p:nvCxnSpPr>
        <p:spPr>
          <a:xfrm rot="5400000">
            <a:off x="5035483" y="2306149"/>
            <a:ext cx="1459468" cy="63383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72401" y="6172200"/>
            <a:ext cx="1818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Coil Bigger at MP</a:t>
            </a:r>
          </a:p>
        </p:txBody>
      </p:sp>
    </p:spTree>
    <p:extLst>
      <p:ext uri="{BB962C8B-B14F-4D97-AF65-F5344CB8AC3E}">
        <p14:creationId xmlns:p14="http://schemas.microsoft.com/office/powerpoint/2010/main" val="302200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774" t="3144" r="7547" b="2533"/>
          <a:stretch>
            <a:fillRect/>
          </a:stretch>
        </p:blipFill>
        <p:spPr bwMode="auto">
          <a:xfrm>
            <a:off x="6477000" y="1295400"/>
            <a:ext cx="358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581400"/>
            <a:ext cx="3657600" cy="302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Collar Packs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6" name="Group 12"/>
          <p:cNvGrpSpPr/>
          <p:nvPr/>
        </p:nvGrpSpPr>
        <p:grpSpPr>
          <a:xfrm>
            <a:off x="2133600" y="1371601"/>
            <a:ext cx="3657600" cy="4977649"/>
            <a:chOff x="5029200" y="1447800"/>
            <a:chExt cx="3657600" cy="4977649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1447800"/>
              <a:ext cx="3657600" cy="2100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3657600"/>
              <a:ext cx="3657600" cy="276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15"/>
            <p:cNvGrpSpPr/>
            <p:nvPr/>
          </p:nvGrpSpPr>
          <p:grpSpPr>
            <a:xfrm>
              <a:off x="5834994" y="2880360"/>
              <a:ext cx="2089806" cy="2552231"/>
              <a:chOff x="5834994" y="2880360"/>
              <a:chExt cx="2089806" cy="2552231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5984043" y="5063259"/>
                <a:ext cx="17479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 Box = 25.4 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/>
                  <a:t>m</a:t>
                </a:r>
              </a:p>
            </p:txBody>
          </p:sp>
          <p:pic>
            <p:nvPicPr>
              <p:cNvPr id="18" name="Picture 2" descr="Q:\HFM\LHCD-11T\MBH Coil &amp; Magnet info &amp; pictures\COLLAR PACK ASSEMBLY\DSC00094 crop doc.jpg"/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5805477" y="2909877"/>
                <a:ext cx="2148840" cy="2089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2" name="TextBox 31"/>
          <p:cNvSpPr txBox="1"/>
          <p:nvPr/>
        </p:nvSpPr>
        <p:spPr>
          <a:xfrm>
            <a:off x="3429000" y="2362200"/>
            <a:ext cx="1118896" cy="36933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Reworked</a:t>
            </a:r>
          </a:p>
        </p:txBody>
      </p:sp>
      <p:cxnSp>
        <p:nvCxnSpPr>
          <p:cNvPr id="34" name="Straight Arrow Connector 33"/>
          <p:cNvCxnSpPr>
            <a:stCxn id="32" idx="2"/>
          </p:cNvCxnSpPr>
          <p:nvPr/>
        </p:nvCxnSpPr>
        <p:spPr>
          <a:xfrm flipH="1">
            <a:off x="3322118" y="2731532"/>
            <a:ext cx="666331" cy="115466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988449" y="2731532"/>
            <a:ext cx="705269" cy="115466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Q:\HFM\LHCD-11T\MBH Coil &amp; Magnet info &amp; pictures\COLLAR PACK ASSEMBLY\DSC00094 crop doc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285683" y="2848917"/>
            <a:ext cx="2148840" cy="208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V="1">
            <a:off x="4572000" y="1752600"/>
            <a:ext cx="2590800" cy="83820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00400" y="9906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43800" y="9144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9000" y="579120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Cut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48600" y="5791200"/>
            <a:ext cx="10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Stamped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29972" y="5010388"/>
            <a:ext cx="364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Larger ID </a:t>
            </a:r>
            <a:r>
              <a:rPr lang="en-US" dirty="0" smtClean="0"/>
              <a:t>(+0.48mm) for </a:t>
            </a:r>
            <a:r>
              <a:rPr lang="en-US" dirty="0"/>
              <a:t>Bigger Shoe</a:t>
            </a:r>
          </a:p>
        </p:txBody>
      </p:sp>
    </p:spTree>
    <p:extLst>
      <p:ext uri="{BB962C8B-B14F-4D97-AF65-F5344CB8AC3E}">
        <p14:creationId xmlns:p14="http://schemas.microsoft.com/office/powerpoint/2010/main" val="25667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/>
          <a:stretch>
            <a:fillRect/>
          </a:stretch>
        </p:blipFill>
        <p:spPr bwMode="auto">
          <a:xfrm>
            <a:off x="1600202" y="1887874"/>
            <a:ext cx="4343399" cy="336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971800" y="10668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10400" y="10668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981200" y="762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ea typeface="+mj-ea"/>
                <a:cs typeface="+mj-cs"/>
              </a:rPr>
              <a:t>Shim Plans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87769" y="5254973"/>
            <a:ext cx="18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17mil Shoe</a:t>
            </a:r>
          </a:p>
          <a:p>
            <a:r>
              <a:rPr lang="en-US" dirty="0"/>
              <a:t>10mil Radial Shim</a:t>
            </a:r>
          </a:p>
          <a:p>
            <a:r>
              <a:rPr lang="en-US" dirty="0"/>
              <a:t>8.8mil MP Shim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86601" y="5254973"/>
            <a:ext cx="2483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32mil Shoe</a:t>
            </a:r>
          </a:p>
          <a:p>
            <a:r>
              <a:rPr lang="en-US" dirty="0"/>
              <a:t>7 and 10 mil Radial Shim</a:t>
            </a:r>
          </a:p>
          <a:p>
            <a:r>
              <a:rPr lang="en-US" dirty="0"/>
              <a:t>0 MP Shim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 r="7114"/>
          <a:stretch>
            <a:fillRect/>
          </a:stretch>
        </p:blipFill>
        <p:spPr bwMode="auto">
          <a:xfrm>
            <a:off x="5975430" y="1828801"/>
            <a:ext cx="4692570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162800" y="2057400"/>
            <a:ext cx="43313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7mil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86601" y="4572000"/>
            <a:ext cx="50526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10mil</a:t>
            </a:r>
          </a:p>
        </p:txBody>
      </p:sp>
    </p:spTree>
    <p:extLst>
      <p:ext uri="{BB962C8B-B14F-4D97-AF65-F5344CB8AC3E}">
        <p14:creationId xmlns:p14="http://schemas.microsoft.com/office/powerpoint/2010/main" val="8721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172200" y="1219200"/>
            <a:ext cx="3758252" cy="2838468"/>
            <a:chOff x="16380" y="1524001"/>
            <a:chExt cx="5053652" cy="372555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380" y="1524001"/>
              <a:ext cx="5053652" cy="3107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921380" y="4724399"/>
              <a:ext cx="1681266" cy="525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MBHSP03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86000" y="1219201"/>
            <a:ext cx="2946400" cy="2990869"/>
            <a:chOff x="5902800" y="1323972"/>
            <a:chExt cx="3937000" cy="3925581"/>
          </a:xfrm>
        </p:grpSpPr>
        <p:pic>
          <p:nvPicPr>
            <p:cNvPr id="10" name="Picture 3" descr="Q:\HFM\LHCD-11T\MBH Coil &amp; Magnet info &amp; pictures\MBHSP02\FINAL\DSC06674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02800" y="1323972"/>
              <a:ext cx="3937000" cy="3107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510867" y="4724400"/>
              <a:ext cx="1835588" cy="525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MBHSP02</a:t>
              </a:r>
              <a:endParaRPr lang="en-US" dirty="0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962400"/>
            <a:ext cx="4191000" cy="252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4114800"/>
            <a:ext cx="399845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>
                <a:ea typeface="+mj-ea"/>
                <a:cs typeface="+mj-cs"/>
              </a:rPr>
              <a:t>Magnet </a:t>
            </a:r>
            <a:r>
              <a:rPr lang="en-US" sz="4400" dirty="0">
                <a:ea typeface="+mj-ea"/>
                <a:cs typeface="+mj-cs"/>
              </a:rPr>
              <a:t>Assembly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296401" y="914400"/>
            <a:ext cx="1286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Rotated 90°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67000" y="36576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67600" y="36576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pic>
        <p:nvPicPr>
          <p:cNvPr id="20" name="Picture 19" descr="cold mass.jpg"/>
          <p:cNvPicPr>
            <a:picLocks noChangeAspect="1"/>
          </p:cNvPicPr>
          <p:nvPr/>
        </p:nvPicPr>
        <p:blipFill>
          <a:blip r:embed="rId6" cstate="print"/>
          <a:srcRect t="8333" r="134" b="9722"/>
          <a:stretch>
            <a:fillRect/>
          </a:stretch>
        </p:blipFill>
        <p:spPr>
          <a:xfrm>
            <a:off x="9372600" y="1219200"/>
            <a:ext cx="106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1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5468" y="1271313"/>
            <a:ext cx="63227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FEA simplifies </a:t>
            </a:r>
            <a:r>
              <a:rPr lang="en-US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coil properties by using the cold elastic modulus </a:t>
            </a:r>
            <a:endParaRPr lang="en-US" sz="20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C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oi</a:t>
            </a: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l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warm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and cold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properties </a:t>
            </a:r>
            <a:r>
              <a:rPr lang="en-US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are </a:t>
            </a: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different</a:t>
            </a:r>
            <a:endParaRPr lang="en-US" sz="20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Coil has an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anisotropy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in </a:t>
            </a:r>
            <a:r>
              <a:rPr lang="en-US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the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azimuthal and radial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directions</a:t>
            </a: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 </a:t>
            </a:r>
            <a:endParaRPr lang="en-US" sz="2000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Warm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magnet shim</a:t>
            </a:r>
            <a:r>
              <a:rPr lang="en-US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s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are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different from calculated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ones</a:t>
            </a: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 and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need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to be optimized </a:t>
            </a:r>
            <a:r>
              <a:rPr lang="en-US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with </a:t>
            </a:r>
            <a:r>
              <a:rPr lang="en-US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real parts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to </a:t>
            </a:r>
            <a:r>
              <a:rPr lang="x-none" sz="2000" dirty="0">
                <a:solidFill>
                  <a:srgbClr val="002060"/>
                </a:solidFill>
                <a:ea typeface="Times New Roman" panose="02020603050405020304" pitchFamily="18" charset="0"/>
              </a:rPr>
              <a:t>achieve the desired warm coil </a:t>
            </a:r>
            <a:r>
              <a:rPr lang="x-none" sz="20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pre-stress.</a:t>
            </a:r>
            <a:endParaRPr lang="en-US" sz="2000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/>
          <a:stretch/>
        </p:blipFill>
        <p:spPr bwMode="auto">
          <a:xfrm>
            <a:off x="8932741" y="770490"/>
            <a:ext cx="295449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"/>
          <a:stretch/>
        </p:blipFill>
        <p:spPr bwMode="auto">
          <a:xfrm>
            <a:off x="8932741" y="3285090"/>
            <a:ext cx="303276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32741" y="5835851"/>
            <a:ext cx="2902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Azimuthal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stress distribution in Nb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Sn coil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after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collaring (top) and clamping (bottom).</a:t>
            </a:r>
            <a:endParaRPr lang="en-U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902093"/>
              </p:ext>
            </p:extLst>
          </p:nvPr>
        </p:nvGraphicFramePr>
        <p:xfrm>
          <a:off x="2916953" y="4356901"/>
          <a:ext cx="5754414" cy="1876069"/>
        </p:xfrm>
        <a:graphic>
          <a:graphicData uri="http://schemas.openxmlformats.org/drawingml/2006/table">
            <a:tbl>
              <a:tblPr/>
              <a:tblGrid>
                <a:gridCol w="1627348"/>
                <a:gridCol w="1368400"/>
                <a:gridCol w="1579011"/>
                <a:gridCol w="1179655"/>
              </a:tblGrid>
              <a:tr h="276868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Position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 coil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Azimuthal Coil Stress, MPa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7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Collared coil</a:t>
                      </a:r>
                    </a:p>
                  </a:txBody>
                  <a:tcPr marL="27305" marR="273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Clamped yoke</a:t>
                      </a:r>
                    </a:p>
                  </a:txBody>
                  <a:tcPr marL="27305" marR="273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Cold mass</a:t>
                      </a:r>
                    </a:p>
                  </a:txBody>
                  <a:tcPr marL="27305" marR="273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Inner pole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-44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-60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-120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Outer pole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-64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-55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-87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Inner midplane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-97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-58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-79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Outer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midplane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-51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-55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-108</a:t>
                      </a:r>
                    </a:p>
                  </a:txBody>
                  <a:tcPr marL="27305" marR="273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219923" y="3987569"/>
            <a:ext cx="5332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FEA results of the dipole mechanical structure </a:t>
            </a:r>
            <a:endParaRPr lang="en-US" cap="smal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9360" y="243731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/>
              <a:t>Coil Shims</a:t>
            </a:r>
            <a:endParaRPr lang="en-US" sz="4400" dirty="0">
              <a:ea typeface="+mj-ea"/>
              <a:cs typeface="+mj-cs"/>
            </a:endParaRPr>
          </a:p>
        </p:txBody>
      </p:sp>
      <p:grpSp>
        <p:nvGrpSpPr>
          <p:cNvPr id="6167" name="Group 6166"/>
          <p:cNvGrpSpPr/>
          <p:nvPr/>
        </p:nvGrpSpPr>
        <p:grpSpPr>
          <a:xfrm>
            <a:off x="698190" y="3302498"/>
            <a:ext cx="1802798" cy="2361231"/>
            <a:chOff x="611984" y="1617637"/>
            <a:chExt cx="1802798" cy="2361231"/>
          </a:xfrm>
        </p:grpSpPr>
        <p:pic>
          <p:nvPicPr>
            <p:cNvPr id="10" name="Picture 9" descr="FNAL_in_FNAL_2in1_a677.jpg"/>
            <p:cNvPicPr>
              <a:picLocks noChangeAspect="1"/>
            </p:cNvPicPr>
            <p:nvPr/>
          </p:nvPicPr>
          <p:blipFill>
            <a:blip r:embed="rId4" cstate="print"/>
            <a:srcRect l="5517" t="18640" r="6864" b="25360"/>
            <a:stretch>
              <a:fillRect/>
            </a:stretch>
          </p:blipFill>
          <p:spPr>
            <a:xfrm flipV="1">
              <a:off x="647559" y="2877180"/>
              <a:ext cx="1730843" cy="912166"/>
            </a:xfrm>
            <a:prstGeom prst="rect">
              <a:avLst/>
            </a:prstGeom>
            <a:solidFill>
              <a:srgbClr val="7030A0"/>
            </a:solidFill>
          </p:spPr>
        </p:pic>
        <p:pic>
          <p:nvPicPr>
            <p:cNvPr id="11" name="Picture 10" descr="FNAL_in_FNAL_2in1_a676.jpg"/>
            <p:cNvPicPr>
              <a:picLocks noChangeAspect="1"/>
            </p:cNvPicPr>
            <p:nvPr/>
          </p:nvPicPr>
          <p:blipFill>
            <a:blip r:embed="rId5" cstate="print"/>
            <a:srcRect l="5517" t="18640" r="6864" b="25360"/>
            <a:stretch>
              <a:fillRect/>
            </a:stretch>
          </p:blipFill>
          <p:spPr>
            <a:xfrm>
              <a:off x="647559" y="1958021"/>
              <a:ext cx="1730843" cy="919159"/>
            </a:xfrm>
            <a:prstGeom prst="rect">
              <a:avLst/>
            </a:prstGeom>
          </p:spPr>
        </p:pic>
        <p:sp>
          <p:nvSpPr>
            <p:cNvPr id="12" name="TextBox 13"/>
            <p:cNvSpPr txBox="1"/>
            <p:nvPr/>
          </p:nvSpPr>
          <p:spPr>
            <a:xfrm>
              <a:off x="1232056" y="3833946"/>
              <a:ext cx="602031" cy="1449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18000" tIns="10800" rIns="18000" bIns="108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b="1" u="sng" dirty="0" smtClean="0"/>
                <a:t>Radial Shim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13997" y="2854202"/>
              <a:ext cx="301017" cy="3896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0949" y="2854202"/>
              <a:ext cx="301017" cy="3896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>
              <a:stCxn id="17" idx="2"/>
            </p:cNvCxnSpPr>
            <p:nvPr/>
          </p:nvCxnSpPr>
          <p:spPr>
            <a:xfrm>
              <a:off x="1115030" y="1885669"/>
              <a:ext cx="667875" cy="9242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 flipH="1">
              <a:off x="1078650" y="1885669"/>
              <a:ext cx="36380" cy="8907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46"/>
            <p:cNvSpPr txBox="1"/>
            <p:nvPr/>
          </p:nvSpPr>
          <p:spPr>
            <a:xfrm>
              <a:off x="794751" y="1617637"/>
              <a:ext cx="640557" cy="26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18000" tIns="10800" rIns="18000" bIns="108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b="1" u="sng" dirty="0" smtClean="0"/>
                <a:t>Middle Plane </a:t>
              </a:r>
            </a:p>
            <a:p>
              <a:pPr algn="ctr"/>
              <a:r>
                <a:rPr lang="en-GB" sz="800" b="1" u="sng" dirty="0" smtClean="0"/>
                <a:t>Shim</a:t>
              </a:r>
            </a:p>
          </p:txBody>
        </p:sp>
        <p:sp>
          <p:nvSpPr>
            <p:cNvPr id="18" name="Block Arc 17"/>
            <p:cNvSpPr/>
            <p:nvPr/>
          </p:nvSpPr>
          <p:spPr>
            <a:xfrm rot="16200000">
              <a:off x="889551" y="2271652"/>
              <a:ext cx="1246861" cy="1204064"/>
            </a:xfrm>
            <a:prstGeom prst="blockArc">
              <a:avLst>
                <a:gd name="adj1" fmla="val 11543387"/>
                <a:gd name="adj2" fmla="val 20941181"/>
                <a:gd name="adj3" fmla="val 1911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/>
            <p:cNvSpPr/>
            <p:nvPr/>
          </p:nvSpPr>
          <p:spPr>
            <a:xfrm rot="5400000">
              <a:off x="889550" y="2271652"/>
              <a:ext cx="1246861" cy="1204064"/>
            </a:xfrm>
            <a:prstGeom prst="blockArc">
              <a:avLst>
                <a:gd name="adj1" fmla="val 11505788"/>
                <a:gd name="adj2" fmla="val 20859982"/>
                <a:gd name="adj3" fmla="val 1676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2" idx="0"/>
            </p:cNvCxnSpPr>
            <p:nvPr/>
          </p:nvCxnSpPr>
          <p:spPr>
            <a:xfrm flipV="1">
              <a:off x="1533072" y="3385858"/>
              <a:ext cx="390168" cy="4480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2" idx="0"/>
            </p:cNvCxnSpPr>
            <p:nvPr/>
          </p:nvCxnSpPr>
          <p:spPr>
            <a:xfrm flipH="1" flipV="1">
              <a:off x="1170704" y="3415012"/>
              <a:ext cx="362368" cy="4189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Block Arc 21"/>
            <p:cNvSpPr/>
            <p:nvPr/>
          </p:nvSpPr>
          <p:spPr>
            <a:xfrm rot="5400000">
              <a:off x="1311435" y="2494519"/>
              <a:ext cx="1444867" cy="761826"/>
            </a:xfrm>
            <a:prstGeom prst="blockArc">
              <a:avLst>
                <a:gd name="adj1" fmla="val 13623295"/>
                <a:gd name="adj2" fmla="val 18786314"/>
                <a:gd name="adj3" fmla="val 394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Block Arc 22"/>
            <p:cNvSpPr/>
            <p:nvPr/>
          </p:nvSpPr>
          <p:spPr>
            <a:xfrm rot="16200000">
              <a:off x="270463" y="2494519"/>
              <a:ext cx="1444867" cy="761826"/>
            </a:xfrm>
            <a:prstGeom prst="blockArc">
              <a:avLst>
                <a:gd name="adj1" fmla="val 13623295"/>
                <a:gd name="adj2" fmla="val 18786314"/>
                <a:gd name="adj3" fmla="val 394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1573444" y="1627074"/>
              <a:ext cx="695194" cy="1449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18000" tIns="10800" rIns="18000" bIns="108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b="1" u="sng" dirty="0" smtClean="0"/>
                <a:t>Yoke Shim</a:t>
              </a:r>
            </a:p>
          </p:txBody>
        </p:sp>
        <p:cxnSp>
          <p:nvCxnSpPr>
            <p:cNvPr id="25" name="Straight Arrow Connector 24"/>
            <p:cNvCxnSpPr>
              <a:stCxn id="24" idx="2"/>
              <a:endCxn id="11" idx="3"/>
            </p:cNvCxnSpPr>
            <p:nvPr/>
          </p:nvCxnSpPr>
          <p:spPr>
            <a:xfrm>
              <a:off x="1921041" y="1771996"/>
              <a:ext cx="457361" cy="6456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Picture 55"/>
          <p:cNvPicPr/>
          <p:nvPr/>
        </p:nvPicPr>
        <p:blipFill>
          <a:blip r:embed="rId6"/>
          <a:srcRect l="2205" t="8836" r="4941" b="6236"/>
          <a:stretch>
            <a:fillRect/>
          </a:stretch>
        </p:blipFill>
        <p:spPr bwMode="auto">
          <a:xfrm>
            <a:off x="486400" y="1133646"/>
            <a:ext cx="2097546" cy="167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MBHSP03 Test Results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MBHSP03 was trained to </a:t>
            </a:r>
            <a:r>
              <a:rPr lang="en-US" dirty="0" smtClean="0">
                <a:solidFill>
                  <a:srgbClr val="002060"/>
                </a:solidFill>
              </a:rPr>
              <a:t>11.2 T or 93.3% </a:t>
            </a:r>
            <a:r>
              <a:rPr lang="en-US" dirty="0" smtClean="0">
                <a:solidFill>
                  <a:srgbClr val="0070C0"/>
                </a:solidFill>
              </a:rPr>
              <a:t>of the magnet design field.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All the training quenches at 1.9 K occurred in the </a:t>
            </a:r>
            <a:r>
              <a:rPr lang="en-US" dirty="0" smtClean="0">
                <a:solidFill>
                  <a:srgbClr val="002060"/>
                </a:solidFill>
              </a:rPr>
              <a:t>inner-layer high-field blocks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Quench current fluctuations, seen at the field level of 11 T, are likely due to </a:t>
            </a:r>
            <a:r>
              <a:rPr lang="en-US" dirty="0" smtClean="0">
                <a:solidFill>
                  <a:srgbClr val="002060"/>
                </a:solidFill>
              </a:rPr>
              <a:t>epoxy cracking between the inner-layer pole blocks and coil pole turns</a:t>
            </a:r>
            <a:r>
              <a:rPr lang="en-US" dirty="0" smtClean="0">
                <a:solidFill>
                  <a:srgbClr val="0070C0"/>
                </a:solidFill>
              </a:rPr>
              <a:t> caused by the </a:t>
            </a:r>
            <a:r>
              <a:rPr lang="en-US" dirty="0" smtClean="0">
                <a:solidFill>
                  <a:srgbClr val="002060"/>
                </a:solidFill>
              </a:rPr>
              <a:t>conservative coil pre-stress </a:t>
            </a:r>
            <a:r>
              <a:rPr lang="en-US" dirty="0" smtClean="0">
                <a:solidFill>
                  <a:srgbClr val="0070C0"/>
                </a:solidFill>
              </a:rPr>
              <a:t>in this model.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To avoid possible conductor degradation the magnet </a:t>
            </a:r>
            <a:r>
              <a:rPr lang="en-US" dirty="0" smtClean="0">
                <a:solidFill>
                  <a:srgbClr val="002060"/>
                </a:solidFill>
              </a:rPr>
              <a:t>training was interrupted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365125"/>
            <a:ext cx="9067800" cy="1325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MBHDP01</a:t>
            </a: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62100" y="2159943"/>
            <a:ext cx="9067800" cy="2971800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First Nb3Sn twin aperture dipole magnet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 Tested collared blocks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Symmetry of collar-yoke shimming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Welded skin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Welded </a:t>
            </a:r>
            <a:r>
              <a:rPr lang="en-US" sz="3200" dirty="0">
                <a:solidFill>
                  <a:srgbClr val="0070C0"/>
                </a:solidFill>
              </a:rPr>
              <a:t>end </a:t>
            </a:r>
            <a:r>
              <a:rPr lang="en-US" sz="3200" dirty="0" smtClean="0">
                <a:solidFill>
                  <a:srgbClr val="0070C0"/>
                </a:solidFill>
              </a:rPr>
              <a:t>plates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81825" y="5559380"/>
            <a:ext cx="10406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“STATUS </a:t>
            </a:r>
            <a:r>
              <a:rPr lang="en-US" dirty="0"/>
              <a:t>OF 11 T 2-IN-1 Nb3Sn DIPOLE DEVELOPMENT FOR LHC</a:t>
            </a:r>
            <a:r>
              <a:rPr lang="en-US" dirty="0" smtClean="0"/>
              <a:t>” </a:t>
            </a:r>
            <a:r>
              <a:rPr lang="en-US" dirty="0"/>
              <a:t>presented at </a:t>
            </a:r>
            <a:r>
              <a:rPr lang="en-US" dirty="0" smtClean="0">
                <a:solidFill>
                  <a:srgbClr val="0000CC"/>
                </a:solidFill>
              </a:rPr>
              <a:t>IPAC 2014 </a:t>
            </a:r>
            <a:r>
              <a:rPr lang="en-US" dirty="0" smtClean="0"/>
              <a:t>(</a:t>
            </a:r>
            <a:r>
              <a:rPr lang="en-US" dirty="0"/>
              <a:t>Dresden, Germany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“11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 Twin-Aperture Nb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Sn Dipole Development for LHC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Upgrades”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/>
              <a:t>presented at </a:t>
            </a:r>
            <a:r>
              <a:rPr lang="en-US" dirty="0" smtClean="0">
                <a:solidFill>
                  <a:srgbClr val="0000CC"/>
                </a:solidFill>
              </a:rPr>
              <a:t>ASC </a:t>
            </a:r>
            <a:r>
              <a:rPr lang="en-US" dirty="0">
                <a:solidFill>
                  <a:srgbClr val="0000CC"/>
                </a:solidFill>
              </a:rPr>
              <a:t>2014</a:t>
            </a:r>
            <a:r>
              <a:rPr lang="en-US" dirty="0"/>
              <a:t> (Charlotte, USA</a:t>
            </a:r>
            <a:r>
              <a:rPr lang="en-US" dirty="0" smtClean="0"/>
              <a:t>)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42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560" t="4436" r="24936" b="3575"/>
          <a:stretch/>
        </p:blipFill>
        <p:spPr>
          <a:xfrm>
            <a:off x="4591236" y="3414346"/>
            <a:ext cx="3411469" cy="34436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1278" t="45768" r="42332" b="38363"/>
          <a:stretch/>
        </p:blipFill>
        <p:spPr>
          <a:xfrm>
            <a:off x="8598794" y="4164621"/>
            <a:ext cx="1295400" cy="1943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0034" t="37550" r="39292" b="27002"/>
          <a:stretch/>
        </p:blipFill>
        <p:spPr>
          <a:xfrm>
            <a:off x="2861786" y="4553001"/>
            <a:ext cx="1097712" cy="11751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9120" t="28652" r="45737" b="42396"/>
          <a:stretch/>
        </p:blipFill>
        <p:spPr>
          <a:xfrm rot="5400000">
            <a:off x="2003743" y="1045329"/>
            <a:ext cx="2780667" cy="31305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18532" t="31429" r="63575" b="43181"/>
          <a:stretch/>
        </p:blipFill>
        <p:spPr>
          <a:xfrm rot="16200000">
            <a:off x="7626489" y="1200907"/>
            <a:ext cx="3240013" cy="2819397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8850325" y="4809744"/>
            <a:ext cx="777574" cy="804672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838804" y="4880291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+75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Kapton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36002" y="201051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10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75275" y="2897094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44383" y="2017401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44383" y="2897680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70277" y="4553002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73849" y="5437455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94847" y="4553002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98420" y="543745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Coil 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12925" y="924683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68237" y="928122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24288" y="2745878"/>
            <a:ext cx="1545360" cy="461665"/>
          </a:xfrm>
          <a:prstGeom prst="rect">
            <a:avLst/>
          </a:prstGeom>
          <a:gradFill>
            <a:gsLst>
              <a:gs pos="96000">
                <a:srgbClr val="92D050"/>
              </a:gs>
              <a:gs pos="100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MBHDP01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14607" y="1426054"/>
            <a:ext cx="1677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Load symmetry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32311" y="3141937"/>
            <a:ext cx="1788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Load asymmetry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603364" y="6109918"/>
            <a:ext cx="1289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Re-collaring</a:t>
            </a:r>
          </a:p>
          <a:p>
            <a:r>
              <a:rPr lang="en-US" dirty="0">
                <a:solidFill>
                  <a:srgbClr val="C00000"/>
                </a:solidFill>
              </a:rPr>
              <a:t>after test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4084687" y="4893854"/>
            <a:ext cx="457558" cy="484632"/>
          </a:xfrm>
          <a:prstGeom prst="rightArrow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10800000">
            <a:off x="8070790" y="4900396"/>
            <a:ext cx="457558" cy="484632"/>
          </a:xfrm>
          <a:prstGeom prst="rightArrow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5400000">
            <a:off x="3181863" y="3988295"/>
            <a:ext cx="457558" cy="484632"/>
          </a:xfrm>
          <a:prstGeom prst="rightArrow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 rot="5400000">
            <a:off x="9012754" y="3884796"/>
            <a:ext cx="457558" cy="484632"/>
          </a:xfrm>
          <a:prstGeom prst="rightArrow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034960" y="84206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/>
              <a:t>Twin-aperture Dipole: </a:t>
            </a:r>
            <a:r>
              <a:rPr lang="en-US" sz="4400" dirty="0" smtClean="0">
                <a:ea typeface="+mj-ea"/>
                <a:cs typeface="+mj-cs"/>
              </a:rPr>
              <a:t>Coil </a:t>
            </a:r>
            <a:r>
              <a:rPr lang="en-US" sz="4400" dirty="0">
                <a:ea typeface="+mj-ea"/>
                <a:cs typeface="+mj-cs"/>
              </a:rPr>
              <a:t>History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4585" y="5910916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90" y="3814636"/>
            <a:ext cx="4986419" cy="210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75415" y="261772"/>
            <a:ext cx="38779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Iron Geometry</a:t>
            </a:r>
            <a:r>
              <a:rPr lang="en-US" dirty="0"/>
              <a:t>	</a:t>
            </a:r>
          </a:p>
        </p:txBody>
      </p:sp>
      <p:pic>
        <p:nvPicPr>
          <p:cNvPr id="3074" name="Picture 2" descr="C:\Users\novitski\Pictures\2014-10-08\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861" y="1557074"/>
            <a:ext cx="2600869" cy="195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90" y="1536971"/>
            <a:ext cx="2589848" cy="195065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445" y="4033587"/>
            <a:ext cx="4755355" cy="185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0553" y="1536971"/>
            <a:ext cx="2889333" cy="1588134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2" t="23774" r="16511" b="23011"/>
          <a:stretch/>
        </p:blipFill>
        <p:spPr bwMode="auto">
          <a:xfrm>
            <a:off x="8543910" y="3168230"/>
            <a:ext cx="1785416" cy="82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stCxn id="11" idx="3"/>
          </p:cNvCxnSpPr>
          <p:nvPr/>
        </p:nvCxnSpPr>
        <p:spPr>
          <a:xfrm flipH="1" flipV="1">
            <a:off x="8583499" y="3571794"/>
            <a:ext cx="1745827" cy="7552"/>
          </a:xfrm>
          <a:prstGeom prst="straightConnector1">
            <a:avLst/>
          </a:prstGeom>
          <a:ln w="50800">
            <a:headEnd type="arrow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5327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Geometry Check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	            </a:t>
            </a:r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2" descr="C:\Users\novitski\Pictures\2014-10-08\07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7" t="4827" r="8792"/>
          <a:stretch/>
        </p:blipFill>
        <p:spPr bwMode="auto">
          <a:xfrm>
            <a:off x="1390805" y="4058450"/>
            <a:ext cx="2751417" cy="242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novitski\Pictures\2014-10-08\05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t="2500" r="15209" b="9167"/>
          <a:stretch/>
        </p:blipFill>
        <p:spPr bwMode="auto">
          <a:xfrm>
            <a:off x="1390806" y="1322991"/>
            <a:ext cx="2723994" cy="264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339544" y="1013321"/>
            <a:ext cx="4707643" cy="3264315"/>
            <a:chOff x="843311" y="25041"/>
            <a:chExt cx="10214077" cy="687324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4" t="4489" r="30092" b="4019"/>
            <a:stretch/>
          </p:blipFill>
          <p:spPr bwMode="auto">
            <a:xfrm>
              <a:off x="2663540" y="25041"/>
              <a:ext cx="6873239" cy="6873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rc 10"/>
            <p:cNvSpPr/>
            <p:nvPr/>
          </p:nvSpPr>
          <p:spPr>
            <a:xfrm rot="8117521">
              <a:off x="5083377" y="3547579"/>
              <a:ext cx="2066101" cy="2080374"/>
            </a:xfrm>
            <a:prstGeom prst="arc">
              <a:avLst>
                <a:gd name="adj1" fmla="val 17702333"/>
                <a:gd name="adj2" fmla="val 20159855"/>
              </a:avLst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/>
            <p:cNvSpPr/>
            <p:nvPr/>
          </p:nvSpPr>
          <p:spPr>
            <a:xfrm rot="18917249">
              <a:off x="5149900" y="3548427"/>
              <a:ext cx="1905813" cy="1950228"/>
            </a:xfrm>
            <a:prstGeom prst="arc">
              <a:avLst>
                <a:gd name="adj1" fmla="val 17543190"/>
                <a:gd name="adj2" fmla="val 20157472"/>
              </a:avLst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rot="8117521">
              <a:off x="5189513" y="1464713"/>
              <a:ext cx="1844321" cy="1868773"/>
            </a:xfrm>
            <a:prstGeom prst="arc">
              <a:avLst>
                <a:gd name="adj1" fmla="val 17521351"/>
                <a:gd name="adj2" fmla="val 20262900"/>
              </a:avLst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 rot="18917249">
              <a:off x="5095747" y="1256837"/>
              <a:ext cx="2014117" cy="2044117"/>
            </a:xfrm>
            <a:prstGeom prst="arc">
              <a:avLst>
                <a:gd name="adj1" fmla="val 17723303"/>
                <a:gd name="adj2" fmla="val 20092666"/>
              </a:avLst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3073374" y="3441756"/>
              <a:ext cx="345645" cy="0"/>
            </a:xfrm>
            <a:prstGeom prst="line">
              <a:avLst/>
            </a:prstGeom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765147" y="3438434"/>
              <a:ext cx="345645" cy="0"/>
            </a:xfrm>
            <a:prstGeom prst="line">
              <a:avLst/>
            </a:prstGeom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2528690" y="3813051"/>
              <a:ext cx="217300" cy="192025"/>
            </a:xfrm>
            <a:prstGeom prst="ellipse">
              <a:avLst/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527870" y="2852926"/>
              <a:ext cx="217300" cy="192025"/>
            </a:xfrm>
            <a:prstGeom prst="ellipse">
              <a:avLst/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9466891" y="3822351"/>
              <a:ext cx="217300" cy="192025"/>
            </a:xfrm>
            <a:prstGeom prst="ellipse">
              <a:avLst/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9459480" y="2862226"/>
              <a:ext cx="217300" cy="192025"/>
            </a:xfrm>
            <a:prstGeom prst="ellipse">
              <a:avLst/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5059066" y="1585560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970480" y="5128301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940911" y="2862225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5033316" y="3899891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6940911" y="1585560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5033315" y="5128301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5049194" y="2804617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6946961" y="3909062"/>
              <a:ext cx="192025" cy="1536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921884" y="4698471"/>
              <a:ext cx="16717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Shim=40mil</a:t>
              </a:r>
            </a:p>
            <a:p>
              <a:r>
                <a:rPr lang="en-US" dirty="0"/>
                <a:t>Gap=40 at 2000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2527871" y="3441757"/>
              <a:ext cx="718325" cy="108178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9684191" y="1330466"/>
              <a:ext cx="1373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Red=contact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251807" y="4623209"/>
              <a:ext cx="16717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Shim=40mil</a:t>
              </a:r>
            </a:p>
            <a:p>
              <a:r>
                <a:rPr lang="en-US" dirty="0"/>
                <a:t>Gap=14 at 2000</a:t>
              </a:r>
            </a:p>
          </p:txBody>
        </p:sp>
        <p:cxnSp>
          <p:nvCxnSpPr>
            <p:cNvPr id="33" name="Straight Arrow Connector 32"/>
            <p:cNvCxnSpPr>
              <a:stCxn id="32" idx="0"/>
            </p:cNvCxnSpPr>
            <p:nvPr/>
          </p:nvCxnSpPr>
          <p:spPr>
            <a:xfrm flipH="1" flipV="1">
              <a:off x="8860605" y="3438434"/>
              <a:ext cx="1227073" cy="11847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509319" y="280590"/>
              <a:ext cx="3978001" cy="7776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4mil+2mil </a:t>
              </a:r>
              <a:r>
                <a:rPr lang="en-US" dirty="0"/>
                <a:t>Kapton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43311" y="1839220"/>
              <a:ext cx="2486481" cy="491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4mil+2mil </a:t>
              </a:r>
              <a:r>
                <a:rPr lang="en-US" dirty="0"/>
                <a:t>Kapton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20686" y="5928589"/>
              <a:ext cx="2486481" cy="491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4mil+2mil </a:t>
              </a:r>
              <a:r>
                <a:rPr lang="en-US" dirty="0"/>
                <a:t>Kapton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6116426" y="897265"/>
              <a:ext cx="213402" cy="3426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6" idx="0"/>
            </p:cNvCxnSpPr>
            <p:nvPr/>
          </p:nvCxnSpPr>
          <p:spPr>
            <a:xfrm flipV="1">
              <a:off x="6063927" y="5702453"/>
              <a:ext cx="36963" cy="2261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316615" y="2547597"/>
              <a:ext cx="1518409" cy="914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2" b="24609"/>
          <a:stretch/>
        </p:blipFill>
        <p:spPr>
          <a:xfrm>
            <a:off x="6559685" y="4379680"/>
            <a:ext cx="487680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452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t="29972"/>
          <a:stretch/>
        </p:blipFill>
        <p:spPr>
          <a:xfrm>
            <a:off x="223145" y="1267401"/>
            <a:ext cx="2058456" cy="23275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49"/>
          <a:stretch/>
        </p:blipFill>
        <p:spPr>
          <a:xfrm>
            <a:off x="2357099" y="1267401"/>
            <a:ext cx="2370210" cy="23275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2" t="29546" r="6681"/>
          <a:stretch/>
        </p:blipFill>
        <p:spPr>
          <a:xfrm>
            <a:off x="4876458" y="1267401"/>
            <a:ext cx="3584993" cy="2327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4" t="33097"/>
          <a:stretch/>
        </p:blipFill>
        <p:spPr>
          <a:xfrm>
            <a:off x="8610600" y="1267401"/>
            <a:ext cx="3388816" cy="2327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6" t="32102" r="24787" b="287"/>
          <a:stretch/>
        </p:blipFill>
        <p:spPr>
          <a:xfrm>
            <a:off x="905190" y="3752129"/>
            <a:ext cx="2601286" cy="24470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28977" r="27344"/>
          <a:stretch/>
        </p:blipFill>
        <p:spPr>
          <a:xfrm>
            <a:off x="3852899" y="3752129"/>
            <a:ext cx="3132235" cy="24470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2" t="31534" r="21804" b="21875"/>
          <a:stretch/>
        </p:blipFill>
        <p:spPr>
          <a:xfrm>
            <a:off x="7331557" y="3752129"/>
            <a:ext cx="4252507" cy="2447058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45</a:t>
            </a:fld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>
                <a:ea typeface="+mj-ea"/>
                <a:cs typeface="+mj-cs"/>
              </a:rPr>
              <a:t>Magnet Yoking and Skinning</a:t>
            </a:r>
            <a:endParaRPr lang="en-US" sz="4400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166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8982" y="1057275"/>
            <a:ext cx="6824620" cy="4843468"/>
            <a:chOff x="-560458" y="-1"/>
            <a:chExt cx="9685664" cy="6802438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577769"/>
                </p:ext>
              </p:extLst>
            </p:nvPr>
          </p:nvGraphicFramePr>
          <p:xfrm>
            <a:off x="1484831" y="-1"/>
            <a:ext cx="6005513" cy="6802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51" name="Picture" r:id="rId3" imgW="6005160" imgH="6802200" progId="StaticMetafile">
                    <p:embed/>
                  </p:oleObj>
                </mc:Choice>
                <mc:Fallback>
                  <p:oleObj name="Picture" r:id="rId3" imgW="6005160" imgH="6802200" progId="StaticMetafil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84831" y="-1"/>
                          <a:ext cx="6005513" cy="68024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Rectangle 47"/>
            <p:cNvSpPr/>
            <p:nvPr/>
          </p:nvSpPr>
          <p:spPr>
            <a:xfrm>
              <a:off x="1059380" y="276225"/>
              <a:ext cx="457200" cy="62484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560458" y="2326341"/>
              <a:ext cx="1463931" cy="1188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Main </a:t>
              </a:r>
              <a:endParaRPr lang="en-US" dirty="0" smtClean="0"/>
            </a:p>
            <a:p>
              <a:r>
                <a:rPr lang="en-US" dirty="0" smtClean="0"/>
                <a:t>pressure</a:t>
              </a:r>
              <a:endParaRPr lang="en-US" dirty="0"/>
            </a:p>
            <a:p>
              <a:r>
                <a:rPr lang="en-US" dirty="0"/>
                <a:t>=1500psi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3650181" y="1827773"/>
              <a:ext cx="193496" cy="15240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174182" y="1827773"/>
              <a:ext cx="182228" cy="17758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164476" y="2859602"/>
              <a:ext cx="218895" cy="19151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154771" y="4732209"/>
              <a:ext cx="201639" cy="16754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650181" y="3651730"/>
              <a:ext cx="218895" cy="18753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634485" y="2859602"/>
              <a:ext cx="209191" cy="2010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659885" y="4732210"/>
              <a:ext cx="209191" cy="2010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154772" y="3705225"/>
              <a:ext cx="201638" cy="1727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605683" y="3180235"/>
              <a:ext cx="0" cy="3809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421580" y="3173982"/>
              <a:ext cx="0" cy="381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995346" y="3364482"/>
              <a:ext cx="2286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881046" y="3162482"/>
              <a:ext cx="114300" cy="1150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7002980" y="3162482"/>
              <a:ext cx="114300" cy="1150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002981" y="3566484"/>
              <a:ext cx="11645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881046" y="3554982"/>
              <a:ext cx="1143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774380" y="3361607"/>
              <a:ext cx="2286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223947" y="3796240"/>
              <a:ext cx="998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Contacts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460180" y="276225"/>
              <a:ext cx="457200" cy="62484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975596" y="2326343"/>
              <a:ext cx="114961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Side bars</a:t>
              </a:r>
            </a:p>
            <a:p>
              <a:r>
                <a:rPr lang="en-US" dirty="0"/>
                <a:t>added for </a:t>
              </a:r>
            </a:p>
            <a:p>
              <a:r>
                <a:rPr lang="en-US" dirty="0"/>
                <a:t>stability</a:t>
              </a: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2" r="20100"/>
          <a:stretch/>
        </p:blipFill>
        <p:spPr>
          <a:xfrm>
            <a:off x="8089583" y="2694314"/>
            <a:ext cx="2912983" cy="366203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46</a:t>
            </a:fld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9" t="31819" r="10512" b="15908"/>
          <a:stretch/>
        </p:blipFill>
        <p:spPr>
          <a:xfrm>
            <a:off x="8037629" y="891148"/>
            <a:ext cx="2961409" cy="16562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96688" y="117323"/>
            <a:ext cx="31359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Skin Welding</a:t>
            </a:r>
          </a:p>
        </p:txBody>
      </p:sp>
    </p:spTree>
    <p:extLst>
      <p:ext uri="{BB962C8B-B14F-4D97-AF65-F5344CB8AC3E}">
        <p14:creationId xmlns:p14="http://schemas.microsoft.com/office/powerpoint/2010/main" val="25577931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0" r="-568"/>
          <a:stretch/>
        </p:blipFill>
        <p:spPr>
          <a:xfrm>
            <a:off x="862013" y="975106"/>
            <a:ext cx="3130198" cy="28471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3" t="12784" r="26278" b="5114"/>
          <a:stretch/>
        </p:blipFill>
        <p:spPr>
          <a:xfrm>
            <a:off x="8364990" y="976080"/>
            <a:ext cx="3153049" cy="28565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1" t="20739" r="9446" b="28125"/>
          <a:stretch/>
        </p:blipFill>
        <p:spPr>
          <a:xfrm>
            <a:off x="4189777" y="975106"/>
            <a:ext cx="4000497" cy="28574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3" t="22159" r="13708" b="17330"/>
          <a:stretch/>
        </p:blipFill>
        <p:spPr>
          <a:xfrm>
            <a:off x="831537" y="3976831"/>
            <a:ext cx="3948542" cy="23691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11" r="34375" b="12216"/>
          <a:stretch/>
        </p:blipFill>
        <p:spPr>
          <a:xfrm>
            <a:off x="8317639" y="3976831"/>
            <a:ext cx="3200400" cy="23691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6" t="24148" r="29048" b="23012"/>
          <a:stretch/>
        </p:blipFill>
        <p:spPr>
          <a:xfrm>
            <a:off x="5282749" y="3976830"/>
            <a:ext cx="2598400" cy="236912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47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85888" y="128355"/>
            <a:ext cx="25537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End Plates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001392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5312" y="6408616"/>
            <a:ext cx="3468384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48</a:t>
            </a:fld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7247106" y="1718251"/>
            <a:ext cx="3931495" cy="3822970"/>
            <a:chOff x="1459059" y="257098"/>
            <a:chExt cx="6112892" cy="605589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07" t="5561" r="37038" b="6092"/>
            <a:stretch/>
          </p:blipFill>
          <p:spPr bwMode="auto">
            <a:xfrm rot="16200000">
              <a:off x="1487557" y="228600"/>
              <a:ext cx="6055895" cy="6112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019800" y="3305320"/>
              <a:ext cx="152400" cy="719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061012" y="3303287"/>
              <a:ext cx="152400" cy="7197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8530" y="3209426"/>
              <a:ext cx="152400" cy="7197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876800" y="3193287"/>
              <a:ext cx="152400" cy="719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91172" y="3288416"/>
              <a:ext cx="152400" cy="719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58493" y="3308616"/>
              <a:ext cx="152400" cy="7197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1442" y="3199549"/>
              <a:ext cx="152400" cy="7197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64528" y="3192866"/>
              <a:ext cx="152400" cy="719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92830" y="2329934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Coil 5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79365" y="3886200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Coil 7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82706" y="2334490"/>
              <a:ext cx="822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Coil </a:t>
              </a:r>
              <a:r>
                <a:rPr lang="en-US" dirty="0"/>
                <a:t>10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41216" y="3886200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Coil 9</a:t>
              </a:r>
            </a:p>
          </p:txBody>
        </p:sp>
        <p:sp>
          <p:nvSpPr>
            <p:cNvPr id="16" name="Plus 15"/>
            <p:cNvSpPr/>
            <p:nvPr/>
          </p:nvSpPr>
          <p:spPr>
            <a:xfrm>
              <a:off x="5752330" y="1796610"/>
              <a:ext cx="304800" cy="304800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Minus 19"/>
            <p:cNvSpPr/>
            <p:nvPr/>
          </p:nvSpPr>
          <p:spPr>
            <a:xfrm>
              <a:off x="3688739" y="1839853"/>
              <a:ext cx="324255" cy="298315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5783572" y="2205165"/>
              <a:ext cx="242316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3756484" y="2138168"/>
              <a:ext cx="242316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Elbow Connector 24"/>
            <p:cNvCxnSpPr/>
            <p:nvPr/>
          </p:nvCxnSpPr>
          <p:spPr>
            <a:xfrm rot="5400000">
              <a:off x="4777168" y="4162407"/>
              <a:ext cx="2100644" cy="537022"/>
            </a:xfrm>
            <a:prstGeom prst="bentConnector3">
              <a:avLst>
                <a:gd name="adj1" fmla="val 50000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>
              <a:stCxn id="11" idx="2"/>
            </p:cNvCxnSpPr>
            <p:nvPr/>
          </p:nvCxnSpPr>
          <p:spPr>
            <a:xfrm rot="16200000" flipH="1">
              <a:off x="4109132" y="4109132"/>
              <a:ext cx="2221138" cy="533402"/>
            </a:xfrm>
            <a:prstGeom prst="bentConnector3">
              <a:avLst>
                <a:gd name="adj1" fmla="val 5284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/>
            <p:nvPr/>
          </p:nvCxnSpPr>
          <p:spPr>
            <a:xfrm rot="5400000">
              <a:off x="2302991" y="1447833"/>
              <a:ext cx="2678809" cy="1002355"/>
            </a:xfrm>
            <a:prstGeom prst="bentConnector3">
              <a:avLst>
                <a:gd name="adj1" fmla="val 33383"/>
              </a:avLst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/>
            <p:nvPr/>
          </p:nvCxnSpPr>
          <p:spPr>
            <a:xfrm rot="5400000">
              <a:off x="2696751" y="4110618"/>
              <a:ext cx="2209382" cy="531859"/>
            </a:xfrm>
            <a:prstGeom prst="bentConnector3">
              <a:avLst>
                <a:gd name="adj1" fmla="val 52201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>
              <a:stCxn id="15" idx="2"/>
            </p:cNvCxnSpPr>
            <p:nvPr/>
          </p:nvCxnSpPr>
          <p:spPr>
            <a:xfrm rot="16200000" flipH="1">
              <a:off x="2091824" y="4113747"/>
              <a:ext cx="2216395" cy="518586"/>
            </a:xfrm>
            <a:prstGeom prst="bentConnector3">
              <a:avLst>
                <a:gd name="adj1" fmla="val 52180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>
              <a:endCxn id="9" idx="0"/>
            </p:cNvCxnSpPr>
            <p:nvPr/>
          </p:nvCxnSpPr>
          <p:spPr>
            <a:xfrm rot="16200000" flipH="1">
              <a:off x="3317268" y="1483342"/>
              <a:ext cx="2693679" cy="946210"/>
            </a:xfrm>
            <a:prstGeom prst="bentConnector3">
              <a:avLst>
                <a:gd name="adj1" fmla="val 32967"/>
              </a:avLst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rved Right Arrow 58"/>
            <p:cNvSpPr/>
            <p:nvPr/>
          </p:nvSpPr>
          <p:spPr>
            <a:xfrm rot="14582371" flipV="1">
              <a:off x="5388102" y="3537004"/>
              <a:ext cx="158260" cy="457916"/>
            </a:xfrm>
            <a:prstGeom prst="curv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urved Right Arrow 59"/>
            <p:cNvSpPr/>
            <p:nvPr/>
          </p:nvSpPr>
          <p:spPr>
            <a:xfrm rot="14582371" flipV="1">
              <a:off x="3360841" y="3537004"/>
              <a:ext cx="158260" cy="457916"/>
            </a:xfrm>
            <a:prstGeom prst="curv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urved Right Arrow 60"/>
            <p:cNvSpPr/>
            <p:nvPr/>
          </p:nvSpPr>
          <p:spPr>
            <a:xfrm rot="3905270" flipV="1">
              <a:off x="5508413" y="2561397"/>
              <a:ext cx="158260" cy="457916"/>
            </a:xfrm>
            <a:prstGeom prst="curv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urved Right Arrow 61"/>
            <p:cNvSpPr/>
            <p:nvPr/>
          </p:nvSpPr>
          <p:spPr>
            <a:xfrm rot="3905270" flipV="1">
              <a:off x="3481326" y="2561398"/>
              <a:ext cx="158260" cy="457916"/>
            </a:xfrm>
            <a:prstGeom prst="curv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90238" y="185946"/>
            <a:ext cx="42450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Leads Connection</a:t>
            </a:r>
            <a:endParaRPr lang="en-US" sz="44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0" t="14773" r="13280" b="12216"/>
          <a:stretch/>
        </p:blipFill>
        <p:spPr>
          <a:xfrm>
            <a:off x="891297" y="1285904"/>
            <a:ext cx="2751990" cy="233419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3" b="2576"/>
          <a:stretch/>
        </p:blipFill>
        <p:spPr>
          <a:xfrm>
            <a:off x="4023221" y="1285904"/>
            <a:ext cx="2445886" cy="232076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" t="17436" r="31392" b="24542"/>
          <a:stretch/>
        </p:blipFill>
        <p:spPr>
          <a:xfrm>
            <a:off x="1982915" y="3702892"/>
            <a:ext cx="3611437" cy="237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98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49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3588" y="5723414"/>
            <a:ext cx="11758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en-US" sz="1600" dirty="0" smtClean="0"/>
              <a:t>QUENCH </a:t>
            </a:r>
            <a:r>
              <a:rPr lang="en-US" sz="1600" dirty="0"/>
              <a:t>PERFORMANCE OF THE FIRST TWIN-APERTURE 11 </a:t>
            </a:r>
            <a:r>
              <a:rPr lang="en-US" sz="1600" dirty="0" smtClean="0"/>
              <a:t>T DIPOLE </a:t>
            </a:r>
            <a:r>
              <a:rPr lang="en-US" sz="1600" dirty="0"/>
              <a:t>FOR LHC </a:t>
            </a:r>
            <a:r>
              <a:rPr lang="en-US" sz="1600" dirty="0" smtClean="0"/>
              <a:t>UPGRADES</a:t>
            </a:r>
            <a:r>
              <a:rPr lang="en-US" dirty="0" smtClean="0"/>
              <a:t>” presented at </a:t>
            </a:r>
            <a:r>
              <a:rPr lang="en-US" dirty="0" smtClean="0">
                <a:solidFill>
                  <a:srgbClr val="0070C0"/>
                </a:solidFill>
              </a:rPr>
              <a:t>IPAC2015</a:t>
            </a:r>
            <a:r>
              <a:rPr lang="en-US" dirty="0" smtClean="0"/>
              <a:t>,( Richmond, USA)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68579" y="273913"/>
            <a:ext cx="9829800" cy="10526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MBHDP01 Test Results</a:t>
            </a:r>
            <a:endParaRPr lang="en-US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5894" y="1869572"/>
            <a:ext cx="111096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The magnet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reached a bore field of </a:t>
            </a:r>
            <a:r>
              <a:rPr lang="en-US" sz="2400" dirty="0">
                <a:solidFill>
                  <a:srgbClr val="002060"/>
                </a:solidFill>
                <a:latin typeface="TimesNewRomanPSMT"/>
              </a:rPr>
              <a:t>11.5 T at 1.9 K, which </a:t>
            </a:r>
            <a:r>
              <a:rPr lang="en-US" sz="2400" dirty="0" smtClean="0">
                <a:solidFill>
                  <a:srgbClr val="002060"/>
                </a:solidFill>
                <a:latin typeface="TimesNewRomanPSMT"/>
              </a:rPr>
              <a:t>is 97</a:t>
            </a:r>
            <a:r>
              <a:rPr lang="en-US" sz="2400" dirty="0">
                <a:solidFill>
                  <a:srgbClr val="002060"/>
                </a:solidFill>
                <a:latin typeface="TimesNewRomanPSMT"/>
              </a:rPr>
              <a:t>%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of its design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field, which is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less than 1% lower than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the maximum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bore field obtained in the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single-aperture models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. </a:t>
            </a:r>
            <a:endParaRPr lang="en-US" sz="2400" dirty="0" smtClean="0">
              <a:solidFill>
                <a:srgbClr val="0070C0"/>
              </a:solidFill>
              <a:latin typeface="TimesNewRomanPSMT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The magnet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demonstrated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similar </a:t>
            </a:r>
            <a:r>
              <a:rPr lang="en-US" sz="2400" dirty="0" smtClean="0">
                <a:solidFill>
                  <a:srgbClr val="002060"/>
                </a:solidFill>
                <a:latin typeface="TimesNewRomanPSMT"/>
              </a:rPr>
              <a:t>quench </a:t>
            </a:r>
            <a:r>
              <a:rPr lang="en-US" sz="2400" dirty="0">
                <a:solidFill>
                  <a:srgbClr val="002060"/>
                </a:solidFill>
                <a:latin typeface="TimesNewRomanPSMT"/>
              </a:rPr>
              <a:t>performance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which was </a:t>
            </a:r>
            <a:r>
              <a:rPr lang="en-US" sz="2400" dirty="0">
                <a:solidFill>
                  <a:srgbClr val="002060"/>
                </a:solidFill>
                <a:latin typeface="TimesNewRomanPSMT"/>
              </a:rPr>
              <a:t>limited by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large </a:t>
            </a:r>
            <a:r>
              <a:rPr lang="en-US" sz="2400" dirty="0" smtClean="0">
                <a:solidFill>
                  <a:srgbClr val="002060"/>
                </a:solidFill>
                <a:latin typeface="TimesNewRomanPSMT"/>
              </a:rPr>
              <a:t>conductor </a:t>
            </a:r>
            <a:r>
              <a:rPr lang="en-US" sz="2400" dirty="0">
                <a:solidFill>
                  <a:srgbClr val="002060"/>
                </a:solidFill>
                <a:latin typeface="TimesNewRomanPSMT"/>
              </a:rPr>
              <a:t>degradation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in the collared coil used </a:t>
            </a:r>
            <a:r>
              <a:rPr lang="en-US" sz="2400" dirty="0" smtClean="0">
                <a:solidFill>
                  <a:srgbClr val="002060"/>
                </a:solidFill>
                <a:latin typeface="TimesNewRomanPSMT"/>
              </a:rPr>
              <a:t>in MBHSP02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.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No additional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coil degradation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was introduced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during re-assembly of one of the collared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coils and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twin-aperture dipole assembly process. </a:t>
            </a:r>
            <a:endParaRPr lang="en-US" sz="2400" dirty="0" smtClean="0">
              <a:solidFill>
                <a:srgbClr val="0070C0"/>
              </a:solidFill>
              <a:latin typeface="TimesNewRomanPSMT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Magnetic measurements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in one of the two apertures will </a:t>
            </a:r>
            <a:r>
              <a:rPr lang="en-US" sz="2400" dirty="0" smtClean="0">
                <a:solidFill>
                  <a:srgbClr val="0070C0"/>
                </a:solidFill>
                <a:latin typeface="TimesNewRomanPSMT"/>
              </a:rPr>
              <a:t>be performed </a:t>
            </a:r>
            <a:r>
              <a:rPr lang="en-US" sz="2400" dirty="0">
                <a:solidFill>
                  <a:srgbClr val="0070C0"/>
                </a:solidFill>
                <a:latin typeface="TimesNewRomanPSMT"/>
              </a:rPr>
              <a:t>in the next test run.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9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7692" y="831291"/>
            <a:ext cx="86925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coil </a:t>
            </a:r>
            <a:r>
              <a:rPr lang="en-GB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outer diameter (OD) and </a:t>
            </a:r>
            <a:r>
              <a:rPr lang="en-GB" sz="2400" dirty="0" err="1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midplane</a:t>
            </a:r>
            <a:r>
              <a:rPr lang="en-GB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GB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measured in the coil free state </a:t>
            </a:r>
            <a:r>
              <a:rPr lang="en-GB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GB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coordinate measuring </a:t>
            </a:r>
            <a:r>
              <a:rPr lang="en-GB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machine.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A collar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lamination 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profile after laser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cutting performed on the optical 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The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deviations of the collar inner surface from the design value are &lt;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50 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µm</a:t>
            </a:r>
            <a:endParaRPr lang="en-US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The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inner diameter 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of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the assembled and keyed collar packs was also measured with a </a:t>
            </a:r>
            <a:r>
              <a:rPr lang="en-GB" sz="24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micrometer</a:t>
            </a:r>
            <a:endParaRPr lang="en-GB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Based 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on the coil and collar pack sizes the coil-collar interface was shimmed to compensate for collar fabrication errors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The accuracy of wire-cut 25 mm thick yoke laminations is within </a:t>
            </a:r>
            <a:r>
              <a:rPr lang="en-US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±</a:t>
            </a:r>
            <a:r>
              <a:rPr lang="en-GB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25µm</a:t>
            </a:r>
            <a:r>
              <a:rPr lang="en-US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on all working surfaces</a:t>
            </a:r>
            <a:r>
              <a:rPr lang="en-US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Coils become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smaller </a:t>
            </a:r>
            <a:r>
              <a:rPr lang="en-US" sz="2400" dirty="0" smtClean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radially and azimuthally by 50-100</a:t>
            </a:r>
            <a:r>
              <a:rPr lang="en-GB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µm after been used in the MMs.</a:t>
            </a:r>
            <a:endParaRPr lang="en-US" sz="2400" dirty="0">
              <a:solidFill>
                <a:srgbClr val="00206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74698" y="137797"/>
            <a:ext cx="2230120" cy="1297305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75333" y="5212652"/>
            <a:ext cx="2229485" cy="1250950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43587" y="3219102"/>
            <a:ext cx="1176655" cy="835025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961200" y="3101109"/>
            <a:ext cx="1073785" cy="94615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380686" y="198807"/>
            <a:ext cx="8229600" cy="1143000"/>
          </a:xfrm>
          <a:prstGeom prst="rect">
            <a:avLst/>
          </a:prstGeom>
        </p:spPr>
        <p:txBody>
          <a:bodyPr/>
          <a:lstStyle/>
          <a:p>
            <a:pPr marR="0" lvl="1" algn="ctr">
              <a:spcBef>
                <a:spcPts val="600"/>
              </a:spcBef>
              <a:spcAft>
                <a:spcPts val="300"/>
              </a:spcAft>
            </a:pPr>
            <a:r>
              <a:rPr lang="en-US" sz="4400" dirty="0" smtClean="0">
                <a:cs typeface="Times New Roman" panose="02020603050405020304" pitchFamily="18" charset="0"/>
              </a:rPr>
              <a:t>Coil Cavity Size Control</a:t>
            </a:r>
            <a:endParaRPr lang="en-US" sz="4400" dirty="0"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178214" y="1475292"/>
            <a:ext cx="1304367" cy="1657141"/>
            <a:chOff x="6553200" y="1447800"/>
            <a:chExt cx="3657600" cy="497765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1447800"/>
              <a:ext cx="3657600" cy="2100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3657601"/>
              <a:ext cx="3657600" cy="276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9778545" y="4073942"/>
            <a:ext cx="2126273" cy="1073412"/>
            <a:chOff x="304800" y="1447800"/>
            <a:chExt cx="8667750" cy="4438650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8"/>
            <a:srcRect t="6426"/>
            <a:stretch>
              <a:fillRect/>
            </a:stretch>
          </p:blipFill>
          <p:spPr bwMode="auto">
            <a:xfrm>
              <a:off x="304800" y="1447800"/>
              <a:ext cx="8667750" cy="443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3505198" y="3200398"/>
              <a:ext cx="3333977" cy="89087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1 box =125 </a:t>
              </a:r>
              <a:r>
                <a:rPr lang="en-US" sz="800" dirty="0">
                  <a:latin typeface="Symbol" pitchFamily="18" charset="2"/>
                </a:rPr>
                <a:t>m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m</a:t>
              </a:r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3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199" y="200651"/>
            <a:ext cx="8528869" cy="6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477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21955" y="2531033"/>
            <a:ext cx="9829800" cy="1325563"/>
          </a:xfrm>
        </p:spPr>
        <p:txBody>
          <a:bodyPr/>
          <a:lstStyle/>
          <a:p>
            <a:pPr algn="ctr"/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872" y="119522"/>
            <a:ext cx="906779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MBHSP01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9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Coil Ground Insulation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7" r="26695"/>
          <a:stretch/>
        </p:blipFill>
        <p:spPr>
          <a:xfrm>
            <a:off x="2965782" y="1878535"/>
            <a:ext cx="3446469" cy="4164775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53</a:t>
            </a:fld>
            <a:endParaRPr lang="en-US"/>
          </a:p>
        </p:txBody>
      </p:sp>
      <p:pic>
        <p:nvPicPr>
          <p:cNvPr id="5" name="Content Placeholder 3" descr="DSC01446.JPG"/>
          <p:cNvPicPr>
            <a:picLocks noChangeAspect="1"/>
          </p:cNvPicPr>
          <p:nvPr/>
        </p:nvPicPr>
        <p:blipFill rotWithShape="1">
          <a:blip r:embed="rId3"/>
          <a:srcRect r="12213"/>
          <a:stretch/>
        </p:blipFill>
        <p:spPr>
          <a:xfrm rot="16200000">
            <a:off x="-511428" y="2610635"/>
            <a:ext cx="4148237" cy="2658022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9" r="4770" b="1394"/>
          <a:stretch/>
        </p:blipFill>
        <p:spPr>
          <a:xfrm>
            <a:off x="6486331" y="1876669"/>
            <a:ext cx="5390709" cy="41666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9498" y="1285960"/>
            <a:ext cx="530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112um(4.4mil) thick pre-</a:t>
            </a:r>
            <a:r>
              <a:rPr lang="en-US" dirty="0" err="1" smtClean="0"/>
              <a:t>preg</a:t>
            </a:r>
            <a:r>
              <a:rPr lang="en-US" dirty="0" smtClean="0"/>
              <a:t> Kapton ironed to the coil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3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Coil placement on the rotation station</a:t>
            </a:r>
            <a:endParaRPr lang="en-US" dirty="0">
              <a:latin typeface="+mn-lt"/>
            </a:endParaRPr>
          </a:p>
        </p:txBody>
      </p:sp>
      <p:pic>
        <p:nvPicPr>
          <p:cNvPr id="8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 t="30661" r="8497" b="23575"/>
          <a:stretch/>
        </p:blipFill>
        <p:spPr>
          <a:xfrm>
            <a:off x="3210559" y="4443362"/>
            <a:ext cx="5721299" cy="198122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0" t="13080" r="16622" b="36699"/>
          <a:stretch/>
        </p:blipFill>
        <p:spPr>
          <a:xfrm>
            <a:off x="3210559" y="1615440"/>
            <a:ext cx="5721299" cy="265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9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+mn-lt"/>
              </a:rPr>
              <a:t>Ground Insulation </a:t>
            </a:r>
            <a:r>
              <a:rPr lang="en-US" dirty="0" smtClean="0">
                <a:latin typeface="+mn-lt"/>
              </a:rPr>
              <a:t>Final Wrap</a:t>
            </a:r>
            <a:endParaRPr lang="en-US" dirty="0">
              <a:latin typeface="+mn-lt"/>
            </a:endParaRP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2" t="20854" r="6713" b="37585"/>
          <a:stretch/>
        </p:blipFill>
        <p:spPr>
          <a:xfrm>
            <a:off x="1584960" y="2355306"/>
            <a:ext cx="9225280" cy="255197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 rot="10800000">
            <a:off x="3810000" y="2209800"/>
            <a:ext cx="3657600" cy="1588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620000" y="19812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-132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19812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-329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9201" y="1524000"/>
            <a:ext cx="20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 Straight section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5105400" y="4038600"/>
            <a:ext cx="3276600" cy="1588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58200" y="3810000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-80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3400" y="38862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-264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5400" y="3200400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Splice with SS cylinder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4191000" y="5638800"/>
            <a:ext cx="3733800" cy="1588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01000" y="54102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5200" y="54102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-315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5400" y="4953000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Splice with </a:t>
            </a:r>
            <a:r>
              <a:rPr lang="en-US" dirty="0" err="1"/>
              <a:t>AlBr</a:t>
            </a:r>
            <a:r>
              <a:rPr lang="en-US" dirty="0"/>
              <a:t> cylinder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8800" y="22860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48400" y="41148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19800" y="57912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15283" y="209491"/>
            <a:ext cx="25827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FEA Result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067801" y="121920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300K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38400" y="12192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56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4316" y="2783781"/>
            <a:ext cx="2044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dR in mic at coil MP OR before and after CD</a:t>
            </a:r>
          </a:p>
        </p:txBody>
      </p:sp>
    </p:spTree>
    <p:extLst>
      <p:ext uri="{BB962C8B-B14F-4D97-AF65-F5344CB8AC3E}">
        <p14:creationId xmlns:p14="http://schemas.microsoft.com/office/powerpoint/2010/main" val="44546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0" y="152401"/>
            <a:ext cx="8608170" cy="5895975"/>
            <a:chOff x="381000" y="609600"/>
            <a:chExt cx="8608170" cy="58959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 t="4180" r="5152"/>
            <a:stretch>
              <a:fillRect/>
            </a:stretch>
          </p:blipFill>
          <p:spPr bwMode="auto">
            <a:xfrm rot="162783">
              <a:off x="1428750" y="609600"/>
              <a:ext cx="5962650" cy="589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2971800" y="3276600"/>
              <a:ext cx="7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Splice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67200" y="3276600"/>
              <a:ext cx="1059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 saddle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72200" y="3276600"/>
              <a:ext cx="449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SS 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3619500" y="3390900"/>
              <a:ext cx="838200" cy="158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5525294" y="3542506"/>
              <a:ext cx="838200" cy="1588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81000" y="2514600"/>
              <a:ext cx="1235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Outer lead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000" y="3733800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Inner lead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67600" y="2743200"/>
              <a:ext cx="15215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Cable position</a:t>
              </a:r>
            </a:p>
            <a:p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After CD</a:t>
              </a:r>
            </a:p>
          </p:txBody>
        </p:sp>
      </p:grpSp>
      <p:pic>
        <p:nvPicPr>
          <p:cNvPr id="14" name="Content Placeholder 3" descr="DSC014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6794" y="4128243"/>
            <a:ext cx="4117623" cy="23161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28800" y="268715"/>
            <a:ext cx="8419036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/>
              <a:t>Radial Load at the Magnet Lead End</a:t>
            </a:r>
            <a:endParaRPr lang="en-US" sz="4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9309282" y="3162097"/>
            <a:ext cx="2501718" cy="3247551"/>
            <a:chOff x="2138765" y="-2048091"/>
            <a:chExt cx="5982347" cy="8030436"/>
          </a:xfrm>
        </p:grpSpPr>
        <p:pic>
          <p:nvPicPr>
            <p:cNvPr id="18" name="Picture 17" descr="test006.jpg"/>
            <p:cNvPicPr>
              <a:picLocks noChangeAspect="1"/>
            </p:cNvPicPr>
            <p:nvPr/>
          </p:nvPicPr>
          <p:blipFill rotWithShape="1">
            <a:blip r:embed="rId4"/>
            <a:srcRect l="3701" t="4972" r="26307" b="12769"/>
            <a:stretch/>
          </p:blipFill>
          <p:spPr>
            <a:xfrm>
              <a:off x="2138765" y="340962"/>
              <a:ext cx="5982347" cy="564138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029201" y="4419600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NbTi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14801" y="472440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Nb3Sn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52800" y="5181600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G10</a:t>
              </a:r>
            </a:p>
          </p:txBody>
        </p:sp>
        <p:cxnSp>
          <p:nvCxnSpPr>
            <p:cNvPr id="22" name="Straight Arrow Connector 21"/>
            <p:cNvCxnSpPr>
              <a:stCxn id="19" idx="2"/>
            </p:cNvCxnSpPr>
            <p:nvPr/>
          </p:nvCxnSpPr>
          <p:spPr>
            <a:xfrm rot="16200000" flipH="1">
              <a:off x="5140437" y="4988037"/>
              <a:ext cx="697468" cy="29925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495800" y="5105400"/>
              <a:ext cx="685800" cy="5334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962400" y="5410200"/>
              <a:ext cx="68580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814571" y="-2048091"/>
              <a:ext cx="5214600" cy="1598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FEA Model </a:t>
              </a:r>
              <a:r>
                <a:rPr lang="en-US" dirty="0"/>
                <a:t>of </a:t>
              </a:r>
              <a:r>
                <a:rPr lang="en-US" dirty="0" smtClean="0"/>
                <a:t>the</a:t>
              </a:r>
            </a:p>
            <a:p>
              <a:r>
                <a:rPr lang="en-US" dirty="0" smtClean="0"/>
                <a:t>Magnet Splice Block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3648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872" y="119522"/>
            <a:ext cx="906779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MBHSP02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7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6"/>
          <p:cNvGrpSpPr/>
          <p:nvPr/>
        </p:nvGrpSpPr>
        <p:grpSpPr>
          <a:xfrm>
            <a:off x="3921318" y="1459360"/>
            <a:ext cx="4603805" cy="4556098"/>
            <a:chOff x="1248354" y="389614"/>
            <a:chExt cx="5904255" cy="5939624"/>
          </a:xfrm>
        </p:grpSpPr>
        <p:grpSp>
          <p:nvGrpSpPr>
            <p:cNvPr id="5" name="Group 10"/>
            <p:cNvGrpSpPr/>
            <p:nvPr/>
          </p:nvGrpSpPr>
          <p:grpSpPr>
            <a:xfrm>
              <a:off x="1248354" y="389614"/>
              <a:ext cx="5904255" cy="5939624"/>
              <a:chOff x="987334" y="0"/>
              <a:chExt cx="6968358" cy="6862956"/>
            </a:xfrm>
          </p:grpSpPr>
          <p:grpSp>
            <p:nvGrpSpPr>
              <p:cNvPr id="6" name="Group 4"/>
              <p:cNvGrpSpPr/>
              <p:nvPr/>
            </p:nvGrpSpPr>
            <p:grpSpPr>
              <a:xfrm>
                <a:off x="987334" y="0"/>
                <a:ext cx="6968358" cy="6858001"/>
                <a:chOff x="1671146" y="-1"/>
                <a:chExt cx="6968358" cy="6858001"/>
              </a:xfrm>
            </p:grpSpPr>
            <p:pic>
              <p:nvPicPr>
                <p:cNvPr id="2" name="Picture 1" descr="Picture 170.jpg"/>
                <p:cNvPicPr>
                  <a:picLocks noChangeAspect="1"/>
                </p:cNvPicPr>
                <p:nvPr/>
              </p:nvPicPr>
              <p:blipFill>
                <a:blip r:embed="rId2" cstate="print"/>
                <a:srcRect l="23017" t="5977" r="11379" b="7471"/>
                <a:stretch>
                  <a:fillRect/>
                </a:stretch>
              </p:blipFill>
              <p:spPr>
                <a:xfrm rot="21295024">
                  <a:off x="2144111" y="480848"/>
                  <a:ext cx="5998779" cy="5935718"/>
                </a:xfrm>
                <a:prstGeom prst="rect">
                  <a:avLst/>
                </a:prstGeom>
              </p:spPr>
            </p:pic>
            <p:sp>
              <p:nvSpPr>
                <p:cNvPr id="3" name="Donut 2"/>
                <p:cNvSpPr/>
                <p:nvPr/>
              </p:nvSpPr>
              <p:spPr>
                <a:xfrm>
                  <a:off x="1671146" y="-1"/>
                  <a:ext cx="6968358" cy="6858001"/>
                </a:xfrm>
                <a:prstGeom prst="donut">
                  <a:avLst>
                    <a:gd name="adj" fmla="val 6337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" name="Flowchart: Manual Operation 6"/>
              <p:cNvSpPr/>
              <p:nvPr/>
            </p:nvSpPr>
            <p:spPr>
              <a:xfrm rot="6616006">
                <a:off x="6176232" y="-167971"/>
                <a:ext cx="1214015" cy="165046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lowchart: Manual Operation 7"/>
              <p:cNvSpPr/>
              <p:nvPr/>
            </p:nvSpPr>
            <p:spPr>
              <a:xfrm rot="2539495">
                <a:off x="6686442" y="5013928"/>
                <a:ext cx="1214015" cy="165046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lowchart: Manual Operation 8"/>
              <p:cNvSpPr/>
              <p:nvPr/>
            </p:nvSpPr>
            <p:spPr>
              <a:xfrm rot="13405090">
                <a:off x="998503" y="167603"/>
                <a:ext cx="1214015" cy="1824297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lowchart: Manual Operation 9"/>
              <p:cNvSpPr/>
              <p:nvPr/>
            </p:nvSpPr>
            <p:spPr>
              <a:xfrm rot="17203174">
                <a:off x="1504262" y="5334595"/>
                <a:ext cx="1247429" cy="1809293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 rot="10800000" flipV="1">
              <a:off x="3427012" y="3260034"/>
              <a:ext cx="1463040" cy="349857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0800000">
              <a:off x="3420385" y="3253408"/>
              <a:ext cx="1461716" cy="38033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0800000">
              <a:off x="3483996" y="3094382"/>
              <a:ext cx="1358348" cy="722244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 flipV="1">
              <a:off x="3490624" y="3102333"/>
              <a:ext cx="1329193" cy="69839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 flipV="1">
              <a:off x="3601942" y="2903549"/>
              <a:ext cx="1098605" cy="1064151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10800000">
              <a:off x="3587364" y="2927405"/>
              <a:ext cx="1119808" cy="1040296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6200000" flipV="1">
              <a:off x="3476045" y="3094381"/>
              <a:ext cx="1366300" cy="714293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3476045" y="3101008"/>
              <a:ext cx="1358348" cy="661284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3408459" y="3335572"/>
              <a:ext cx="1485570" cy="208059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6200000" flipH="1">
              <a:off x="3412434" y="3285212"/>
              <a:ext cx="1485571" cy="292873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16200000" flipH="1">
              <a:off x="3396531" y="3436288"/>
              <a:ext cx="1509424" cy="1457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975653" y="2067339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4.846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690731" y="1965297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4.838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71176" y="1965297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4.849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flipH="1">
              <a:off x="3315693" y="2076616"/>
              <a:ext cx="532738" cy="521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983064" y="2339009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4.854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649111" y="2601401"/>
              <a:ext cx="699386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4.8575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553693" y="2983065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4.859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85500" y="3762292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4.856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760428" y="4088294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4.856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126188" y="4390446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4.854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460143" y="4589228"/>
              <a:ext cx="615097" cy="320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4.853</a:t>
              </a:r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/>
          <a:srcRect l="4865"/>
          <a:stretch/>
        </p:blipFill>
        <p:spPr bwMode="auto">
          <a:xfrm>
            <a:off x="158888" y="1330201"/>
            <a:ext cx="4470620" cy="485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1518809" y="1062163"/>
            <a:ext cx="138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Unused Pack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351754" y="3960917"/>
            <a:ext cx="127221" cy="135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935389" y="3524920"/>
            <a:ext cx="127221" cy="135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59</a:t>
            </a:fld>
            <a:endParaRPr lang="en-US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4"/>
          <a:srcRect l="3700" b="5034"/>
          <a:stretch/>
        </p:blipFill>
        <p:spPr bwMode="auto">
          <a:xfrm>
            <a:off x="7642215" y="1369208"/>
            <a:ext cx="4532976" cy="462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Curved Left Arrow 48"/>
          <p:cNvSpPr/>
          <p:nvPr/>
        </p:nvSpPr>
        <p:spPr>
          <a:xfrm>
            <a:off x="4619192" y="4668405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34403" y="1062163"/>
            <a:ext cx="290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Used and Modified </a:t>
            </a:r>
            <a:r>
              <a:rPr lang="en-US" dirty="0" smtClean="0"/>
              <a:t>Pack #12 </a:t>
            </a:r>
            <a:endParaRPr lang="en-US" dirty="0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690911" y="36224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Reworked Collar Packs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0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4923" y="1386731"/>
            <a:ext cx="5438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2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m long Nb</a:t>
            </a:r>
            <a:r>
              <a:rPr lang="en-US" sz="2400" baseline="-25000" dirty="0">
                <a:solidFill>
                  <a:srgbClr val="002060"/>
                </a:solidFill>
                <a:ea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Sn practice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coil was cut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into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six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pieces </a:t>
            </a:r>
            <a:endParaRPr lang="en-US" sz="2400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R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esistive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strain gauges glued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on the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coil inner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surface, on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the stainless steel w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edges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and on the titanium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Fuji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ilm measures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stress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gradients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Six collared models </a:t>
            </a: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were 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built with different shimming (0-0.12mm)</a:t>
            </a:r>
            <a:endParaRPr lang="en-US" sz="24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One collared model was clamped twice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Magnet shim plan was finalized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79360" y="243731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/>
              <a:t>Mechanical Models</a:t>
            </a:r>
            <a:endParaRPr lang="en-US" sz="4400" dirty="0">
              <a:ea typeface="+mj-ea"/>
              <a:cs typeface="+mj-cs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2"/>
          <a:srcRect l="14413" r="15304" b="5029"/>
          <a:stretch>
            <a:fillRect/>
          </a:stretch>
        </p:blipFill>
        <p:spPr bwMode="auto">
          <a:xfrm>
            <a:off x="8664148" y="1421688"/>
            <a:ext cx="2978153" cy="1762710"/>
          </a:xfrm>
          <a:prstGeom prst="rect">
            <a:avLst/>
          </a:prstGeom>
          <a:noFill/>
        </p:spPr>
      </p:pic>
      <p:pic>
        <p:nvPicPr>
          <p:cNvPr id="24" name="Picture 2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31179" y="3563615"/>
            <a:ext cx="2811122" cy="2034301"/>
          </a:xfrm>
          <a:prstGeom prst="rect">
            <a:avLst/>
          </a:prstGeom>
          <a:noFill/>
        </p:spPr>
      </p:pic>
      <p:pic>
        <p:nvPicPr>
          <p:cNvPr id="28" name="Picture 27" descr="DSC08029.JPG"/>
          <p:cNvPicPr>
            <a:picLocks noChangeAspect="1"/>
          </p:cNvPicPr>
          <p:nvPr/>
        </p:nvPicPr>
        <p:blipFill>
          <a:blip r:embed="rId4" cstate="print"/>
          <a:srcRect l="30000" t="215" r="3548"/>
          <a:stretch>
            <a:fillRect/>
          </a:stretch>
        </p:blipFill>
        <p:spPr>
          <a:xfrm>
            <a:off x="431440" y="3652864"/>
            <a:ext cx="2214787" cy="2001928"/>
          </a:xfrm>
          <a:prstGeom prst="rect">
            <a:avLst/>
          </a:prstGeom>
        </p:spPr>
      </p:pic>
      <p:pic>
        <p:nvPicPr>
          <p:cNvPr id="29" name="Picture 2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776" y="1593818"/>
            <a:ext cx="2214786" cy="1357489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/>
          <p:cNvCxnSpPr/>
          <p:nvPr/>
        </p:nvCxnSpPr>
        <p:spPr>
          <a:xfrm rot="10800000" flipV="1">
            <a:off x="7619867" y="3124161"/>
            <a:ext cx="1140796" cy="26836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7614699" y="3119079"/>
            <a:ext cx="1139764" cy="29174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7664301" y="2997095"/>
            <a:ext cx="1059163" cy="55401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7669468" y="3003194"/>
            <a:ext cx="1036430" cy="535713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7756267" y="2850713"/>
            <a:ext cx="856630" cy="81627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7744901" y="2869011"/>
            <a:ext cx="873163" cy="79797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V="1">
            <a:off x="7666759" y="2992567"/>
            <a:ext cx="1048046" cy="55696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7666708" y="2997986"/>
            <a:ext cx="1041946" cy="51563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7614815" y="3180786"/>
            <a:ext cx="1139534" cy="162233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7617915" y="3141618"/>
            <a:ext cx="1139535" cy="22836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7605666" y="3259268"/>
            <a:ext cx="1157831" cy="1136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103465" y="5751237"/>
            <a:ext cx="285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Used and Modified Pack #21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9037" y="986951"/>
            <a:ext cx="4707172" cy="484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60</a:t>
            </a:fld>
            <a:endParaRPr lang="en-US"/>
          </a:p>
        </p:txBody>
      </p:sp>
      <p:pic>
        <p:nvPicPr>
          <p:cNvPr id="29" name="Picture 28" descr="Picture 178.jpg"/>
          <p:cNvPicPr>
            <a:picLocks noChangeAspect="1"/>
          </p:cNvPicPr>
          <p:nvPr/>
        </p:nvPicPr>
        <p:blipFill>
          <a:blip r:embed="rId3" cstate="print"/>
          <a:srcRect l="11304" t="7304" r="13652" b="10957"/>
          <a:stretch>
            <a:fillRect/>
          </a:stretch>
        </p:blipFill>
        <p:spPr>
          <a:xfrm>
            <a:off x="1345780" y="1326577"/>
            <a:ext cx="5416285" cy="4424660"/>
          </a:xfrm>
          <a:prstGeom prst="rect">
            <a:avLst/>
          </a:prstGeom>
        </p:spPr>
      </p:pic>
      <p:pic>
        <p:nvPicPr>
          <p:cNvPr id="31" name="Picture 30" descr="Picture 180.jpg"/>
          <p:cNvPicPr>
            <a:picLocks noChangeAspect="1"/>
          </p:cNvPicPr>
          <p:nvPr/>
        </p:nvPicPr>
        <p:blipFill>
          <a:blip r:embed="rId4" cstate="print"/>
          <a:srcRect t="4550" b="12628"/>
          <a:stretch>
            <a:fillRect/>
          </a:stretch>
        </p:blipFill>
        <p:spPr>
          <a:xfrm rot="10800000">
            <a:off x="3426503" y="1334526"/>
            <a:ext cx="3335560" cy="2071950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690911" y="36224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Reworked Collar Packs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7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70313"/>
            <a:ext cx="9144000" cy="468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038600" y="872"/>
            <a:ext cx="43852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MBHSP02 SG Data</a:t>
            </a:r>
            <a:endParaRPr lang="en-US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811669"/>
            <a:ext cx="23622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749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5412" y="4406544"/>
            <a:ext cx="321582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5875"/>
            <a:ext cx="588542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Group 22"/>
          <p:cNvGrpSpPr/>
          <p:nvPr/>
        </p:nvGrpSpPr>
        <p:grpSpPr>
          <a:xfrm>
            <a:off x="7543800" y="1447801"/>
            <a:ext cx="3179538" cy="3389531"/>
            <a:chOff x="1295400" y="153194"/>
            <a:chExt cx="7005545" cy="7327455"/>
          </a:xfrm>
        </p:grpSpPr>
        <p:sp>
          <p:nvSpPr>
            <p:cNvPr id="24" name="TextBox 23"/>
            <p:cNvSpPr txBox="1"/>
            <p:nvPr/>
          </p:nvSpPr>
          <p:spPr>
            <a:xfrm>
              <a:off x="2806438" y="6083417"/>
              <a:ext cx="1032031" cy="1397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24835" y="6083417"/>
              <a:ext cx="1049689" cy="1397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G</a:t>
              </a:r>
            </a:p>
          </p:txBody>
        </p:sp>
        <p:pic>
          <p:nvPicPr>
            <p:cNvPr id="26" name="Picture 25" descr="file098.jpg"/>
            <p:cNvPicPr>
              <a:picLocks noChangeAspect="1"/>
            </p:cNvPicPr>
            <p:nvPr/>
          </p:nvPicPr>
          <p:blipFill>
            <a:blip r:embed="rId4" cstate="print"/>
            <a:srcRect l="15231" t="5556" r="17905" b="11111"/>
            <a:stretch>
              <a:fillRect/>
            </a:stretch>
          </p:blipFill>
          <p:spPr>
            <a:xfrm>
              <a:off x="1600200" y="381000"/>
              <a:ext cx="5715000" cy="57150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038599" y="685801"/>
              <a:ext cx="1183904" cy="53227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Coil #5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38599" y="5334000"/>
              <a:ext cx="1183904" cy="53227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Coil #7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39552" y="2459392"/>
              <a:ext cx="961393" cy="1397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B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10800000">
              <a:off x="7315200" y="3276600"/>
              <a:ext cx="228600" cy="15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295400" y="3276600"/>
              <a:ext cx="228600" cy="15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5638800" y="6172200"/>
              <a:ext cx="153988" cy="15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3086894" y="265906"/>
              <a:ext cx="227012" cy="15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5525294" y="265906"/>
              <a:ext cx="227012" cy="15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3200400" y="6172200"/>
              <a:ext cx="153988" cy="15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1006" y="2954864"/>
            <a:ext cx="5867400" cy="34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Rectangle 37"/>
          <p:cNvSpPr/>
          <p:nvPr/>
        </p:nvSpPr>
        <p:spPr>
          <a:xfrm>
            <a:off x="2590800" y="1028700"/>
            <a:ext cx="4495800" cy="6654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707202" y="4608732"/>
            <a:ext cx="4419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78627" y="2792723"/>
            <a:ext cx="1475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MBHSP01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42" name="Straight Arrow Connector 41"/>
          <p:cNvCxnSpPr>
            <a:stCxn id="40" idx="3"/>
          </p:cNvCxnSpPr>
          <p:nvPr/>
        </p:nvCxnSpPr>
        <p:spPr>
          <a:xfrm>
            <a:off x="1654345" y="3023556"/>
            <a:ext cx="1680261" cy="15470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0" idx="3"/>
          </p:cNvCxnSpPr>
          <p:nvPr/>
        </p:nvCxnSpPr>
        <p:spPr>
          <a:xfrm flipV="1">
            <a:off x="1654345" y="1694174"/>
            <a:ext cx="1731793" cy="13293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736843" y="114431"/>
            <a:ext cx="42243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MBHSP02 </a:t>
            </a:r>
            <a:endParaRPr lang="en-US" sz="4400" dirty="0"/>
          </a:p>
          <a:p>
            <a:r>
              <a:rPr lang="en-US" sz="4400" dirty="0"/>
              <a:t>Collared Coil Size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0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4919" y="2117936"/>
            <a:ext cx="9144000" cy="323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3981719" y="3946736"/>
            <a:ext cx="76200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67319" y="5394537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MBHSP01 after </a:t>
            </a:r>
            <a:r>
              <a:rPr lang="en-US" sz="2400" dirty="0">
                <a:solidFill>
                  <a:srgbClr val="C00000"/>
                </a:solidFill>
              </a:rPr>
              <a:t>test </a:t>
            </a:r>
          </a:p>
        </p:txBody>
      </p:sp>
      <p:cxnSp>
        <p:nvCxnSpPr>
          <p:cNvPr id="7" name="Straight Connector 6"/>
          <p:cNvCxnSpPr>
            <a:stCxn id="5" idx="0"/>
          </p:cNvCxnSpPr>
          <p:nvPr/>
        </p:nvCxnSpPr>
        <p:spPr>
          <a:xfrm flipV="1">
            <a:off x="4438919" y="4480137"/>
            <a:ext cx="914400" cy="914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92314" y="2427820"/>
            <a:ext cx="2394005" cy="2286000"/>
            <a:chOff x="1828800" y="1066800"/>
            <a:chExt cx="4603805" cy="4556098"/>
          </a:xfrm>
        </p:grpSpPr>
        <p:grpSp>
          <p:nvGrpSpPr>
            <p:cNvPr id="10" name="Group 10"/>
            <p:cNvGrpSpPr/>
            <p:nvPr/>
          </p:nvGrpSpPr>
          <p:grpSpPr>
            <a:xfrm>
              <a:off x="1828800" y="1066800"/>
              <a:ext cx="4603805" cy="4556098"/>
              <a:chOff x="987334" y="0"/>
              <a:chExt cx="6968358" cy="686295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987334" y="0"/>
                <a:ext cx="6968358" cy="6858001"/>
                <a:chOff x="1671146" y="-1"/>
                <a:chExt cx="6968358" cy="6858001"/>
              </a:xfrm>
            </p:grpSpPr>
            <p:pic>
              <p:nvPicPr>
                <p:cNvPr id="17" name="Picture 16" descr="Picture 170.jpg"/>
                <p:cNvPicPr>
                  <a:picLocks noChangeAspect="1"/>
                </p:cNvPicPr>
                <p:nvPr/>
              </p:nvPicPr>
              <p:blipFill>
                <a:blip r:embed="rId3" cstate="print"/>
                <a:srcRect l="23017" t="5977" r="11379" b="7471"/>
                <a:stretch>
                  <a:fillRect/>
                </a:stretch>
              </p:blipFill>
              <p:spPr>
                <a:xfrm rot="21295024">
                  <a:off x="2144111" y="480848"/>
                  <a:ext cx="5998779" cy="5935718"/>
                </a:xfrm>
                <a:prstGeom prst="rect">
                  <a:avLst/>
                </a:prstGeom>
              </p:spPr>
            </p:pic>
            <p:sp>
              <p:nvSpPr>
                <p:cNvPr id="18" name="Donut 2"/>
                <p:cNvSpPr/>
                <p:nvPr/>
              </p:nvSpPr>
              <p:spPr>
                <a:xfrm>
                  <a:off x="1671146" y="-1"/>
                  <a:ext cx="6968358" cy="6858001"/>
                </a:xfrm>
                <a:prstGeom prst="donut">
                  <a:avLst>
                    <a:gd name="adj" fmla="val 6337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Flowchart: Manual Operation 12"/>
              <p:cNvSpPr/>
              <p:nvPr/>
            </p:nvSpPr>
            <p:spPr>
              <a:xfrm rot="6616006">
                <a:off x="6176232" y="-167971"/>
                <a:ext cx="1214015" cy="165046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lowchart: Manual Operation 13"/>
              <p:cNvSpPr/>
              <p:nvPr/>
            </p:nvSpPr>
            <p:spPr>
              <a:xfrm rot="2539495">
                <a:off x="6686442" y="5013928"/>
                <a:ext cx="1214015" cy="165046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lowchart: Manual Operation 14"/>
              <p:cNvSpPr/>
              <p:nvPr/>
            </p:nvSpPr>
            <p:spPr>
              <a:xfrm rot="13405090">
                <a:off x="998503" y="167603"/>
                <a:ext cx="1214015" cy="1824297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lowchart: Manual Operation 15"/>
              <p:cNvSpPr/>
              <p:nvPr/>
            </p:nvSpPr>
            <p:spPr>
              <a:xfrm rot="17203174">
                <a:off x="1504262" y="5334595"/>
                <a:ext cx="1247429" cy="1809293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 rot="5400000">
              <a:off x="2133600" y="3352800"/>
              <a:ext cx="3962400" cy="1588"/>
            </a:xfrm>
            <a:prstGeom prst="straightConnector1">
              <a:avLst/>
            </a:prstGeom>
            <a:ln w="22225">
              <a:solidFill>
                <a:srgbClr val="00B05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63</a:t>
            </a:fld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Clamped Iron Mechanical Measurements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27552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487" y="1429555"/>
            <a:ext cx="7197145" cy="417275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64</a:t>
            </a:fld>
            <a:endParaRPr lang="en-US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031159" y="209518"/>
            <a:ext cx="98298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Skin Stress</a:t>
            </a:r>
            <a:endParaRPr lang="en-US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96862" y="1429555"/>
            <a:ext cx="5356538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7" idx="3"/>
          </p:cNvCxnSpPr>
          <p:nvPr/>
        </p:nvCxnSpPr>
        <p:spPr>
          <a:xfrm flipH="1" flipV="1">
            <a:off x="8153400" y="1696255"/>
            <a:ext cx="622523" cy="35868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06773" y="1518186"/>
            <a:ext cx="1475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MBHSP01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52675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872" y="119522"/>
            <a:ext cx="906779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MBHSM01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2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222" y="2263775"/>
            <a:ext cx="892318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66</a:t>
            </a:fld>
            <a:endParaRPr lang="en-US"/>
          </a:p>
        </p:txBody>
      </p:sp>
      <p:pic>
        <p:nvPicPr>
          <p:cNvPr id="6" name="Picture 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1588" y="1303338"/>
            <a:ext cx="778581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8449859" y="2933234"/>
            <a:ext cx="3981450" cy="257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100262" y="220663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Iron Laminations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394472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1673" y="1249250"/>
            <a:ext cx="6429854" cy="510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67</a:t>
            </a:fld>
            <a:endParaRPr lang="en-US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031159" y="209518"/>
            <a:ext cx="98298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Skin Stress</a:t>
            </a:r>
            <a:endParaRPr lang="en-US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85241" y="2113148"/>
            <a:ext cx="1475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MBHSP02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08331" y="3219718"/>
            <a:ext cx="5356538" cy="5830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8049296" y="2343981"/>
            <a:ext cx="1335945" cy="8757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6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19201"/>
            <a:ext cx="91440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87124" y="219076"/>
            <a:ext cx="86189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MBHSM01 SG </a:t>
            </a:r>
            <a:r>
              <a:rPr lang="en-US" sz="4400" dirty="0"/>
              <a:t>Data after Skin </a:t>
            </a:r>
            <a:r>
              <a:rPr lang="en-US" sz="4400" dirty="0" smtClean="0"/>
              <a:t>Bolting</a:t>
            </a:r>
            <a:endParaRPr lang="en-US" sz="4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9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872" y="119522"/>
            <a:ext cx="906779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MBHSP03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8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MBHSP01 2m Long Magnet</a:t>
            </a: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27746" y="1521590"/>
            <a:ext cx="9067800" cy="3967268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RRP 108/127 conductor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No Core 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Original ends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Laser cut collars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Collaring after MM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Shims after MM</a:t>
            </a:r>
            <a:endParaRPr lang="en-US" sz="3200" dirty="0">
              <a:solidFill>
                <a:srgbClr val="0070C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Welded skin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W</a:t>
            </a:r>
            <a:r>
              <a:rPr lang="en-US" sz="3200" dirty="0" smtClean="0">
                <a:solidFill>
                  <a:srgbClr val="0070C0"/>
                </a:solidFill>
              </a:rPr>
              <a:t>elded end plates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6453" y="5640739"/>
            <a:ext cx="91990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“Development </a:t>
            </a:r>
            <a:r>
              <a:rPr lang="en-US" dirty="0"/>
              <a:t>and Test of a Single-Aperture 11 </a:t>
            </a:r>
            <a:r>
              <a:rPr lang="en-US" dirty="0" smtClean="0"/>
              <a:t>T Nb3Sn </a:t>
            </a:r>
            <a:r>
              <a:rPr lang="en-US" dirty="0"/>
              <a:t>Demonstrator Dipole for LHC </a:t>
            </a:r>
            <a:r>
              <a:rPr lang="en-US" dirty="0" smtClean="0"/>
              <a:t>Upgrades” </a:t>
            </a:r>
            <a:r>
              <a:rPr lang="en-US" dirty="0"/>
              <a:t>presented at </a:t>
            </a:r>
            <a:r>
              <a:rPr lang="en-US" dirty="0">
                <a:solidFill>
                  <a:srgbClr val="0000CC"/>
                </a:solidFill>
              </a:rPr>
              <a:t>ASC 2012</a:t>
            </a:r>
            <a:r>
              <a:rPr lang="en-US" dirty="0"/>
              <a:t> (Portland, USA</a:t>
            </a:r>
            <a:r>
              <a:rPr lang="en-US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8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76-622C-495A-8531-9CD70AA00BBD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99714" y="1745095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MBH02</a:t>
            </a:r>
          </a:p>
          <a:p>
            <a:pPr algn="ctr"/>
            <a:r>
              <a:rPr lang="en-US" sz="1400" dirty="0"/>
              <a:t>445 mm from 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5848" y="5773515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MBH03</a:t>
            </a:r>
          </a:p>
          <a:p>
            <a:pPr algn="ctr"/>
            <a:r>
              <a:rPr lang="en-US" sz="1400" dirty="0"/>
              <a:t>435 mm from RE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t="11783" r="5170" b="9667"/>
          <a:stretch/>
        </p:blipFill>
        <p:spPr bwMode="auto">
          <a:xfrm>
            <a:off x="3461915" y="2363959"/>
            <a:ext cx="2830287" cy="156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7279" r="6363" b="6979"/>
          <a:stretch/>
        </p:blipFill>
        <p:spPr bwMode="auto">
          <a:xfrm>
            <a:off x="3461915" y="3944716"/>
            <a:ext cx="2773984" cy="153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47714" y="1746365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MBH05</a:t>
            </a:r>
          </a:p>
          <a:p>
            <a:pPr algn="ctr"/>
            <a:r>
              <a:rPr lang="en-US" sz="1400" dirty="0"/>
              <a:t>479 mm from 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93847" y="5774785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MBH07</a:t>
            </a:r>
          </a:p>
          <a:p>
            <a:pPr algn="ctr"/>
            <a:r>
              <a:rPr lang="en-US" sz="1400" dirty="0"/>
              <a:t>467 mm from 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42418" y="5588849"/>
            <a:ext cx="19514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(1 box = 101.6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16569" y="1017820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28120" y="1017820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9015" r="6547" b="8527"/>
          <a:stretch/>
        </p:blipFill>
        <p:spPr bwMode="auto">
          <a:xfrm>
            <a:off x="6440247" y="2396698"/>
            <a:ext cx="2834640" cy="1504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117334" y="1746365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MBH08</a:t>
            </a:r>
          </a:p>
          <a:p>
            <a:pPr algn="ctr"/>
            <a:r>
              <a:rPr lang="en-US" sz="1400" dirty="0"/>
              <a:t>447 mm from 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57467" y="1017820"/>
            <a:ext cx="1600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MBHSM01</a:t>
            </a:r>
          </a:p>
        </p:txBody>
      </p:sp>
      <p:sp>
        <p:nvSpPr>
          <p:cNvPr id="20" name="Chord 19"/>
          <p:cNvSpPr/>
          <p:nvPr/>
        </p:nvSpPr>
        <p:spPr>
          <a:xfrm rot="16200000">
            <a:off x="6432471" y="2568055"/>
            <a:ext cx="2834640" cy="2834640"/>
          </a:xfrm>
          <a:prstGeom prst="chord">
            <a:avLst>
              <a:gd name="adj1" fmla="val 5388529"/>
              <a:gd name="adj2" fmla="val 1621282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67828" y="4259695"/>
            <a:ext cx="1475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Mirror Block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7470" r="6458" b="7527"/>
          <a:stretch/>
        </p:blipFill>
        <p:spPr bwMode="auto">
          <a:xfrm>
            <a:off x="355539" y="2322023"/>
            <a:ext cx="2962275" cy="155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7" t="25228" r="15845" b="6599"/>
          <a:stretch/>
        </p:blipFill>
        <p:spPr bwMode="auto">
          <a:xfrm rot="10800000">
            <a:off x="355538" y="3944715"/>
            <a:ext cx="2962275" cy="162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057400" y="107207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>
                <a:latin typeface="+mn-lt"/>
              </a:rPr>
              <a:t>Coil Sizes</a:t>
            </a:r>
            <a:endParaRPr lang="en-US" dirty="0">
              <a:latin typeface="+mn-lt"/>
            </a:endParaRPr>
          </a:p>
        </p:txBody>
      </p:sp>
      <p:pic>
        <p:nvPicPr>
          <p:cNvPr id="22" name="Picture 2" descr="C:\Users\nobrega\Desktop\Picture2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64" b="2233"/>
          <a:stretch/>
        </p:blipFill>
        <p:spPr bwMode="auto">
          <a:xfrm>
            <a:off x="9350556" y="2045351"/>
            <a:ext cx="2750859" cy="37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9982200" y="1035985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</p:spTree>
    <p:extLst>
      <p:ext uri="{BB962C8B-B14F-4D97-AF65-F5344CB8AC3E}">
        <p14:creationId xmlns:p14="http://schemas.microsoft.com/office/powerpoint/2010/main" val="23273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304764"/>
            <a:ext cx="9154194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19837" y="332657"/>
            <a:ext cx="3430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After Skin Bolting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9742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4038600"/>
            <a:ext cx="2879812" cy="2449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676400"/>
            <a:ext cx="4074418" cy="226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5257800" y="5486400"/>
            <a:ext cx="1548172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00400" y="9906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3800" y="9144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676400"/>
            <a:ext cx="4068452" cy="22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28800" y="4343400"/>
            <a:ext cx="25140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Collared twice </a:t>
            </a:r>
          </a:p>
          <a:p>
            <a:r>
              <a:rPr lang="en-US" dirty="0"/>
              <a:t>with radial shim increase</a:t>
            </a:r>
          </a:p>
          <a:p>
            <a:r>
              <a:rPr lang="en-US" dirty="0"/>
              <a:t>by 3mil=75um</a:t>
            </a:r>
          </a:p>
          <a:p>
            <a:endParaRPr lang="en-US" dirty="0"/>
          </a:p>
          <a:p>
            <a:r>
              <a:rPr lang="en-US" dirty="0"/>
              <a:t>Main pressure 6000psi</a:t>
            </a:r>
          </a:p>
          <a:p>
            <a:r>
              <a:rPr lang="en-US" dirty="0"/>
              <a:t>Key pressure 8000psi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77200" y="5410201"/>
            <a:ext cx="2312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pressure 4000psi</a:t>
            </a:r>
          </a:p>
          <a:p>
            <a:r>
              <a:rPr lang="en-US" dirty="0"/>
              <a:t>Key pressure 10000psi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981200" y="762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ea typeface="+mj-ea"/>
                <a:cs typeface="+mj-cs"/>
              </a:rPr>
              <a:t>OD after Collaring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1" y="2743200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Design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438400" y="2971800"/>
            <a:ext cx="3124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162800" y="2971800"/>
            <a:ext cx="3124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	            </a:t>
            </a:r>
            <a:fld id="{B6F15528-21DE-4FAA-801E-634DDDAF4B2B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57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4253298"/>
            <a:ext cx="2873610" cy="260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1" y="1143000"/>
            <a:ext cx="778986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5400000">
            <a:off x="5029200" y="5562600"/>
            <a:ext cx="2133600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ea typeface="+mj-ea"/>
                <a:cs typeface="+mj-cs"/>
              </a:rPr>
              <a:t>After Yoke Clamping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77200" y="5410201"/>
            <a:ext cx="2312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pressure 3000psi</a:t>
            </a:r>
          </a:p>
          <a:p>
            <a:r>
              <a:rPr lang="en-US" dirty="0"/>
              <a:t>Key pressure 3500psi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5410201"/>
            <a:ext cx="2312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pressure 2500psi</a:t>
            </a:r>
          </a:p>
          <a:p>
            <a:r>
              <a:rPr lang="en-US" dirty="0"/>
              <a:t>Key pressure 3500psi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0" y="46482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58200" y="46482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Igor Novitski	            </a:t>
            </a:r>
            <a:fld id="{B6F15528-21DE-4FAA-801E-634DDDAF4B2B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07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Bullets</a:t>
            </a:r>
            <a:endParaRPr lang="en-US" dirty="0">
              <a:latin typeface="+mn-l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72200" y="3769386"/>
            <a:ext cx="3378100" cy="253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219200"/>
            <a:ext cx="3378100" cy="253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1260623"/>
            <a:ext cx="3581400" cy="250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3810000"/>
            <a:ext cx="3581400" cy="249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828800" y="35814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91600" y="3581401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</a:p>
        </p:txBody>
      </p:sp>
    </p:spTree>
    <p:extLst>
      <p:ext uri="{BB962C8B-B14F-4D97-AF65-F5344CB8AC3E}">
        <p14:creationId xmlns:p14="http://schemas.microsoft.com/office/powerpoint/2010/main" val="382296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365125"/>
            <a:ext cx="9067800" cy="1325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MBHDP01</a:t>
            </a: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r="24585"/>
          <a:stretch/>
        </p:blipFill>
        <p:spPr bwMode="auto">
          <a:xfrm>
            <a:off x="1888722" y="1901625"/>
            <a:ext cx="3257548" cy="336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783799" y="1298484"/>
            <a:ext cx="14673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62711" y="1322624"/>
            <a:ext cx="1600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MBHSP03</a:t>
            </a:r>
            <a:r>
              <a:rPr lang="en-US" sz="2400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860630" y="222353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 smtClean="0">
                <a:ea typeface="+mj-ea"/>
                <a:cs typeface="+mj-cs"/>
              </a:rPr>
              <a:t>Collared Coil Shims</a:t>
            </a:r>
            <a:endParaRPr lang="en-US" sz="4400" dirty="0">
              <a:ea typeface="+mj-ea"/>
              <a:cs typeface="+mj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90800" y="5410200"/>
            <a:ext cx="18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17mil Shoe</a:t>
            </a:r>
          </a:p>
          <a:p>
            <a:r>
              <a:rPr lang="en-US" dirty="0"/>
              <a:t>10mil Radial Shim</a:t>
            </a:r>
          </a:p>
          <a:p>
            <a:r>
              <a:rPr lang="en-US" dirty="0"/>
              <a:t>8.8mil MP Shim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86600" y="5410200"/>
            <a:ext cx="2600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32mil Shoe</a:t>
            </a:r>
          </a:p>
          <a:p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13</a:t>
            </a:r>
            <a:r>
              <a:rPr lang="en-US" dirty="0"/>
              <a:t> mil Radial Shim</a:t>
            </a:r>
          </a:p>
          <a:p>
            <a:r>
              <a:rPr lang="en-US" dirty="0"/>
              <a:t>0 MP Shim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/>
          <a:srcRect l="1" r="33886"/>
          <a:stretch/>
        </p:blipFill>
        <p:spPr bwMode="auto">
          <a:xfrm>
            <a:off x="5975430" y="1828801"/>
            <a:ext cx="3340020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6962711" y="2117318"/>
            <a:ext cx="6096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10mil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86601" y="4572000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13mil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6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32" y="1566559"/>
            <a:ext cx="8542337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2884" y="318196"/>
            <a:ext cx="57246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Collared Coil Geometry</a:t>
            </a:r>
            <a:r>
              <a:rPr lang="en-US" dirty="0"/>
              <a:t>	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255313" y="4067651"/>
            <a:ext cx="7239000" cy="0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687976" y="3733800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design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77</a:t>
            </a:fld>
            <a:endParaRPr lang="en-US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133" y="2319034"/>
            <a:ext cx="2879812" cy="2449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993733" y="3766834"/>
            <a:ext cx="1548172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1941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Iron Geometry Check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1026" name="Picture 2" descr="C:\Users\novitski\Pictures\2014-10-08\0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t="2500" r="15209" b="9167"/>
          <a:stretch/>
        </p:blipFill>
        <p:spPr bwMode="auto">
          <a:xfrm>
            <a:off x="6834187" y="1989200"/>
            <a:ext cx="3923821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874127" y="1284187"/>
            <a:ext cx="4826660" cy="4391252"/>
            <a:chOff x="5413598" y="1418999"/>
            <a:chExt cx="4826660" cy="439125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42" t="4330" r="23408"/>
            <a:stretch/>
          </p:blipFill>
          <p:spPr bwMode="auto">
            <a:xfrm>
              <a:off x="6553200" y="2305052"/>
              <a:ext cx="3687058" cy="3505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416282" y="2715310"/>
              <a:ext cx="16880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“0” gap on Bars </a:t>
              </a:r>
            </a:p>
            <a:p>
              <a:r>
                <a:rPr lang="en-US" dirty="0"/>
                <a:t>1.503-1.505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13598" y="1418999"/>
              <a:ext cx="40822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Measured gap 10-15mils (design~40 mils)</a:t>
              </a:r>
            </a:p>
            <a:p>
              <a:r>
                <a:rPr lang="en-US" dirty="0"/>
                <a:t>At the ends ~0, locally  at </a:t>
              </a:r>
              <a:r>
                <a:rPr lang="en-US" dirty="0" err="1"/>
                <a:t>ss</a:t>
              </a:r>
              <a:r>
                <a:rPr lang="en-US" dirty="0"/>
                <a:t> ~20</a:t>
              </a:r>
            </a:p>
            <a:p>
              <a:r>
                <a:rPr lang="en-US" dirty="0"/>
                <a:t>Witness marks on opposite sides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418783" y="3429001"/>
              <a:ext cx="268835" cy="4224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6922498" y="2342329"/>
              <a:ext cx="171777" cy="15091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325966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4" y="1819275"/>
            <a:ext cx="9094787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90590" y="242176"/>
            <a:ext cx="41854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Skin SG Readings </a:t>
            </a:r>
          </a:p>
        </p:txBody>
      </p:sp>
      <p:sp>
        <p:nvSpPr>
          <p:cNvPr id="7" name="Rectangle 6"/>
          <p:cNvSpPr/>
          <p:nvPr/>
        </p:nvSpPr>
        <p:spPr>
          <a:xfrm>
            <a:off x="5083826" y="1981200"/>
            <a:ext cx="1271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Stress, MPa</a:t>
            </a:r>
          </a:p>
        </p:txBody>
      </p:sp>
      <p:sp>
        <p:nvSpPr>
          <p:cNvPr id="8" name="Rectangle 7"/>
          <p:cNvSpPr/>
          <p:nvPr/>
        </p:nvSpPr>
        <p:spPr>
          <a:xfrm>
            <a:off x="2057401" y="2350532"/>
            <a:ext cx="4037805" cy="245006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518160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Massaging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6600" y="5179361"/>
            <a:ext cx="955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Welding</a:t>
            </a:r>
          </a:p>
        </p:txBody>
      </p:sp>
    </p:spTree>
    <p:extLst>
      <p:ext uri="{BB962C8B-B14F-4D97-AF65-F5344CB8AC3E}">
        <p14:creationId xmlns:p14="http://schemas.microsoft.com/office/powerpoint/2010/main" val="401313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23457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Collar Pack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9639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	            </a:t>
            </a:r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0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6128834"/>
              </p:ext>
            </p:extLst>
          </p:nvPr>
        </p:nvGraphicFramePr>
        <p:xfrm>
          <a:off x="6249912" y="1560133"/>
          <a:ext cx="5486400" cy="233885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135087"/>
                <a:gridCol w="2351313"/>
              </a:tblGrid>
              <a:tr h="2814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b="1" dirty="0"/>
                        <a:t>Parameter</a:t>
                      </a:r>
                      <a:endParaRPr lang="en-US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b="1" dirty="0"/>
                        <a:t>Value</a:t>
                      </a:r>
                      <a:endParaRPr lang="en-US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</a:tr>
              <a:tr h="3752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Collar material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Nirosta</a:t>
                      </a:r>
                      <a:r>
                        <a:rPr lang="en-US" sz="1800" dirty="0" smtClean="0">
                          <a:effectLst/>
                        </a:rPr>
                        <a:t> high-Manganese SS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</a:tr>
              <a:tr h="3752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Collar width</a:t>
                      </a:r>
                      <a:r>
                        <a:rPr lang="en-GB" sz="1800" dirty="0"/>
                        <a:t>, mm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17.75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</a:tr>
              <a:tr h="3752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Lamination thickness, mm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1.5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</a:tr>
              <a:tr h="3752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/>
                        <a:t>Collar pack length, mm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 smtClean="0"/>
                        <a:t>38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34" marR="45434" marT="0" marB="0"/>
                </a:tc>
              </a:tr>
            </a:tbl>
          </a:graphicData>
        </a:graphic>
      </p:graphicFrame>
      <p:pic>
        <p:nvPicPr>
          <p:cNvPr id="12" name="Picture 11" descr="Picture 154.jpg"/>
          <p:cNvPicPr>
            <a:picLocks noChangeAspect="1"/>
          </p:cNvPicPr>
          <p:nvPr/>
        </p:nvPicPr>
        <p:blipFill>
          <a:blip r:embed="rId2" cstate="print"/>
          <a:srcRect l="17500" t="1111" r="8333" b="3333"/>
          <a:stretch>
            <a:fillRect/>
          </a:stretch>
        </p:blipFill>
        <p:spPr>
          <a:xfrm rot="5400000">
            <a:off x="1136133" y="3895280"/>
            <a:ext cx="2429328" cy="23474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522138"/>
            <a:ext cx="58856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Use 0.127 </a:t>
            </a:r>
            <a:r>
              <a:rPr lang="en-US" sz="2400" dirty="0">
                <a:solidFill>
                  <a:srgbClr val="002060"/>
                </a:solidFill>
              </a:rPr>
              <a:t>mm shim </a:t>
            </a:r>
            <a:r>
              <a:rPr lang="en-US" sz="2400" dirty="0" smtClean="0">
                <a:solidFill>
                  <a:srgbClr val="002060"/>
                </a:solidFill>
              </a:rPr>
              <a:t>between laminations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pPr lvl="1" algn="just"/>
            <a:r>
              <a:rPr lang="en-US" sz="2400" dirty="0">
                <a:solidFill>
                  <a:srgbClr val="002060"/>
                </a:solidFill>
              </a:rPr>
              <a:t>W</a:t>
            </a:r>
            <a:r>
              <a:rPr lang="en-US" sz="2400" dirty="0" smtClean="0">
                <a:solidFill>
                  <a:srgbClr val="002060"/>
                </a:solidFill>
              </a:rPr>
              <a:t>elded </a:t>
            </a:r>
            <a:r>
              <a:rPr lang="en-US" sz="2400" dirty="0">
                <a:solidFill>
                  <a:srgbClr val="002060"/>
                </a:solidFill>
              </a:rPr>
              <a:t>longitudinally along the pole 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and </a:t>
            </a:r>
            <a:r>
              <a:rPr lang="en-US" sz="2400" dirty="0">
                <a:solidFill>
                  <a:srgbClr val="002060"/>
                </a:solidFill>
              </a:rPr>
              <a:t>on the O.D. above  the pole.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Have 2 pins each welded at the ends.</a:t>
            </a:r>
          </a:p>
        </p:txBody>
      </p:sp>
      <p:pic>
        <p:nvPicPr>
          <p:cNvPr id="11" name="Content Placeholder 3" descr="DSC01613.JPG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486"/>
          <a:stretch/>
        </p:blipFill>
        <p:spPr>
          <a:xfrm>
            <a:off x="4520935" y="3860462"/>
            <a:ext cx="3556265" cy="245405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46"/>
          <a:stretch/>
        </p:blipFill>
        <p:spPr>
          <a:xfrm>
            <a:off x="8474693" y="3873302"/>
            <a:ext cx="3261619" cy="244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6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80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894" y="793376"/>
            <a:ext cx="9856212" cy="53343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8600" y="137917"/>
            <a:ext cx="4473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MBHDP01 SG Data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2426404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81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717" y="845511"/>
            <a:ext cx="9762565" cy="55108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38600" y="137917"/>
            <a:ext cx="4473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MBHDP01 SG Data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7432138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10" y="988686"/>
            <a:ext cx="5341690" cy="38843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971" y="988686"/>
            <a:ext cx="5389641" cy="38843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339" y="4871017"/>
            <a:ext cx="1762796" cy="15002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4871017"/>
            <a:ext cx="1828800" cy="155642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82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96688" y="117323"/>
            <a:ext cx="36585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Bullets Loading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7292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21-23, 2015, CERN-FNAL CM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76-622C-495A-8531-9CD70AA00BBD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316490" y="678707"/>
            <a:ext cx="2962276" cy="5278915"/>
            <a:chOff x="355538" y="1017820"/>
            <a:chExt cx="2962276" cy="5278915"/>
          </a:xfrm>
        </p:grpSpPr>
        <p:sp>
          <p:nvSpPr>
            <p:cNvPr id="8" name="TextBox 7"/>
            <p:cNvSpPr txBox="1"/>
            <p:nvPr/>
          </p:nvSpPr>
          <p:spPr>
            <a:xfrm>
              <a:off x="1099714" y="1745095"/>
              <a:ext cx="14016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MBH02</a:t>
              </a:r>
            </a:p>
            <a:p>
              <a:pPr algn="ctr"/>
              <a:r>
                <a:rPr lang="en-US" sz="1400" dirty="0"/>
                <a:t>445 mm from RE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45848" y="5773515"/>
              <a:ext cx="14016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MBH03</a:t>
              </a:r>
            </a:p>
            <a:p>
              <a:pPr algn="ctr"/>
              <a:r>
                <a:rPr lang="en-US" sz="1400" dirty="0"/>
                <a:t>435 mm from RE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16569" y="1017820"/>
              <a:ext cx="146739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b="1" dirty="0"/>
                <a:t>MBHSP01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7" t="7470" r="6458" b="7527"/>
            <a:stretch/>
          </p:blipFill>
          <p:spPr bwMode="auto">
            <a:xfrm>
              <a:off x="355539" y="2322023"/>
              <a:ext cx="2962275" cy="1556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7" t="25228" r="15845" b="6599"/>
            <a:stretch/>
          </p:blipFill>
          <p:spPr bwMode="auto">
            <a:xfrm rot="10800000">
              <a:off x="355538" y="3944715"/>
              <a:ext cx="2962275" cy="16207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3" name="Title 1"/>
          <p:cNvSpPr txBox="1">
            <a:spLocks/>
          </p:cNvSpPr>
          <p:nvPr/>
        </p:nvSpPr>
        <p:spPr>
          <a:xfrm>
            <a:off x="2057400" y="107207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Size Control</a:t>
            </a:r>
            <a:endParaRPr lang="en-US" dirty="0">
              <a:latin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953000" y="1314453"/>
            <a:ext cx="3657600" cy="4977650"/>
            <a:chOff x="457200" y="1304175"/>
            <a:chExt cx="3657600" cy="4977650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304175"/>
              <a:ext cx="3657600" cy="2100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513976"/>
              <a:ext cx="3657600" cy="276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412043" y="4897900"/>
              <a:ext cx="1747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 Box = 25.4 </a:t>
              </a:r>
              <a:r>
                <a:rPr lang="en-US" dirty="0">
                  <a:latin typeface="Symbol" pitchFamily="18" charset="2"/>
                </a:rPr>
                <a:t>m</a:t>
              </a:r>
              <a:r>
                <a:rPr lang="en-US" dirty="0"/>
                <a:t>m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 rot="5400000">
            <a:off x="7978682" y="2227854"/>
            <a:ext cx="4616635" cy="2623457"/>
            <a:chOff x="304800" y="1447800"/>
            <a:chExt cx="8667750" cy="4438650"/>
          </a:xfrm>
        </p:grpSpPr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6"/>
            <a:srcRect t="6426"/>
            <a:stretch>
              <a:fillRect/>
            </a:stretch>
          </p:blipFill>
          <p:spPr bwMode="auto">
            <a:xfrm>
              <a:off x="304800" y="1447800"/>
              <a:ext cx="8667750" cy="443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 rot="16200000">
              <a:off x="3664188" y="3440922"/>
              <a:ext cx="2720814" cy="6934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1 box =125 </a:t>
              </a:r>
              <a:r>
                <a:rPr lang="en-US" dirty="0">
                  <a:latin typeface="Symbol" pitchFamily="18" charset="2"/>
                </a:rPr>
                <a:t>m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m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5796594" y="835448"/>
            <a:ext cx="21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Laser Cut Collar lams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292338" y="771040"/>
            <a:ext cx="206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Wire </a:t>
            </a:r>
            <a:r>
              <a:rPr lang="en-US" dirty="0" smtClean="0">
                <a:solidFill>
                  <a:srgbClr val="002060"/>
                </a:solidFill>
              </a:rPr>
              <a:t>EDM Iron lams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9155</TotalTime>
  <Words>3350</Words>
  <Application>Microsoft Office PowerPoint</Application>
  <PresentationFormat>Widescreen</PresentationFormat>
  <Paragraphs>827</Paragraphs>
  <Slides>82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82</vt:i4>
      </vt:variant>
    </vt:vector>
  </HeadingPairs>
  <TitlesOfParts>
    <vt:vector size="97" baseType="lpstr">
      <vt:lpstr>Arial Unicode MS</vt:lpstr>
      <vt:lpstr>AngsanaUPC</vt:lpstr>
      <vt:lpstr>Arial</vt:lpstr>
      <vt:lpstr>Calibri</vt:lpstr>
      <vt:lpstr>Calibri Light</vt:lpstr>
      <vt:lpstr>Cambria</vt:lpstr>
      <vt:lpstr>Comic Sans MS</vt:lpstr>
      <vt:lpstr>FermiLgo</vt:lpstr>
      <vt:lpstr>Symbol</vt:lpstr>
      <vt:lpstr>Times New Roman</vt:lpstr>
      <vt:lpstr>TimesNewRomanPSMT</vt:lpstr>
      <vt:lpstr>Wingdings</vt:lpstr>
      <vt:lpstr>1_Office Theme</vt:lpstr>
      <vt:lpstr>Bitmap Image</vt:lpstr>
      <vt:lpstr>Picture</vt:lpstr>
      <vt:lpstr>PowerPoint Presentation</vt:lpstr>
      <vt:lpstr>PowerPoint Presentation</vt:lpstr>
      <vt:lpstr>Mechanical Models</vt:lpstr>
      <vt:lpstr>PowerPoint Presentation</vt:lpstr>
      <vt:lpstr>PowerPoint Presentation</vt:lpstr>
      <vt:lpstr>PowerPoint Presentation</vt:lpstr>
      <vt:lpstr>MBHSP01 2m Long Magnet</vt:lpstr>
      <vt:lpstr>Collar Pack</vt:lpstr>
      <vt:lpstr>PowerPoint Presentation</vt:lpstr>
      <vt:lpstr>PowerPoint Presentation</vt:lpstr>
      <vt:lpstr>PowerPoint Presentation</vt:lpstr>
      <vt:lpstr>Collaring</vt:lpstr>
      <vt:lpstr>PowerPoint Presentation</vt:lpstr>
      <vt:lpstr>Yoking and Clamping</vt:lpstr>
      <vt:lpstr>PowerPoint Presentation</vt:lpstr>
      <vt:lpstr>PowerPoint Presentation</vt:lpstr>
      <vt:lpstr>PowerPoint Presentation</vt:lpstr>
      <vt:lpstr>Skin Cutting and End Plate Welding</vt:lpstr>
      <vt:lpstr>End Design</vt:lpstr>
      <vt:lpstr>MBHSP01 Test Results</vt:lpstr>
      <vt:lpstr>PowerPoint Presentation</vt:lpstr>
      <vt:lpstr>PowerPoint Presentation</vt:lpstr>
      <vt:lpstr>PowerPoint Presentation</vt:lpstr>
      <vt:lpstr>MBHSP02</vt:lpstr>
      <vt:lpstr>Reworked Collar Packs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MBHSM01 Test Results</vt:lpstr>
      <vt:lpstr>PowerPoint Presentation</vt:lpstr>
      <vt:lpstr>Coil Sizes</vt:lpstr>
      <vt:lpstr>Collar Packs</vt:lpstr>
      <vt:lpstr>PowerPoint Presentation</vt:lpstr>
      <vt:lpstr>PowerPoint Presentation</vt:lpstr>
      <vt:lpstr>MBHSP03 Test Results</vt:lpstr>
      <vt:lpstr>MBHDP01</vt:lpstr>
      <vt:lpstr>PowerPoint Presentation</vt:lpstr>
      <vt:lpstr>PowerPoint Presentation</vt:lpstr>
      <vt:lpstr>Geometry Check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Up Slides</vt:lpstr>
      <vt:lpstr>PowerPoint Presentation</vt:lpstr>
      <vt:lpstr>Coil Ground Insulation</vt:lpstr>
      <vt:lpstr>Coil placement on the rotation station</vt:lpstr>
      <vt:lpstr>Ground Insulation Final Wrap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Bullets</vt:lpstr>
      <vt:lpstr>MBHDP01</vt:lpstr>
      <vt:lpstr>PowerPoint Presentation</vt:lpstr>
      <vt:lpstr>PowerPoint Presentation</vt:lpstr>
      <vt:lpstr>Iron Geometry Check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Novitski x4823 11661N</dc:creator>
  <cp:lastModifiedBy>Igor Novitski x4823 11661N</cp:lastModifiedBy>
  <cp:revision>297</cp:revision>
  <cp:lastPrinted>2015-09-21T13:34:04Z</cp:lastPrinted>
  <dcterms:created xsi:type="dcterms:W3CDTF">2015-03-16T15:01:23Z</dcterms:created>
  <dcterms:modified xsi:type="dcterms:W3CDTF">2015-09-21T13:34:33Z</dcterms:modified>
</cp:coreProperties>
</file>