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71" r:id="rId14"/>
    <p:sldId id="272" r:id="rId15"/>
    <p:sldId id="298" r:id="rId16"/>
    <p:sldId id="273" r:id="rId17"/>
    <p:sldId id="274" r:id="rId18"/>
    <p:sldId id="299" r:id="rId19"/>
    <p:sldId id="275" r:id="rId20"/>
    <p:sldId id="276" r:id="rId21"/>
    <p:sldId id="277" r:id="rId22"/>
    <p:sldId id="301" r:id="rId23"/>
    <p:sldId id="303" r:id="rId24"/>
    <p:sldId id="304" r:id="rId25"/>
    <p:sldId id="305" r:id="rId26"/>
    <p:sldId id="306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07" r:id="rId42"/>
    <p:sldId id="302" r:id="rId43"/>
  </p:sldIdLst>
  <p:sldSz cx="9144000" cy="6858000" type="screen4x3"/>
  <p:notesSz cx="6983413" cy="92202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1pPr>
    <a:lvl2pPr marL="4572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2pPr>
    <a:lvl3pPr marL="9144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3pPr>
    <a:lvl4pPr marL="13716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4pPr>
    <a:lvl5pPr marL="1828800" algn="l" defTabSz="449263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88" y="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1"/>
          <p:cNvSpPr>
            <a:spLocks noChangeArrowheads="1"/>
          </p:cNvSpPr>
          <p:nvPr/>
        </p:nvSpPr>
        <p:spPr bwMode="auto">
          <a:xfrm>
            <a:off x="0" y="0"/>
            <a:ext cx="6983413" cy="9220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en-US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257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20" tIns="46440" rIns="92520" bIns="4644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100000"/>
              <a:buFont typeface="Wingdings 2" panose="05020102010507070707" pitchFamily="18" charset="2"/>
              <a:buChar char="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957638" y="0"/>
            <a:ext cx="30257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20" tIns="46440" rIns="92520" bIns="4644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Wingdings 2" panose="05020102010507070707" pitchFamily="18" charset="2"/>
              <a:buChar char="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7450" y="692150"/>
            <a:ext cx="4608513" cy="3455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30275" y="4379913"/>
            <a:ext cx="5122863" cy="41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20" tIns="46440" rIns="92520" bIns="4644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759825"/>
            <a:ext cx="30257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20" tIns="46440" rIns="92520" bIns="4644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100000"/>
              <a:buFont typeface="Wingdings 2" panose="05020102010507070707" pitchFamily="18" charset="2"/>
              <a:buChar char="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957638" y="8759825"/>
            <a:ext cx="302577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20" tIns="46440" rIns="92520" bIns="4644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100000"/>
              <a:buFont typeface="Wingdings 2" panose="05020102010507070707" pitchFamily="18" charset="2"/>
              <a:buChar char="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70D8AF2-7D9D-4844-A124-C4A54382E7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9284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63A1CCC0-32EF-4FA3-9D3E-68D1D2B13FF3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1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12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26519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BCDF0502-0BE1-45C0-B2FA-3A8B1C4394D3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10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9699" name="Text Box 1"/>
          <p:cNvSpPr txBox="1">
            <a:spLocks noChangeArrowheads="1"/>
          </p:cNvSpPr>
          <p:nvPr/>
        </p:nvSpPr>
        <p:spPr bwMode="auto">
          <a:xfrm>
            <a:off x="1363663" y="884238"/>
            <a:ext cx="4259262" cy="3194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en-US"/>
          </a:p>
        </p:txBody>
      </p:sp>
      <p:sp>
        <p:nvSpPr>
          <p:cNvPr id="2970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14902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58EEA328-BD9F-4240-A434-BAB18596C26E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11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1747" name="Text Box 1"/>
          <p:cNvSpPr txBox="1">
            <a:spLocks noChangeArrowheads="1"/>
          </p:cNvSpPr>
          <p:nvPr/>
        </p:nvSpPr>
        <p:spPr bwMode="auto">
          <a:xfrm>
            <a:off x="1363663" y="884238"/>
            <a:ext cx="4259262" cy="3194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en-US"/>
          </a:p>
        </p:txBody>
      </p:sp>
      <p:sp>
        <p:nvSpPr>
          <p:cNvPr id="3174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888288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96F5BA68-0969-47DE-AD06-7517F1669E13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12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37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77817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0CCF7F39-0D26-4BFA-BD8B-427A1B4CE486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13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584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728962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5561688E-CDE2-460B-B4D3-058218B36F33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14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789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836263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67DD5B5C-720A-4849-BF1A-596973A30F14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15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01990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F878A7D1-4CE5-4AF1-8C8D-223F4DEDE026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16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99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4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428016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B47EFA5A-C065-4349-8CA0-08172B65D0E7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17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419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216104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035982B3-DEB0-4822-A817-62DAB67DCA60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18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087397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D0D91F03-5B7B-4609-96D4-71D26097E2F5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19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4403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94317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8407F7C5-97F0-4CEA-BBA8-487ED5E35598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2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331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63502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2493BAEF-D76E-4A22-A1C6-76DC0859CC83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20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4608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349026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794FB4DD-6617-4438-AF2F-693678C49C9F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21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4813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37040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14D19ACA-A0D9-4EFF-8A07-1D1F637FDD84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3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536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95381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23295B77-1305-4F6A-B48C-F6122E114F39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4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7411" name="Text Box 1"/>
          <p:cNvSpPr txBox="1">
            <a:spLocks noChangeArrowheads="1"/>
          </p:cNvSpPr>
          <p:nvPr/>
        </p:nvSpPr>
        <p:spPr bwMode="auto">
          <a:xfrm>
            <a:off x="1363663" y="884238"/>
            <a:ext cx="4259262" cy="3194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en-US"/>
          </a:p>
        </p:txBody>
      </p:sp>
      <p:sp>
        <p:nvSpPr>
          <p:cNvPr id="1741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12847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AAE3C0DE-ED00-4227-882B-5D2CF3078A97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5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1363663" y="884238"/>
            <a:ext cx="4259262" cy="3194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en-US"/>
          </a:p>
        </p:txBody>
      </p:sp>
      <p:sp>
        <p:nvSpPr>
          <p:cNvPr id="194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06715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4ED2FBCB-A536-4061-8409-BE4887C15CAC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6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1365250" y="885825"/>
            <a:ext cx="4254500" cy="3190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en-US"/>
          </a:p>
        </p:txBody>
      </p:sp>
      <p:sp>
        <p:nvSpPr>
          <p:cNvPr id="2150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58368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3F06A3D3-7B1D-48F1-8DC8-28F13B82D790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7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355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81719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6C3825EC-2124-479C-AC10-A63044AF257F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8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1363663" y="884238"/>
            <a:ext cx="4259262" cy="3194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en-US"/>
          </a:p>
        </p:txBody>
      </p:sp>
      <p:sp>
        <p:nvSpPr>
          <p:cNvPr id="2560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40084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Wingdings 2" panose="05020102010507070707" pitchFamily="18" charset="2"/>
              <a:buChar char=""/>
            </a:pPr>
            <a:fld id="{35C6228C-A30A-4688-9DB5-302593018453}" type="slidenum">
              <a:rPr lang="en-GB" sz="1200">
                <a:solidFill>
                  <a:srgbClr val="000000"/>
                </a:solidFill>
              </a:rPr>
              <a:pPr>
                <a:buClr>
                  <a:srgbClr val="000000"/>
                </a:buClr>
                <a:buFont typeface="Wingdings 2" panose="05020102010507070707" pitchFamily="18" charset="2"/>
                <a:buChar char=""/>
              </a:pPr>
              <a:t>9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76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692150"/>
            <a:ext cx="4610100" cy="34575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30275" y="4379913"/>
            <a:ext cx="5124450" cy="41497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30799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2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015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254000"/>
            <a:ext cx="1941513" cy="65770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254000"/>
            <a:ext cx="5676900" cy="65770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412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54000"/>
            <a:ext cx="7770813" cy="130651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653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51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843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08413" cy="4722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3810000" cy="4722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541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505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309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1187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637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066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254000"/>
            <a:ext cx="7770813" cy="13065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0813" cy="472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8169275" y="6424613"/>
            <a:ext cx="166688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en-US"/>
          </a:p>
        </p:txBody>
      </p:sp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629400"/>
            <a:ext cx="914400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152400" y="6521450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en-US"/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1589138" y="6597650"/>
            <a:ext cx="5399533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ＭＳ Ｐゴシック" panose="020B0600070205080204" pitchFamily="34" charset="-128"/>
              <a:buNone/>
              <a:defRPr/>
            </a:pPr>
            <a:r>
              <a:rPr lang="en-GB" sz="1200" b="1" dirty="0" smtClean="0">
                <a:solidFill>
                  <a:srgbClr val="000000"/>
                </a:solidFill>
                <a:latin typeface="ＭＳ Ｐゴシック" panose="020B0600070205080204" pitchFamily="34" charset="-128"/>
              </a:rPr>
              <a:t>Alex Howard </a:t>
            </a:r>
            <a:r>
              <a:rPr lang="en-GB" sz="1200" b="1" dirty="0" smtClean="0">
                <a:solidFill>
                  <a:srgbClr val="000000"/>
                </a:solidFill>
                <a:latin typeface="ＭＳ Ｐゴシック" panose="020B0600070205080204" pitchFamily="34" charset="-128"/>
              </a:rPr>
              <a:t>21</a:t>
            </a:r>
            <a:r>
              <a:rPr lang="en-GB" sz="1200" b="1" baseline="30000" dirty="0" smtClean="0">
                <a:solidFill>
                  <a:srgbClr val="000000"/>
                </a:solidFill>
                <a:latin typeface="ＭＳ Ｐゴシック" panose="020B0600070205080204" pitchFamily="34" charset="-128"/>
              </a:rPr>
              <a:t>st</a:t>
            </a:r>
            <a:r>
              <a:rPr lang="en-GB" sz="1200" b="1" baseline="0" dirty="0" smtClean="0">
                <a:solidFill>
                  <a:srgbClr val="000000"/>
                </a:solidFill>
                <a:latin typeface="ＭＳ Ｐゴシック" panose="020B0600070205080204" pitchFamily="34" charset="-128"/>
              </a:rPr>
              <a:t> </a:t>
            </a:r>
            <a:r>
              <a:rPr lang="en-GB" sz="1200" b="1" baseline="0" dirty="0" smtClean="0">
                <a:solidFill>
                  <a:srgbClr val="000000"/>
                </a:solidFill>
                <a:latin typeface="ＭＳ Ｐゴシック" panose="020B0600070205080204" pitchFamily="34" charset="-128"/>
              </a:rPr>
              <a:t>October 2015, </a:t>
            </a:r>
            <a:r>
              <a:rPr lang="en-GB" sz="1200" b="1" baseline="0" dirty="0" err="1" smtClean="0">
                <a:solidFill>
                  <a:srgbClr val="000000"/>
                </a:solidFill>
                <a:latin typeface="ＭＳ Ｐゴシック" panose="020B0600070205080204" pitchFamily="34" charset="-128"/>
              </a:rPr>
              <a:t>Hadronics</a:t>
            </a:r>
            <a:r>
              <a:rPr lang="en-GB" sz="1200" b="1" baseline="0" dirty="0" smtClean="0">
                <a:solidFill>
                  <a:srgbClr val="000000"/>
                </a:solidFill>
                <a:latin typeface="ＭＳ Ｐゴシック" panose="020B0600070205080204" pitchFamily="34" charset="-128"/>
              </a:rPr>
              <a:t> </a:t>
            </a:r>
            <a:r>
              <a:rPr lang="en-GB" sz="1200" b="1" baseline="0" dirty="0" err="1" smtClean="0">
                <a:solidFill>
                  <a:srgbClr val="000000"/>
                </a:solidFill>
                <a:latin typeface="ＭＳ Ｐゴシック" panose="020B0600070205080204" pitchFamily="34" charset="-128"/>
              </a:rPr>
              <a:t>Meeting:The</a:t>
            </a:r>
            <a:r>
              <a:rPr lang="en-GB" sz="1200" b="1" baseline="0" dirty="0" smtClean="0">
                <a:solidFill>
                  <a:srgbClr val="000000"/>
                </a:solidFill>
                <a:latin typeface="ＭＳ Ｐゴシック" panose="020B0600070205080204" pitchFamily="34" charset="-128"/>
              </a:rPr>
              <a:t> </a:t>
            </a:r>
            <a:r>
              <a:rPr lang="en-GB" sz="1200" b="1" baseline="0" dirty="0" smtClean="0">
                <a:solidFill>
                  <a:srgbClr val="000000"/>
                </a:solidFill>
                <a:latin typeface="ＭＳ Ｐゴシック" panose="020B0600070205080204" pitchFamily="34" charset="-128"/>
              </a:rPr>
              <a:t>TARC </a:t>
            </a:r>
            <a:r>
              <a:rPr lang="en-GB" sz="1200" b="1" baseline="0" dirty="0" smtClean="0">
                <a:solidFill>
                  <a:srgbClr val="000000"/>
                </a:solidFill>
                <a:latin typeface="ＭＳ Ｐゴシック" panose="020B0600070205080204" pitchFamily="34" charset="-128"/>
              </a:rPr>
              <a:t>Benchmark (again)</a:t>
            </a:r>
            <a:endParaRPr lang="en-GB" sz="1200" b="1" dirty="0" smtClean="0">
              <a:solidFill>
                <a:srgbClr val="000000"/>
              </a:solidFill>
              <a:latin typeface="ＭＳ Ｐゴシック" panose="020B0600070205080204" pitchFamily="34" charset="-128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8689975" y="6453188"/>
            <a:ext cx="419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5pPr>
            <a:lvl6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6pPr>
            <a:lvl7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7pPr>
            <a:lvl8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8pPr>
            <a:lvl9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fld id="{A009B237-B4A6-4674-80D9-16ED6BEF1D03}" type="slidenum">
              <a:rPr lang="en-GB" sz="1600" smtClean="0">
                <a:solidFill>
                  <a:srgbClr val="000000"/>
                </a:solidFill>
              </a:rPr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t>‹#›</a:t>
            </a:fld>
            <a:endParaRPr lang="en-GB" sz="16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iming>
    <p:tnLst>
      <p:par>
        <p:cTn id="1" dur="indefinite" restart="never" nodeType="tmRoot"/>
      </p:par>
    </p:tnLst>
  </p:timing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800080"/>
        </a:buClr>
        <a:buSzPct val="100000"/>
        <a:buFont typeface="Impact" panose="020B0806030902050204" pitchFamily="34" charset="0"/>
        <a:defRPr sz="4000" kern="1200">
          <a:solidFill>
            <a:srgbClr val="80008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800080"/>
        </a:buClr>
        <a:buSzPct val="100000"/>
        <a:buFont typeface="Impact" panose="020B0806030902050204" pitchFamily="34" charset="0"/>
        <a:defRPr sz="4000">
          <a:solidFill>
            <a:srgbClr val="800080"/>
          </a:solidFill>
          <a:latin typeface="Impact" panose="020B0806030902050204" pitchFamily="34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800080"/>
        </a:buClr>
        <a:buSzPct val="100000"/>
        <a:buFont typeface="Impact" panose="020B0806030902050204" pitchFamily="34" charset="0"/>
        <a:defRPr sz="4000">
          <a:solidFill>
            <a:srgbClr val="800080"/>
          </a:solidFill>
          <a:latin typeface="Impact" panose="020B0806030902050204" pitchFamily="34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800080"/>
        </a:buClr>
        <a:buSzPct val="100000"/>
        <a:buFont typeface="Impact" panose="020B0806030902050204" pitchFamily="34" charset="0"/>
        <a:defRPr sz="4000">
          <a:solidFill>
            <a:srgbClr val="800080"/>
          </a:solidFill>
          <a:latin typeface="Impact" panose="020B0806030902050204" pitchFamily="34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800080"/>
        </a:buClr>
        <a:buSzPct val="100000"/>
        <a:buFont typeface="Impact" panose="020B0806030902050204" pitchFamily="34" charset="0"/>
        <a:defRPr sz="4000">
          <a:solidFill>
            <a:srgbClr val="800080"/>
          </a:solidFill>
          <a:latin typeface="Impact" panose="020B0806030902050204" pitchFamily="34" charset="0"/>
        </a:defRPr>
      </a:lvl5pPr>
      <a:lvl6pPr marL="457200" algn="l" defTabSz="449263" rtl="0" eaLnBrk="0" fontAlgn="base" hangingPunct="0">
        <a:spcBef>
          <a:spcPct val="0"/>
        </a:spcBef>
        <a:spcAft>
          <a:spcPct val="0"/>
        </a:spcAft>
        <a:buClr>
          <a:srgbClr val="800080"/>
        </a:buClr>
        <a:buSzPct val="100000"/>
        <a:buFont typeface="Impact" panose="020B0806030902050204" pitchFamily="34" charset="0"/>
        <a:defRPr sz="4000">
          <a:solidFill>
            <a:srgbClr val="800080"/>
          </a:solidFill>
          <a:latin typeface="Impact" panose="020B0806030902050204" pitchFamily="34" charset="0"/>
        </a:defRPr>
      </a:lvl6pPr>
      <a:lvl7pPr marL="914400" algn="l" defTabSz="449263" rtl="0" eaLnBrk="0" fontAlgn="base" hangingPunct="0">
        <a:spcBef>
          <a:spcPct val="0"/>
        </a:spcBef>
        <a:spcAft>
          <a:spcPct val="0"/>
        </a:spcAft>
        <a:buClr>
          <a:srgbClr val="800080"/>
        </a:buClr>
        <a:buSzPct val="100000"/>
        <a:buFont typeface="Impact" panose="020B0806030902050204" pitchFamily="34" charset="0"/>
        <a:defRPr sz="4000">
          <a:solidFill>
            <a:srgbClr val="800080"/>
          </a:solidFill>
          <a:latin typeface="Impact" panose="020B0806030902050204" pitchFamily="34" charset="0"/>
        </a:defRPr>
      </a:lvl7pPr>
      <a:lvl8pPr marL="1371600" algn="l" defTabSz="449263" rtl="0" eaLnBrk="0" fontAlgn="base" hangingPunct="0">
        <a:spcBef>
          <a:spcPct val="0"/>
        </a:spcBef>
        <a:spcAft>
          <a:spcPct val="0"/>
        </a:spcAft>
        <a:buClr>
          <a:srgbClr val="800080"/>
        </a:buClr>
        <a:buSzPct val="100000"/>
        <a:buFont typeface="Impact" panose="020B0806030902050204" pitchFamily="34" charset="0"/>
        <a:defRPr sz="4000">
          <a:solidFill>
            <a:srgbClr val="800080"/>
          </a:solidFill>
          <a:latin typeface="Impact" panose="020B0806030902050204" pitchFamily="34" charset="0"/>
        </a:defRPr>
      </a:lvl8pPr>
      <a:lvl9pPr marL="1828800" algn="l" defTabSz="449263" rtl="0" eaLnBrk="0" fontAlgn="base" hangingPunct="0">
        <a:spcBef>
          <a:spcPct val="0"/>
        </a:spcBef>
        <a:spcAft>
          <a:spcPct val="0"/>
        </a:spcAft>
        <a:buClr>
          <a:srgbClr val="800080"/>
        </a:buClr>
        <a:buSzPct val="100000"/>
        <a:buFont typeface="Impact" panose="020B0806030902050204" pitchFamily="34" charset="0"/>
        <a:defRPr sz="4000">
          <a:solidFill>
            <a:srgbClr val="800080"/>
          </a:solidFill>
          <a:latin typeface="Impact" panose="020B0806030902050204" pitchFamily="34" charset="0"/>
        </a:defRPr>
      </a:lvl9pPr>
    </p:titleStyle>
    <p:bodyStyle>
      <a:lvl1pPr marL="341313" indent="-341313" algn="l" defTabSz="449263" rtl="0" eaLnBrk="0" fontAlgn="base" hangingPunct="0">
        <a:spcBef>
          <a:spcPts val="600"/>
        </a:spcBef>
        <a:spcAft>
          <a:spcPct val="0"/>
        </a:spcAft>
        <a:buClr>
          <a:srgbClr val="FFCC66"/>
        </a:buClr>
        <a:buSzPct val="70000"/>
        <a:buFont typeface="Monotype Sorts" pitchFamily="80" charset="2"/>
        <a:buBlip>
          <a:blip r:embed="rId15"/>
        </a:buBlip>
        <a:defRPr sz="2400" b="1" kern="1200">
          <a:solidFill>
            <a:srgbClr val="1C1C1C"/>
          </a:solidFill>
          <a:latin typeface="+mn-lt"/>
          <a:ea typeface="+mn-ea"/>
          <a:cs typeface="+mn-cs"/>
        </a:defRPr>
      </a:lvl1pPr>
      <a:lvl2pPr marL="741363" indent="-284163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Comic Sans MS" panose="030F0702030302020204" pitchFamily="66" charset="0"/>
        <a:buChar char="–"/>
        <a:defRPr sz="2000" b="1" kern="1200">
          <a:solidFill>
            <a:srgbClr val="1C1C1C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Wingdings" panose="05000000000000000000" pitchFamily="2" charset="2"/>
        <a:buChar char=""/>
        <a:defRPr b="1" kern="1200">
          <a:solidFill>
            <a:srgbClr val="1C1C1C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Comic Sans MS" panose="030F0702030302020204" pitchFamily="66" charset="0"/>
        <a:buChar char="•"/>
        <a:defRPr sz="1600" b="1" kern="1200">
          <a:solidFill>
            <a:srgbClr val="1C1C1C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Comic Sans MS" panose="030F0702030302020204" pitchFamily="66" charset="0"/>
        <a:buChar char="•"/>
        <a:defRPr sz="1600" b="1" kern="1200">
          <a:solidFill>
            <a:srgbClr val="1C1C1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36513" y="4763"/>
            <a:ext cx="9107487" cy="1192212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dirty="0" smtClean="0"/>
              <a:t>Validation of Geant4 against the TARC benchmark:</a:t>
            </a:r>
            <a:br>
              <a:rPr lang="en-GB" sz="2800" dirty="0" smtClean="0"/>
            </a:br>
            <a:r>
              <a:rPr lang="en-GB" sz="2800" dirty="0" smtClean="0"/>
              <a:t>Testing neutron production, transportation and interaction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4925" y="4509121"/>
            <a:ext cx="9036050" cy="504056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 algn="ctr">
              <a:lnSpc>
                <a:spcPct val="80000"/>
              </a:lnSpc>
              <a:buFont typeface="Monotype Sorts" pitchFamily="80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dirty="0" smtClean="0"/>
              <a:t>Alex Howard, ETH Zürich</a:t>
            </a:r>
            <a:br>
              <a:rPr lang="en-GB" sz="1800" dirty="0" smtClean="0"/>
            </a:br>
            <a:endParaRPr lang="en-GB" sz="1800" dirty="0" smtClean="0"/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835696" y="1356585"/>
            <a:ext cx="5674865" cy="286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457200" indent="-4572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914400" indent="-4572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buClr>
                <a:srgbClr val="000000"/>
              </a:buClr>
              <a:buFont typeface="Times New Roman" panose="02020603050405020304" pitchFamily="18" charset="0"/>
              <a:buAutoNum type="arabicPeriod"/>
            </a:pPr>
            <a:r>
              <a:rPr lang="en-GB" b="1" dirty="0" smtClean="0">
                <a:solidFill>
                  <a:srgbClr val="000000"/>
                </a:solidFill>
              </a:rPr>
              <a:t>TARC </a:t>
            </a:r>
            <a:r>
              <a:rPr lang="en-GB" b="1" dirty="0">
                <a:solidFill>
                  <a:srgbClr val="000000"/>
                </a:solidFill>
              </a:rPr>
              <a:t>– experimental set-up and aims</a:t>
            </a:r>
          </a:p>
          <a:p>
            <a:pPr>
              <a:buClr>
                <a:srgbClr val="000000"/>
              </a:buClr>
              <a:buFont typeface="Times New Roman" panose="02020603050405020304" pitchFamily="18" charset="0"/>
              <a:buAutoNum type="arabicPeriod"/>
            </a:pPr>
            <a:r>
              <a:rPr lang="en-GB" b="1" dirty="0">
                <a:solidFill>
                  <a:srgbClr val="000000"/>
                </a:solidFill>
              </a:rPr>
              <a:t>Geant4 simulation</a:t>
            </a:r>
          </a:p>
          <a:p>
            <a:pPr>
              <a:buClr>
                <a:srgbClr val="000000"/>
              </a:buClr>
              <a:buFont typeface="Times New Roman" panose="02020603050405020304" pitchFamily="18" charset="0"/>
              <a:buAutoNum type="arabicPeriod"/>
            </a:pPr>
            <a:r>
              <a:rPr lang="en-GB" b="1" dirty="0">
                <a:solidFill>
                  <a:srgbClr val="000000"/>
                </a:solidFill>
              </a:rPr>
              <a:t>Comparing data with simulation</a:t>
            </a:r>
          </a:p>
          <a:p>
            <a:pPr lvl="1">
              <a:buClr>
                <a:srgbClr val="000000"/>
              </a:buClr>
              <a:buFont typeface="Times New Roman" panose="02020603050405020304" pitchFamily="18" charset="0"/>
              <a:buChar char="•"/>
            </a:pPr>
            <a:r>
              <a:rPr lang="en-GB" sz="2000" b="1" dirty="0">
                <a:solidFill>
                  <a:srgbClr val="000000"/>
                </a:solidFill>
              </a:rPr>
              <a:t>Energy-time correlation</a:t>
            </a:r>
          </a:p>
          <a:p>
            <a:pPr lvl="1">
              <a:buClr>
                <a:srgbClr val="000000"/>
              </a:buClr>
              <a:buFont typeface="Times New Roman" panose="02020603050405020304" pitchFamily="18" charset="0"/>
              <a:buChar char="•"/>
            </a:pPr>
            <a:r>
              <a:rPr lang="en-GB" sz="2000" b="1" dirty="0">
                <a:solidFill>
                  <a:srgbClr val="000000"/>
                </a:solidFill>
              </a:rPr>
              <a:t>Absolute </a:t>
            </a:r>
            <a:r>
              <a:rPr lang="en-GB" sz="2000" b="1" dirty="0" err="1">
                <a:solidFill>
                  <a:srgbClr val="000000"/>
                </a:solidFill>
              </a:rPr>
              <a:t>Fluence</a:t>
            </a:r>
            <a:endParaRPr lang="en-GB" sz="2000" b="1" dirty="0">
              <a:solidFill>
                <a:srgbClr val="000000"/>
              </a:solidFill>
            </a:endParaRPr>
          </a:p>
          <a:p>
            <a:pPr lvl="1">
              <a:buClr>
                <a:srgbClr val="000000"/>
              </a:buClr>
              <a:buFont typeface="Times New Roman" panose="02020603050405020304" pitchFamily="18" charset="0"/>
              <a:buChar char="•"/>
            </a:pPr>
            <a:r>
              <a:rPr lang="en-GB" sz="2000" b="1" dirty="0">
                <a:solidFill>
                  <a:srgbClr val="000000"/>
                </a:solidFill>
              </a:rPr>
              <a:t>Radial </a:t>
            </a:r>
            <a:r>
              <a:rPr lang="en-GB" sz="2000" b="1" dirty="0" smtClean="0">
                <a:solidFill>
                  <a:srgbClr val="000000"/>
                </a:solidFill>
              </a:rPr>
              <a:t>Distributions</a:t>
            </a:r>
          </a:p>
          <a:p>
            <a:pPr>
              <a:buClr>
                <a:srgbClr val="000000"/>
              </a:buClr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Resurrection from 2008-today…</a:t>
            </a:r>
            <a:endParaRPr lang="en-GB" b="1" dirty="0">
              <a:solidFill>
                <a:srgbClr val="C00000"/>
              </a:solidFill>
            </a:endParaRPr>
          </a:p>
          <a:p>
            <a:pPr>
              <a:buClr>
                <a:srgbClr val="000000"/>
              </a:buClr>
              <a:buFont typeface="Times New Roman" panose="02020603050405020304" pitchFamily="18" charset="0"/>
              <a:buAutoNum type="arabicPeriod"/>
            </a:pPr>
            <a:r>
              <a:rPr lang="en-GB" b="1" dirty="0" smtClean="0">
                <a:solidFill>
                  <a:srgbClr val="000000"/>
                </a:solidFill>
              </a:rPr>
              <a:t>Summary </a:t>
            </a:r>
            <a:r>
              <a:rPr lang="en-GB" b="1" dirty="0">
                <a:solidFill>
                  <a:srgbClr val="000000"/>
                </a:solidFill>
              </a:rPr>
              <a:t>and Conclusions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"/>
          <p:cNvGrpSpPr>
            <a:grpSpLocks/>
          </p:cNvGrpSpPr>
          <p:nvPr/>
        </p:nvGrpSpPr>
        <p:grpSpPr bwMode="auto">
          <a:xfrm>
            <a:off x="3600450" y="692150"/>
            <a:ext cx="5794375" cy="5794375"/>
            <a:chOff x="2268" y="436"/>
            <a:chExt cx="3650" cy="3650"/>
          </a:xfrm>
        </p:grpSpPr>
        <p:pic>
          <p:nvPicPr>
            <p:cNvPr id="2867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8" y="436"/>
              <a:ext cx="3651" cy="3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8679" name="Text Box 3"/>
            <p:cNvSpPr txBox="1">
              <a:spLocks noChangeArrowheads="1"/>
            </p:cNvSpPr>
            <p:nvPr/>
          </p:nvSpPr>
          <p:spPr bwMode="auto">
            <a:xfrm>
              <a:off x="4169" y="803"/>
              <a:ext cx="1213" cy="3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r>
                <a:rPr lang="en-GB" sz="2200">
                  <a:solidFill>
                    <a:srgbClr val="FFFFFF"/>
                  </a:solidFill>
                </a:rPr>
                <a:t>Geant4</a:t>
              </a:r>
            </a:p>
            <a:p>
              <a:pPr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r>
                <a:rPr lang="en-GB" sz="1800">
                  <a:solidFill>
                    <a:srgbClr val="FFFFFF"/>
                  </a:solidFill>
                </a:rPr>
                <a:t>Bertini + neutron_hp</a:t>
              </a:r>
            </a:p>
          </p:txBody>
        </p:sp>
      </p:grpSp>
      <p:sp>
        <p:nvSpPr>
          <p:cNvPr id="28675" name="Rectangle 4"/>
          <p:cNvSpPr>
            <a:spLocks noGrp="1" noChangeArrowheads="1"/>
          </p:cNvSpPr>
          <p:nvPr>
            <p:ph type="title"/>
          </p:nvPr>
        </p:nvSpPr>
        <p:spPr>
          <a:xfrm>
            <a:off x="75455" y="-21902"/>
            <a:ext cx="7808913" cy="85861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977900" indent="-196850">
              <a:tabLst>
                <a:tab pos="977900" algn="l"/>
                <a:tab pos="1892300" algn="l"/>
                <a:tab pos="2806700" algn="l"/>
                <a:tab pos="3721100" algn="l"/>
                <a:tab pos="4635500" algn="l"/>
                <a:tab pos="5549900" algn="l"/>
                <a:tab pos="6464300" algn="l"/>
                <a:tab pos="7378700" algn="l"/>
                <a:tab pos="8293100" algn="l"/>
                <a:tab pos="9207500" algn="l"/>
                <a:tab pos="10121900" algn="l"/>
                <a:tab pos="11036300" algn="l"/>
              </a:tabLst>
            </a:pPr>
            <a:r>
              <a:rPr lang="en-GB" dirty="0" smtClean="0"/>
              <a:t>Neutron Energy-Time Correlation</a:t>
            </a:r>
          </a:p>
        </p:txBody>
      </p:sp>
      <p:sp>
        <p:nvSpPr>
          <p:cNvPr id="2867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3995738" cy="34194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428625" indent="-323850">
              <a:lnSpc>
                <a:spcPct val="90000"/>
              </a:lnSpc>
              <a:spcBef>
                <a:spcPts val="500"/>
              </a:spcBef>
              <a:tabLst>
                <a:tab pos="998538" algn="l"/>
                <a:tab pos="1912938" algn="l"/>
                <a:tab pos="2827338" algn="l"/>
                <a:tab pos="3741738" algn="l"/>
                <a:tab pos="4656138" algn="l"/>
                <a:tab pos="5570538" algn="l"/>
                <a:tab pos="6484938" algn="l"/>
                <a:tab pos="7399338" algn="l"/>
                <a:tab pos="8313738" algn="l"/>
                <a:tab pos="9228138" algn="l"/>
                <a:tab pos="10142538" algn="l"/>
              </a:tabLst>
            </a:pPr>
            <a:r>
              <a:rPr lang="en-GB" sz="2000" smtClean="0"/>
              <a:t>Neutron energy and time are stored for the flux through a given radial shell</a:t>
            </a:r>
          </a:p>
          <a:p>
            <a:pPr marL="428625" indent="-323850">
              <a:lnSpc>
                <a:spcPct val="90000"/>
              </a:lnSpc>
              <a:spcBef>
                <a:spcPts val="500"/>
              </a:spcBef>
              <a:buFont typeface="Monotype Sorts" pitchFamily="80" charset="2"/>
              <a:buNone/>
              <a:tabLst>
                <a:tab pos="998538" algn="l"/>
                <a:tab pos="1912938" algn="l"/>
                <a:tab pos="2827338" algn="l"/>
                <a:tab pos="3741738" algn="l"/>
                <a:tab pos="4656138" algn="l"/>
                <a:tab pos="5570538" algn="l"/>
                <a:tab pos="6484938" algn="l"/>
                <a:tab pos="7399338" algn="l"/>
                <a:tab pos="8313738" algn="l"/>
                <a:tab pos="9228138" algn="l"/>
                <a:tab pos="10142538" algn="l"/>
              </a:tabLst>
            </a:pPr>
            <a:endParaRPr lang="en-GB" sz="2000" smtClean="0"/>
          </a:p>
          <a:p>
            <a:pPr marL="428625" indent="-323850">
              <a:lnSpc>
                <a:spcPct val="90000"/>
              </a:lnSpc>
              <a:spcBef>
                <a:spcPts val="500"/>
              </a:spcBef>
              <a:tabLst>
                <a:tab pos="998538" algn="l"/>
                <a:tab pos="1912938" algn="l"/>
                <a:tab pos="2827338" algn="l"/>
                <a:tab pos="3741738" algn="l"/>
                <a:tab pos="4656138" algn="l"/>
                <a:tab pos="5570538" algn="l"/>
                <a:tab pos="6484938" algn="l"/>
                <a:tab pos="7399338" algn="l"/>
                <a:tab pos="8313738" algn="l"/>
                <a:tab pos="9228138" algn="l"/>
                <a:tab pos="10142538" algn="l"/>
              </a:tabLst>
            </a:pPr>
            <a:r>
              <a:rPr lang="en-GB" sz="2000" smtClean="0"/>
              <a:t>Reasonable agreement with expectation, although the low energy population is quite different between physics list (as expected)</a:t>
            </a:r>
            <a:r>
              <a:rPr lang="ar-SA" sz="2000" smtClean="0">
                <a:cs typeface="Arial" panose="020B0604020202020204" pitchFamily="34" charset="0"/>
              </a:rPr>
              <a:t>‏</a:t>
            </a:r>
            <a:endParaRPr lang="en-GB" sz="2000" smtClean="0"/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5251450" y="4648200"/>
            <a:ext cx="8064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GB" sz="2200">
                <a:solidFill>
                  <a:srgbClr val="FFFFFF"/>
                </a:solidFill>
              </a:rPr>
              <a:t>Geant4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"/>
          <p:cNvGrpSpPr>
            <a:grpSpLocks/>
          </p:cNvGrpSpPr>
          <p:nvPr/>
        </p:nvGrpSpPr>
        <p:grpSpPr bwMode="auto">
          <a:xfrm>
            <a:off x="4356100" y="692150"/>
            <a:ext cx="5110163" cy="5110163"/>
            <a:chOff x="2744" y="436"/>
            <a:chExt cx="3219" cy="3219"/>
          </a:xfrm>
        </p:grpSpPr>
        <p:pic>
          <p:nvPicPr>
            <p:cNvPr id="3073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436"/>
              <a:ext cx="3220" cy="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0733" name="Text Box 3"/>
            <p:cNvSpPr txBox="1">
              <a:spLocks noChangeArrowheads="1"/>
            </p:cNvSpPr>
            <p:nvPr/>
          </p:nvSpPr>
          <p:spPr bwMode="auto">
            <a:xfrm>
              <a:off x="4420" y="760"/>
              <a:ext cx="1213" cy="35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r>
                <a:rPr lang="en-GB" sz="2200">
                  <a:solidFill>
                    <a:srgbClr val="FFFFFF"/>
                  </a:solidFill>
                </a:rPr>
                <a:t>Geant4</a:t>
              </a:r>
            </a:p>
            <a:p>
              <a:pPr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r>
                <a:rPr lang="en-GB" sz="1800">
                  <a:solidFill>
                    <a:srgbClr val="FFFFFF"/>
                  </a:solidFill>
                </a:rPr>
                <a:t>Bertini + neutron_hp</a:t>
              </a:r>
            </a:p>
          </p:txBody>
        </p:sp>
      </p:grpSp>
      <p:sp>
        <p:nvSpPr>
          <p:cNvPr id="30723" name="Rectangle 4"/>
          <p:cNvSpPr>
            <a:spLocks noGrp="1" noChangeArrowheads="1"/>
          </p:cNvSpPr>
          <p:nvPr>
            <p:ph type="title"/>
          </p:nvPr>
        </p:nvSpPr>
        <p:spPr>
          <a:xfrm>
            <a:off x="35496" y="40581"/>
            <a:ext cx="7808913" cy="8681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977900" indent="-196850">
              <a:tabLst>
                <a:tab pos="977900" algn="l"/>
                <a:tab pos="1892300" algn="l"/>
                <a:tab pos="2806700" algn="l"/>
                <a:tab pos="3721100" algn="l"/>
                <a:tab pos="4635500" algn="l"/>
                <a:tab pos="5549900" algn="l"/>
                <a:tab pos="6464300" algn="l"/>
                <a:tab pos="7378700" algn="l"/>
                <a:tab pos="8293100" algn="l"/>
                <a:tab pos="9207500" algn="l"/>
                <a:tab pos="10121900" algn="l"/>
                <a:tab pos="11036300" algn="l"/>
              </a:tabLst>
            </a:pPr>
            <a:r>
              <a:rPr lang="en-GB" dirty="0" smtClean="0"/>
              <a:t>Neutron Energy-Time Correlation</a:t>
            </a:r>
          </a:p>
        </p:txBody>
      </p:sp>
      <p:sp>
        <p:nvSpPr>
          <p:cNvPr id="3072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85738" y="1225550"/>
            <a:ext cx="3600450" cy="4027488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428625" indent="-323850">
              <a:spcBef>
                <a:spcPts val="500"/>
              </a:spcBef>
              <a:tabLst>
                <a:tab pos="998538" algn="l"/>
                <a:tab pos="1912938" algn="l"/>
                <a:tab pos="2827338" algn="l"/>
                <a:tab pos="3741738" algn="l"/>
                <a:tab pos="4656138" algn="l"/>
                <a:tab pos="5570538" algn="l"/>
                <a:tab pos="6484938" algn="l"/>
                <a:tab pos="7399338" algn="l"/>
                <a:tab pos="8313738" algn="l"/>
                <a:tab pos="9228138" algn="l"/>
                <a:tab pos="10142538" algn="l"/>
              </a:tabLst>
            </a:pPr>
            <a:r>
              <a:rPr lang="en-GB" sz="2000" smtClean="0"/>
              <a:t>Neutron energy and time are stored for the flux through a given radial shell</a:t>
            </a:r>
            <a:br>
              <a:rPr lang="en-GB" sz="2000" smtClean="0"/>
            </a:br>
            <a:endParaRPr lang="en-GB" sz="2000" smtClean="0"/>
          </a:p>
          <a:p>
            <a:pPr marL="428625" indent="-323850">
              <a:spcBef>
                <a:spcPts val="500"/>
              </a:spcBef>
              <a:tabLst>
                <a:tab pos="998538" algn="l"/>
                <a:tab pos="1912938" algn="l"/>
                <a:tab pos="2827338" algn="l"/>
                <a:tab pos="3741738" algn="l"/>
                <a:tab pos="4656138" algn="l"/>
                <a:tab pos="5570538" algn="l"/>
                <a:tab pos="6484938" algn="l"/>
                <a:tab pos="7399338" algn="l"/>
                <a:tab pos="8313738" algn="l"/>
                <a:tab pos="9228138" algn="l"/>
                <a:tab pos="10142538" algn="l"/>
              </a:tabLst>
            </a:pPr>
            <a:r>
              <a:rPr lang="en-GB" sz="2000" smtClean="0"/>
              <a:t>Reasonable agreement with expectation, although the low energy population is quite different between physics list (as expected)</a:t>
            </a:r>
            <a:r>
              <a:rPr lang="ar-SA" sz="2000" smtClean="0">
                <a:cs typeface="Arial" panose="020B0604020202020204" pitchFamily="34" charset="0"/>
              </a:rPr>
              <a:t>‏</a:t>
            </a:r>
            <a:endParaRPr lang="en-GB" sz="2000" smtClean="0"/>
          </a:p>
        </p:txBody>
      </p:sp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5251450" y="4648200"/>
            <a:ext cx="8064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GB" sz="2200">
                <a:solidFill>
                  <a:srgbClr val="FFFFFF"/>
                </a:solidFill>
              </a:rPr>
              <a:t>Geant4</a:t>
            </a:r>
          </a:p>
        </p:txBody>
      </p:sp>
      <p:grpSp>
        <p:nvGrpSpPr>
          <p:cNvPr id="30726" name="Group 7"/>
          <p:cNvGrpSpPr>
            <a:grpSpLocks/>
          </p:cNvGrpSpPr>
          <p:nvPr/>
        </p:nvGrpSpPr>
        <p:grpSpPr bwMode="auto">
          <a:xfrm>
            <a:off x="0" y="1052513"/>
            <a:ext cx="4673600" cy="4679950"/>
            <a:chOff x="0" y="663"/>
            <a:chExt cx="2944" cy="2948"/>
          </a:xfrm>
        </p:grpSpPr>
        <p:grpSp>
          <p:nvGrpSpPr>
            <p:cNvPr id="30727" name="Group 8"/>
            <p:cNvGrpSpPr>
              <a:grpSpLocks/>
            </p:cNvGrpSpPr>
            <p:nvPr/>
          </p:nvGrpSpPr>
          <p:grpSpPr bwMode="auto">
            <a:xfrm>
              <a:off x="0" y="663"/>
              <a:ext cx="2944" cy="2948"/>
              <a:chOff x="0" y="663"/>
              <a:chExt cx="2944" cy="2948"/>
            </a:xfrm>
          </p:grpSpPr>
          <p:grpSp>
            <p:nvGrpSpPr>
              <p:cNvPr id="30729" name="Group 9"/>
              <p:cNvGrpSpPr>
                <a:grpSpLocks/>
              </p:cNvGrpSpPr>
              <p:nvPr/>
            </p:nvGrpSpPr>
            <p:grpSpPr bwMode="auto">
              <a:xfrm>
                <a:off x="0" y="663"/>
                <a:ext cx="2944" cy="2948"/>
                <a:chOff x="0" y="663"/>
                <a:chExt cx="2944" cy="2948"/>
              </a:xfrm>
            </p:grpSpPr>
            <p:pic>
              <p:nvPicPr>
                <p:cNvPr id="30731" name="Picture 10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663"/>
                  <a:ext cx="2945" cy="29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30730" name="Text Box 11"/>
              <p:cNvSpPr txBox="1">
                <a:spLocks noChangeArrowheads="1"/>
              </p:cNvSpPr>
              <p:nvPr/>
            </p:nvSpPr>
            <p:spPr bwMode="auto">
              <a:xfrm>
                <a:off x="1053" y="809"/>
                <a:ext cx="913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buClr>
                    <a:srgbClr val="FFFFFF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buClr>
                    <a:srgbClr val="FFFFFF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buClr>
                    <a:srgbClr val="FFFFFF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buClr>
                    <a:srgbClr val="FFFFFF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buClr>
                    <a:srgbClr val="FFFFFF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FFFFFF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FFFFFF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FFFFFF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FFFFFF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>
                  <a:lnSpc>
                    <a:spcPct val="93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buNone/>
                </a:pPr>
                <a:r>
                  <a:rPr lang="en-GB" sz="2200">
                    <a:solidFill>
                      <a:srgbClr val="FFFFFF"/>
                    </a:solidFill>
                  </a:rPr>
                  <a:t>TARC Paper</a:t>
                </a:r>
              </a:p>
            </p:txBody>
          </p:sp>
        </p:grpSp>
        <p:sp>
          <p:nvSpPr>
            <p:cNvPr id="30728" name="AutoShape 12"/>
            <p:cNvSpPr>
              <a:spLocks noChangeArrowheads="1"/>
            </p:cNvSpPr>
            <p:nvPr/>
          </p:nvSpPr>
          <p:spPr bwMode="auto">
            <a:xfrm>
              <a:off x="449" y="2729"/>
              <a:ext cx="1359" cy="250"/>
            </a:xfrm>
            <a:prstGeom prst="roundRect">
              <a:avLst>
                <a:gd name="adj" fmla="val 34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81720" tIns="42480" rIns="81720" bIns="42480">
              <a:spAutoFit/>
            </a:bodyPr>
            <a:lstStyle>
              <a:lvl1pPr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r>
                <a:rPr lang="en-GB" sz="2200">
                  <a:solidFill>
                    <a:srgbClr val="FFFFFF"/>
                  </a:solidFill>
                </a:rPr>
                <a:t>TARC simulation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ChangeArrowheads="1"/>
          </p:cNvSpPr>
          <p:nvPr>
            <p:ph type="title"/>
          </p:nvPr>
        </p:nvSpPr>
        <p:spPr>
          <a:xfrm>
            <a:off x="179388" y="-254000"/>
            <a:ext cx="8785225" cy="13081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Absolute Fluence Distribution @ 45.6cm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17463" y="1268413"/>
            <a:ext cx="3581401" cy="5453062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600" smtClean="0"/>
              <a:t>TARC data are measured at one position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Monotype Sorts" pitchFamily="80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600" smtClean="0"/>
          </a:p>
          <a:p>
            <a:pPr>
              <a:lnSpc>
                <a:spcPct val="80000"/>
              </a:lnSpc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600" smtClean="0"/>
              <a:t>Spectral fluence is determined from the energy-time correlation with cross-checks (lithium activation and </a:t>
            </a:r>
            <a:r>
              <a:rPr lang="en-GB" sz="1600" baseline="30000" smtClean="0"/>
              <a:t>3</a:t>
            </a:r>
            <a:r>
              <a:rPr lang="en-GB" sz="1600" smtClean="0"/>
              <a:t>He ionisation detectors)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Monotype Sorts" pitchFamily="80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600" smtClean="0"/>
          </a:p>
          <a:p>
            <a:pPr>
              <a:lnSpc>
                <a:spcPct val="80000"/>
              </a:lnSpc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600" smtClean="0"/>
              <a:t>T</a:t>
            </a:r>
            <a:r>
              <a:rPr lang="en-GB" sz="1400" smtClean="0"/>
              <a:t>ARC data are unbinned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Monotype Sorts" pitchFamily="80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400" smtClean="0"/>
          </a:p>
          <a:p>
            <a:pPr>
              <a:lnSpc>
                <a:spcPct val="80000"/>
              </a:lnSpc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400" smtClean="0"/>
              <a:t>E dF/dE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Monotype Sorts" pitchFamily="80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400" smtClean="0"/>
          </a:p>
          <a:p>
            <a:pPr>
              <a:lnSpc>
                <a:spcPct val="80000"/>
              </a:lnSpc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400" smtClean="0"/>
              <a:t>Simulated fluence is calculated by measuring the neutron track length through a spherical shell of radius 45.6cm</a:t>
            </a:r>
          </a:p>
          <a:p>
            <a:pPr>
              <a:lnSpc>
                <a:spcPct val="80000"/>
              </a:lnSpc>
              <a:buClr>
                <a:srgbClr val="000000"/>
              </a:buClr>
              <a:buFont typeface="Monotype Sorts" pitchFamily="80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400" smtClean="0"/>
          </a:p>
          <a:p>
            <a:pPr>
              <a:lnSpc>
                <a:spcPct val="80000"/>
              </a:lnSpc>
              <a:buClr>
                <a:srgbClr val="00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400" smtClean="0"/>
              <a:t>Measure counts in bin</a:t>
            </a:r>
          </a:p>
          <a:p>
            <a:pPr lvl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000" smtClean="0"/>
              <a:t>divide by bin width</a:t>
            </a:r>
          </a:p>
          <a:p>
            <a:pPr lvl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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1000" smtClean="0"/>
              <a:t>multiply by mean energy</a:t>
            </a: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990000"/>
              </a:buClr>
              <a:buFont typeface="Wingdings" panose="05000000000000000000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200" smtClean="0"/>
          </a:p>
          <a:p>
            <a:pPr>
              <a:lnSpc>
                <a:spcPct val="80000"/>
              </a:lnSpc>
              <a:spcBef>
                <a:spcPts val="300"/>
              </a:spcBef>
              <a:buSzPct val="140000"/>
              <a:buFont typeface="Monotype Sorts" pitchFamily="80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200" smtClean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6038"/>
            <a:ext cx="6804025" cy="680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0"/>
            <a:ext cx="6804025" cy="680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4450"/>
            <a:ext cx="6840537" cy="684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0800"/>
            <a:ext cx="7772400" cy="6985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Fluence Bertini cascade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4450"/>
            <a:ext cx="6840538" cy="684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0800"/>
            <a:ext cx="7772400" cy="6985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Fluence Binary cascade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909638"/>
            <a:ext cx="540067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50800"/>
            <a:ext cx="9144000" cy="6985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smtClean="0"/>
              <a:t>Fluence Binary cascade – Improved PreCompound</a:t>
            </a:r>
          </a:p>
        </p:txBody>
      </p:sp>
      <p:pic>
        <p:nvPicPr>
          <p:cNvPr id="61444" name="Picture 7" descr="fluence_shell_bic_n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908050"/>
            <a:ext cx="5400676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827088" y="1641475"/>
            <a:ext cx="2544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>
                <a:solidFill>
                  <a:srgbClr val="FF0000"/>
                </a:solidFill>
                <a:latin typeface="Impact" panose="020B0806030902050204" pitchFamily="34" charset="0"/>
              </a:rPr>
              <a:t>NEW PreCompound</a:t>
            </a:r>
            <a:endParaRPr lang="en-US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5364163" y="1603375"/>
            <a:ext cx="1436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>
                <a:solidFill>
                  <a:schemeClr val="accent2"/>
                </a:solidFill>
                <a:latin typeface="Impact" panose="020B0806030902050204" pitchFamily="34" charset="0"/>
              </a:rPr>
              <a:t>Old model</a:t>
            </a:r>
            <a:endParaRPr lang="en-US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38597" y="718635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75800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04813"/>
            <a:ext cx="6156325" cy="615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-254000"/>
            <a:ext cx="8350250" cy="13081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Ratio Plots of fluence G4/Data – Bertini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0" y="1484313"/>
            <a:ext cx="3429000" cy="4738687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500"/>
              </a:spcBef>
              <a:buSzPct val="84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Ratio of </a:t>
            </a:r>
            <a:br>
              <a:rPr lang="en-GB" sz="2000" smtClean="0"/>
            </a:br>
            <a:r>
              <a:rPr lang="en-GB" sz="2000" smtClean="0"/>
              <a:t>4</a:t>
            </a:r>
            <a:r>
              <a:rPr lang="en-GB" sz="2000" smtClean="0">
                <a:latin typeface="Symbol" panose="05050102010706020507" pitchFamily="18" charset="2"/>
              </a:rPr>
              <a:t></a:t>
            </a:r>
            <a:r>
              <a:rPr lang="en-GB" sz="2000" smtClean="0"/>
              <a:t>shell : Data</a:t>
            </a:r>
          </a:p>
          <a:p>
            <a:pPr>
              <a:spcBef>
                <a:spcPts val="500"/>
              </a:spcBef>
              <a:buSzPct val="84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Two-sets of data</a:t>
            </a:r>
          </a:p>
          <a:p>
            <a:pPr>
              <a:spcBef>
                <a:spcPts val="500"/>
              </a:spcBef>
              <a:buSzPct val="84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Approximately 20-60% overestimated</a:t>
            </a:r>
          </a:p>
          <a:p>
            <a:pPr>
              <a:spcBef>
                <a:spcPts val="500"/>
              </a:spcBef>
              <a:buSzPct val="84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Dominated by systematic errors of experiment</a:t>
            </a:r>
          </a:p>
          <a:p>
            <a:pPr>
              <a:spcBef>
                <a:spcPts val="500"/>
              </a:spcBef>
              <a:buSzPct val="84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Shell approach better</a:t>
            </a:r>
          </a:p>
          <a:p>
            <a:pPr>
              <a:spcBef>
                <a:spcPts val="500"/>
              </a:spcBef>
              <a:buSzPct val="84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Sub-structure – due to bertini?</a:t>
            </a:r>
          </a:p>
          <a:p>
            <a:pPr>
              <a:spcBef>
                <a:spcPts val="500"/>
              </a:spcBef>
              <a:buSzPct val="84000"/>
              <a:buFont typeface="Monotype Sorts" pitchFamily="80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smtClean="0"/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7010400" y="6134100"/>
            <a:ext cx="215106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1">
                <a:solidFill>
                  <a:srgbClr val="FFFFFF"/>
                </a:solidFill>
              </a:rPr>
              <a:t>Neutron Energy /eV</a:t>
            </a:r>
          </a:p>
        </p:txBody>
      </p:sp>
      <p:sp>
        <p:nvSpPr>
          <p:cNvPr id="38918" name="Text Box 5"/>
          <p:cNvSpPr txBox="1">
            <a:spLocks noChangeArrowheads="1"/>
          </p:cNvSpPr>
          <p:nvPr/>
        </p:nvSpPr>
        <p:spPr bwMode="auto">
          <a:xfrm rot="10800000">
            <a:off x="3733800" y="1141413"/>
            <a:ext cx="454025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1">
                <a:solidFill>
                  <a:srgbClr val="FFFFFF"/>
                </a:solidFill>
              </a:rPr>
              <a:t>Geant4/Data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28384" y="684431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41325"/>
            <a:ext cx="6227762" cy="622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254000"/>
            <a:ext cx="8350250" cy="13081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Ratio Plots of fluence G4/Data – Binary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107950" y="1773238"/>
            <a:ext cx="3429000" cy="330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360" tIns="44280" rIns="90360" bIns="44280"/>
          <a:lstStyle>
            <a:lvl1pPr marL="341313" indent="-341313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600"/>
              </a:spcBef>
              <a:buClr>
                <a:srgbClr val="FFCC66"/>
              </a:buClr>
              <a:buSzPct val="70000"/>
              <a:buFont typeface="Times New Roman" panose="02020603050405020304" pitchFamily="18" charset="0"/>
              <a:buBlip>
                <a:blip r:embed="rId4"/>
              </a:buBlip>
            </a:pPr>
            <a:r>
              <a:rPr lang="en-GB">
                <a:solidFill>
                  <a:srgbClr val="1C1C1C"/>
                </a:solidFill>
                <a:latin typeface="Comic Sans MS" panose="030F0702030302020204" pitchFamily="66" charset="0"/>
              </a:rPr>
              <a:t>Ratio of </a:t>
            </a:r>
            <a:br>
              <a:rPr lang="en-GB">
                <a:solidFill>
                  <a:srgbClr val="1C1C1C"/>
                </a:solidFill>
                <a:latin typeface="Comic Sans MS" panose="030F0702030302020204" pitchFamily="66" charset="0"/>
              </a:rPr>
            </a:br>
            <a:r>
              <a:rPr lang="en-GB">
                <a:solidFill>
                  <a:srgbClr val="1C1C1C"/>
                </a:solidFill>
                <a:latin typeface="Comic Sans MS" panose="030F0702030302020204" pitchFamily="66" charset="0"/>
              </a:rPr>
              <a:t>4</a:t>
            </a:r>
            <a:r>
              <a:rPr lang="en-GB">
                <a:solidFill>
                  <a:srgbClr val="1C1C1C"/>
                </a:solidFill>
                <a:latin typeface="Symbol" panose="05050102010706020507" pitchFamily="18" charset="2"/>
              </a:rPr>
              <a:t></a:t>
            </a:r>
            <a:r>
              <a:rPr lang="en-GB">
                <a:solidFill>
                  <a:srgbClr val="1C1C1C"/>
                </a:solidFill>
                <a:latin typeface="Comic Sans MS" panose="030F0702030302020204" pitchFamily="66" charset="0"/>
              </a:rPr>
              <a:t> Shell : Data</a:t>
            </a:r>
          </a:p>
          <a:p>
            <a:pPr>
              <a:spcBef>
                <a:spcPts val="600"/>
              </a:spcBef>
              <a:buClr>
                <a:srgbClr val="FFCC66"/>
              </a:buClr>
              <a:buSzPct val="70000"/>
              <a:buFont typeface="Times New Roman" panose="02020603050405020304" pitchFamily="18" charset="0"/>
              <a:buBlip>
                <a:blip r:embed="rId4"/>
              </a:buBlip>
            </a:pPr>
            <a:r>
              <a:rPr lang="en-GB">
                <a:solidFill>
                  <a:srgbClr val="1C1C1C"/>
                </a:solidFill>
                <a:latin typeface="Comic Sans MS" panose="030F0702030302020204" pitchFamily="66" charset="0"/>
              </a:rPr>
              <a:t>Approximately agrees (&lt;20% under-estimated)‏</a:t>
            </a:r>
          </a:p>
          <a:p>
            <a:pPr>
              <a:spcBef>
                <a:spcPts val="600"/>
              </a:spcBef>
              <a:buClr>
                <a:srgbClr val="FFCC66"/>
              </a:buClr>
              <a:buSzPct val="70000"/>
              <a:buFont typeface="Times New Roman" panose="02020603050405020304" pitchFamily="18" charset="0"/>
              <a:buBlip>
                <a:blip r:embed="rId4"/>
              </a:buBlip>
            </a:pPr>
            <a:r>
              <a:rPr lang="en-GB">
                <a:solidFill>
                  <a:srgbClr val="1C1C1C"/>
                </a:solidFill>
                <a:latin typeface="Comic Sans MS" panose="030F0702030302020204" pitchFamily="66" charset="0"/>
              </a:rPr>
              <a:t>Dominated by systematic errors of experiment</a:t>
            </a:r>
          </a:p>
        </p:txBody>
      </p:sp>
      <p:sp>
        <p:nvSpPr>
          <p:cNvPr id="40965" name="Text Box 4"/>
          <p:cNvSpPr txBox="1">
            <a:spLocks noChangeArrowheads="1"/>
          </p:cNvSpPr>
          <p:nvPr/>
        </p:nvSpPr>
        <p:spPr bwMode="auto">
          <a:xfrm>
            <a:off x="7010400" y="6134100"/>
            <a:ext cx="215106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1">
                <a:solidFill>
                  <a:srgbClr val="FFFFFF"/>
                </a:solidFill>
              </a:rPr>
              <a:t>Neutron Energy /eV</a:t>
            </a:r>
          </a:p>
        </p:txBody>
      </p:sp>
      <p:sp>
        <p:nvSpPr>
          <p:cNvPr id="40966" name="Text Box 5"/>
          <p:cNvSpPr txBox="1">
            <a:spLocks noChangeArrowheads="1"/>
          </p:cNvSpPr>
          <p:nvPr/>
        </p:nvSpPr>
        <p:spPr bwMode="auto">
          <a:xfrm rot="10800000">
            <a:off x="3733800" y="1141413"/>
            <a:ext cx="454025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1">
                <a:solidFill>
                  <a:srgbClr val="FFFFFF"/>
                </a:solidFill>
              </a:rPr>
              <a:t>Geant4/Data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26936" y="828893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9163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 smtClean="0"/>
              <a:t>Ratio of </a:t>
            </a:r>
            <a:r>
              <a:rPr lang="en-GB" sz="3200" dirty="0" err="1" smtClean="0"/>
              <a:t>fluence</a:t>
            </a:r>
            <a:r>
              <a:rPr lang="en-GB" sz="3200" dirty="0" smtClean="0"/>
              <a:t> G4/Data – Improved </a:t>
            </a:r>
            <a:r>
              <a:rPr lang="en-GB" sz="3200" dirty="0" err="1" smtClean="0"/>
              <a:t>PreCompound</a:t>
            </a:r>
            <a:endParaRPr lang="en-GB" sz="3200" dirty="0" smtClean="0"/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7010400" y="6134100"/>
            <a:ext cx="215106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1">
                <a:solidFill>
                  <a:srgbClr val="FFFFFF"/>
                </a:solidFill>
              </a:rPr>
              <a:t>Neutron Energy /eV</a:t>
            </a:r>
          </a:p>
        </p:txBody>
      </p:sp>
      <p:sp>
        <p:nvSpPr>
          <p:cNvPr id="63492" name="Text Box 5"/>
          <p:cNvSpPr txBox="1">
            <a:spLocks noChangeArrowheads="1"/>
          </p:cNvSpPr>
          <p:nvPr/>
        </p:nvSpPr>
        <p:spPr bwMode="auto">
          <a:xfrm rot="10800000">
            <a:off x="3733800" y="1141413"/>
            <a:ext cx="454025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wrap="none" lIns="90000" tIns="46800" rIns="90000" bIns="46800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sz="1800" b="1">
                <a:solidFill>
                  <a:srgbClr val="FFFFFF"/>
                </a:solidFill>
              </a:rPr>
              <a:t>Geant4/Data</a:t>
            </a:r>
          </a:p>
        </p:txBody>
      </p:sp>
      <p:pic>
        <p:nvPicPr>
          <p:cNvPr id="6349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981075"/>
            <a:ext cx="5400675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3494" name="Picture 10" descr="ratio1_bic_n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981075"/>
            <a:ext cx="5400676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5" name="Text Box 8"/>
          <p:cNvSpPr txBox="1">
            <a:spLocks noChangeArrowheads="1"/>
          </p:cNvSpPr>
          <p:nvPr/>
        </p:nvSpPr>
        <p:spPr bwMode="auto">
          <a:xfrm>
            <a:off x="827088" y="1641475"/>
            <a:ext cx="25447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>
                <a:solidFill>
                  <a:srgbClr val="FF0000"/>
                </a:solidFill>
                <a:latin typeface="Impact" panose="020B0806030902050204" pitchFamily="34" charset="0"/>
              </a:rPr>
              <a:t>NEW PreCompound</a:t>
            </a:r>
            <a:endParaRPr lang="en-US">
              <a:solidFill>
                <a:srgbClr val="FF0000"/>
              </a:solidFill>
              <a:latin typeface="Impact" panose="020B0806030902050204" pitchFamily="34" charset="0"/>
            </a:endParaRPr>
          </a:p>
        </p:txBody>
      </p:sp>
      <p:sp>
        <p:nvSpPr>
          <p:cNvPr id="63496" name="Text Box 9"/>
          <p:cNvSpPr txBox="1">
            <a:spLocks noChangeArrowheads="1"/>
          </p:cNvSpPr>
          <p:nvPr/>
        </p:nvSpPr>
        <p:spPr bwMode="auto">
          <a:xfrm>
            <a:off x="5364163" y="1603375"/>
            <a:ext cx="1436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>
                <a:solidFill>
                  <a:schemeClr val="accent2"/>
                </a:solidFill>
                <a:latin typeface="Impact" panose="020B0806030902050204" pitchFamily="34" charset="0"/>
              </a:rPr>
              <a:t>Old model</a:t>
            </a:r>
            <a:endParaRPr lang="en-US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85931" y="755993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0294" y="1603375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477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smtClean="0"/>
              <a:t>Radial Fluence Distributions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7772400" cy="482282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Aft>
                <a:spcPts val="12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TARC measured the radial dependence of the neutron fluence in order to measure the slowing down within the lead volume with protons at 3.5GeV/c (slightly higher than fluence data)</a:t>
            </a:r>
            <a:r>
              <a:rPr lang="ar-SA" smtClean="0">
                <a:cs typeface="Arial" panose="020B0604020202020204" pitchFamily="34" charset="0"/>
              </a:rPr>
              <a:t>‏</a:t>
            </a:r>
            <a:endParaRPr lang="en-GB" smtClean="0"/>
          </a:p>
          <a:p>
            <a:pPr>
              <a:lnSpc>
                <a:spcPct val="90000"/>
              </a:lnSpc>
              <a:spcAft>
                <a:spcPts val="12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In Geant4 a sequence of parallel shell volumes were created at different radii according to the experimental measurements (CPU efficient)</a:t>
            </a:r>
            <a:r>
              <a:rPr lang="ar-SA" smtClean="0">
                <a:cs typeface="Arial" panose="020B0604020202020204" pitchFamily="34" charset="0"/>
              </a:rPr>
              <a:t>‏</a:t>
            </a:r>
            <a:endParaRPr lang="en-GB" smtClean="0"/>
          </a:p>
          <a:p>
            <a:pPr>
              <a:lnSpc>
                <a:spcPct val="90000"/>
              </a:lnSpc>
              <a:spcAft>
                <a:spcPts val="12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Fermi Age Theory predicts that the flux should be isotropic and TARC experimental data (+/- z-values) supports this over the energy range investigated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477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dirty="0" smtClean="0"/>
              <a:t>Motivation for TARC Comparison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123950"/>
            <a:ext cx="8569325" cy="530542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The production, interaction and transport of neutrons is important in a number of applications: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Background radiation studies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Radiation effects (single event upsets in electronics)</a:t>
            </a:r>
            <a:r>
              <a:rPr lang="ar-SA" smtClean="0">
                <a:cs typeface="Arial" panose="020B0604020202020204" pitchFamily="34" charset="0"/>
              </a:rPr>
              <a:t>‏</a:t>
            </a:r>
            <a:endParaRPr lang="en-GB" smtClean="0"/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Background and spill-over (LHC experiments)</a:t>
            </a:r>
            <a:r>
              <a:rPr lang="ar-SA" smtClean="0">
                <a:cs typeface="Arial" panose="020B0604020202020204" pitchFamily="34" charset="0"/>
              </a:rPr>
              <a:t>‏</a:t>
            </a:r>
            <a:endParaRPr lang="en-GB" smtClean="0"/>
          </a:p>
          <a:p>
            <a:pPr lvl="1">
              <a:buFont typeface="Comic Sans MS" panose="030F0702030302020204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mtClean="0"/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Validation with TARC offers testing of Geant4 physics over a broad energy and process range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Neutron production from ~GeV protons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Secondary neutron production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Thermalisation and capture 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Absolute fluence measurement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788" y="260350"/>
            <a:ext cx="6553200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93675"/>
            <a:ext cx="7772400" cy="118586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smtClean="0"/>
              <a:t>Radial Fluence Distribution - BERTINI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17475"/>
            <a:ext cx="6659562" cy="665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93675"/>
            <a:ext cx="7772400" cy="118586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smtClean="0"/>
              <a:t>Radial Fluence Distribution - BINARY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3338" y="2205038"/>
            <a:ext cx="3309938" cy="24511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Aft>
                <a:spcPts val="15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Simulation in red</a:t>
            </a:r>
          </a:p>
          <a:p>
            <a:pPr>
              <a:spcAft>
                <a:spcPts val="15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Data in Blue</a:t>
            </a:r>
          </a:p>
          <a:p>
            <a:pPr>
              <a:spcAft>
                <a:spcPts val="15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Agreement very good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263"/>
            <a:ext cx="7770813" cy="1306513"/>
          </a:xfrm>
        </p:spPr>
        <p:txBody>
          <a:bodyPr/>
          <a:lstStyle/>
          <a:p>
            <a:r>
              <a:rPr lang="en-GB" dirty="0" smtClean="0"/>
              <a:t>2015…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Code is running</a:t>
            </a:r>
          </a:p>
          <a:p>
            <a:r>
              <a:rPr lang="en-GB" dirty="0" smtClean="0"/>
              <a:t>Some challenges with:</a:t>
            </a:r>
          </a:p>
          <a:p>
            <a:pPr lvl="1"/>
            <a:r>
              <a:rPr lang="en-GB" dirty="0" smtClean="0"/>
              <a:t>Analysis</a:t>
            </a:r>
          </a:p>
          <a:p>
            <a:pPr lvl="1"/>
            <a:r>
              <a:rPr lang="en-GB" dirty="0" smtClean="0"/>
              <a:t>MT</a:t>
            </a:r>
          </a:p>
          <a:p>
            <a:pPr lvl="1"/>
            <a:r>
              <a:rPr lang="en-GB" dirty="0" smtClean="0"/>
              <a:t>Macros to compare data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57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263"/>
            <a:ext cx="7770813" cy="658441"/>
          </a:xfrm>
        </p:spPr>
        <p:txBody>
          <a:bodyPr/>
          <a:lstStyle/>
          <a:p>
            <a:r>
              <a:rPr lang="en-GB" dirty="0" smtClean="0"/>
              <a:t>1 event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837" y="1340768"/>
            <a:ext cx="5729451" cy="4722813"/>
          </a:xfrm>
        </p:spPr>
      </p:pic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8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263"/>
            <a:ext cx="7770813" cy="658441"/>
          </a:xfrm>
        </p:spPr>
        <p:txBody>
          <a:bodyPr/>
          <a:lstStyle/>
          <a:p>
            <a:r>
              <a:rPr lang="en-GB" dirty="0" smtClean="0"/>
              <a:t>1 event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983" y="1387905"/>
            <a:ext cx="5840313" cy="4675676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86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263"/>
            <a:ext cx="7770813" cy="658441"/>
          </a:xfrm>
        </p:spPr>
        <p:txBody>
          <a:bodyPr/>
          <a:lstStyle/>
          <a:p>
            <a:r>
              <a:rPr lang="en-GB" dirty="0" smtClean="0"/>
              <a:t>1 event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340768"/>
            <a:ext cx="5445521" cy="4722813"/>
          </a:xfrm>
        </p:spPr>
      </p:pic>
    </p:spTree>
    <p:extLst>
      <p:ext uri="{BB962C8B-B14F-4D97-AF65-F5344CB8AC3E}">
        <p14:creationId xmlns:p14="http://schemas.microsoft.com/office/powerpoint/2010/main" val="501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vs. Timing </a:t>
            </a:r>
            <a:r>
              <a:rPr lang="en-GB" dirty="0" smtClean="0"/>
              <a:t>plot - </a:t>
            </a:r>
            <a:r>
              <a:rPr lang="en-GB" dirty="0" err="1" smtClean="0"/>
              <a:t>Bertini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1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vs. Timing </a:t>
            </a:r>
            <a:r>
              <a:rPr lang="en-GB" dirty="0" smtClean="0"/>
              <a:t>plo</a:t>
            </a:r>
            <a:r>
              <a:rPr lang="en-GB" dirty="0" smtClean="0"/>
              <a:t>t - Binary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8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vs. Timing </a:t>
            </a:r>
            <a:r>
              <a:rPr lang="en-GB" dirty="0" smtClean="0"/>
              <a:t>plo</a:t>
            </a:r>
            <a:r>
              <a:rPr lang="en-GB" dirty="0" smtClean="0"/>
              <a:t>t - QBBC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4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33" y="44624"/>
            <a:ext cx="7770813" cy="1666776"/>
          </a:xfrm>
        </p:spPr>
        <p:txBody>
          <a:bodyPr/>
          <a:lstStyle/>
          <a:p>
            <a:r>
              <a:rPr lang="en-GB" dirty="0" smtClean="0"/>
              <a:t>Energy vs. Timing </a:t>
            </a:r>
            <a:r>
              <a:rPr lang="en-GB" dirty="0" smtClean="0"/>
              <a:t>plo</a:t>
            </a:r>
            <a:r>
              <a:rPr lang="en-GB" dirty="0" smtClean="0"/>
              <a:t>t – QBBC</a:t>
            </a:r>
            <a:br>
              <a:rPr lang="en-GB" dirty="0" smtClean="0"/>
            </a:br>
            <a:r>
              <a:rPr lang="en-GB" dirty="0" smtClean="0"/>
              <a:t>No killer!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700808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4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477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smtClean="0"/>
              <a:t>Geant4 Physics Modelling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" y="908050"/>
            <a:ext cx="8713788" cy="5400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Aft>
                <a:spcPct val="2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The Geant4 BERTINI and BINARY cascade physics models were chosen for simulating hadron production</a:t>
            </a:r>
          </a:p>
          <a:p>
            <a:pPr lvl="1">
              <a:lnSpc>
                <a:spcPct val="90000"/>
              </a:lnSpc>
              <a:spcAft>
                <a:spcPct val="2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Both of these include nuclear de-excitation models</a:t>
            </a:r>
          </a:p>
          <a:p>
            <a:pPr>
              <a:lnSpc>
                <a:spcPct val="90000"/>
              </a:lnSpc>
              <a:spcAft>
                <a:spcPct val="2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The low energy neutron_hp package was used below 20 MeV for neutrons:</a:t>
            </a:r>
          </a:p>
          <a:p>
            <a:pPr lvl="1">
              <a:lnSpc>
                <a:spcPct val="90000"/>
              </a:lnSpc>
              <a:spcAft>
                <a:spcPct val="2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Neutron interaction</a:t>
            </a:r>
          </a:p>
          <a:p>
            <a:pPr lvl="1">
              <a:lnSpc>
                <a:spcPct val="90000"/>
              </a:lnSpc>
              <a:spcAft>
                <a:spcPct val="2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Transportation</a:t>
            </a:r>
          </a:p>
          <a:p>
            <a:pPr lvl="1">
              <a:lnSpc>
                <a:spcPct val="90000"/>
              </a:lnSpc>
              <a:spcAft>
                <a:spcPct val="2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Elastic scattering</a:t>
            </a:r>
          </a:p>
          <a:p>
            <a:pPr lvl="1">
              <a:lnSpc>
                <a:spcPct val="90000"/>
              </a:lnSpc>
              <a:spcAft>
                <a:spcPct val="2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Capture</a:t>
            </a:r>
          </a:p>
          <a:p>
            <a:pPr>
              <a:lnSpc>
                <a:spcPct val="90000"/>
              </a:lnSpc>
              <a:spcAft>
                <a:spcPct val="2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Other “standard” Geant4 processes are included for elastic (hadrons), electromagnetic (all), stopping (hadrons)</a:t>
            </a:r>
          </a:p>
          <a:p>
            <a:pPr>
              <a:lnSpc>
                <a:spcPct val="90000"/>
              </a:lnSpc>
              <a:spcAft>
                <a:spcPct val="2500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Using physics lists </a:t>
            </a:r>
            <a:r>
              <a:rPr lang="en-GB" i="1" smtClean="0"/>
              <a:t>QGSP_BERT_HP</a:t>
            </a:r>
            <a:r>
              <a:rPr lang="en-GB" smtClean="0"/>
              <a:t> and </a:t>
            </a:r>
            <a:r>
              <a:rPr lang="en-GB" i="1" smtClean="0"/>
              <a:t>QGSP_BIC_HP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625"/>
            <a:ext cx="7770813" cy="864096"/>
          </a:xfrm>
        </p:spPr>
        <p:txBody>
          <a:bodyPr/>
          <a:lstStyle/>
          <a:p>
            <a:r>
              <a:rPr lang="en-GB" dirty="0" err="1" smtClean="0"/>
              <a:t>Fluence</a:t>
            </a:r>
            <a:r>
              <a:rPr lang="en-GB" dirty="0" smtClean="0"/>
              <a:t> – </a:t>
            </a:r>
            <a:r>
              <a:rPr lang="en-GB" dirty="0" err="1" smtClean="0"/>
              <a:t>Bertini</a:t>
            </a:r>
            <a:r>
              <a:rPr lang="en-GB" dirty="0" smtClean="0"/>
              <a:t> – 10k events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669504"/>
            <a:ext cx="6629400" cy="4495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98423" y="1052736"/>
            <a:ext cx="5210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G4 in cyan and black (sorry)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28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625"/>
            <a:ext cx="7770813" cy="864096"/>
          </a:xfrm>
        </p:spPr>
        <p:txBody>
          <a:bodyPr/>
          <a:lstStyle/>
          <a:p>
            <a:r>
              <a:rPr lang="en-GB" dirty="0" err="1" smtClean="0"/>
              <a:t>Fluence</a:t>
            </a:r>
            <a:r>
              <a:rPr lang="en-GB" dirty="0" smtClean="0"/>
              <a:t> – Binary – 10k events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98423" y="1052736"/>
            <a:ext cx="4001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G4 in cyan and black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47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625"/>
            <a:ext cx="7770813" cy="864096"/>
          </a:xfrm>
        </p:spPr>
        <p:txBody>
          <a:bodyPr/>
          <a:lstStyle/>
          <a:p>
            <a:r>
              <a:rPr lang="en-GB" dirty="0" err="1" smtClean="0"/>
              <a:t>Fluence</a:t>
            </a:r>
            <a:r>
              <a:rPr lang="en-GB" dirty="0" smtClean="0"/>
              <a:t> – QBBC – 10k events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98423" y="1052736"/>
            <a:ext cx="4001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G4 in cyan and black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41512"/>
            <a:ext cx="6629400" cy="4495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5652120" y="2348880"/>
            <a:ext cx="1728192" cy="1656184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499992" y="3068960"/>
            <a:ext cx="648072" cy="2520280"/>
          </a:xfrm>
          <a:prstGeom prst="rect">
            <a:avLst/>
          </a:prstGeom>
          <a:noFill/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8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986837" cy="864096"/>
          </a:xfrm>
        </p:spPr>
        <p:txBody>
          <a:bodyPr/>
          <a:lstStyle/>
          <a:p>
            <a:r>
              <a:rPr lang="en-GB" dirty="0" err="1" smtClean="0"/>
              <a:t>Fluence</a:t>
            </a:r>
            <a:r>
              <a:rPr lang="en-GB" dirty="0" smtClean="0"/>
              <a:t> – QBBC no killer – 10k events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98423" y="1052736"/>
            <a:ext cx="4001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</a:rPr>
              <a:t>G4 in cyan and black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6629400" cy="4495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1979712" y="3068960"/>
            <a:ext cx="2880320" cy="79208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6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986837" cy="864096"/>
          </a:xfrm>
        </p:spPr>
        <p:txBody>
          <a:bodyPr/>
          <a:lstStyle/>
          <a:p>
            <a:r>
              <a:rPr lang="en-GB" dirty="0" smtClean="0"/>
              <a:t>Ratio</a:t>
            </a:r>
            <a:r>
              <a:rPr lang="en-GB" dirty="0" smtClean="0"/>
              <a:t> – </a:t>
            </a:r>
            <a:r>
              <a:rPr lang="en-GB" dirty="0" err="1" smtClean="0"/>
              <a:t>Bertini</a:t>
            </a:r>
            <a:r>
              <a:rPr lang="en-GB" dirty="0" smtClean="0"/>
              <a:t> – 10k events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67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986837" cy="864096"/>
          </a:xfrm>
        </p:spPr>
        <p:txBody>
          <a:bodyPr/>
          <a:lstStyle/>
          <a:p>
            <a:r>
              <a:rPr lang="en-GB" dirty="0" smtClean="0"/>
              <a:t>Ratio</a:t>
            </a:r>
            <a:r>
              <a:rPr lang="en-GB" dirty="0" smtClean="0"/>
              <a:t> – Binary – 10k events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44" y="1237456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83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986837" cy="864096"/>
          </a:xfrm>
        </p:spPr>
        <p:txBody>
          <a:bodyPr/>
          <a:lstStyle/>
          <a:p>
            <a:r>
              <a:rPr lang="en-GB" dirty="0" smtClean="0"/>
              <a:t>Ratio</a:t>
            </a:r>
            <a:r>
              <a:rPr lang="en-GB" dirty="0" smtClean="0"/>
              <a:t> – QBBC – 10k events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03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986837" cy="864096"/>
          </a:xfrm>
        </p:spPr>
        <p:txBody>
          <a:bodyPr/>
          <a:lstStyle/>
          <a:p>
            <a:r>
              <a:rPr lang="en-GB" dirty="0" smtClean="0"/>
              <a:t>Ratio</a:t>
            </a:r>
            <a:r>
              <a:rPr lang="en-GB" dirty="0" smtClean="0"/>
              <a:t> – QBBC no killer – 10k events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12360" y="44624"/>
            <a:ext cx="1210588" cy="58477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NOW</a:t>
            </a:r>
            <a:endParaRPr lang="en-GB" sz="3200" b="1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1181100"/>
            <a:ext cx="66294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33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263"/>
            <a:ext cx="7770813" cy="730449"/>
          </a:xfrm>
        </p:spPr>
        <p:txBody>
          <a:bodyPr/>
          <a:lstStyle/>
          <a:p>
            <a:r>
              <a:rPr lang="en-GB" dirty="0" smtClean="0"/>
              <a:t>Memory Leaking…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62180"/>
            <a:ext cx="7770813" cy="4722813"/>
          </a:xfrm>
        </p:spPr>
        <p:txBody>
          <a:bodyPr/>
          <a:lstStyle/>
          <a:p>
            <a:r>
              <a:rPr lang="en-GB" dirty="0" err="1" smtClean="0"/>
              <a:t>Bertini</a:t>
            </a:r>
            <a:r>
              <a:rPr lang="en-GB" dirty="0" smtClean="0"/>
              <a:t> running on my laptop: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31995" b="881"/>
          <a:stretch/>
        </p:blipFill>
        <p:spPr>
          <a:xfrm>
            <a:off x="1691680" y="1515791"/>
            <a:ext cx="5256584" cy="498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2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263"/>
            <a:ext cx="7770813" cy="730449"/>
          </a:xfrm>
        </p:spPr>
        <p:txBody>
          <a:bodyPr/>
          <a:lstStyle/>
          <a:p>
            <a:r>
              <a:rPr lang="en-GB" dirty="0" smtClean="0"/>
              <a:t>Memory Leaking…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62180"/>
            <a:ext cx="7770813" cy="4722813"/>
          </a:xfrm>
        </p:spPr>
        <p:txBody>
          <a:bodyPr/>
          <a:lstStyle/>
          <a:p>
            <a:r>
              <a:rPr lang="en-GB" dirty="0" smtClean="0"/>
              <a:t>Binary running on my laptop: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34222" b="-162"/>
          <a:stretch/>
        </p:blipFill>
        <p:spPr>
          <a:xfrm>
            <a:off x="1587634" y="1412776"/>
            <a:ext cx="5360630" cy="518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8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>
          <a:xfrm>
            <a:off x="346075" y="-153988"/>
            <a:ext cx="5140325" cy="1096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977900" indent="-196850">
              <a:tabLst>
                <a:tab pos="977900" algn="l"/>
                <a:tab pos="1892300" algn="l"/>
                <a:tab pos="2806700" algn="l"/>
                <a:tab pos="3721100" algn="l"/>
                <a:tab pos="4635500" algn="l"/>
                <a:tab pos="5549900" algn="l"/>
                <a:tab pos="6464300" algn="l"/>
                <a:tab pos="7378700" algn="l"/>
                <a:tab pos="8293100" algn="l"/>
                <a:tab pos="9207500" algn="l"/>
                <a:tab pos="10121900" algn="l"/>
                <a:tab pos="11036300" algn="l"/>
              </a:tabLst>
            </a:pPr>
            <a:r>
              <a:rPr lang="en-GB" sz="3600" smtClean="0"/>
              <a:t>The TARC Experiment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76200" y="838200"/>
            <a:ext cx="5410200" cy="620395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428625" indent="-323850">
              <a:lnSpc>
                <a:spcPct val="90000"/>
              </a:lnSpc>
              <a:spcAft>
                <a:spcPts val="750"/>
              </a:spcAft>
              <a:tabLst>
                <a:tab pos="998538" algn="l"/>
                <a:tab pos="1912938" algn="l"/>
                <a:tab pos="2827338" algn="l"/>
                <a:tab pos="3741738" algn="l"/>
                <a:tab pos="4656138" algn="l"/>
                <a:tab pos="5570538" algn="l"/>
                <a:tab pos="6484938" algn="l"/>
                <a:tab pos="7399338" algn="l"/>
                <a:tab pos="8313738" algn="l"/>
                <a:tab pos="9228138" algn="l"/>
                <a:tab pos="10142538" algn="l"/>
              </a:tabLst>
            </a:pPr>
            <a:r>
              <a:rPr lang="en-GB" smtClean="0"/>
              <a:t>Neutron Driven Nuclear </a:t>
            </a:r>
            <a:r>
              <a:rPr lang="en-GB" smtClean="0">
                <a:solidFill>
                  <a:srgbClr val="FF0000"/>
                </a:solidFill>
              </a:rPr>
              <a:t>T</a:t>
            </a:r>
            <a:r>
              <a:rPr lang="en-GB" smtClean="0"/>
              <a:t>ransmutation by </a:t>
            </a:r>
            <a:r>
              <a:rPr lang="en-GB" smtClean="0">
                <a:solidFill>
                  <a:srgbClr val="FF0000"/>
                </a:solidFill>
              </a:rPr>
              <a:t>A</a:t>
            </a:r>
            <a:r>
              <a:rPr lang="en-GB" smtClean="0"/>
              <a:t>diabatic </a:t>
            </a:r>
            <a:r>
              <a:rPr lang="en-GB" smtClean="0">
                <a:solidFill>
                  <a:srgbClr val="FF0000"/>
                </a:solidFill>
              </a:rPr>
              <a:t>R</a:t>
            </a:r>
            <a:r>
              <a:rPr lang="en-GB" smtClean="0"/>
              <a:t>esonance </a:t>
            </a:r>
            <a:r>
              <a:rPr lang="en-GB" smtClean="0">
                <a:solidFill>
                  <a:srgbClr val="FF0000"/>
                </a:solidFill>
              </a:rPr>
              <a:t>C</a:t>
            </a:r>
            <a:r>
              <a:rPr lang="en-GB" smtClean="0"/>
              <a:t>rossing (Cern 96-97)</a:t>
            </a:r>
            <a:r>
              <a:rPr lang="ar-SA" smtClean="0">
                <a:cs typeface="Arial" panose="020B0604020202020204" pitchFamily="34" charset="0"/>
              </a:rPr>
              <a:t>‏</a:t>
            </a:r>
            <a:endParaRPr lang="en-GB" smtClean="0"/>
          </a:p>
          <a:p>
            <a:pPr marL="428625" indent="-323850">
              <a:lnSpc>
                <a:spcPct val="90000"/>
              </a:lnSpc>
              <a:spcAft>
                <a:spcPts val="750"/>
              </a:spcAft>
              <a:tabLst>
                <a:tab pos="998538" algn="l"/>
                <a:tab pos="1912938" algn="l"/>
                <a:tab pos="2827338" algn="l"/>
                <a:tab pos="3741738" algn="l"/>
                <a:tab pos="4656138" algn="l"/>
                <a:tab pos="5570538" algn="l"/>
                <a:tab pos="6484938" algn="l"/>
                <a:tab pos="7399338" algn="l"/>
                <a:tab pos="8313738" algn="l"/>
                <a:tab pos="9228138" algn="l"/>
                <a:tab pos="10142538" algn="l"/>
              </a:tabLst>
            </a:pPr>
            <a:r>
              <a:rPr lang="en-GB" smtClean="0">
                <a:solidFill>
                  <a:srgbClr val="336699"/>
                </a:solidFill>
              </a:rPr>
              <a:t>2.5</a:t>
            </a:r>
            <a:r>
              <a:rPr lang="en-GB" smtClean="0"/>
              <a:t> or </a:t>
            </a:r>
            <a:r>
              <a:rPr lang="en-GB" smtClean="0">
                <a:solidFill>
                  <a:srgbClr val="336699"/>
                </a:solidFill>
              </a:rPr>
              <a:t>3.5 GeV/c </a:t>
            </a:r>
            <a:r>
              <a:rPr lang="en-GB" smtClean="0">
                <a:solidFill>
                  <a:srgbClr val="800080"/>
                </a:solidFill>
              </a:rPr>
              <a:t>proton</a:t>
            </a:r>
            <a:r>
              <a:rPr lang="en-GB" smtClean="0"/>
              <a:t> beam.</a:t>
            </a:r>
          </a:p>
          <a:p>
            <a:pPr marL="428625" indent="-323850">
              <a:lnSpc>
                <a:spcPct val="90000"/>
              </a:lnSpc>
              <a:spcAft>
                <a:spcPts val="750"/>
              </a:spcAft>
              <a:tabLst>
                <a:tab pos="998538" algn="l"/>
                <a:tab pos="1912938" algn="l"/>
                <a:tab pos="2827338" algn="l"/>
                <a:tab pos="3741738" algn="l"/>
                <a:tab pos="4656138" algn="l"/>
                <a:tab pos="5570538" algn="l"/>
                <a:tab pos="6484938" algn="l"/>
                <a:tab pos="7399338" algn="l"/>
                <a:tab pos="8313738" algn="l"/>
                <a:tab pos="9228138" algn="l"/>
                <a:tab pos="10142538" algn="l"/>
              </a:tabLst>
            </a:pPr>
            <a:r>
              <a:rPr lang="en-GB" smtClean="0"/>
              <a:t>334 tons of </a:t>
            </a:r>
            <a:r>
              <a:rPr lang="en-GB" smtClean="0">
                <a:solidFill>
                  <a:srgbClr val="336699"/>
                </a:solidFill>
              </a:rPr>
              <a:t>Pb</a:t>
            </a:r>
            <a:r>
              <a:rPr lang="en-GB" smtClean="0"/>
              <a:t> in cylindrical 3.3m x 3.3m x 3m block.</a:t>
            </a:r>
          </a:p>
          <a:p>
            <a:pPr marL="428625" indent="-323850">
              <a:lnSpc>
                <a:spcPct val="90000"/>
              </a:lnSpc>
              <a:spcBef>
                <a:spcPts val="625"/>
              </a:spcBef>
              <a:spcAft>
                <a:spcPts val="775"/>
              </a:spcAft>
              <a:tabLst>
                <a:tab pos="998538" algn="l"/>
                <a:tab pos="1912938" algn="l"/>
                <a:tab pos="2827338" algn="l"/>
                <a:tab pos="3741738" algn="l"/>
                <a:tab pos="4656138" algn="l"/>
                <a:tab pos="5570538" algn="l"/>
                <a:tab pos="6484938" algn="l"/>
                <a:tab pos="7399338" algn="l"/>
                <a:tab pos="8313738" algn="l"/>
                <a:tab pos="9228138" algn="l"/>
                <a:tab pos="10142538" algn="l"/>
              </a:tabLst>
            </a:pPr>
            <a:r>
              <a:rPr lang="en-GB" sz="2500" smtClean="0"/>
              <a:t>The lead is 99.99% pure.</a:t>
            </a:r>
          </a:p>
          <a:p>
            <a:pPr marL="428625" indent="-323850">
              <a:lnSpc>
                <a:spcPct val="90000"/>
              </a:lnSpc>
              <a:spcBef>
                <a:spcPts val="625"/>
              </a:spcBef>
              <a:spcAft>
                <a:spcPts val="775"/>
              </a:spcAft>
              <a:tabLst>
                <a:tab pos="998538" algn="l"/>
                <a:tab pos="1912938" algn="l"/>
                <a:tab pos="2827338" algn="l"/>
                <a:tab pos="3741738" algn="l"/>
                <a:tab pos="4656138" algn="l"/>
                <a:tab pos="5570538" algn="l"/>
                <a:tab pos="6484938" algn="l"/>
                <a:tab pos="7399338" algn="l"/>
                <a:tab pos="8313738" algn="l"/>
                <a:tab pos="9228138" algn="l"/>
                <a:tab pos="10142538" algn="l"/>
              </a:tabLst>
            </a:pPr>
            <a:r>
              <a:rPr lang="en-GB" smtClean="0"/>
              <a:t>Beam enters </a:t>
            </a:r>
            <a:r>
              <a:rPr lang="en-GB" sz="2500" smtClean="0"/>
              <a:t>through a 77.2mm diameter blind hole, 1.2m long.</a:t>
            </a:r>
          </a:p>
          <a:p>
            <a:pPr marL="428625" indent="-323850">
              <a:lnSpc>
                <a:spcPct val="90000"/>
              </a:lnSpc>
              <a:spcBef>
                <a:spcPts val="625"/>
              </a:spcBef>
              <a:spcAft>
                <a:spcPts val="775"/>
              </a:spcAft>
              <a:tabLst>
                <a:tab pos="998538" algn="l"/>
                <a:tab pos="1912938" algn="l"/>
                <a:tab pos="2827338" algn="l"/>
                <a:tab pos="3741738" algn="l"/>
                <a:tab pos="4656138" algn="l"/>
                <a:tab pos="5570538" algn="l"/>
                <a:tab pos="6484938" algn="l"/>
                <a:tab pos="7399338" algn="l"/>
                <a:tab pos="8313738" algn="l"/>
                <a:tab pos="9228138" algn="l"/>
                <a:tab pos="10142538" algn="l"/>
              </a:tabLst>
            </a:pPr>
            <a:r>
              <a:rPr lang="en-GB" smtClean="0"/>
              <a:t>12 sample holes are located inside the volume to measure capture cross-sections on some isotopes.</a:t>
            </a:r>
            <a:r>
              <a:rPr lang="en-GB" sz="2500" smtClean="0"/>
              <a:t>  </a:t>
            </a:r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400" y="1030288"/>
            <a:ext cx="3784600" cy="407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0" y="4648200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times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4176465" cy="4722813"/>
          </a:xfrm>
        </p:spPr>
        <p:txBody>
          <a:bodyPr/>
          <a:lstStyle/>
          <a:p>
            <a:r>
              <a:rPr lang="en-GB" dirty="0" smtClean="0"/>
              <a:t>Binary and BIC same at 2.5GeV/c</a:t>
            </a:r>
          </a:p>
          <a:p>
            <a:r>
              <a:rPr lang="en-GB" dirty="0" err="1" smtClean="0"/>
              <a:t>Bertini</a:t>
            </a:r>
            <a:r>
              <a:rPr lang="en-GB" dirty="0" smtClean="0"/>
              <a:t> 30% slower at 3.5GeV/c</a:t>
            </a:r>
          </a:p>
          <a:p>
            <a:r>
              <a:rPr lang="en-GB" dirty="0" smtClean="0"/>
              <a:t>QBBC 15 times faster (killer)</a:t>
            </a:r>
            <a:endParaRPr lang="en-GB" dirty="0"/>
          </a:p>
          <a:p>
            <a:r>
              <a:rPr lang="en-GB" dirty="0" smtClean="0"/>
              <a:t>And 7 times faster (no killer)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" t="9446" r="61483" b="18301"/>
          <a:stretch/>
        </p:blipFill>
        <p:spPr>
          <a:xfrm>
            <a:off x="4138085" y="-27384"/>
            <a:ext cx="4826403" cy="665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74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263"/>
            <a:ext cx="7770813" cy="946473"/>
          </a:xfrm>
        </p:spPr>
        <p:txBody>
          <a:bodyPr/>
          <a:lstStyle/>
          <a:p>
            <a:r>
              <a:rPr lang="en-GB" dirty="0" smtClean="0"/>
              <a:t>Future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2764903"/>
          </a:xfrm>
        </p:spPr>
        <p:txBody>
          <a:bodyPr/>
          <a:lstStyle/>
          <a:p>
            <a:r>
              <a:rPr lang="en-GB" dirty="0" smtClean="0"/>
              <a:t>Radial distributions – ROOT issue (plotting is fun!)</a:t>
            </a:r>
          </a:p>
          <a:p>
            <a:r>
              <a:rPr lang="en-GB" dirty="0" smtClean="0"/>
              <a:t>Higher statistics – memory leaks?</a:t>
            </a:r>
          </a:p>
          <a:p>
            <a:r>
              <a:rPr lang="en-GB" dirty="0" smtClean="0"/>
              <a:t>Ref09 – memory leak is worse</a:t>
            </a:r>
          </a:p>
          <a:p>
            <a:pPr lvl="1"/>
            <a:r>
              <a:rPr lang="en-GB" dirty="0" smtClean="0"/>
              <a:t>Can’t run more than 100 events on 40 threads (CSCS cluster)</a:t>
            </a:r>
          </a:p>
          <a:p>
            <a:r>
              <a:rPr lang="en-GB" dirty="0" smtClean="0"/>
              <a:t>Test other models/physics lists</a:t>
            </a:r>
          </a:p>
          <a:p>
            <a:r>
              <a:rPr lang="en-GB" dirty="0" smtClean="0"/>
              <a:t>Create a proper (code refactor) test/validation suite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22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6263"/>
            <a:ext cx="7770813" cy="1306513"/>
          </a:xfrm>
        </p:spPr>
        <p:txBody>
          <a:bodyPr/>
          <a:lstStyle/>
          <a:p>
            <a:r>
              <a:rPr lang="en-GB" dirty="0" smtClean="0"/>
              <a:t>Thank you for your attention…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44823"/>
            <a:ext cx="4752528" cy="3557281"/>
          </a:xfrm>
        </p:spPr>
      </p:pic>
    </p:spTree>
    <p:extLst>
      <p:ext uri="{BB962C8B-B14F-4D97-AF65-F5344CB8AC3E}">
        <p14:creationId xmlns:p14="http://schemas.microsoft.com/office/powerpoint/2010/main" val="212490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-209550"/>
            <a:ext cx="7775575" cy="1219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977900" indent="-196850">
              <a:tabLst>
                <a:tab pos="977900" algn="l"/>
                <a:tab pos="1892300" algn="l"/>
                <a:tab pos="2806700" algn="l"/>
                <a:tab pos="3721100" algn="l"/>
                <a:tab pos="4635500" algn="l"/>
                <a:tab pos="5549900" algn="l"/>
                <a:tab pos="6464300" algn="l"/>
                <a:tab pos="7378700" algn="l"/>
                <a:tab pos="8293100" algn="l"/>
                <a:tab pos="9207500" algn="l"/>
                <a:tab pos="10121900" algn="l"/>
                <a:tab pos="11036300" algn="l"/>
              </a:tabLst>
            </a:pPr>
            <a:r>
              <a:rPr lang="en-GB" smtClean="0"/>
              <a:t>TARC – experimental set-up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1112838"/>
            <a:ext cx="9144000" cy="517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122238"/>
            <a:ext cx="7775575" cy="650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5575" cy="47275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en-US" smtClean="0"/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23813"/>
            <a:ext cx="9144000" cy="638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5" name="AutoShape 4"/>
          <p:cNvSpPr>
            <a:spLocks noChangeArrowheads="1"/>
          </p:cNvSpPr>
          <p:nvPr/>
        </p:nvSpPr>
        <p:spPr bwMode="auto">
          <a:xfrm>
            <a:off x="344488" y="5899150"/>
            <a:ext cx="5099050" cy="311150"/>
          </a:xfrm>
          <a:prstGeom prst="roundRect">
            <a:avLst>
              <a:gd name="adj" fmla="val 468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GB" sz="2200">
                <a:solidFill>
                  <a:srgbClr val="000000"/>
                </a:solidFill>
              </a:rPr>
              <a:t>Data taken 1996-1997, final publication 2002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-193675"/>
            <a:ext cx="7772400" cy="1185863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smtClean="0"/>
              <a:t>TARC – neutron validation and aims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836613"/>
            <a:ext cx="8424863" cy="566102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Validates spallation neutron production from 2.5 and 3.5 GeV/c protons on pure lead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Validates energy-time relationship and thermalisation of neutrons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Absolute Neutron fluence spectrum from spallation production</a:t>
            </a:r>
          </a:p>
          <a:p>
            <a:pPr>
              <a:buFont typeface="Monotype Sorts" pitchFamily="80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mtClean="0"/>
          </a:p>
          <a:p>
            <a:pPr>
              <a:spcBef>
                <a:spcPts val="625"/>
              </a:spcBef>
              <a:buSzPct val="67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500" smtClean="0"/>
              <a:t>Aims of experiment: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neutron production by GeV protons hitting a large lead volume;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neutron transport properties, on the distance scale relevant to industrial applications (reactor size);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Measures capture cross-sections on a number of specific isotopes - efficiency of transmutation of </a:t>
            </a:r>
            <a:r>
              <a:rPr lang="en-GB" baseline="21000" smtClean="0"/>
              <a:t>99</a:t>
            </a:r>
            <a:r>
              <a:rPr lang="en-GB" smtClean="0"/>
              <a:t>Tc and </a:t>
            </a:r>
            <a:r>
              <a:rPr lang="en-GB" baseline="21000" smtClean="0"/>
              <a:t>129</a:t>
            </a:r>
            <a:r>
              <a:rPr lang="en-GB" smtClean="0"/>
              <a:t>I.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136525"/>
            <a:ext cx="8686800" cy="1096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977900" indent="-196850">
              <a:tabLst>
                <a:tab pos="977900" algn="l"/>
                <a:tab pos="1892300" algn="l"/>
                <a:tab pos="2806700" algn="l"/>
                <a:tab pos="3721100" algn="l"/>
                <a:tab pos="4635500" algn="l"/>
                <a:tab pos="5549900" algn="l"/>
                <a:tab pos="6464300" algn="l"/>
                <a:tab pos="7378700" algn="l"/>
                <a:tab pos="8293100" algn="l"/>
                <a:tab pos="9207500" algn="l"/>
                <a:tab pos="10121900" algn="l"/>
                <a:tab pos="11036300" algn="l"/>
              </a:tabLst>
            </a:pPr>
            <a:r>
              <a:rPr lang="en-GB" sz="3600" smtClean="0"/>
              <a:t>TARC simulation – single event </a:t>
            </a:r>
            <a:br>
              <a:rPr lang="en-GB" sz="3600" smtClean="0"/>
            </a:br>
            <a:r>
              <a:rPr lang="en-GB" sz="3600" smtClean="0"/>
              <a:t>3.5 GeV/c proton on natural lead</a:t>
            </a:r>
          </a:p>
        </p:txBody>
      </p:sp>
      <p:grpSp>
        <p:nvGrpSpPr>
          <p:cNvPr id="24579" name="Group 2"/>
          <p:cNvGrpSpPr>
            <a:grpSpLocks/>
          </p:cNvGrpSpPr>
          <p:nvPr/>
        </p:nvGrpSpPr>
        <p:grpSpPr bwMode="auto">
          <a:xfrm>
            <a:off x="250825" y="1630363"/>
            <a:ext cx="3709988" cy="4083050"/>
            <a:chOff x="158" y="1027"/>
            <a:chExt cx="2337" cy="2572"/>
          </a:xfrm>
        </p:grpSpPr>
        <p:pic>
          <p:nvPicPr>
            <p:cNvPr id="2458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1027"/>
              <a:ext cx="2338" cy="25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377825" y="5697538"/>
            <a:ext cx="3508375" cy="708025"/>
          </a:xfrm>
          <a:prstGeom prst="roundRect">
            <a:avLst>
              <a:gd name="adj" fmla="val 34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720" tIns="42480" rIns="81720" bIns="42480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GB" sz="2200">
                <a:solidFill>
                  <a:srgbClr val="FFFFFF"/>
                </a:solidFill>
              </a:rPr>
              <a:t>TARC original simulation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GB" sz="2200">
                <a:solidFill>
                  <a:srgbClr val="FFFFFF"/>
                </a:solidFill>
              </a:rPr>
              <a:t>FLUKA and custom transport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00200"/>
            <a:ext cx="3886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5435600" y="5734050"/>
            <a:ext cx="3024188" cy="708025"/>
          </a:xfrm>
          <a:prstGeom prst="roundRect">
            <a:avLst>
              <a:gd name="adj" fmla="val 34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720" tIns="42480" rIns="81720" bIns="42480">
            <a:spAutoFit/>
          </a:bodyPr>
          <a:lstStyle>
            <a:lvl1pPr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GB" sz="2200">
                <a:solidFill>
                  <a:srgbClr val="FFFFFF"/>
                </a:solidFill>
              </a:rPr>
              <a:t>Geant4 – Bertini Cascade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</a:pPr>
            <a:r>
              <a:rPr lang="en-GB" sz="2200">
                <a:solidFill>
                  <a:srgbClr val="FFFFFF"/>
                </a:solidFill>
              </a:rPr>
              <a:t>		neutron_hp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477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smtClean="0"/>
              <a:t>Neutron-energy time correlation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5950" y="1052513"/>
            <a:ext cx="7772400" cy="5545137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spcAft>
                <a:spcPts val="750"/>
              </a:spcAft>
              <a:buSzPct val="84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A first test of neutron transportation in Geant4 is to look at energy-time correlation</a:t>
            </a:r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750"/>
              </a:spcAft>
              <a:buSzPct val="84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Due to the highly elastic nature of neutron scattering in lead and the high nuclear mass, there is a correlation between the neutron energy and its time of observation.  This is particularly true at low energy, approximately independent of the initial neutron (and proton) energy</a:t>
            </a:r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750"/>
              </a:spcAft>
              <a:buSzPct val="84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This has been verified experimentally and by TARC's own simulation (FLUKA + EA custom)</a:t>
            </a:r>
            <a:r>
              <a:rPr lang="ar-SA" sz="2000" smtClean="0">
                <a:cs typeface="Arial" panose="020B0604020202020204" pitchFamily="34" charset="0"/>
              </a:rPr>
              <a:t>‏</a:t>
            </a:r>
            <a:endParaRPr lang="en-GB" sz="2000" smtClean="0"/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750"/>
              </a:spcAft>
              <a:buSzPct val="84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TARC measurements were carried out by measuring the time of capture on different resonant isotopes and by measuring the prompt signal in </a:t>
            </a:r>
            <a:r>
              <a:rPr lang="en-GB" sz="2000" baseline="33000" smtClean="0"/>
              <a:t>3</a:t>
            </a:r>
            <a:r>
              <a:rPr lang="en-GB" sz="2000" smtClean="0"/>
              <a:t>He gas counters</a:t>
            </a:r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750"/>
              </a:spcAft>
              <a:buSzPct val="84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In Geant4 this relies heavily on the high precision neutron_hp model for neutrons &lt; 20 MeV</a:t>
            </a:r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750"/>
              </a:spcAft>
              <a:buSzPct val="84000"/>
              <a:buFont typeface="Monotype Sorts" pitchFamily="80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smtClean="0"/>
          </a:p>
        </p:txBody>
      </p:sp>
      <p:sp>
        <p:nvSpPr>
          <p:cNvPr id="4" name="TextBox 3"/>
          <p:cNvSpPr txBox="1"/>
          <p:nvPr/>
        </p:nvSpPr>
        <p:spPr>
          <a:xfrm>
            <a:off x="8031093" y="44624"/>
            <a:ext cx="100540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2008</a:t>
            </a:r>
            <a:endParaRPr lang="en-GB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Impact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Times New Roman" panose="02020603050405020304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Times New Roman" panose="02020603050405020304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1064</Words>
  <Application>Microsoft Office PowerPoint</Application>
  <PresentationFormat>On-screen Show (4:3)</PresentationFormat>
  <Paragraphs>223</Paragraphs>
  <Slides>42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ＭＳ Ｐゴシック</vt:lpstr>
      <vt:lpstr>Arial</vt:lpstr>
      <vt:lpstr>Comic Sans MS</vt:lpstr>
      <vt:lpstr>Impact</vt:lpstr>
      <vt:lpstr>Monotype Sorts</vt:lpstr>
      <vt:lpstr>Symbol</vt:lpstr>
      <vt:lpstr>Times New Roman</vt:lpstr>
      <vt:lpstr>Wingdings</vt:lpstr>
      <vt:lpstr>Wingdings 2</vt:lpstr>
      <vt:lpstr>Default Design</vt:lpstr>
      <vt:lpstr>Validation of Geant4 against the TARC benchmark: Testing neutron production, transportation and interaction</vt:lpstr>
      <vt:lpstr>Motivation for TARC Comparison</vt:lpstr>
      <vt:lpstr>Geant4 Physics Modelling</vt:lpstr>
      <vt:lpstr>The TARC Experiment</vt:lpstr>
      <vt:lpstr>TARC – experimental set-up</vt:lpstr>
      <vt:lpstr>PowerPoint Presentation</vt:lpstr>
      <vt:lpstr>TARC – neutron validation and aims</vt:lpstr>
      <vt:lpstr>TARC simulation – single event  3.5 GeV/c proton on natural lead</vt:lpstr>
      <vt:lpstr>Neutron-energy time correlation</vt:lpstr>
      <vt:lpstr>Neutron Energy-Time Correlation</vt:lpstr>
      <vt:lpstr>Neutron Energy-Time Correlation</vt:lpstr>
      <vt:lpstr>Absolute Fluence Distribution @ 45.6cm</vt:lpstr>
      <vt:lpstr>Fluence Bertini cascade</vt:lpstr>
      <vt:lpstr>Fluence Binary cascade</vt:lpstr>
      <vt:lpstr>Fluence Binary cascade – Improved PreCompound</vt:lpstr>
      <vt:lpstr>Ratio Plots of fluence G4/Data – Bertini</vt:lpstr>
      <vt:lpstr>Ratio Plots of fluence G4/Data – Binary</vt:lpstr>
      <vt:lpstr>Ratio of fluence G4/Data – Improved PreCompound</vt:lpstr>
      <vt:lpstr>Radial Fluence Distributions</vt:lpstr>
      <vt:lpstr>Radial Fluence Distribution - BERTINI</vt:lpstr>
      <vt:lpstr>Radial Fluence Distribution - BINARY</vt:lpstr>
      <vt:lpstr>2015…</vt:lpstr>
      <vt:lpstr>1 event</vt:lpstr>
      <vt:lpstr>1 event</vt:lpstr>
      <vt:lpstr>1 event</vt:lpstr>
      <vt:lpstr>Energy vs. Timing plot - Bertini</vt:lpstr>
      <vt:lpstr>Energy vs. Timing plot - Binary</vt:lpstr>
      <vt:lpstr>Energy vs. Timing plot - QBBC</vt:lpstr>
      <vt:lpstr>Energy vs. Timing plot – QBBC No killer!</vt:lpstr>
      <vt:lpstr>Fluence – Bertini – 10k events</vt:lpstr>
      <vt:lpstr>Fluence – Binary – 10k events</vt:lpstr>
      <vt:lpstr>Fluence – QBBC – 10k events</vt:lpstr>
      <vt:lpstr>Fluence – QBBC no killer – 10k events</vt:lpstr>
      <vt:lpstr>Ratio – Bertini – 10k events</vt:lpstr>
      <vt:lpstr>Ratio – Binary – 10k events</vt:lpstr>
      <vt:lpstr>Ratio – QBBC – 10k events</vt:lpstr>
      <vt:lpstr>Ratio – QBBC no killer – 10k events</vt:lpstr>
      <vt:lpstr>Memory Leaking…</vt:lpstr>
      <vt:lpstr>Memory Leaking…</vt:lpstr>
      <vt:lpstr>Run times</vt:lpstr>
      <vt:lpstr>Future Work</vt:lpstr>
      <vt:lpstr>Thank you for your attention…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Giuseppe Giovanni Daquino</dc:creator>
  <cp:lastModifiedBy>Alexander Howard</cp:lastModifiedBy>
  <cp:revision>54</cp:revision>
  <dcterms:modified xsi:type="dcterms:W3CDTF">2015-10-21T15:03:41Z</dcterms:modified>
</cp:coreProperties>
</file>