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99" r:id="rId4"/>
    <p:sldId id="298" r:id="rId5"/>
    <p:sldId id="291" r:id="rId6"/>
    <p:sldId id="300" r:id="rId7"/>
    <p:sldId id="301" r:id="rId8"/>
    <p:sldId id="296" r:id="rId9"/>
    <p:sldId id="295" r:id="rId10"/>
    <p:sldId id="286" r:id="rId11"/>
    <p:sldId id="302" r:id="rId12"/>
    <p:sldId id="297" r:id="rId13"/>
    <p:sldId id="292" r:id="rId14"/>
    <p:sldId id="289" r:id="rId15"/>
    <p:sldId id="294" r:id="rId16"/>
    <p:sldId id="282" r:id="rId17"/>
    <p:sldId id="283" r:id="rId18"/>
    <p:sldId id="257" r:id="rId19"/>
    <p:sldId id="272" r:id="rId20"/>
    <p:sldId id="273" r:id="rId21"/>
    <p:sldId id="303" r:id="rId22"/>
    <p:sldId id="288" r:id="rId23"/>
    <p:sldId id="30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CCESS\Bari_TRD_mtg\Forward_cross_sections\pion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CCESS\Bari_TRD_mtg\Forward_cross_sections\pion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062665570884143E-2"/>
          <c:y val="7.4074188981086087E-2"/>
          <c:w val="0.89019685039370078"/>
          <c:h val="0.81868875765529314"/>
        </c:manualLayout>
      </c:layout>
      <c:barChart>
        <c:barDir val="col"/>
        <c:grouping val="clustered"/>
        <c:varyColors val="0"/>
        <c:ser>
          <c:idx val="0"/>
          <c:order val="0"/>
          <c:tx>
            <c:v>Pion likelihood</c:v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Sheet1!$TP$5:$TP$53</c:f>
              <c:numCache>
                <c:formatCode>General</c:formatCode>
                <c:ptCount val="49"/>
                <c:pt idx="0">
                  <c:v>0.02</c:v>
                </c:pt>
                <c:pt idx="1">
                  <c:v>0.04</c:v>
                </c:pt>
                <c:pt idx="2">
                  <c:v>0.06</c:v>
                </c:pt>
                <c:pt idx="3">
                  <c:v>0.08</c:v>
                </c:pt>
                <c:pt idx="4">
                  <c:v>0.1</c:v>
                </c:pt>
                <c:pt idx="5">
                  <c:v>0.12000000000000001</c:v>
                </c:pt>
                <c:pt idx="6">
                  <c:v>0.14000000000000001</c:v>
                </c:pt>
                <c:pt idx="7">
                  <c:v>0.16</c:v>
                </c:pt>
                <c:pt idx="8">
                  <c:v>0.18</c:v>
                </c:pt>
                <c:pt idx="9">
                  <c:v>0.19999999999999998</c:v>
                </c:pt>
                <c:pt idx="10">
                  <c:v>0.21999999999999997</c:v>
                </c:pt>
                <c:pt idx="11">
                  <c:v>0.23999999999999996</c:v>
                </c:pt>
                <c:pt idx="12">
                  <c:v>0.25999999999999995</c:v>
                </c:pt>
                <c:pt idx="13">
                  <c:v>0.27999999999999997</c:v>
                </c:pt>
                <c:pt idx="14">
                  <c:v>0.3</c:v>
                </c:pt>
                <c:pt idx="15">
                  <c:v>0.32</c:v>
                </c:pt>
                <c:pt idx="16">
                  <c:v>0.34</c:v>
                </c:pt>
                <c:pt idx="17">
                  <c:v>0.36000000000000004</c:v>
                </c:pt>
                <c:pt idx="18">
                  <c:v>0.38000000000000006</c:v>
                </c:pt>
                <c:pt idx="19">
                  <c:v>0.40000000000000008</c:v>
                </c:pt>
                <c:pt idx="20">
                  <c:v>0.4200000000000001</c:v>
                </c:pt>
                <c:pt idx="21">
                  <c:v>0.44000000000000011</c:v>
                </c:pt>
                <c:pt idx="22">
                  <c:v>0.46000000000000013</c:v>
                </c:pt>
                <c:pt idx="23">
                  <c:v>0.48000000000000015</c:v>
                </c:pt>
                <c:pt idx="24">
                  <c:v>0.50000000000000011</c:v>
                </c:pt>
                <c:pt idx="25">
                  <c:v>0.52000000000000013</c:v>
                </c:pt>
                <c:pt idx="26">
                  <c:v>0.54000000000000015</c:v>
                </c:pt>
                <c:pt idx="27">
                  <c:v>0.56000000000000016</c:v>
                </c:pt>
                <c:pt idx="28">
                  <c:v>0.58000000000000018</c:v>
                </c:pt>
                <c:pt idx="29">
                  <c:v>0.6000000000000002</c:v>
                </c:pt>
                <c:pt idx="30">
                  <c:v>0.62000000000000022</c:v>
                </c:pt>
                <c:pt idx="31">
                  <c:v>0.64000000000000024</c:v>
                </c:pt>
                <c:pt idx="32">
                  <c:v>0.66000000000000025</c:v>
                </c:pt>
                <c:pt idx="33">
                  <c:v>0.68000000000000027</c:v>
                </c:pt>
                <c:pt idx="34">
                  <c:v>0.70000000000000029</c:v>
                </c:pt>
                <c:pt idx="35">
                  <c:v>0.72000000000000031</c:v>
                </c:pt>
                <c:pt idx="36">
                  <c:v>0.74000000000000032</c:v>
                </c:pt>
                <c:pt idx="37">
                  <c:v>0.76000000000000034</c:v>
                </c:pt>
                <c:pt idx="38">
                  <c:v>0.78000000000000036</c:v>
                </c:pt>
                <c:pt idx="39">
                  <c:v>0.80000000000000038</c:v>
                </c:pt>
                <c:pt idx="40">
                  <c:v>0.8200000000000004</c:v>
                </c:pt>
                <c:pt idx="41">
                  <c:v>0.84000000000000041</c:v>
                </c:pt>
                <c:pt idx="42">
                  <c:v>0.86000000000000043</c:v>
                </c:pt>
                <c:pt idx="43">
                  <c:v>0.88000000000000045</c:v>
                </c:pt>
                <c:pt idx="44">
                  <c:v>0.90000000000000047</c:v>
                </c:pt>
                <c:pt idx="45">
                  <c:v>0.92000000000000048</c:v>
                </c:pt>
                <c:pt idx="46">
                  <c:v>0.9400000000000005</c:v>
                </c:pt>
                <c:pt idx="47">
                  <c:v>0.96000000000000052</c:v>
                </c:pt>
                <c:pt idx="48">
                  <c:v>0.98000000000000054</c:v>
                </c:pt>
              </c:numCache>
            </c:numRef>
          </c:cat>
          <c:val>
            <c:numRef>
              <c:f>Sheet1!$TQ$5:$TQ$54</c:f>
              <c:numCache>
                <c:formatCode>0.00</c:formatCode>
                <c:ptCount val="50"/>
                <c:pt idx="0">
                  <c:v>21</c:v>
                </c:pt>
                <c:pt idx="1">
                  <c:v>24</c:v>
                </c:pt>
                <c:pt idx="2">
                  <c:v>12</c:v>
                </c:pt>
                <c:pt idx="3">
                  <c:v>18</c:v>
                </c:pt>
                <c:pt idx="4">
                  <c:v>20</c:v>
                </c:pt>
                <c:pt idx="5">
                  <c:v>20</c:v>
                </c:pt>
                <c:pt idx="6">
                  <c:v>25</c:v>
                </c:pt>
                <c:pt idx="7">
                  <c:v>19</c:v>
                </c:pt>
                <c:pt idx="8">
                  <c:v>30</c:v>
                </c:pt>
                <c:pt idx="9">
                  <c:v>21</c:v>
                </c:pt>
                <c:pt idx="10">
                  <c:v>18</c:v>
                </c:pt>
                <c:pt idx="11">
                  <c:v>11</c:v>
                </c:pt>
                <c:pt idx="12">
                  <c:v>15</c:v>
                </c:pt>
                <c:pt idx="13">
                  <c:v>17</c:v>
                </c:pt>
                <c:pt idx="14">
                  <c:v>16</c:v>
                </c:pt>
                <c:pt idx="15">
                  <c:v>25</c:v>
                </c:pt>
                <c:pt idx="16">
                  <c:v>19</c:v>
                </c:pt>
                <c:pt idx="17">
                  <c:v>16</c:v>
                </c:pt>
                <c:pt idx="18">
                  <c:v>22</c:v>
                </c:pt>
                <c:pt idx="19">
                  <c:v>15</c:v>
                </c:pt>
                <c:pt idx="20">
                  <c:v>29</c:v>
                </c:pt>
                <c:pt idx="21">
                  <c:v>21</c:v>
                </c:pt>
                <c:pt idx="22">
                  <c:v>27</c:v>
                </c:pt>
                <c:pt idx="23">
                  <c:v>18</c:v>
                </c:pt>
                <c:pt idx="24">
                  <c:v>28</c:v>
                </c:pt>
                <c:pt idx="25">
                  <c:v>31</c:v>
                </c:pt>
                <c:pt idx="26">
                  <c:v>27</c:v>
                </c:pt>
                <c:pt idx="27">
                  <c:v>31</c:v>
                </c:pt>
                <c:pt idx="28">
                  <c:v>29</c:v>
                </c:pt>
                <c:pt idx="29">
                  <c:v>27</c:v>
                </c:pt>
                <c:pt idx="30">
                  <c:v>31</c:v>
                </c:pt>
                <c:pt idx="31">
                  <c:v>24</c:v>
                </c:pt>
                <c:pt idx="32">
                  <c:v>40</c:v>
                </c:pt>
                <c:pt idx="33">
                  <c:v>45</c:v>
                </c:pt>
                <c:pt idx="34">
                  <c:v>44</c:v>
                </c:pt>
                <c:pt idx="35">
                  <c:v>48</c:v>
                </c:pt>
                <c:pt idx="36">
                  <c:v>43</c:v>
                </c:pt>
                <c:pt idx="37">
                  <c:v>55</c:v>
                </c:pt>
                <c:pt idx="38">
                  <c:v>52</c:v>
                </c:pt>
                <c:pt idx="39">
                  <c:v>51</c:v>
                </c:pt>
                <c:pt idx="40">
                  <c:v>71</c:v>
                </c:pt>
                <c:pt idx="41">
                  <c:v>61</c:v>
                </c:pt>
                <c:pt idx="42">
                  <c:v>76</c:v>
                </c:pt>
                <c:pt idx="43">
                  <c:v>92</c:v>
                </c:pt>
                <c:pt idx="44">
                  <c:v>120</c:v>
                </c:pt>
                <c:pt idx="45">
                  <c:v>153</c:v>
                </c:pt>
                <c:pt idx="46">
                  <c:v>156</c:v>
                </c:pt>
                <c:pt idx="47">
                  <c:v>252</c:v>
                </c:pt>
                <c:pt idx="48">
                  <c:v>397</c:v>
                </c:pt>
                <c:pt idx="49">
                  <c:v>2335</c:v>
                </c:pt>
              </c:numCache>
            </c:numRef>
          </c:val>
        </c:ser>
        <c:ser>
          <c:idx val="1"/>
          <c:order val="1"/>
          <c:tx>
            <c:v>Kaon likelihood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Sheet1!$VS$5:$VS$54</c:f>
              <c:numCache>
                <c:formatCode>0.00</c:formatCode>
                <c:ptCount val="50"/>
                <c:pt idx="0">
                  <c:v>2412</c:v>
                </c:pt>
                <c:pt idx="1">
                  <c:v>460</c:v>
                </c:pt>
                <c:pt idx="2">
                  <c:v>271</c:v>
                </c:pt>
                <c:pt idx="3">
                  <c:v>172</c:v>
                </c:pt>
                <c:pt idx="4">
                  <c:v>131</c:v>
                </c:pt>
                <c:pt idx="5">
                  <c:v>119</c:v>
                </c:pt>
                <c:pt idx="6">
                  <c:v>71</c:v>
                </c:pt>
                <c:pt idx="7">
                  <c:v>79</c:v>
                </c:pt>
                <c:pt idx="8">
                  <c:v>61</c:v>
                </c:pt>
                <c:pt idx="9">
                  <c:v>59</c:v>
                </c:pt>
                <c:pt idx="10">
                  <c:v>64</c:v>
                </c:pt>
                <c:pt idx="11">
                  <c:v>45</c:v>
                </c:pt>
                <c:pt idx="12">
                  <c:v>38</c:v>
                </c:pt>
                <c:pt idx="13">
                  <c:v>37</c:v>
                </c:pt>
                <c:pt idx="14">
                  <c:v>36</c:v>
                </c:pt>
                <c:pt idx="15">
                  <c:v>38</c:v>
                </c:pt>
                <c:pt idx="16">
                  <c:v>40</c:v>
                </c:pt>
                <c:pt idx="17">
                  <c:v>35</c:v>
                </c:pt>
                <c:pt idx="18">
                  <c:v>29</c:v>
                </c:pt>
                <c:pt idx="19">
                  <c:v>36</c:v>
                </c:pt>
                <c:pt idx="20">
                  <c:v>29</c:v>
                </c:pt>
                <c:pt idx="21">
                  <c:v>22</c:v>
                </c:pt>
                <c:pt idx="22">
                  <c:v>20</c:v>
                </c:pt>
                <c:pt idx="23">
                  <c:v>31</c:v>
                </c:pt>
                <c:pt idx="24">
                  <c:v>28</c:v>
                </c:pt>
                <c:pt idx="25">
                  <c:v>20</c:v>
                </c:pt>
                <c:pt idx="26">
                  <c:v>29</c:v>
                </c:pt>
                <c:pt idx="27">
                  <c:v>25</c:v>
                </c:pt>
                <c:pt idx="28">
                  <c:v>19</c:v>
                </c:pt>
                <c:pt idx="29">
                  <c:v>21</c:v>
                </c:pt>
                <c:pt idx="30">
                  <c:v>24</c:v>
                </c:pt>
                <c:pt idx="31">
                  <c:v>22</c:v>
                </c:pt>
                <c:pt idx="32">
                  <c:v>17</c:v>
                </c:pt>
                <c:pt idx="33">
                  <c:v>19</c:v>
                </c:pt>
                <c:pt idx="34">
                  <c:v>17</c:v>
                </c:pt>
                <c:pt idx="35">
                  <c:v>22</c:v>
                </c:pt>
                <c:pt idx="36">
                  <c:v>21</c:v>
                </c:pt>
                <c:pt idx="37">
                  <c:v>24</c:v>
                </c:pt>
                <c:pt idx="38">
                  <c:v>26</c:v>
                </c:pt>
                <c:pt idx="39">
                  <c:v>21</c:v>
                </c:pt>
                <c:pt idx="40">
                  <c:v>16</c:v>
                </c:pt>
                <c:pt idx="41">
                  <c:v>22</c:v>
                </c:pt>
                <c:pt idx="42">
                  <c:v>21</c:v>
                </c:pt>
                <c:pt idx="43">
                  <c:v>32</c:v>
                </c:pt>
                <c:pt idx="44">
                  <c:v>29</c:v>
                </c:pt>
                <c:pt idx="45">
                  <c:v>26</c:v>
                </c:pt>
                <c:pt idx="46">
                  <c:v>25</c:v>
                </c:pt>
                <c:pt idx="47">
                  <c:v>33</c:v>
                </c:pt>
                <c:pt idx="48">
                  <c:v>38</c:v>
                </c:pt>
                <c:pt idx="49">
                  <c:v>68</c:v>
                </c:pt>
              </c:numCache>
            </c:numRef>
          </c:val>
        </c:ser>
        <c:ser>
          <c:idx val="2"/>
          <c:order val="2"/>
          <c:tx>
            <c:v>Proton likelihood</c:v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Sheet1!$XU$5:$XU$54</c:f>
              <c:numCache>
                <c:formatCode>0.00</c:formatCode>
                <c:ptCount val="50"/>
                <c:pt idx="0">
                  <c:v>4293</c:v>
                </c:pt>
                <c:pt idx="1">
                  <c:v>209</c:v>
                </c:pt>
                <c:pt idx="2">
                  <c:v>92</c:v>
                </c:pt>
                <c:pt idx="3">
                  <c:v>60</c:v>
                </c:pt>
                <c:pt idx="4">
                  <c:v>44</c:v>
                </c:pt>
                <c:pt idx="5">
                  <c:v>39</c:v>
                </c:pt>
                <c:pt idx="6">
                  <c:v>26</c:v>
                </c:pt>
                <c:pt idx="7">
                  <c:v>17</c:v>
                </c:pt>
                <c:pt idx="8">
                  <c:v>22</c:v>
                </c:pt>
                <c:pt idx="9">
                  <c:v>11</c:v>
                </c:pt>
                <c:pt idx="10">
                  <c:v>14</c:v>
                </c:pt>
                <c:pt idx="11">
                  <c:v>7</c:v>
                </c:pt>
                <c:pt idx="12">
                  <c:v>14</c:v>
                </c:pt>
                <c:pt idx="13">
                  <c:v>4</c:v>
                </c:pt>
                <c:pt idx="14">
                  <c:v>11</c:v>
                </c:pt>
                <c:pt idx="15">
                  <c:v>8</c:v>
                </c:pt>
                <c:pt idx="16">
                  <c:v>10</c:v>
                </c:pt>
                <c:pt idx="17">
                  <c:v>6</c:v>
                </c:pt>
                <c:pt idx="18">
                  <c:v>5</c:v>
                </c:pt>
                <c:pt idx="19">
                  <c:v>2</c:v>
                </c:pt>
                <c:pt idx="20">
                  <c:v>3</c:v>
                </c:pt>
                <c:pt idx="21">
                  <c:v>2</c:v>
                </c:pt>
                <c:pt idx="22">
                  <c:v>4</c:v>
                </c:pt>
                <c:pt idx="23">
                  <c:v>5</c:v>
                </c:pt>
                <c:pt idx="24">
                  <c:v>6</c:v>
                </c:pt>
                <c:pt idx="25">
                  <c:v>6</c:v>
                </c:pt>
                <c:pt idx="26">
                  <c:v>2</c:v>
                </c:pt>
                <c:pt idx="27">
                  <c:v>4</c:v>
                </c:pt>
                <c:pt idx="28">
                  <c:v>8</c:v>
                </c:pt>
                <c:pt idx="29">
                  <c:v>5</c:v>
                </c:pt>
                <c:pt idx="30">
                  <c:v>5</c:v>
                </c:pt>
                <c:pt idx="31">
                  <c:v>2</c:v>
                </c:pt>
                <c:pt idx="32">
                  <c:v>2</c:v>
                </c:pt>
                <c:pt idx="33">
                  <c:v>1</c:v>
                </c:pt>
                <c:pt idx="34">
                  <c:v>5</c:v>
                </c:pt>
                <c:pt idx="35">
                  <c:v>0</c:v>
                </c:pt>
                <c:pt idx="36">
                  <c:v>1</c:v>
                </c:pt>
                <c:pt idx="37">
                  <c:v>3</c:v>
                </c:pt>
                <c:pt idx="38">
                  <c:v>2</c:v>
                </c:pt>
                <c:pt idx="39">
                  <c:v>3</c:v>
                </c:pt>
                <c:pt idx="40">
                  <c:v>0</c:v>
                </c:pt>
                <c:pt idx="41">
                  <c:v>1</c:v>
                </c:pt>
                <c:pt idx="42">
                  <c:v>5</c:v>
                </c:pt>
                <c:pt idx="43">
                  <c:v>6</c:v>
                </c:pt>
                <c:pt idx="44">
                  <c:v>3</c:v>
                </c:pt>
                <c:pt idx="45">
                  <c:v>4</c:v>
                </c:pt>
                <c:pt idx="46">
                  <c:v>2</c:v>
                </c:pt>
                <c:pt idx="47">
                  <c:v>3</c:v>
                </c:pt>
                <c:pt idx="48">
                  <c:v>8</c:v>
                </c:pt>
                <c:pt idx="49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-817077872"/>
        <c:axId val="-817077328"/>
      </c:barChart>
      <c:catAx>
        <c:axId val="-817077872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17077328"/>
        <c:crosses val="autoZero"/>
        <c:auto val="1"/>
        <c:lblAlgn val="ctr"/>
        <c:lblOffset val="100"/>
        <c:noMultiLvlLbl val="0"/>
      </c:catAx>
      <c:valAx>
        <c:axId val="-817077328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17077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377573772772672E-2"/>
          <c:y val="7.7592954366685132E-2"/>
          <c:w val="0.89019685039370078"/>
          <c:h val="0.81868875765529314"/>
        </c:manualLayout>
      </c:layout>
      <c:barChart>
        <c:barDir val="col"/>
        <c:grouping val="clustered"/>
        <c:varyColors val="0"/>
        <c:ser>
          <c:idx val="0"/>
          <c:order val="0"/>
          <c:tx>
            <c:v>Pion likelihood</c:v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Sheet1!$TP$5:$TP$53</c:f>
              <c:numCache>
                <c:formatCode>General</c:formatCode>
                <c:ptCount val="49"/>
                <c:pt idx="0">
                  <c:v>0.02</c:v>
                </c:pt>
                <c:pt idx="1">
                  <c:v>0.04</c:v>
                </c:pt>
                <c:pt idx="2">
                  <c:v>0.06</c:v>
                </c:pt>
                <c:pt idx="3">
                  <c:v>0.08</c:v>
                </c:pt>
                <c:pt idx="4">
                  <c:v>0.1</c:v>
                </c:pt>
                <c:pt idx="5">
                  <c:v>0.12000000000000001</c:v>
                </c:pt>
                <c:pt idx="6">
                  <c:v>0.14000000000000001</c:v>
                </c:pt>
                <c:pt idx="7">
                  <c:v>0.16</c:v>
                </c:pt>
                <c:pt idx="8">
                  <c:v>0.18</c:v>
                </c:pt>
                <c:pt idx="9">
                  <c:v>0.19999999999999998</c:v>
                </c:pt>
                <c:pt idx="10">
                  <c:v>0.21999999999999997</c:v>
                </c:pt>
                <c:pt idx="11">
                  <c:v>0.23999999999999996</c:v>
                </c:pt>
                <c:pt idx="12">
                  <c:v>0.25999999999999995</c:v>
                </c:pt>
                <c:pt idx="13">
                  <c:v>0.27999999999999997</c:v>
                </c:pt>
                <c:pt idx="14">
                  <c:v>0.3</c:v>
                </c:pt>
                <c:pt idx="15">
                  <c:v>0.32</c:v>
                </c:pt>
                <c:pt idx="16">
                  <c:v>0.34</c:v>
                </c:pt>
                <c:pt idx="17">
                  <c:v>0.36000000000000004</c:v>
                </c:pt>
                <c:pt idx="18">
                  <c:v>0.38000000000000006</c:v>
                </c:pt>
                <c:pt idx="19">
                  <c:v>0.40000000000000008</c:v>
                </c:pt>
                <c:pt idx="20">
                  <c:v>0.4200000000000001</c:v>
                </c:pt>
                <c:pt idx="21">
                  <c:v>0.44000000000000011</c:v>
                </c:pt>
                <c:pt idx="22">
                  <c:v>0.46000000000000013</c:v>
                </c:pt>
                <c:pt idx="23">
                  <c:v>0.48000000000000015</c:v>
                </c:pt>
                <c:pt idx="24">
                  <c:v>0.50000000000000011</c:v>
                </c:pt>
                <c:pt idx="25">
                  <c:v>0.52000000000000013</c:v>
                </c:pt>
                <c:pt idx="26">
                  <c:v>0.54000000000000015</c:v>
                </c:pt>
                <c:pt idx="27">
                  <c:v>0.56000000000000016</c:v>
                </c:pt>
                <c:pt idx="28">
                  <c:v>0.58000000000000018</c:v>
                </c:pt>
                <c:pt idx="29">
                  <c:v>0.6000000000000002</c:v>
                </c:pt>
                <c:pt idx="30">
                  <c:v>0.62000000000000022</c:v>
                </c:pt>
                <c:pt idx="31">
                  <c:v>0.64000000000000024</c:v>
                </c:pt>
                <c:pt idx="32">
                  <c:v>0.66000000000000025</c:v>
                </c:pt>
                <c:pt idx="33">
                  <c:v>0.68000000000000027</c:v>
                </c:pt>
                <c:pt idx="34">
                  <c:v>0.70000000000000029</c:v>
                </c:pt>
                <c:pt idx="35">
                  <c:v>0.72000000000000031</c:v>
                </c:pt>
                <c:pt idx="36">
                  <c:v>0.74000000000000032</c:v>
                </c:pt>
                <c:pt idx="37">
                  <c:v>0.76000000000000034</c:v>
                </c:pt>
                <c:pt idx="38">
                  <c:v>0.78000000000000036</c:v>
                </c:pt>
                <c:pt idx="39">
                  <c:v>0.80000000000000038</c:v>
                </c:pt>
                <c:pt idx="40">
                  <c:v>0.8200000000000004</c:v>
                </c:pt>
                <c:pt idx="41">
                  <c:v>0.84000000000000041</c:v>
                </c:pt>
                <c:pt idx="42">
                  <c:v>0.86000000000000043</c:v>
                </c:pt>
                <c:pt idx="43">
                  <c:v>0.88000000000000045</c:v>
                </c:pt>
                <c:pt idx="44">
                  <c:v>0.90000000000000047</c:v>
                </c:pt>
                <c:pt idx="45">
                  <c:v>0.92000000000000048</c:v>
                </c:pt>
                <c:pt idx="46">
                  <c:v>0.9400000000000005</c:v>
                </c:pt>
                <c:pt idx="47">
                  <c:v>0.96000000000000052</c:v>
                </c:pt>
                <c:pt idx="48">
                  <c:v>0.98000000000000054</c:v>
                </c:pt>
              </c:numCache>
            </c:numRef>
          </c:cat>
          <c:val>
            <c:numRef>
              <c:f>Sheet1!$TS$5:$TS$54</c:f>
              <c:numCache>
                <c:formatCode>0.00</c:formatCode>
                <c:ptCount val="50"/>
                <c:pt idx="0">
                  <c:v>4537</c:v>
                </c:pt>
                <c:pt idx="1">
                  <c:v>155</c:v>
                </c:pt>
                <c:pt idx="2">
                  <c:v>78</c:v>
                </c:pt>
                <c:pt idx="3">
                  <c:v>45</c:v>
                </c:pt>
                <c:pt idx="4">
                  <c:v>33</c:v>
                </c:pt>
                <c:pt idx="5">
                  <c:v>24</c:v>
                </c:pt>
                <c:pt idx="6">
                  <c:v>19</c:v>
                </c:pt>
                <c:pt idx="7">
                  <c:v>14</c:v>
                </c:pt>
                <c:pt idx="8">
                  <c:v>13</c:v>
                </c:pt>
                <c:pt idx="9">
                  <c:v>6</c:v>
                </c:pt>
                <c:pt idx="10">
                  <c:v>6</c:v>
                </c:pt>
                <c:pt idx="11">
                  <c:v>8</c:v>
                </c:pt>
                <c:pt idx="12">
                  <c:v>8</c:v>
                </c:pt>
                <c:pt idx="13">
                  <c:v>8</c:v>
                </c:pt>
                <c:pt idx="14">
                  <c:v>4</c:v>
                </c:pt>
                <c:pt idx="15">
                  <c:v>4</c:v>
                </c:pt>
                <c:pt idx="16">
                  <c:v>1</c:v>
                </c:pt>
                <c:pt idx="17">
                  <c:v>4</c:v>
                </c:pt>
                <c:pt idx="18">
                  <c:v>3</c:v>
                </c:pt>
                <c:pt idx="19">
                  <c:v>9</c:v>
                </c:pt>
                <c:pt idx="20">
                  <c:v>2</c:v>
                </c:pt>
                <c:pt idx="21">
                  <c:v>3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0</c:v>
                </c:pt>
                <c:pt idx="31">
                  <c:v>1</c:v>
                </c:pt>
                <c:pt idx="32">
                  <c:v>2</c:v>
                </c:pt>
                <c:pt idx="33">
                  <c:v>2</c:v>
                </c:pt>
                <c:pt idx="34">
                  <c:v>1</c:v>
                </c:pt>
                <c:pt idx="35">
                  <c:v>0</c:v>
                </c:pt>
                <c:pt idx="36">
                  <c:v>1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</c:v>
                </c:pt>
                <c:pt idx="44">
                  <c:v>0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</c:numCache>
            </c:numRef>
          </c:val>
        </c:ser>
        <c:ser>
          <c:idx val="1"/>
          <c:order val="1"/>
          <c:tx>
            <c:v>Kaon likelihood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Sheet1!$VU$5:$VU$54</c:f>
              <c:numCache>
                <c:formatCode>0.00</c:formatCode>
                <c:ptCount val="50"/>
                <c:pt idx="0">
                  <c:v>1232</c:v>
                </c:pt>
                <c:pt idx="1">
                  <c:v>279</c:v>
                </c:pt>
                <c:pt idx="2">
                  <c:v>202</c:v>
                </c:pt>
                <c:pt idx="3">
                  <c:v>169</c:v>
                </c:pt>
                <c:pt idx="4">
                  <c:v>143</c:v>
                </c:pt>
                <c:pt idx="5">
                  <c:v>129</c:v>
                </c:pt>
                <c:pt idx="6">
                  <c:v>127</c:v>
                </c:pt>
                <c:pt idx="7">
                  <c:v>106</c:v>
                </c:pt>
                <c:pt idx="8">
                  <c:v>96</c:v>
                </c:pt>
                <c:pt idx="9">
                  <c:v>117</c:v>
                </c:pt>
                <c:pt idx="10">
                  <c:v>84</c:v>
                </c:pt>
                <c:pt idx="11">
                  <c:v>91</c:v>
                </c:pt>
                <c:pt idx="12">
                  <c:v>79</c:v>
                </c:pt>
                <c:pt idx="13">
                  <c:v>77</c:v>
                </c:pt>
                <c:pt idx="14">
                  <c:v>70</c:v>
                </c:pt>
                <c:pt idx="15">
                  <c:v>79</c:v>
                </c:pt>
                <c:pt idx="16">
                  <c:v>56</c:v>
                </c:pt>
                <c:pt idx="17">
                  <c:v>70</c:v>
                </c:pt>
                <c:pt idx="18">
                  <c:v>56</c:v>
                </c:pt>
                <c:pt idx="19">
                  <c:v>55</c:v>
                </c:pt>
                <c:pt idx="20">
                  <c:v>57</c:v>
                </c:pt>
                <c:pt idx="21">
                  <c:v>71</c:v>
                </c:pt>
                <c:pt idx="22">
                  <c:v>57</c:v>
                </c:pt>
                <c:pt idx="23">
                  <c:v>55</c:v>
                </c:pt>
                <c:pt idx="24">
                  <c:v>57</c:v>
                </c:pt>
                <c:pt idx="25">
                  <c:v>69</c:v>
                </c:pt>
                <c:pt idx="26">
                  <c:v>72</c:v>
                </c:pt>
                <c:pt idx="27">
                  <c:v>54</c:v>
                </c:pt>
                <c:pt idx="28">
                  <c:v>52</c:v>
                </c:pt>
                <c:pt idx="29">
                  <c:v>69</c:v>
                </c:pt>
                <c:pt idx="30">
                  <c:v>58</c:v>
                </c:pt>
                <c:pt idx="31">
                  <c:v>63</c:v>
                </c:pt>
                <c:pt idx="32">
                  <c:v>50</c:v>
                </c:pt>
                <c:pt idx="33">
                  <c:v>53</c:v>
                </c:pt>
                <c:pt idx="34">
                  <c:v>66</c:v>
                </c:pt>
                <c:pt idx="35">
                  <c:v>50</c:v>
                </c:pt>
                <c:pt idx="36">
                  <c:v>45</c:v>
                </c:pt>
                <c:pt idx="37">
                  <c:v>44</c:v>
                </c:pt>
                <c:pt idx="38">
                  <c:v>57</c:v>
                </c:pt>
                <c:pt idx="39">
                  <c:v>53</c:v>
                </c:pt>
                <c:pt idx="40">
                  <c:v>66</c:v>
                </c:pt>
                <c:pt idx="41">
                  <c:v>54</c:v>
                </c:pt>
                <c:pt idx="42">
                  <c:v>70</c:v>
                </c:pt>
                <c:pt idx="43">
                  <c:v>72</c:v>
                </c:pt>
                <c:pt idx="44">
                  <c:v>71</c:v>
                </c:pt>
                <c:pt idx="45">
                  <c:v>68</c:v>
                </c:pt>
                <c:pt idx="46">
                  <c:v>61</c:v>
                </c:pt>
                <c:pt idx="47">
                  <c:v>34</c:v>
                </c:pt>
                <c:pt idx="48">
                  <c:v>25</c:v>
                </c:pt>
                <c:pt idx="49">
                  <c:v>10</c:v>
                </c:pt>
              </c:numCache>
            </c:numRef>
          </c:val>
        </c:ser>
        <c:ser>
          <c:idx val="2"/>
          <c:order val="2"/>
          <c:tx>
            <c:v>Proton likelihood</c:v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Sheet1!$XW$5:$XW$54</c:f>
              <c:numCache>
                <c:formatCode>0.00</c:formatCode>
                <c:ptCount val="50"/>
                <c:pt idx="0">
                  <c:v>70</c:v>
                </c:pt>
                <c:pt idx="1">
                  <c:v>34</c:v>
                </c:pt>
                <c:pt idx="2">
                  <c:v>40</c:v>
                </c:pt>
                <c:pt idx="3">
                  <c:v>48</c:v>
                </c:pt>
                <c:pt idx="4">
                  <c:v>39</c:v>
                </c:pt>
                <c:pt idx="5">
                  <c:v>34</c:v>
                </c:pt>
                <c:pt idx="6">
                  <c:v>33</c:v>
                </c:pt>
                <c:pt idx="7">
                  <c:v>36</c:v>
                </c:pt>
                <c:pt idx="8">
                  <c:v>32</c:v>
                </c:pt>
                <c:pt idx="9">
                  <c:v>45</c:v>
                </c:pt>
                <c:pt idx="10">
                  <c:v>48</c:v>
                </c:pt>
                <c:pt idx="11">
                  <c:v>50</c:v>
                </c:pt>
                <c:pt idx="12">
                  <c:v>44</c:v>
                </c:pt>
                <c:pt idx="13">
                  <c:v>35</c:v>
                </c:pt>
                <c:pt idx="14">
                  <c:v>41</c:v>
                </c:pt>
                <c:pt idx="15">
                  <c:v>36</c:v>
                </c:pt>
                <c:pt idx="16">
                  <c:v>40</c:v>
                </c:pt>
                <c:pt idx="17">
                  <c:v>41</c:v>
                </c:pt>
                <c:pt idx="18">
                  <c:v>39</c:v>
                </c:pt>
                <c:pt idx="19">
                  <c:v>44</c:v>
                </c:pt>
                <c:pt idx="20">
                  <c:v>62</c:v>
                </c:pt>
                <c:pt idx="21">
                  <c:v>50</c:v>
                </c:pt>
                <c:pt idx="22">
                  <c:v>57</c:v>
                </c:pt>
                <c:pt idx="23">
                  <c:v>44</c:v>
                </c:pt>
                <c:pt idx="24">
                  <c:v>66</c:v>
                </c:pt>
                <c:pt idx="25">
                  <c:v>66</c:v>
                </c:pt>
                <c:pt idx="26">
                  <c:v>62</c:v>
                </c:pt>
                <c:pt idx="27">
                  <c:v>44</c:v>
                </c:pt>
                <c:pt idx="28">
                  <c:v>69</c:v>
                </c:pt>
                <c:pt idx="29">
                  <c:v>66</c:v>
                </c:pt>
                <c:pt idx="30">
                  <c:v>74</c:v>
                </c:pt>
                <c:pt idx="31">
                  <c:v>79</c:v>
                </c:pt>
                <c:pt idx="32">
                  <c:v>87</c:v>
                </c:pt>
                <c:pt idx="33">
                  <c:v>80</c:v>
                </c:pt>
                <c:pt idx="34">
                  <c:v>81</c:v>
                </c:pt>
                <c:pt idx="35">
                  <c:v>101</c:v>
                </c:pt>
                <c:pt idx="36">
                  <c:v>90</c:v>
                </c:pt>
                <c:pt idx="37">
                  <c:v>113</c:v>
                </c:pt>
                <c:pt idx="38">
                  <c:v>133</c:v>
                </c:pt>
                <c:pt idx="39">
                  <c:v>136</c:v>
                </c:pt>
                <c:pt idx="40">
                  <c:v>147</c:v>
                </c:pt>
                <c:pt idx="41">
                  <c:v>177</c:v>
                </c:pt>
                <c:pt idx="42">
                  <c:v>180</c:v>
                </c:pt>
                <c:pt idx="43">
                  <c:v>241</c:v>
                </c:pt>
                <c:pt idx="44">
                  <c:v>225</c:v>
                </c:pt>
                <c:pt idx="45">
                  <c:v>242</c:v>
                </c:pt>
                <c:pt idx="46">
                  <c:v>302</c:v>
                </c:pt>
                <c:pt idx="47">
                  <c:v>416</c:v>
                </c:pt>
                <c:pt idx="48">
                  <c:v>472</c:v>
                </c:pt>
                <c:pt idx="49">
                  <c:v>209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-817075696"/>
        <c:axId val="-817074608"/>
      </c:barChart>
      <c:catAx>
        <c:axId val="-817075696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17074608"/>
        <c:crosses val="autoZero"/>
        <c:auto val="1"/>
        <c:lblAlgn val="ctr"/>
        <c:lblOffset val="100"/>
        <c:noMultiLvlLbl val="0"/>
      </c:catAx>
      <c:valAx>
        <c:axId val="-817074608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1707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0.42185</cdr:x>
      <cdr:y>0.05057</cdr:y>
    </cdr:from>
    <cdr:to>
      <cdr:x>0.60759</cdr:x>
      <cdr:y>0.30847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76824" y="1792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Likelihood of being identified as pion</a:t>
          </a:r>
        </a:p>
        <a:p xmlns:a="http://schemas.openxmlformats.org/drawingml/2006/main">
          <a:r>
            <a:rPr lang="en-US" sz="1100" b="1"/>
            <a:t>     Green: pi</a:t>
          </a:r>
        </a:p>
        <a:p xmlns:a="http://schemas.openxmlformats.org/drawingml/2006/main">
          <a:r>
            <a:rPr lang="en-US" sz="1100" b="1"/>
            <a:t>     Black: K</a:t>
          </a:r>
        </a:p>
        <a:p xmlns:a="http://schemas.openxmlformats.org/drawingml/2006/main">
          <a:r>
            <a:rPr lang="en-US" sz="1100" b="1"/>
            <a:t>     Red: p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0.42185</cdr:x>
      <cdr:y>0.05057</cdr:y>
    </cdr:from>
    <cdr:to>
      <cdr:x>0.60759</cdr:x>
      <cdr:y>0.30847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76824" y="1792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Likelihood of being identified as p</a:t>
          </a:r>
        </a:p>
        <a:p xmlns:a="http://schemas.openxmlformats.org/drawingml/2006/main">
          <a:r>
            <a:rPr lang="en-US" sz="1100" b="1"/>
            <a:t>     Green: pi</a:t>
          </a:r>
        </a:p>
        <a:p xmlns:a="http://schemas.openxmlformats.org/drawingml/2006/main">
          <a:r>
            <a:rPr lang="en-US" sz="1100" b="1"/>
            <a:t>     Black: K</a:t>
          </a:r>
        </a:p>
        <a:p xmlns:a="http://schemas.openxmlformats.org/drawingml/2006/main">
          <a:r>
            <a:rPr lang="en-US" sz="1100" b="1"/>
            <a:t>     Red: p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7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91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7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7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1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6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92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8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1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0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C21FE-0B43-4A4A-A0FC-96F1466ACFC7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8804B-768C-4F74-B05E-109608415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5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302" y="281087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Separating p’s, </a:t>
            </a:r>
            <a:r>
              <a:rPr lang="en-US" sz="3200" b="1" dirty="0" smtClean="0">
                <a:latin typeface="Symbol" panose="05050102010706020507" pitchFamily="18" charset="2"/>
              </a:rPr>
              <a:t>p</a:t>
            </a:r>
            <a:r>
              <a:rPr lang="en-US" sz="3200" b="1" dirty="0" smtClean="0"/>
              <a:t>’s, and </a:t>
            </a:r>
            <a:r>
              <a:rPr lang="en-US" sz="3200" b="1" dirty="0" smtClean="0"/>
              <a:t>K’s</a:t>
            </a:r>
            <a:br>
              <a:rPr lang="en-US" sz="3200" b="1" dirty="0" smtClean="0"/>
            </a:br>
            <a:r>
              <a:rPr lang="en-US" sz="3200" b="1" dirty="0" smtClean="0"/>
              <a:t>Summary of TRD session</a:t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dirty="0" smtClean="0"/>
              <a:t>M. L. Cherry</a:t>
            </a:r>
            <a:br>
              <a:rPr lang="en-US" sz="3200" dirty="0" smtClean="0"/>
            </a:br>
            <a:r>
              <a:rPr lang="en-US" sz="3200" dirty="0" smtClean="0"/>
              <a:t>Louisiana State university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CERN, Oct. </a:t>
            </a:r>
            <a:r>
              <a:rPr lang="en-US" sz="3200" dirty="0" smtClean="0"/>
              <a:t>2, </a:t>
            </a:r>
            <a:r>
              <a:rPr lang="en-US" sz="3200" dirty="0" smtClean="0"/>
              <a:t>2015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23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9617" y="548680"/>
            <a:ext cx="679560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llaDiTesto 2"/>
          <p:cNvSpPr txBox="1"/>
          <p:nvPr/>
        </p:nvSpPr>
        <p:spPr>
          <a:xfrm>
            <a:off x="2024034" y="5357826"/>
            <a:ext cx="8143932" cy="12926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/>
              <a:t>-we</a:t>
            </a:r>
            <a:r>
              <a:rPr lang="it-IT" sz="2000" dirty="0"/>
              <a:t>  assume </a:t>
            </a:r>
            <a:r>
              <a:rPr lang="it-IT" sz="2000" dirty="0" err="1"/>
              <a:t>that</a:t>
            </a:r>
            <a:r>
              <a:rPr lang="it-IT" sz="2000" dirty="0"/>
              <a:t>  the </a:t>
            </a:r>
            <a:r>
              <a:rPr lang="it-IT" sz="2000" dirty="0" err="1"/>
              <a:t>collected</a:t>
            </a:r>
            <a:r>
              <a:rPr lang="it-IT" sz="2000" dirty="0"/>
              <a:t>  </a:t>
            </a:r>
            <a:r>
              <a:rPr lang="it-IT" sz="2000" dirty="0" err="1"/>
              <a:t>photons</a:t>
            </a:r>
            <a:r>
              <a:rPr lang="it-IT" sz="2000" dirty="0"/>
              <a:t> are </a:t>
            </a:r>
            <a:r>
              <a:rPr lang="it-IT" sz="2000" dirty="0">
                <a:solidFill>
                  <a:srgbClr val="FF0000"/>
                </a:solidFill>
              </a:rPr>
              <a:t>≈ </a:t>
            </a:r>
            <a:r>
              <a:rPr lang="it-IT" sz="2000" b="1" dirty="0">
                <a:solidFill>
                  <a:srgbClr val="FF0000"/>
                </a:solidFill>
              </a:rPr>
              <a:t>2</a:t>
            </a:r>
            <a:r>
              <a:rPr lang="it-IT" sz="2000" dirty="0"/>
              <a:t> per TRD set  </a:t>
            </a:r>
            <a:r>
              <a:rPr lang="it-IT" sz="2000" b="1" dirty="0"/>
              <a:t>at best</a:t>
            </a:r>
          </a:p>
          <a:p>
            <a:pPr algn="ctr"/>
            <a:r>
              <a:rPr lang="it-IT" sz="2000" dirty="0"/>
              <a:t> </a:t>
            </a:r>
          </a:p>
          <a:p>
            <a:pPr algn="ctr"/>
            <a:r>
              <a:rPr lang="it-IT" sz="2000" dirty="0">
                <a:sym typeface="Wingdings" pitchFamily="2" charset="2"/>
              </a:rPr>
              <a:t>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  </a:t>
            </a:r>
            <a:r>
              <a:rPr lang="it-IT" sz="2000" b="1" dirty="0">
                <a:solidFill>
                  <a:srgbClr val="FF0000"/>
                </a:solidFill>
              </a:rPr>
              <a:t>50</a:t>
            </a:r>
            <a:r>
              <a:rPr lang="it-IT" sz="2000" dirty="0"/>
              <a:t> </a:t>
            </a:r>
            <a:r>
              <a:rPr lang="it-IT" sz="2000" dirty="0" err="1"/>
              <a:t>sets</a:t>
            </a:r>
            <a:r>
              <a:rPr lang="it-IT" sz="2000" dirty="0"/>
              <a:t> ( </a:t>
            </a:r>
            <a:r>
              <a:rPr lang="it-IT" sz="2000" dirty="0" err="1"/>
              <a:t>each</a:t>
            </a:r>
            <a:r>
              <a:rPr lang="it-IT" sz="2000" dirty="0"/>
              <a:t> </a:t>
            </a:r>
            <a:r>
              <a:rPr lang="it-IT" sz="2000" dirty="0" err="1"/>
              <a:t>with</a:t>
            </a:r>
            <a:r>
              <a:rPr lang="it-IT" sz="2000" dirty="0"/>
              <a:t> </a:t>
            </a:r>
            <a:r>
              <a:rPr lang="it-IT" sz="2000" b="1" dirty="0">
                <a:solidFill>
                  <a:srgbClr val="FF0000"/>
                </a:solidFill>
              </a:rPr>
              <a:t>200</a:t>
            </a:r>
            <a:r>
              <a:rPr lang="it-IT" sz="2000" b="1" dirty="0"/>
              <a:t> </a:t>
            </a:r>
            <a:r>
              <a:rPr lang="it-IT" sz="2000" dirty="0" err="1"/>
              <a:t>foils</a:t>
            </a:r>
            <a:r>
              <a:rPr lang="it-IT" sz="2000" dirty="0"/>
              <a:t> </a:t>
            </a:r>
            <a:r>
              <a:rPr lang="it-IT" sz="2000" dirty="0" err="1"/>
              <a:t>radiator</a:t>
            </a:r>
            <a:r>
              <a:rPr lang="it-IT" sz="2000" dirty="0"/>
              <a:t>)   </a:t>
            </a:r>
            <a:r>
              <a:rPr lang="it-IT" sz="2000" dirty="0" err="1"/>
              <a:t>to</a:t>
            </a:r>
            <a:r>
              <a:rPr lang="it-IT" sz="2000" dirty="0"/>
              <a:t>  </a:t>
            </a:r>
            <a:r>
              <a:rPr lang="it-IT" sz="2000" dirty="0" err="1"/>
              <a:t>get</a:t>
            </a:r>
            <a:r>
              <a:rPr lang="it-IT" sz="2000" dirty="0"/>
              <a:t>  </a:t>
            </a:r>
            <a:r>
              <a:rPr lang="it-IT" sz="2000" b="1" dirty="0">
                <a:solidFill>
                  <a:srgbClr val="FF0000"/>
                </a:solidFill>
              </a:rPr>
              <a:t>100    TR </a:t>
            </a:r>
            <a:r>
              <a:rPr lang="it-IT" sz="2000" b="1" dirty="0" err="1">
                <a:solidFill>
                  <a:srgbClr val="FF0000"/>
                </a:solidFill>
              </a:rPr>
              <a:t>photons</a:t>
            </a:r>
            <a:r>
              <a:rPr lang="it-IT" sz="2000" b="1" dirty="0">
                <a:solidFill>
                  <a:srgbClr val="FF0000"/>
                </a:solidFill>
              </a:rPr>
              <a:t>  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310710" y="2500306"/>
            <a:ext cx="9286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667636" y="476672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- </a:t>
            </a:r>
            <a:r>
              <a:rPr lang="it-IT" sz="2000" b="1" dirty="0" err="1">
                <a:solidFill>
                  <a:srgbClr val="FF0000"/>
                </a:solidFill>
              </a:rPr>
              <a:t>200</a:t>
            </a:r>
            <a:r>
              <a:rPr lang="it-IT" sz="2000" b="1" dirty="0">
                <a:solidFill>
                  <a:srgbClr val="FF0000"/>
                </a:solidFill>
              </a:rPr>
              <a:t> ?</a:t>
            </a:r>
            <a:endParaRPr lang="it-I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9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628" y="214290"/>
            <a:ext cx="389658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1158" y="2786058"/>
            <a:ext cx="4286248" cy="291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sellaDiTesto 3"/>
          <p:cNvSpPr txBox="1"/>
          <p:nvPr/>
        </p:nvSpPr>
        <p:spPr>
          <a:xfrm>
            <a:off x="1809720" y="476672"/>
            <a:ext cx="4643470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Fermilab</a:t>
            </a:r>
            <a:r>
              <a:rPr lang="it-IT" b="1" dirty="0"/>
              <a:t>     E 769  @250 </a:t>
            </a:r>
            <a:r>
              <a:rPr lang="it-IT" b="1" dirty="0" err="1"/>
              <a:t>GeV</a:t>
            </a:r>
            <a:r>
              <a:rPr lang="it-IT" b="1" dirty="0"/>
              <a:t> (1991)</a:t>
            </a:r>
          </a:p>
          <a:p>
            <a:pPr algn="ctr"/>
            <a:r>
              <a:rPr lang="it-IT" b="1" dirty="0"/>
              <a:t>24</a:t>
            </a:r>
            <a:r>
              <a:rPr lang="it-IT" dirty="0"/>
              <a:t>  </a:t>
            </a:r>
            <a:r>
              <a:rPr lang="it-IT" dirty="0" err="1"/>
              <a:t>sets</a:t>
            </a:r>
            <a:r>
              <a:rPr lang="it-IT" dirty="0"/>
              <a:t> -   </a:t>
            </a:r>
            <a:r>
              <a:rPr lang="it-IT" b="1" dirty="0"/>
              <a:t>L = 2.79 m</a:t>
            </a:r>
          </a:p>
          <a:p>
            <a:pPr algn="ctr"/>
            <a:r>
              <a:rPr lang="it-IT" b="1" dirty="0">
                <a:latin typeface="Symbol" pitchFamily="18" charset="2"/>
                <a:sym typeface="Wingdings" pitchFamily="2" charset="2"/>
              </a:rPr>
              <a:t>p</a:t>
            </a:r>
            <a:r>
              <a:rPr lang="it-IT" dirty="0"/>
              <a:t> </a:t>
            </a:r>
            <a:r>
              <a:rPr lang="it-IT" dirty="0" err="1"/>
              <a:t>contamination</a:t>
            </a:r>
            <a:r>
              <a:rPr lang="it-IT" dirty="0"/>
              <a:t> =</a:t>
            </a:r>
            <a:r>
              <a:rPr lang="it-IT" b="1" dirty="0">
                <a:solidFill>
                  <a:srgbClr val="0070C0"/>
                </a:solidFill>
              </a:rPr>
              <a:t>2%</a:t>
            </a:r>
            <a:r>
              <a:rPr lang="it-IT" dirty="0"/>
              <a:t>  </a:t>
            </a:r>
            <a:r>
              <a:rPr lang="it-IT" dirty="0">
                <a:sym typeface="Wingdings" pitchFamily="2" charset="2"/>
              </a:rPr>
              <a:t>@ </a:t>
            </a:r>
            <a:r>
              <a:rPr lang="it-IT" b="1" dirty="0">
                <a:solidFill>
                  <a:srgbClr val="0070C0"/>
                </a:solidFill>
                <a:sym typeface="Wingdings" pitchFamily="2" charset="2"/>
              </a:rPr>
              <a:t>87%</a:t>
            </a:r>
            <a:r>
              <a:rPr lang="it-IT" dirty="0">
                <a:sym typeface="Wingdings" pitchFamily="2" charset="2"/>
              </a:rPr>
              <a:t>  </a:t>
            </a:r>
            <a:r>
              <a:rPr lang="it-IT" b="1" dirty="0">
                <a:sym typeface="Wingdings" pitchFamily="2" charset="2"/>
              </a:rPr>
              <a:t>p</a:t>
            </a:r>
            <a:r>
              <a:rPr lang="it-IT" dirty="0">
                <a:sym typeface="Wingdings" pitchFamily="2" charset="2"/>
              </a:rPr>
              <a:t>  </a:t>
            </a:r>
            <a:r>
              <a:rPr lang="it-IT" dirty="0" err="1">
                <a:sym typeface="Wingdings" pitchFamily="2" charset="2"/>
              </a:rPr>
              <a:t>acceptance</a:t>
            </a:r>
            <a:endParaRPr lang="it-IT" dirty="0">
              <a:sym typeface="Wingdings" pitchFamily="2" charset="2"/>
            </a:endParaRPr>
          </a:p>
          <a:p>
            <a:pPr algn="ctr">
              <a:buFont typeface="Symbol"/>
              <a:buChar char="p"/>
            </a:pPr>
            <a:endParaRPr lang="it-IT" dirty="0"/>
          </a:p>
          <a:p>
            <a:pPr algn="ctr"/>
            <a:r>
              <a:rPr lang="it-IT" dirty="0" err="1"/>
              <a:t>simulation</a:t>
            </a:r>
            <a:r>
              <a:rPr lang="it-IT" dirty="0"/>
              <a:t>  at @ 500 </a:t>
            </a:r>
            <a:r>
              <a:rPr lang="it-IT" dirty="0" err="1"/>
              <a:t>GeV</a:t>
            </a:r>
            <a:r>
              <a:rPr lang="it-IT" dirty="0"/>
              <a:t>/c     </a:t>
            </a:r>
            <a:r>
              <a:rPr lang="it-IT" b="1" dirty="0"/>
              <a:t>k</a:t>
            </a:r>
            <a:r>
              <a:rPr lang="it-IT" dirty="0"/>
              <a:t>(2%) </a:t>
            </a:r>
            <a:r>
              <a:rPr lang="it-IT" b="1" dirty="0">
                <a:latin typeface="Symbol" pitchFamily="18" charset="2"/>
              </a:rPr>
              <a:t>p</a:t>
            </a:r>
            <a:r>
              <a:rPr lang="it-IT" dirty="0"/>
              <a:t> (98%)</a:t>
            </a:r>
          </a:p>
          <a:p>
            <a:pPr algn="ctr"/>
            <a:r>
              <a:rPr lang="it-IT" b="1" dirty="0">
                <a:latin typeface="Symbol" pitchFamily="18" charset="2"/>
                <a:sym typeface="Wingdings" pitchFamily="2" charset="2"/>
              </a:rPr>
              <a:t>p</a:t>
            </a:r>
            <a:r>
              <a:rPr lang="it-IT" dirty="0">
                <a:sym typeface="Wingdings" pitchFamily="2" charset="2"/>
              </a:rPr>
              <a:t>  </a:t>
            </a:r>
            <a:r>
              <a:rPr lang="it-IT" dirty="0" err="1">
                <a:sym typeface="Wingdings" pitchFamily="2" charset="2"/>
              </a:rPr>
              <a:t>contamination</a:t>
            </a:r>
            <a:r>
              <a:rPr lang="it-IT" dirty="0">
                <a:sym typeface="Wingdings" pitchFamily="2" charset="2"/>
              </a:rPr>
              <a:t> =  </a:t>
            </a:r>
            <a:r>
              <a:rPr lang="it-IT" b="1" dirty="0">
                <a:solidFill>
                  <a:srgbClr val="0070C0"/>
                </a:solidFill>
                <a:sym typeface="Wingdings" pitchFamily="2" charset="2"/>
              </a:rPr>
              <a:t>3%</a:t>
            </a:r>
            <a:r>
              <a:rPr lang="it-IT" dirty="0">
                <a:solidFill>
                  <a:srgbClr val="FF0000"/>
                </a:solidFill>
                <a:sym typeface="Wingdings" pitchFamily="2" charset="2"/>
              </a:rPr>
              <a:t>  </a:t>
            </a:r>
            <a:r>
              <a:rPr lang="it-IT" dirty="0">
                <a:sym typeface="Wingdings" pitchFamily="2" charset="2"/>
              </a:rPr>
              <a:t>@ </a:t>
            </a:r>
            <a:r>
              <a:rPr lang="it-IT" b="1" dirty="0">
                <a:solidFill>
                  <a:srgbClr val="C00000"/>
                </a:solidFill>
                <a:sym typeface="Wingdings" pitchFamily="2" charset="2"/>
              </a:rPr>
              <a:t>90%  k  </a:t>
            </a:r>
            <a:r>
              <a:rPr lang="it-IT" dirty="0" err="1">
                <a:sym typeface="Wingdings" pitchFamily="2" charset="2"/>
              </a:rPr>
              <a:t>acceptance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096132" y="6215082"/>
            <a:ext cx="135732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      </a:t>
            </a:r>
            <a:r>
              <a:rPr lang="it-IT" b="1" dirty="0" err="1">
                <a:solidFill>
                  <a:srgbClr val="0070C0"/>
                </a:solidFill>
              </a:rPr>
              <a:t>kaons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9596462" y="6215082"/>
            <a:ext cx="85725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pions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8" name="Connettore 2 7"/>
          <p:cNvCxnSpPr>
            <a:stCxn id="5" idx="0"/>
          </p:cNvCxnSpPr>
          <p:nvPr/>
        </p:nvCxnSpPr>
        <p:spPr>
          <a:xfrm rot="5400000" flipH="1" flipV="1">
            <a:off x="7899811" y="5232811"/>
            <a:ext cx="857255" cy="11072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6" idx="0"/>
          </p:cNvCxnSpPr>
          <p:nvPr/>
        </p:nvCxnSpPr>
        <p:spPr>
          <a:xfrm rot="5400000" flipH="1" flipV="1">
            <a:off x="9632181" y="5679297"/>
            <a:ext cx="928694" cy="1428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2166910" y="6237312"/>
            <a:ext cx="421484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000" b="1" dirty="0"/>
              <a:t>k/p  </a:t>
            </a:r>
            <a:r>
              <a:rPr lang="it-IT" sz="2000" b="1" dirty="0" err="1"/>
              <a:t>separation</a:t>
            </a:r>
            <a:r>
              <a:rPr lang="it-IT" sz="2000" b="1" dirty="0"/>
              <a:t>  </a:t>
            </a:r>
            <a:r>
              <a:rPr lang="it-IT" sz="2000" b="1" dirty="0" err="1"/>
              <a:t>ability</a:t>
            </a:r>
            <a:r>
              <a:rPr lang="it-IT" sz="2000" b="1" dirty="0"/>
              <a:t>  </a:t>
            </a:r>
            <a:r>
              <a:rPr lang="it-IT" sz="2000" b="1" dirty="0" err="1"/>
              <a:t>not</a:t>
            </a:r>
            <a:r>
              <a:rPr lang="it-IT" sz="2000" b="1" dirty="0"/>
              <a:t>  </a:t>
            </a:r>
            <a:r>
              <a:rPr lang="it-IT" sz="2000" b="1" dirty="0" err="1"/>
              <a:t>quoted…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30333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722456"/>
              </p:ext>
            </p:extLst>
          </p:nvPr>
        </p:nvGraphicFramePr>
        <p:xfrm>
          <a:off x="98425" y="98425"/>
          <a:ext cx="8419933" cy="6314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esentation" r:id="rId3" imgW="4570330" imgH="3427437" progId="PowerPoint.Show.12">
                  <p:embed/>
                </p:oleObj>
              </mc:Choice>
              <mc:Fallback>
                <p:oleObj name="Presentation" r:id="rId3" imgW="4570330" imgH="342743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8425" y="98425"/>
                        <a:ext cx="8419933" cy="63142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4638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93840" y="145288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Straw tube simulation results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0173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161" y="0"/>
            <a:ext cx="91396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624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161" y="0"/>
            <a:ext cx="91396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295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1230"/>
            <a:ext cx="10515600" cy="51039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Example radiator/detector configuration #3: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 modules </a:t>
            </a:r>
          </a:p>
          <a:p>
            <a:pPr marL="0" indent="0">
              <a:buNone/>
            </a:pPr>
            <a:r>
              <a:rPr lang="en-US" dirty="0" smtClean="0"/>
              <a:t>	N = 50 </a:t>
            </a:r>
            <a:r>
              <a:rPr lang="en-US" dirty="0" err="1" smtClean="0"/>
              <a:t>teflon</a:t>
            </a:r>
            <a:r>
              <a:rPr lang="en-US" dirty="0" smtClean="0"/>
              <a:t> foils, </a:t>
            </a:r>
            <a:r>
              <a:rPr lang="en-US" dirty="0" smtClean="0">
                <a:latin typeface="Symbol" panose="05050102010706020507" pitchFamily="18" charset="2"/>
              </a:rPr>
              <a:t>w</a:t>
            </a:r>
            <a:r>
              <a:rPr lang="en-US" baseline="-25000" dirty="0" smtClean="0"/>
              <a:t>1</a:t>
            </a:r>
            <a:r>
              <a:rPr lang="en-US" dirty="0" smtClean="0"/>
              <a:t> = 28.5 eV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 foil thickness</a:t>
            </a:r>
            <a:r>
              <a:rPr lang="en-US" i="1" dirty="0" smtClean="0"/>
              <a:t> l</a:t>
            </a:r>
            <a:r>
              <a:rPr lang="en-US" i="1" baseline="-25000" dirty="0" smtClean="0"/>
              <a:t>1</a:t>
            </a:r>
            <a:r>
              <a:rPr lang="en-US" i="1" dirty="0" smtClean="0"/>
              <a:t> </a:t>
            </a:r>
            <a:r>
              <a:rPr lang="en-US" dirty="0" smtClean="0"/>
              <a:t>= 50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, spacing</a:t>
            </a:r>
            <a:r>
              <a:rPr lang="en-US" i="1" dirty="0" smtClean="0"/>
              <a:t> l</a:t>
            </a:r>
            <a:r>
              <a:rPr lang="en-US" i="1" baseline="-25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= 6 mm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>
                <a:latin typeface="Symbol" panose="05050102010706020507" pitchFamily="18" charset="2"/>
              </a:rPr>
              <a:t>w</a:t>
            </a:r>
            <a:r>
              <a:rPr lang="en-US" baseline="-25000" dirty="0" err="1" smtClean="0"/>
              <a:t>max</a:t>
            </a:r>
            <a:r>
              <a:rPr lang="en-US" dirty="0" smtClean="0"/>
              <a:t> =  32.7 </a:t>
            </a:r>
            <a:r>
              <a:rPr lang="en-US" dirty="0" err="1" smtClean="0"/>
              <a:t>keV</a:t>
            </a:r>
            <a:r>
              <a:rPr lang="en-US" dirty="0" smtClean="0"/>
              <a:t>	          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baseline="-25000" dirty="0" err="1" smtClean="0"/>
              <a:t>s</a:t>
            </a:r>
            <a:r>
              <a:rPr lang="en-US" dirty="0" smtClean="0"/>
              <a:t> </a:t>
            </a:r>
            <a:r>
              <a:rPr lang="en-US" smtClean="0"/>
              <a:t>= 4.8 </a:t>
            </a:r>
            <a:r>
              <a:rPr lang="en-US" dirty="0" smtClean="0"/>
              <a:t>x 10</a:t>
            </a:r>
            <a:r>
              <a:rPr lang="en-US" baseline="30000" dirty="0" smtClean="0"/>
              <a:t>4</a:t>
            </a:r>
          </a:p>
          <a:p>
            <a:pPr marL="0" indent="0">
              <a:buNone/>
            </a:pPr>
            <a:r>
              <a:rPr lang="en-US" baseline="30000" dirty="0"/>
              <a:t>	</a:t>
            </a:r>
            <a:r>
              <a:rPr lang="en-US" dirty="0" smtClean="0"/>
              <a:t>Total length 6.3 m		Thickness 11 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Modules 1-10: 1 cm </a:t>
            </a:r>
            <a:r>
              <a:rPr lang="en-US" dirty="0" err="1" smtClean="0"/>
              <a:t>Xe</a:t>
            </a:r>
            <a:r>
              <a:rPr lang="en-US" dirty="0" smtClean="0"/>
              <a:t>	Modules 11-20: 2 cm </a:t>
            </a:r>
            <a:r>
              <a:rPr lang="en-US" dirty="0" err="1" smtClean="0"/>
              <a:t>Xe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Include Compton + photoelectric cross sections</a:t>
            </a:r>
          </a:p>
          <a:p>
            <a:pPr marL="0" indent="0">
              <a:buNone/>
            </a:pPr>
            <a:r>
              <a:rPr lang="en-US" dirty="0" smtClean="0"/>
              <a:t>Account for feedthrough from one module to next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8533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7068" y="5233013"/>
            <a:ext cx="50652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78% pion efficiency</a:t>
            </a:r>
          </a:p>
          <a:p>
            <a:r>
              <a:rPr lang="en-US" sz="2400" dirty="0" smtClean="0"/>
              <a:t>2.2% of K’s incorrectly identified as </a:t>
            </a:r>
            <a:r>
              <a:rPr lang="en-US" sz="2400" dirty="0" smtClean="0">
                <a:latin typeface="Symbol" panose="05050102010706020507" pitchFamily="18" charset="2"/>
              </a:rPr>
              <a:t>p</a:t>
            </a:r>
            <a:r>
              <a:rPr lang="en-US" sz="2400" dirty="0" smtClean="0"/>
              <a:t>’s</a:t>
            </a:r>
          </a:p>
          <a:p>
            <a:r>
              <a:rPr lang="en-US" sz="2400" dirty="0" smtClean="0"/>
              <a:t>0.02% of p’s incorrectly identified as </a:t>
            </a:r>
            <a:r>
              <a:rPr lang="en-US" sz="2400" dirty="0" smtClean="0">
                <a:latin typeface="Symbol" panose="05050102010706020507" pitchFamily="18" charset="2"/>
              </a:rPr>
              <a:t>p</a:t>
            </a:r>
            <a:r>
              <a:rPr lang="en-US" sz="2400" dirty="0" smtClean="0"/>
              <a:t>’s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356083" y="5233012"/>
            <a:ext cx="49450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55% proton efficiency</a:t>
            </a:r>
          </a:p>
          <a:p>
            <a:r>
              <a:rPr lang="en-US" sz="2400" dirty="0" smtClean="0"/>
              <a:t>4.2% of K’s incorrectly identified as p’s</a:t>
            </a:r>
          </a:p>
          <a:p>
            <a:r>
              <a:rPr lang="en-US" sz="2400" dirty="0" smtClean="0"/>
              <a:t>0.8% of </a:t>
            </a:r>
            <a:r>
              <a:rPr lang="en-US" sz="2400" dirty="0" smtClean="0">
                <a:latin typeface="Symbol" panose="05050102010706020507" pitchFamily="18" charset="2"/>
              </a:rPr>
              <a:t>p</a:t>
            </a:r>
            <a:r>
              <a:rPr lang="en-US" sz="2400" dirty="0" smtClean="0"/>
              <a:t>’s incorrectly identified as p’s</a:t>
            </a:r>
            <a:endParaRPr lang="en-US" sz="24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769212"/>
              </p:ext>
            </p:extLst>
          </p:nvPr>
        </p:nvGraphicFramePr>
        <p:xfrm>
          <a:off x="268228" y="170138"/>
          <a:ext cx="5471560" cy="4721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4789513"/>
              </p:ext>
            </p:extLst>
          </p:nvPr>
        </p:nvGraphicFramePr>
        <p:xfrm>
          <a:off x="5927075" y="170137"/>
          <a:ext cx="5853477" cy="4721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800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129" y="88135"/>
            <a:ext cx="8882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7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 descr="SLAC_configur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15" b="35274"/>
          <a:stretch>
            <a:fillRect/>
          </a:stretch>
        </p:blipFill>
        <p:spPr bwMode="auto">
          <a:xfrm>
            <a:off x="2667001" y="1219201"/>
            <a:ext cx="6481763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133601" y="609600"/>
            <a:ext cx="58678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“Standard” configuration – SLAC test w/plastic foils/foam, Xe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828800" y="3733800"/>
            <a:ext cx="62558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Compton scatter configuration – CERN test w/Al honeycomb, NaI</a:t>
            </a:r>
          </a:p>
        </p:txBody>
      </p:sp>
      <p:pic>
        <p:nvPicPr>
          <p:cNvPr id="64518" name="Picture 6" descr="CERN_diagram_revis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74" b="35274"/>
          <a:stretch>
            <a:fillRect/>
          </a:stretch>
        </p:blipFill>
        <p:spPr bwMode="auto">
          <a:xfrm>
            <a:off x="2209800" y="4419601"/>
            <a:ext cx="76200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9003011" y="1143000"/>
            <a:ext cx="461665" cy="2332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r>
              <a:rPr lang="en-US" altLang="en-US"/>
              <a:t>         </a:t>
            </a:r>
            <a:r>
              <a:rPr lang="en-US" altLang="en-US">
                <a:solidFill>
                  <a:schemeClr val="bg1"/>
                </a:solidFill>
              </a:rPr>
              <a:t>. …………..</a:t>
            </a:r>
          </a:p>
        </p:txBody>
      </p:sp>
    </p:spTree>
    <p:extLst>
      <p:ext uri="{BB962C8B-B14F-4D97-AF65-F5344CB8AC3E}">
        <p14:creationId xmlns:p14="http://schemas.microsoft.com/office/powerpoint/2010/main" val="407386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295" y="520364"/>
            <a:ext cx="6280228" cy="5519450"/>
          </a:xfrm>
        </p:spPr>
      </p:pic>
      <p:sp>
        <p:nvSpPr>
          <p:cNvPr id="5" name="TextBox 4"/>
          <p:cNvSpPr txBox="1"/>
          <p:nvPr/>
        </p:nvSpPr>
        <p:spPr>
          <a:xfrm>
            <a:off x="1058851" y="4824216"/>
            <a:ext cx="248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protons:  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rgbClr val="FF0000"/>
                </a:solidFill>
              </a:rPr>
              <a:t> = 2130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4560" y="971639"/>
            <a:ext cx="234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pions</a:t>
            </a:r>
            <a:r>
              <a:rPr lang="en-US" b="1" dirty="0" smtClean="0">
                <a:solidFill>
                  <a:srgbClr val="FF0000"/>
                </a:solidFill>
              </a:rPr>
              <a:t>:  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rgbClr val="FF0000"/>
                </a:solidFill>
              </a:rPr>
              <a:t> = 57300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951485" y="942395"/>
            <a:ext cx="1106" cy="42782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91508" y="4367674"/>
            <a:ext cx="11017" cy="48474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frequency_spectr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35" y="518980"/>
            <a:ext cx="5365450" cy="550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85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5638800"/>
            <a:ext cx="7391400" cy="685800"/>
          </a:xfrm>
        </p:spPr>
        <p:txBody>
          <a:bodyPr>
            <a:normAutofit fontScale="90000"/>
          </a:bodyPr>
          <a:lstStyle/>
          <a:p>
            <a:r>
              <a:rPr lang="en-US" altLang="en-US" sz="2400">
                <a:latin typeface="Arial" panose="020B0604020202020204" pitchFamily="34" charset="0"/>
              </a:rPr>
              <a:t>Measured spectrum, 150 GeV/c electrons with </a:t>
            </a:r>
            <a:br>
              <a:rPr lang="en-US" altLang="en-US" sz="2400">
                <a:latin typeface="Arial" panose="020B0604020202020204" pitchFamily="34" charset="0"/>
              </a:rPr>
            </a:br>
            <a:r>
              <a:rPr lang="en-US" altLang="en-US" sz="2400">
                <a:solidFill>
                  <a:srgbClr val="996633"/>
                </a:solidFill>
                <a:latin typeface="Arial" panose="020B0604020202020204" pitchFamily="34" charset="0"/>
              </a:rPr>
              <a:t>Al honeycomb radiator (upper curve)</a:t>
            </a:r>
            <a:r>
              <a:rPr lang="en-US" altLang="en-US" sz="2400">
                <a:latin typeface="Arial" panose="020B0604020202020204" pitchFamily="34" charset="0"/>
              </a:rPr>
              <a:t> and </a:t>
            </a:r>
            <a:br>
              <a:rPr lang="en-US" altLang="en-US" sz="2400">
                <a:latin typeface="Arial" panose="020B0604020202020204" pitchFamily="34" charset="0"/>
              </a:rPr>
            </a:br>
            <a:r>
              <a:rPr lang="en-US" altLang="en-US" sz="2400">
                <a:solidFill>
                  <a:schemeClr val="accent2"/>
                </a:solidFill>
                <a:latin typeface="Arial" panose="020B0604020202020204" pitchFamily="34" charset="0"/>
              </a:rPr>
              <a:t>solid background plates (lower curve)</a:t>
            </a:r>
          </a:p>
        </p:txBody>
      </p:sp>
      <p:pic>
        <p:nvPicPr>
          <p:cNvPr id="78851" name="Picture 3" descr="box5_spectr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533401"/>
            <a:ext cx="6172200" cy="45386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97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2662" y="1643051"/>
            <a:ext cx="7200892" cy="23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sellaDiTesto 3"/>
          <p:cNvSpPr txBox="1"/>
          <p:nvPr/>
        </p:nvSpPr>
        <p:spPr>
          <a:xfrm>
            <a:off x="2135560" y="428605"/>
            <a:ext cx="7992888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000" dirty="0" err="1"/>
              <a:t>M.Deutschmann</a:t>
            </a:r>
            <a:r>
              <a:rPr lang="it-IT" sz="2000" dirty="0"/>
              <a:t> </a:t>
            </a:r>
            <a:r>
              <a:rPr lang="it-IT" sz="2000" dirty="0" err="1"/>
              <a:t>et</a:t>
            </a:r>
            <a:r>
              <a:rPr lang="it-IT" sz="2000" dirty="0"/>
              <a:t> al.</a:t>
            </a:r>
          </a:p>
          <a:p>
            <a:r>
              <a:rPr lang="it-IT" sz="2000" b="1" i="1" dirty="0" err="1"/>
              <a:t>Partice</a:t>
            </a:r>
            <a:r>
              <a:rPr lang="it-IT" sz="2000" b="1" i="1" dirty="0"/>
              <a:t> </a:t>
            </a:r>
            <a:r>
              <a:rPr lang="it-IT" sz="2000" b="1" i="1" dirty="0" err="1"/>
              <a:t>identification</a:t>
            </a:r>
            <a:r>
              <a:rPr lang="it-IT" sz="2000" b="1" i="1" dirty="0"/>
              <a:t> </a:t>
            </a:r>
            <a:r>
              <a:rPr lang="it-IT" sz="2000" b="1" i="1" dirty="0" err="1"/>
              <a:t>using</a:t>
            </a:r>
            <a:r>
              <a:rPr lang="it-IT" sz="2000" b="1" i="1" dirty="0"/>
              <a:t> the </a:t>
            </a:r>
            <a:r>
              <a:rPr lang="it-IT" sz="2000" b="1" i="1" dirty="0" err="1">
                <a:solidFill>
                  <a:srgbClr val="FF0000"/>
                </a:solidFill>
              </a:rPr>
              <a:t>angular</a:t>
            </a:r>
            <a:r>
              <a:rPr lang="it-IT" sz="2000" b="1" i="1" dirty="0">
                <a:solidFill>
                  <a:srgbClr val="FF0000"/>
                </a:solidFill>
              </a:rPr>
              <a:t> </a:t>
            </a:r>
            <a:r>
              <a:rPr lang="it-IT" sz="2000" b="1" i="1" dirty="0" err="1">
                <a:solidFill>
                  <a:srgbClr val="FF0000"/>
                </a:solidFill>
              </a:rPr>
              <a:t>distribution</a:t>
            </a:r>
            <a:r>
              <a:rPr lang="it-IT" sz="2000" b="1" i="1" dirty="0">
                <a:solidFill>
                  <a:srgbClr val="FF0000"/>
                </a:solidFill>
              </a:rPr>
              <a:t> </a:t>
            </a:r>
            <a:r>
              <a:rPr lang="it-IT" sz="2000" b="1" i="1" dirty="0" err="1"/>
              <a:t>of</a:t>
            </a:r>
            <a:r>
              <a:rPr lang="it-IT" sz="2000" b="1" i="1" dirty="0"/>
              <a:t> </a:t>
            </a:r>
            <a:r>
              <a:rPr lang="it-IT" sz="2000" b="1" i="1" dirty="0" err="1"/>
              <a:t>transition</a:t>
            </a:r>
            <a:r>
              <a:rPr lang="it-IT" sz="2000" b="1" i="1" dirty="0"/>
              <a:t> </a:t>
            </a:r>
            <a:r>
              <a:rPr lang="it-IT" sz="2000" b="1" i="1" dirty="0" err="1"/>
              <a:t>radiation</a:t>
            </a:r>
            <a:r>
              <a:rPr lang="it-IT" sz="2000" b="1" i="1" dirty="0"/>
              <a:t> </a:t>
            </a:r>
            <a:r>
              <a:rPr lang="it-IT" sz="2000" b="1" dirty="0"/>
              <a:t> </a:t>
            </a:r>
          </a:p>
          <a:p>
            <a:r>
              <a:rPr lang="it-IT" sz="2000" dirty="0" err="1">
                <a:solidFill>
                  <a:srgbClr val="0070C0"/>
                </a:solidFill>
              </a:rPr>
              <a:t>N.I.M.</a:t>
            </a:r>
            <a:r>
              <a:rPr lang="it-IT" sz="2000" dirty="0">
                <a:solidFill>
                  <a:srgbClr val="0070C0"/>
                </a:solidFill>
              </a:rPr>
              <a:t> 180 (1981) 409-412</a:t>
            </a:r>
            <a:endParaRPr lang="it-IT" sz="2000" dirty="0">
              <a:solidFill>
                <a:srgbClr val="0070C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1158" y="3595664"/>
            <a:ext cx="31432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4" y="4071943"/>
            <a:ext cx="3786214" cy="2658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sellaDiTesto 6"/>
          <p:cNvSpPr txBox="1"/>
          <p:nvPr/>
        </p:nvSpPr>
        <p:spPr>
          <a:xfrm>
            <a:off x="5024430" y="4000505"/>
            <a:ext cx="15716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Single </a:t>
            </a:r>
            <a:r>
              <a:rPr lang="it-IT" dirty="0" err="1"/>
              <a:t>surface</a:t>
            </a:r>
            <a:endParaRPr lang="it-IT" dirty="0"/>
          </a:p>
          <a:p>
            <a:pPr algn="ctr"/>
            <a:r>
              <a:rPr lang="it-IT" dirty="0">
                <a:latin typeface="Symbol" pitchFamily="18" charset="2"/>
              </a:rPr>
              <a:t>g </a:t>
            </a:r>
            <a:r>
              <a:rPr lang="it-IT" dirty="0"/>
              <a:t>= 6000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881686" y="5572141"/>
            <a:ext cx="150019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Single </a:t>
            </a:r>
            <a:r>
              <a:rPr lang="it-IT" dirty="0" err="1"/>
              <a:t>foil</a:t>
            </a:r>
            <a:endParaRPr lang="it-IT" dirty="0"/>
          </a:p>
          <a:p>
            <a:pPr algn="ctr"/>
            <a:r>
              <a:rPr lang="it-IT" dirty="0">
                <a:latin typeface="Symbol" pitchFamily="18" charset="2"/>
              </a:rPr>
              <a:t>g</a:t>
            </a:r>
            <a:r>
              <a:rPr lang="it-IT" dirty="0"/>
              <a:t> = 2000</a:t>
            </a:r>
            <a:endParaRPr lang="it-IT" dirty="0"/>
          </a:p>
        </p:txBody>
      </p:sp>
      <p:cxnSp>
        <p:nvCxnSpPr>
          <p:cNvPr id="10" name="Connettore 2 9"/>
          <p:cNvCxnSpPr/>
          <p:nvPr/>
        </p:nvCxnSpPr>
        <p:spPr>
          <a:xfrm flipV="1">
            <a:off x="7024694" y="5072074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rot="10800000" flipV="1">
            <a:off x="4310050" y="4286256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952992" y="3071811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     50-70 cm</a:t>
            </a:r>
            <a:endParaRPr lang="it-IT" sz="14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7024694" y="3429000"/>
            <a:ext cx="28575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sz="8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739074" y="1857365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q"/>
            </a:pPr>
            <a:r>
              <a:rPr lang="it-IT" b="1" dirty="0">
                <a:latin typeface="Times New Roman"/>
                <a:cs typeface="Times New Roman"/>
              </a:rPr>
              <a:t>≈</a:t>
            </a:r>
            <a:r>
              <a:rPr lang="it-IT" b="1" dirty="0"/>
              <a:t> 1/</a:t>
            </a:r>
            <a:r>
              <a:rPr lang="it-IT" b="1" dirty="0">
                <a:latin typeface="Symbol" pitchFamily="18" charset="2"/>
              </a:rPr>
              <a:t>g </a:t>
            </a:r>
            <a:r>
              <a:rPr lang="it-IT" b="1" dirty="0">
                <a:latin typeface="Symbol" pitchFamily="18" charset="2"/>
                <a:sym typeface="Wingdings" pitchFamily="2" charset="2"/>
              </a:rPr>
              <a:t></a:t>
            </a:r>
            <a:r>
              <a:rPr lang="it-IT" b="1" dirty="0" err="1">
                <a:latin typeface="Symbol" pitchFamily="18" charset="2"/>
                <a:sym typeface="Wingdings" pitchFamily="2" charset="2"/>
              </a:rPr>
              <a:t>D</a:t>
            </a:r>
            <a:r>
              <a:rPr lang="it-IT" b="1" dirty="0" err="1">
                <a:sym typeface="Wingdings" pitchFamily="2" charset="2"/>
              </a:rPr>
              <a:t>x</a:t>
            </a:r>
            <a:r>
              <a:rPr lang="it-IT" b="1" dirty="0">
                <a:sym typeface="Wingdings" pitchFamily="2" charset="2"/>
              </a:rPr>
              <a:t> </a:t>
            </a:r>
            <a:r>
              <a:rPr lang="it-IT" b="1" dirty="0">
                <a:latin typeface="Calibri"/>
                <a:sym typeface="Wingdings" pitchFamily="2" charset="2"/>
              </a:rPr>
              <a:t>≈</a:t>
            </a:r>
            <a:r>
              <a:rPr lang="it-IT" b="1" dirty="0">
                <a:latin typeface="Symbol" pitchFamily="18" charset="2"/>
                <a:sym typeface="Wingdings" pitchFamily="2" charset="2"/>
              </a:rPr>
              <a:t> 0.1-1 </a:t>
            </a:r>
            <a:r>
              <a:rPr lang="it-IT" b="1" dirty="0">
                <a:sym typeface="Wingdings" pitchFamily="2" charset="2"/>
              </a:rPr>
              <a:t>mm</a:t>
            </a:r>
          </a:p>
          <a:p>
            <a:r>
              <a:rPr lang="it-IT" b="1" dirty="0">
                <a:sym typeface="Wingdings" pitchFamily="2" charset="2"/>
              </a:rPr>
              <a:t>       </a:t>
            </a:r>
            <a:r>
              <a:rPr lang="it-IT" dirty="0" err="1">
                <a:sym typeface="Wingdings" pitchFamily="2" charset="2"/>
              </a:rPr>
              <a:t>for</a:t>
            </a:r>
            <a:r>
              <a:rPr lang="it-IT" dirty="0">
                <a:sym typeface="Wingdings" pitchFamily="2" charset="2"/>
              </a:rPr>
              <a:t> </a:t>
            </a:r>
            <a:r>
              <a:rPr lang="it-IT" b="1" dirty="0">
                <a:latin typeface="Symbol" pitchFamily="18" charset="2"/>
                <a:sym typeface="Wingdings" pitchFamily="2" charset="2"/>
              </a:rPr>
              <a:t>g</a:t>
            </a:r>
            <a:r>
              <a:rPr lang="it-IT" dirty="0">
                <a:latin typeface="Symbol" pitchFamily="18" charset="2"/>
                <a:sym typeface="Wingdings" pitchFamily="2" charset="2"/>
              </a:rPr>
              <a:t> </a:t>
            </a:r>
            <a:r>
              <a:rPr lang="it-IT" dirty="0">
                <a:sym typeface="Wingdings" pitchFamily="2" charset="2"/>
              </a:rPr>
              <a:t>= 10.000 -1000</a:t>
            </a:r>
          </a:p>
          <a:p>
            <a:r>
              <a:rPr lang="it-IT" dirty="0">
                <a:sym typeface="Wingdings" pitchFamily="2" charset="2"/>
              </a:rPr>
              <a:t>        </a:t>
            </a:r>
            <a:r>
              <a:rPr lang="it-IT" dirty="0" err="1">
                <a:solidFill>
                  <a:srgbClr val="FF0000"/>
                </a:solidFill>
                <a:sym typeface="Wingdings" pitchFamily="2" charset="2"/>
              </a:rPr>
              <a:t>beware</a:t>
            </a:r>
            <a:r>
              <a:rPr lang="it-IT" dirty="0">
                <a:solidFill>
                  <a:srgbClr val="FF0000"/>
                </a:solidFill>
                <a:sym typeface="Wingdings" pitchFamily="2" charset="2"/>
              </a:rPr>
              <a:t>: </a:t>
            </a:r>
            <a:r>
              <a:rPr lang="it-IT" dirty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q</a:t>
            </a:r>
            <a:r>
              <a:rPr lang="it-IT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b="1" baseline="-25000" dirty="0" err="1">
                <a:solidFill>
                  <a:srgbClr val="FF0000"/>
                </a:solidFill>
                <a:sym typeface="Wingdings" pitchFamily="2" charset="2"/>
              </a:rPr>
              <a:t>mult</a:t>
            </a:r>
            <a:r>
              <a:rPr lang="it-IT" b="1" baseline="-25000" dirty="0">
                <a:solidFill>
                  <a:srgbClr val="FF0000"/>
                </a:solidFill>
                <a:sym typeface="Wingdings" pitchFamily="2" charset="2"/>
              </a:rPr>
              <a:t>. </a:t>
            </a:r>
            <a:r>
              <a:rPr lang="it-IT" b="1" baseline="-25000" dirty="0" err="1">
                <a:solidFill>
                  <a:srgbClr val="FF0000"/>
                </a:solidFill>
                <a:sym typeface="Wingdings" pitchFamily="2" charset="2"/>
              </a:rPr>
              <a:t>scatt</a:t>
            </a:r>
            <a:r>
              <a:rPr lang="it-IT" b="1" baseline="-25000" dirty="0">
                <a:solidFill>
                  <a:srgbClr val="FF0000"/>
                </a:solidFill>
                <a:sym typeface="Wingdings" pitchFamily="2" charset="2"/>
              </a:rPr>
              <a:t>. </a:t>
            </a:r>
            <a:r>
              <a:rPr lang="it-IT" dirty="0">
                <a:solidFill>
                  <a:srgbClr val="FF0000"/>
                </a:solidFill>
                <a:sym typeface="Wingdings" pitchFamily="2" charset="2"/>
              </a:rPr>
              <a:t>?</a:t>
            </a:r>
            <a:endParaRPr lang="it-IT" dirty="0">
              <a:solidFill>
                <a:srgbClr val="FF0000"/>
              </a:solidFill>
            </a:endParaRPr>
          </a:p>
          <a:p>
            <a:endParaRPr lang="it-IT" b="1" dirty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25" name="Connettore 2 24"/>
          <p:cNvCxnSpPr/>
          <p:nvPr/>
        </p:nvCxnSpPr>
        <p:spPr>
          <a:xfrm rot="10800000" flipV="1">
            <a:off x="6596066" y="2071678"/>
            <a:ext cx="1143008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2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t2.gstatic.com/images?q=tbn:ANd9GcTKzfY7Mrcqty0A8oVDWksFTzKzJOxDNGT541OABWHb3mBv-Bx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1290" y="214290"/>
            <a:ext cx="3455988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7024694" y="214290"/>
            <a:ext cx="30003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Can  </a:t>
            </a:r>
            <a:r>
              <a:rPr lang="it-IT" sz="2000" dirty="0" err="1"/>
              <a:t>we</a:t>
            </a:r>
            <a:r>
              <a:rPr lang="it-IT" sz="2000" dirty="0"/>
              <a:t>  </a:t>
            </a:r>
            <a:r>
              <a:rPr lang="it-IT" sz="2000" dirty="0" err="1"/>
              <a:t>envisage</a:t>
            </a:r>
            <a:r>
              <a:rPr lang="it-IT" sz="2000" dirty="0"/>
              <a:t>  a</a:t>
            </a:r>
          </a:p>
          <a:p>
            <a:pPr algn="ctr"/>
            <a:r>
              <a:rPr lang="it-IT" sz="2000" dirty="0"/>
              <a:t>“</a:t>
            </a:r>
            <a:r>
              <a:rPr lang="it-IT" sz="2000" dirty="0" err="1"/>
              <a:t>miniaturized</a:t>
            </a:r>
            <a:r>
              <a:rPr lang="it-IT" sz="2000" dirty="0"/>
              <a:t>”</a:t>
            </a:r>
          </a:p>
          <a:p>
            <a:pPr algn="ctr"/>
            <a:endParaRPr lang="it-IT" sz="2000" dirty="0"/>
          </a:p>
          <a:p>
            <a:pPr algn="ctr"/>
            <a:r>
              <a:rPr lang="it-IT" sz="2000" i="1" dirty="0">
                <a:solidFill>
                  <a:srgbClr val="FF0000"/>
                </a:solidFill>
              </a:rPr>
              <a:t>ring </a:t>
            </a:r>
            <a:r>
              <a:rPr lang="it-IT" sz="2000" i="1" dirty="0" err="1">
                <a:solidFill>
                  <a:srgbClr val="FF0000"/>
                </a:solidFill>
              </a:rPr>
              <a:t>imaging</a:t>
            </a:r>
            <a:r>
              <a:rPr lang="it-IT" sz="2000" i="1" dirty="0">
                <a:solidFill>
                  <a:srgbClr val="FF0000"/>
                </a:solidFill>
              </a:rPr>
              <a:t> </a:t>
            </a:r>
            <a:r>
              <a:rPr lang="it-IT" sz="2000" dirty="0">
                <a:solidFill>
                  <a:srgbClr val="FF0000"/>
                </a:solidFill>
              </a:rPr>
              <a:t>TRD = RITRD?</a:t>
            </a:r>
          </a:p>
          <a:p>
            <a:pPr algn="ctr"/>
            <a:endParaRPr lang="it-IT" sz="2000" dirty="0"/>
          </a:p>
          <a:p>
            <a:pPr algn="ctr"/>
            <a:r>
              <a:rPr lang="it-IT" sz="2000" dirty="0" err="1"/>
              <a:t>now</a:t>
            </a:r>
            <a:r>
              <a:rPr lang="it-IT" sz="2000" dirty="0"/>
              <a:t>  </a:t>
            </a:r>
            <a:r>
              <a:rPr lang="it-IT" sz="2000" dirty="0" err="1"/>
              <a:t>we</a:t>
            </a:r>
            <a:r>
              <a:rPr lang="it-IT" sz="2000" dirty="0"/>
              <a:t>  </a:t>
            </a:r>
            <a:r>
              <a:rPr lang="it-IT" sz="2000" dirty="0" err="1"/>
              <a:t>have</a:t>
            </a:r>
            <a:r>
              <a:rPr lang="it-IT" sz="2000" dirty="0"/>
              <a:t>  more </a:t>
            </a:r>
            <a:r>
              <a:rPr lang="it-IT" sz="2000" dirty="0" err="1"/>
              <a:t>advanced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pixel</a:t>
            </a:r>
            <a:r>
              <a:rPr lang="it-IT" sz="2000" dirty="0"/>
              <a:t> </a:t>
            </a:r>
            <a:r>
              <a:rPr lang="it-IT" sz="2000" dirty="0" err="1"/>
              <a:t>detectors</a:t>
            </a:r>
            <a:r>
              <a:rPr lang="it-IT" sz="2000" dirty="0"/>
              <a:t> !</a:t>
            </a:r>
          </a:p>
          <a:p>
            <a:pPr algn="ctr"/>
            <a:r>
              <a:rPr lang="it-IT" sz="2000" dirty="0"/>
              <a:t>(</a:t>
            </a:r>
            <a:r>
              <a:rPr lang="it-IT" sz="2000" dirty="0" err="1"/>
              <a:t>see</a:t>
            </a:r>
            <a:r>
              <a:rPr lang="it-IT" sz="2000" dirty="0"/>
              <a:t> </a:t>
            </a:r>
            <a:r>
              <a:rPr lang="it-IT" sz="2000" dirty="0" err="1"/>
              <a:t>next</a:t>
            </a:r>
            <a:r>
              <a:rPr lang="it-IT" sz="2000" dirty="0"/>
              <a:t> talk)</a:t>
            </a:r>
          </a:p>
          <a:p>
            <a:pPr algn="ctr"/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881158" y="2857496"/>
            <a:ext cx="83913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-we</a:t>
            </a:r>
            <a:r>
              <a:rPr lang="it-IT" sz="2000" dirty="0"/>
              <a:t> can  </a:t>
            </a:r>
            <a:r>
              <a:rPr lang="it-IT" sz="2000" dirty="0" err="1"/>
              <a:t>collect</a:t>
            </a:r>
            <a:r>
              <a:rPr lang="it-IT" sz="2000" dirty="0"/>
              <a:t> </a:t>
            </a:r>
            <a:r>
              <a:rPr lang="it-IT" sz="2000" dirty="0" err="1"/>
              <a:t>with</a:t>
            </a:r>
            <a:r>
              <a:rPr lang="it-IT" sz="2000" dirty="0"/>
              <a:t>  </a:t>
            </a:r>
            <a:r>
              <a:rPr lang="it-IT" sz="2000" b="1" dirty="0">
                <a:solidFill>
                  <a:srgbClr val="FF0000"/>
                </a:solidFill>
              </a:rPr>
              <a:t>10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sets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radiator</a:t>
            </a:r>
            <a:r>
              <a:rPr lang="it-IT" sz="2000" dirty="0"/>
              <a:t>/pixel detector </a:t>
            </a:r>
            <a:r>
              <a:rPr lang="it-IT" sz="2000" dirty="0">
                <a:solidFill>
                  <a:srgbClr val="FF0000"/>
                </a:solidFill>
              </a:rPr>
              <a:t>≈</a:t>
            </a:r>
            <a:r>
              <a:rPr lang="it-IT" sz="2000" dirty="0"/>
              <a:t> </a:t>
            </a:r>
            <a:r>
              <a:rPr lang="it-IT" sz="2000" b="1" dirty="0">
                <a:solidFill>
                  <a:srgbClr val="FF0000"/>
                </a:solidFill>
              </a:rPr>
              <a:t>20</a:t>
            </a:r>
            <a:r>
              <a:rPr lang="it-IT" sz="2000" dirty="0">
                <a:solidFill>
                  <a:srgbClr val="FF0000"/>
                </a:solidFill>
              </a:rPr>
              <a:t>  TR  </a:t>
            </a:r>
            <a:r>
              <a:rPr lang="it-IT" sz="2000" dirty="0" err="1"/>
              <a:t>photons</a:t>
            </a:r>
            <a:r>
              <a:rPr lang="it-IT" sz="2000" dirty="0">
                <a:solidFill>
                  <a:srgbClr val="0070C0"/>
                </a:solidFill>
              </a:rPr>
              <a:t> (</a:t>
            </a:r>
            <a:r>
              <a:rPr lang="it-IT" sz="2000" dirty="0" err="1">
                <a:solidFill>
                  <a:srgbClr val="0070C0"/>
                </a:solidFill>
              </a:rPr>
              <a:t>better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than</a:t>
            </a:r>
            <a:r>
              <a:rPr lang="it-IT" sz="2000" dirty="0">
                <a:solidFill>
                  <a:srgbClr val="0070C0"/>
                </a:solidFill>
              </a:rPr>
              <a:t> a </a:t>
            </a:r>
            <a:r>
              <a:rPr lang="it-IT" sz="2000" dirty="0" err="1">
                <a:solidFill>
                  <a:srgbClr val="0070C0"/>
                </a:solidFill>
              </a:rPr>
              <a:t>conventional</a:t>
            </a:r>
            <a:r>
              <a:rPr lang="it-IT" sz="2000" dirty="0">
                <a:solidFill>
                  <a:srgbClr val="0070C0"/>
                </a:solidFill>
              </a:rPr>
              <a:t>  RICH)</a:t>
            </a:r>
            <a:r>
              <a:rPr lang="it-IT" sz="2000" dirty="0"/>
              <a:t>  </a:t>
            </a:r>
            <a:r>
              <a:rPr lang="it-IT" sz="2000" dirty="0" err="1"/>
              <a:t>to</a:t>
            </a:r>
            <a:r>
              <a:rPr lang="it-IT" sz="2000" dirty="0"/>
              <a:t>  </a:t>
            </a:r>
            <a:r>
              <a:rPr lang="it-IT" sz="2000" b="1" dirty="0" err="1"/>
              <a:t>overlay</a:t>
            </a:r>
            <a:r>
              <a:rPr lang="it-IT" sz="2000" dirty="0"/>
              <a:t> on a  </a:t>
            </a:r>
            <a:r>
              <a:rPr lang="it-IT" sz="2000" dirty="0" err="1"/>
              <a:t>unique</a:t>
            </a:r>
            <a:r>
              <a:rPr lang="it-IT" sz="2000" dirty="0"/>
              <a:t> frame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to</a:t>
            </a:r>
            <a:r>
              <a:rPr lang="it-IT" sz="2000" dirty="0"/>
              <a:t> </a:t>
            </a:r>
            <a:r>
              <a:rPr lang="it-IT" sz="2000" dirty="0" err="1"/>
              <a:t>reconstruct</a:t>
            </a:r>
            <a:r>
              <a:rPr lang="it-IT" sz="2000" dirty="0"/>
              <a:t>  a </a:t>
            </a:r>
            <a:r>
              <a:rPr lang="it-IT" sz="2000" dirty="0">
                <a:solidFill>
                  <a:srgbClr val="FF0000"/>
                </a:solidFill>
              </a:rPr>
              <a:t>ring</a:t>
            </a:r>
          </a:p>
          <a:p>
            <a:endParaRPr lang="it-IT" sz="2000" dirty="0"/>
          </a:p>
          <a:p>
            <a:r>
              <a:rPr lang="it-IT" sz="2000" dirty="0" err="1"/>
              <a:t>-conventional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15 </a:t>
            </a:r>
            <a:r>
              <a:rPr lang="it-IT" sz="2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foil</a:t>
            </a:r>
            <a:r>
              <a:rPr lang="it-IT" sz="2000" dirty="0"/>
              <a:t> </a:t>
            </a:r>
            <a:r>
              <a:rPr lang="it-IT" sz="2000" dirty="0" err="1"/>
              <a:t>radiators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0070C0"/>
                </a:solidFill>
              </a:rPr>
              <a:t>to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let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any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hadron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to</a:t>
            </a:r>
            <a:r>
              <a:rPr lang="it-IT" sz="2000" dirty="0">
                <a:solidFill>
                  <a:srgbClr val="0070C0"/>
                </a:solidFill>
              </a:rPr>
              <a:t> radiate </a:t>
            </a:r>
            <a:r>
              <a:rPr lang="it-IT" sz="2000" dirty="0">
                <a:solidFill>
                  <a:srgbClr val="00B050"/>
                </a:solidFill>
              </a:rPr>
              <a:t>+ 1 m “</a:t>
            </a:r>
            <a:r>
              <a:rPr lang="it-IT" sz="2000" i="1" dirty="0" err="1">
                <a:solidFill>
                  <a:srgbClr val="00B050"/>
                </a:solidFill>
              </a:rPr>
              <a:t>espansion</a:t>
            </a:r>
            <a:r>
              <a:rPr lang="it-IT" sz="2000" i="1" dirty="0">
                <a:solidFill>
                  <a:srgbClr val="00B050"/>
                </a:solidFill>
              </a:rPr>
              <a:t> </a:t>
            </a:r>
            <a:r>
              <a:rPr lang="it-IT" sz="2000" i="1" dirty="0" err="1">
                <a:solidFill>
                  <a:srgbClr val="00B050"/>
                </a:solidFill>
              </a:rPr>
              <a:t>distance</a:t>
            </a:r>
            <a:r>
              <a:rPr lang="it-IT" sz="2000" i="1" dirty="0">
                <a:solidFill>
                  <a:srgbClr val="00B050"/>
                </a:solidFill>
              </a:rPr>
              <a:t>” in </a:t>
            </a:r>
            <a:r>
              <a:rPr lang="it-IT" sz="2000" i="1" dirty="0" err="1">
                <a:solidFill>
                  <a:srgbClr val="00B050"/>
                </a:solidFill>
              </a:rPr>
              <a:t>helium</a:t>
            </a:r>
            <a:r>
              <a:rPr lang="it-IT" sz="2000" dirty="0">
                <a:sym typeface="Wingdings" pitchFamily="2" charset="2"/>
              </a:rPr>
              <a:t> 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L ≈ 10 m</a:t>
            </a:r>
            <a:r>
              <a:rPr lang="it-IT" sz="2000" dirty="0"/>
              <a:t>, </a:t>
            </a:r>
            <a:r>
              <a:rPr lang="it-IT" sz="2000" dirty="0" err="1"/>
              <a:t>still</a:t>
            </a:r>
            <a:r>
              <a:rPr lang="it-IT" sz="2000" dirty="0"/>
              <a:t> long,  </a:t>
            </a:r>
            <a:r>
              <a:rPr lang="it-IT" sz="2000" dirty="0" err="1"/>
              <a:t>but</a:t>
            </a:r>
            <a:r>
              <a:rPr lang="it-IT" sz="2000" dirty="0"/>
              <a:t> X</a:t>
            </a:r>
            <a:r>
              <a:rPr lang="it-IT" sz="2000" baseline="-25000" dirty="0"/>
              <a:t>0</a:t>
            </a:r>
            <a:r>
              <a:rPr lang="it-IT" sz="2000" dirty="0"/>
              <a:t> and </a:t>
            </a:r>
            <a:r>
              <a:rPr lang="it-IT" sz="2000" dirty="0" err="1">
                <a:latin typeface="Symbol" pitchFamily="18" charset="2"/>
              </a:rPr>
              <a:t>l</a:t>
            </a:r>
            <a:r>
              <a:rPr lang="it-IT" sz="2000" baseline="-25000" dirty="0" err="1">
                <a:latin typeface="Symbol" pitchFamily="18" charset="2"/>
              </a:rPr>
              <a:t>I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</a:t>
            </a:r>
            <a:r>
              <a:rPr lang="it-IT" sz="2000" dirty="0" err="1"/>
              <a:t>be</a:t>
            </a:r>
            <a:r>
              <a:rPr lang="it-IT" sz="2000" dirty="0"/>
              <a:t> </a:t>
            </a:r>
            <a:r>
              <a:rPr lang="it-IT" sz="2000" dirty="0" err="1"/>
              <a:t>negligible</a:t>
            </a:r>
            <a:r>
              <a:rPr lang="it-IT" sz="2000" dirty="0"/>
              <a:t>! </a:t>
            </a:r>
          </a:p>
          <a:p>
            <a:endParaRPr lang="it-IT" sz="2000" dirty="0"/>
          </a:p>
          <a:p>
            <a:r>
              <a:rPr lang="it-IT" sz="2000" dirty="0"/>
              <a:t>-pixel </a:t>
            </a:r>
            <a:r>
              <a:rPr lang="it-IT" sz="2000" dirty="0" err="1"/>
              <a:t>size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50</a:t>
            </a:r>
            <a:r>
              <a:rPr lang="it-IT" sz="2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it-IT" sz="2000" dirty="0">
                <a:solidFill>
                  <a:srgbClr val="FF0000"/>
                </a:solidFill>
              </a:rPr>
              <a:t> x 50 </a:t>
            </a:r>
            <a:r>
              <a:rPr lang="it-IT" sz="2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it-IT" sz="2000" dirty="0">
                <a:solidFill>
                  <a:srgbClr val="FF0000"/>
                </a:solidFill>
              </a:rPr>
              <a:t>? </a:t>
            </a:r>
            <a:r>
              <a:rPr lang="it-IT" sz="2000" dirty="0"/>
              <a:t>(</a:t>
            </a:r>
            <a:r>
              <a:rPr lang="it-IT" sz="2000" dirty="0" err="1"/>
              <a:t>spatial</a:t>
            </a:r>
            <a:r>
              <a:rPr lang="it-IT" sz="2000" dirty="0"/>
              <a:t>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optimized</a:t>
            </a:r>
            <a:r>
              <a:rPr lang="it-IT" sz="2000" dirty="0"/>
              <a:t> </a:t>
            </a:r>
            <a:r>
              <a:rPr lang="it-IT" sz="2000" dirty="0" err="1"/>
              <a:t>by</a:t>
            </a:r>
            <a:r>
              <a:rPr lang="it-IT" sz="2000" dirty="0"/>
              <a:t> </a:t>
            </a:r>
            <a:r>
              <a:rPr lang="it-IT" sz="2000" i="1" dirty="0" err="1">
                <a:solidFill>
                  <a:srgbClr val="0070C0"/>
                </a:solidFill>
              </a:rPr>
              <a:t>centroid</a:t>
            </a:r>
            <a:r>
              <a:rPr lang="it-IT" sz="2000" dirty="0"/>
              <a:t> </a:t>
            </a:r>
            <a:r>
              <a:rPr lang="it-IT" sz="2000" dirty="0" err="1"/>
              <a:t>calculation</a:t>
            </a:r>
            <a:r>
              <a:rPr lang="it-IT" sz="2000" dirty="0"/>
              <a:t>)</a:t>
            </a:r>
            <a:endParaRPr lang="it-IT" sz="2000" dirty="0">
              <a:solidFill>
                <a:srgbClr val="FF0000"/>
              </a:solidFill>
            </a:endParaRPr>
          </a:p>
          <a:p>
            <a:endParaRPr lang="it-IT" sz="2000" dirty="0"/>
          </a:p>
          <a:p>
            <a:r>
              <a:rPr lang="it-IT" sz="2000" dirty="0"/>
              <a:t>-the </a:t>
            </a:r>
            <a:r>
              <a:rPr lang="it-IT" sz="2000" dirty="0" err="1"/>
              <a:t>momenta</a:t>
            </a:r>
            <a:r>
              <a:rPr lang="it-IT" sz="2000" dirty="0"/>
              <a:t> , </a:t>
            </a:r>
            <a:r>
              <a:rPr lang="it-IT" sz="2000" dirty="0" err="1"/>
              <a:t>namely</a:t>
            </a:r>
            <a:r>
              <a:rPr lang="it-IT" sz="2000" dirty="0"/>
              <a:t>  the </a:t>
            </a:r>
            <a:r>
              <a:rPr lang="it-IT" sz="2000" dirty="0" err="1">
                <a:solidFill>
                  <a:srgbClr val="FF0000"/>
                </a:solidFill>
              </a:rPr>
              <a:t>rings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radii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per </a:t>
            </a:r>
            <a:r>
              <a:rPr lang="it-IT" sz="2000" dirty="0" err="1"/>
              <a:t>each</a:t>
            </a:r>
            <a:r>
              <a:rPr lang="it-IT" sz="2000" dirty="0"/>
              <a:t> </a:t>
            </a:r>
            <a:r>
              <a:rPr lang="it-IT" sz="2000" dirty="0" err="1"/>
              <a:t>kind</a:t>
            </a:r>
            <a:r>
              <a:rPr lang="it-IT" sz="2000" dirty="0"/>
              <a:t> </a:t>
            </a:r>
            <a:r>
              <a:rPr lang="it-IT" sz="2000" dirty="0" err="1"/>
              <a:t>of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, are </a:t>
            </a:r>
            <a:r>
              <a:rPr lang="it-IT" sz="2000" dirty="0" err="1">
                <a:solidFill>
                  <a:srgbClr val="FF0000"/>
                </a:solidFill>
              </a:rPr>
              <a:t>fixed</a:t>
            </a:r>
            <a:r>
              <a:rPr lang="it-IT" sz="2000" dirty="0"/>
              <a:t> </a:t>
            </a:r>
            <a:r>
              <a:rPr lang="it-IT" sz="2000" dirty="0" err="1"/>
              <a:t>by</a:t>
            </a:r>
            <a:r>
              <a:rPr lang="it-IT" sz="2000" dirty="0"/>
              <a:t> the </a:t>
            </a:r>
            <a:r>
              <a:rPr lang="it-IT" sz="2000" dirty="0" err="1"/>
              <a:t>calorimeter</a:t>
            </a:r>
            <a:r>
              <a:rPr lang="it-IT" sz="2000" dirty="0"/>
              <a:t>:  </a:t>
            </a:r>
            <a:r>
              <a:rPr lang="it-IT" sz="2000" dirty="0">
                <a:solidFill>
                  <a:srgbClr val="0070C0"/>
                </a:solidFill>
              </a:rPr>
              <a:t>at  </a:t>
            </a:r>
            <a:r>
              <a:rPr lang="it-IT" sz="2000" b="1" dirty="0">
                <a:solidFill>
                  <a:srgbClr val="0070C0"/>
                </a:solidFill>
              </a:rPr>
              <a:t>1 m</a:t>
            </a:r>
            <a:r>
              <a:rPr lang="it-IT" sz="2000" dirty="0">
                <a:solidFill>
                  <a:srgbClr val="0070C0"/>
                </a:solidFill>
              </a:rPr>
              <a:t>  </a:t>
            </a:r>
            <a:r>
              <a:rPr lang="it-IT" sz="2000" dirty="0" err="1"/>
              <a:t>of</a:t>
            </a:r>
            <a:r>
              <a:rPr lang="it-IT" sz="2000" dirty="0"/>
              <a:t> </a:t>
            </a:r>
            <a:r>
              <a:rPr lang="it-IT" sz="2000" i="1" dirty="0" err="1">
                <a:solidFill>
                  <a:srgbClr val="0070C0"/>
                </a:solidFill>
              </a:rPr>
              <a:t>espansion</a:t>
            </a:r>
            <a:r>
              <a:rPr lang="it-IT" sz="2000" i="1" dirty="0">
                <a:solidFill>
                  <a:srgbClr val="0070C0"/>
                </a:solidFill>
              </a:rPr>
              <a:t> </a:t>
            </a:r>
            <a:r>
              <a:rPr lang="it-IT" sz="2000" i="1" dirty="0" err="1">
                <a:solidFill>
                  <a:srgbClr val="0070C0"/>
                </a:solidFill>
              </a:rPr>
              <a:t>distance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>
                <a:sym typeface="Wingdings" pitchFamily="2" charset="2"/>
              </a:rPr>
              <a:t></a:t>
            </a:r>
            <a:r>
              <a:rPr lang="it-IT" sz="2000" dirty="0"/>
              <a:t> </a:t>
            </a:r>
          </a:p>
          <a:p>
            <a:endParaRPr lang="it-IT" sz="2000" dirty="0"/>
          </a:p>
          <a:p>
            <a:r>
              <a:rPr lang="it-IT" sz="2000" dirty="0">
                <a:solidFill>
                  <a:srgbClr val="FF0000"/>
                </a:solidFill>
              </a:rPr>
              <a:t>  </a:t>
            </a:r>
            <a:r>
              <a:rPr lang="it-IT" sz="2000" dirty="0" err="1">
                <a:solidFill>
                  <a:srgbClr val="FF0000"/>
                </a:solidFill>
              </a:rPr>
              <a:t>R</a:t>
            </a:r>
            <a:r>
              <a:rPr lang="it-IT" sz="2000" baseline="-25000" dirty="0" err="1">
                <a:solidFill>
                  <a:srgbClr val="FF0000"/>
                </a:solidFill>
              </a:rPr>
              <a:t>p</a:t>
            </a:r>
            <a:r>
              <a:rPr lang="it-IT" sz="2000" dirty="0"/>
              <a:t>  </a:t>
            </a:r>
            <a:r>
              <a:rPr lang="it-IT" sz="2000" dirty="0">
                <a:solidFill>
                  <a:srgbClr val="FF0000"/>
                </a:solidFill>
              </a:rPr>
              <a:t>= 1mm </a:t>
            </a:r>
            <a:r>
              <a:rPr lang="it-IT" sz="2000" dirty="0"/>
              <a:t>@ </a:t>
            </a:r>
            <a:r>
              <a:rPr lang="it-IT" sz="2000" dirty="0" err="1">
                <a:latin typeface="Symbol" pitchFamily="18" charset="2"/>
              </a:rPr>
              <a:t>g</a:t>
            </a:r>
            <a:r>
              <a:rPr lang="it-IT" sz="2000" dirty="0" err="1"/>
              <a:t>=</a:t>
            </a:r>
            <a:r>
              <a:rPr lang="it-IT" sz="2000" dirty="0"/>
              <a:t> 1000 (1 </a:t>
            </a:r>
            <a:r>
              <a:rPr lang="it-IT" sz="2000" dirty="0" err="1"/>
              <a:t>TeV</a:t>
            </a:r>
            <a:r>
              <a:rPr lang="it-IT" sz="2000" dirty="0"/>
              <a:t> </a:t>
            </a:r>
            <a:r>
              <a:rPr lang="it-IT" sz="2000" dirty="0" err="1"/>
              <a:t>proton</a:t>
            </a:r>
            <a:r>
              <a:rPr lang="it-IT" sz="2000" dirty="0"/>
              <a:t>) or </a:t>
            </a:r>
            <a:r>
              <a:rPr lang="it-IT" sz="2000" dirty="0" err="1">
                <a:solidFill>
                  <a:srgbClr val="FF0000"/>
                </a:solidFill>
              </a:rPr>
              <a:t>R</a:t>
            </a:r>
            <a:r>
              <a:rPr lang="it-IT" sz="2000" baseline="-25000" dirty="0" err="1">
                <a:solidFill>
                  <a:srgbClr val="FF0000"/>
                </a:solidFill>
              </a:rPr>
              <a:t>k</a:t>
            </a:r>
            <a:r>
              <a:rPr lang="it-IT" sz="2000" dirty="0">
                <a:solidFill>
                  <a:srgbClr val="FF0000"/>
                </a:solidFill>
              </a:rPr>
              <a:t> = 0.5mm </a:t>
            </a:r>
            <a:r>
              <a:rPr lang="it-IT" sz="2000" dirty="0"/>
              <a:t>@ </a:t>
            </a:r>
            <a:r>
              <a:rPr lang="it-IT" sz="2000" dirty="0" err="1">
                <a:latin typeface="Symbol" pitchFamily="18" charset="2"/>
              </a:rPr>
              <a:t>g</a:t>
            </a:r>
            <a:r>
              <a:rPr lang="it-IT" sz="2000" dirty="0" err="1"/>
              <a:t>=</a:t>
            </a:r>
            <a:r>
              <a:rPr lang="it-IT" sz="2000" dirty="0"/>
              <a:t> 2000 (1 </a:t>
            </a:r>
            <a:r>
              <a:rPr lang="it-IT" sz="2000" dirty="0" err="1"/>
              <a:t>TeV</a:t>
            </a:r>
            <a:r>
              <a:rPr lang="it-IT" sz="2000" dirty="0"/>
              <a:t> </a:t>
            </a:r>
            <a:r>
              <a:rPr lang="it-IT" sz="2000" dirty="0" err="1"/>
              <a:t>kaon</a:t>
            </a:r>
            <a:r>
              <a:rPr lang="it-IT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3697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440" y="294640"/>
            <a:ext cx="101803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Questions that we need answered: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p-pi-K identification/rejection performance is required?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is energy range?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energy resolution is required?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much physical space is available, lateral and along the beam?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is maximum amount of material allowed in beam?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many particles expected per event, what event rate?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724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09800" y="304800"/>
            <a:ext cx="7772400" cy="6096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b="1" dirty="0">
                <a:solidFill>
                  <a:schemeClr val="accent2"/>
                </a:solidFill>
              </a:rPr>
              <a:t>Design criteria for tuning a high energy TRD: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X-rays are emitted at energies below </a:t>
            </a:r>
            <a:r>
              <a:rPr lang="en-US" altLang="en-US" sz="2400" dirty="0">
                <a:latin typeface="SymbolMono BT" pitchFamily="18" charset="2"/>
              </a:rPr>
              <a:t>gw</a:t>
            </a:r>
            <a:r>
              <a:rPr lang="en-US" altLang="en-US" sz="2400" baseline="-25000" dirty="0"/>
              <a:t>1</a:t>
            </a:r>
            <a:r>
              <a:rPr lang="en-US" altLang="en-US" sz="2400" dirty="0"/>
              <a:t>.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Highest frequency maximum in interference pattern occurs near</a:t>
            </a:r>
          </a:p>
          <a:p>
            <a:pPr>
              <a:lnSpc>
                <a:spcPct val="80000"/>
              </a:lnSpc>
              <a:spcAft>
                <a:spcPct val="50000"/>
              </a:spcAft>
              <a:buFontTx/>
              <a:buNone/>
            </a:pPr>
            <a:r>
              <a:rPr lang="en-US" altLang="en-US" sz="2400" dirty="0"/>
              <a:t>			</a:t>
            </a:r>
            <a:r>
              <a:rPr lang="en-US" altLang="en-US" sz="2400" dirty="0" err="1">
                <a:latin typeface="SymbolMono BT" pitchFamily="18" charset="2"/>
              </a:rPr>
              <a:t>w</a:t>
            </a:r>
            <a:r>
              <a:rPr lang="en-US" altLang="en-US" sz="2400" baseline="-25000" dirty="0" err="1"/>
              <a:t>max</a:t>
            </a:r>
            <a:r>
              <a:rPr lang="en-US" altLang="en-US" sz="2400" dirty="0"/>
              <a:t> = </a:t>
            </a:r>
            <a:r>
              <a:rPr lang="en-US" altLang="en-US" sz="2400" i="1" dirty="0"/>
              <a:t>l</a:t>
            </a:r>
            <a:r>
              <a:rPr lang="en-US" altLang="en-US" sz="2400" baseline="-25000" dirty="0"/>
              <a:t>1</a:t>
            </a:r>
            <a:r>
              <a:rPr lang="en-US" altLang="en-US" sz="2400" dirty="0">
                <a:latin typeface="SymbolMono BT" pitchFamily="18" charset="2"/>
              </a:rPr>
              <a:t>w</a:t>
            </a:r>
            <a:r>
              <a:rPr lang="en-US" altLang="en-US" sz="2400" baseline="-25000" dirty="0"/>
              <a:t>1</a:t>
            </a:r>
            <a:r>
              <a:rPr lang="en-US" altLang="en-US" sz="2400" baseline="30000" dirty="0"/>
              <a:t>2</a:t>
            </a:r>
            <a:r>
              <a:rPr lang="en-US" altLang="en-US" sz="2400" dirty="0"/>
              <a:t>/2</a:t>
            </a:r>
            <a:r>
              <a:rPr lang="en-US" altLang="en-US" sz="2400" dirty="0">
                <a:latin typeface="SymbolMono BT" pitchFamily="18" charset="2"/>
              </a:rPr>
              <a:t>p</a:t>
            </a:r>
            <a:r>
              <a:rPr lang="en-US" altLang="en-US" sz="2400" dirty="0"/>
              <a:t>c</a:t>
            </a:r>
          </a:p>
          <a:p>
            <a:pPr>
              <a:lnSpc>
                <a:spcPct val="80000"/>
              </a:lnSpc>
            </a:pPr>
            <a:r>
              <a:rPr lang="en-US" altLang="en-US" sz="2400" dirty="0" smtClean="0"/>
              <a:t>Total </a:t>
            </a:r>
            <a:r>
              <a:rPr lang="en-US" altLang="en-US" sz="2400" dirty="0"/>
              <a:t>TR yield ~ </a:t>
            </a:r>
            <a:r>
              <a:rPr lang="en-US" altLang="en-US" sz="2400" dirty="0">
                <a:latin typeface="SymbolMono BT" pitchFamily="18" charset="2"/>
              </a:rPr>
              <a:t>g</a:t>
            </a:r>
            <a:r>
              <a:rPr lang="en-US" altLang="en-US" sz="2400" dirty="0"/>
              <a:t> up to saturation energy</a:t>
            </a:r>
          </a:p>
          <a:p>
            <a:pPr>
              <a:lnSpc>
                <a:spcPct val="80000"/>
              </a:lnSpc>
              <a:spcAft>
                <a:spcPct val="50000"/>
              </a:spcAft>
              <a:buFontTx/>
              <a:buNone/>
            </a:pPr>
            <a:r>
              <a:rPr lang="en-US" altLang="en-US" sz="2400" dirty="0"/>
              <a:t>			</a:t>
            </a:r>
            <a:r>
              <a:rPr lang="en-US" altLang="en-US" sz="2400" dirty="0" err="1">
                <a:latin typeface="SymbolMono BT" pitchFamily="18" charset="2"/>
              </a:rPr>
              <a:t>g</a:t>
            </a:r>
            <a:r>
              <a:rPr lang="en-US" altLang="en-US" sz="2400" baseline="-25000" dirty="0" err="1"/>
              <a:t>s</a:t>
            </a:r>
            <a:r>
              <a:rPr lang="en-US" altLang="en-US" sz="2400" dirty="0"/>
              <a:t> = 0.6 </a:t>
            </a:r>
            <a:r>
              <a:rPr lang="en-US" altLang="en-US" sz="2400" dirty="0">
                <a:latin typeface="SymbolMono BT" pitchFamily="18" charset="2"/>
              </a:rPr>
              <a:t>w</a:t>
            </a:r>
            <a:r>
              <a:rPr lang="en-US" altLang="en-US" sz="2400" baseline="-25000" dirty="0"/>
              <a:t>1</a:t>
            </a:r>
            <a:r>
              <a:rPr lang="en-US" altLang="en-US" sz="2400" dirty="0"/>
              <a:t>(</a:t>
            </a:r>
            <a:r>
              <a:rPr lang="en-US" altLang="en-US" sz="2400" i="1" dirty="0"/>
              <a:t>l</a:t>
            </a:r>
            <a:r>
              <a:rPr lang="en-US" altLang="en-US" sz="2400" baseline="-25000" dirty="0"/>
              <a:t>1</a:t>
            </a:r>
            <a:r>
              <a:rPr lang="en-US" altLang="en-US" sz="2400" i="1" dirty="0"/>
              <a:t>l</a:t>
            </a:r>
            <a:r>
              <a:rPr lang="en-US" altLang="en-US" sz="2400" baseline="-25000" dirty="0"/>
              <a:t>2</a:t>
            </a:r>
            <a:r>
              <a:rPr lang="en-US" altLang="en-US" sz="2400" dirty="0"/>
              <a:t>)</a:t>
            </a:r>
            <a:r>
              <a:rPr lang="en-US" altLang="en-US" sz="2400" baseline="30000" dirty="0"/>
              <a:t>1/2</a:t>
            </a:r>
            <a:r>
              <a:rPr lang="en-US" altLang="en-US" sz="2400" dirty="0"/>
              <a:t>/c</a:t>
            </a:r>
          </a:p>
          <a:p>
            <a:pPr>
              <a:lnSpc>
                <a:spcPct val="80000"/>
              </a:lnSpc>
            </a:pPr>
            <a:r>
              <a:rPr lang="en-US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Questions: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Emphasize high frequencies where dependence on particle energy is highest, or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Emphasize lower energies where K-edge absorption is not such a large factor?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Use multiple detectors tuned to individual particle species, or just one configuration?</a:t>
            </a:r>
            <a:endParaRPr lang="en-US" alt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For a fixed length detector, as </a:t>
            </a:r>
            <a:r>
              <a:rPr lang="en-US" altLang="en-US" sz="2400" b="1" dirty="0" err="1">
                <a:solidFill>
                  <a:schemeClr val="bg1"/>
                </a:solidFill>
                <a:latin typeface="SymbolMono BT" pitchFamily="18" charset="2"/>
              </a:rPr>
              <a:t>g</a:t>
            </a:r>
            <a:r>
              <a:rPr lang="en-US" altLang="en-US" sz="2400" b="1" baseline="-25000" dirty="0" err="1">
                <a:solidFill>
                  <a:schemeClr val="bg1"/>
                </a:solidFill>
              </a:rPr>
              <a:t>s</a:t>
            </a:r>
            <a:r>
              <a:rPr lang="en-US" altLang="en-US" sz="2400" b="1" dirty="0">
                <a:solidFill>
                  <a:schemeClr val="bg1"/>
                </a:solidFill>
              </a:rPr>
              <a:t> goes up, # of photons decreases unless </a:t>
            </a:r>
            <a:r>
              <a:rPr lang="en-US" altLang="en-US" sz="2400" b="1" dirty="0">
                <a:solidFill>
                  <a:schemeClr val="bg1"/>
                </a:solidFill>
                <a:latin typeface="SymbolMono BT" pitchFamily="18" charset="2"/>
              </a:rPr>
              <a:t>w</a:t>
            </a:r>
            <a:r>
              <a:rPr lang="en-US" altLang="en-US" sz="2400" b="1" baseline="-25000" dirty="0">
                <a:solidFill>
                  <a:schemeClr val="bg1"/>
                </a:solidFill>
              </a:rPr>
              <a:t>1</a:t>
            </a:r>
            <a:r>
              <a:rPr lang="en-US" altLang="en-US" sz="2400" b="1" dirty="0">
                <a:solidFill>
                  <a:schemeClr val="bg1"/>
                </a:solidFill>
              </a:rPr>
              <a:t> increases.</a:t>
            </a:r>
          </a:p>
        </p:txBody>
      </p:sp>
    </p:spTree>
    <p:extLst>
      <p:ext uri="{BB962C8B-B14F-4D97-AF65-F5344CB8AC3E}">
        <p14:creationId xmlns:p14="http://schemas.microsoft.com/office/powerpoint/2010/main" val="287119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842" y="0"/>
            <a:ext cx="9704315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97" y="0"/>
            <a:ext cx="97026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77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82" y="0"/>
            <a:ext cx="9705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16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063" y="0"/>
            <a:ext cx="887387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77937" y="275422"/>
            <a:ext cx="46678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Separating electrons and </a:t>
            </a:r>
            <a:r>
              <a:rPr lang="en-US" sz="2800" dirty="0" err="1" smtClean="0"/>
              <a:t>pions</a:t>
            </a:r>
            <a:endParaRPr lang="en-US" sz="2800" dirty="0" smtClean="0"/>
          </a:p>
          <a:p>
            <a:pPr algn="ctr"/>
            <a:r>
              <a:rPr lang="en-US" sz="2800" dirty="0" smtClean="0"/>
              <a:t>SLAC, 1973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890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1" t="37637" r="3171" b="18113"/>
          <a:stretch/>
        </p:blipFill>
        <p:spPr>
          <a:xfrm>
            <a:off x="1533549" y="412624"/>
            <a:ext cx="4389120" cy="6217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9" t="22495" r="3839" b="46623"/>
          <a:stretch/>
        </p:blipFill>
        <p:spPr>
          <a:xfrm>
            <a:off x="6253854" y="991519"/>
            <a:ext cx="5177441" cy="446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18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051" y="0"/>
            <a:ext cx="91518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28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051" y="0"/>
            <a:ext cx="91518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6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541</Words>
  <Application>Microsoft Office PowerPoint</Application>
  <PresentationFormat>Widescreen</PresentationFormat>
  <Paragraphs>94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Symbol</vt:lpstr>
      <vt:lpstr>SymbolMono BT</vt:lpstr>
      <vt:lpstr>Times New Roman</vt:lpstr>
      <vt:lpstr>Wingdings</vt:lpstr>
      <vt:lpstr>Office Theme</vt:lpstr>
      <vt:lpstr>Microsoft PowerPoint Presentation</vt:lpstr>
      <vt:lpstr>Separating p’s, p’s, and K’s Summary of TRD session    M. L. Cherry Louisiana State university   CERN, Oct. 2, 2015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Measured spectrum, 150 GeV/c electrons with  Al honeycomb radiator (upper curve) and  solid background plates (lower curve)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Cherry</dc:creator>
  <cp:lastModifiedBy>Mike Cherry</cp:lastModifiedBy>
  <cp:revision>23</cp:revision>
  <dcterms:created xsi:type="dcterms:W3CDTF">2015-09-30T17:55:37Z</dcterms:created>
  <dcterms:modified xsi:type="dcterms:W3CDTF">2015-10-02T05:48:22Z</dcterms:modified>
</cp:coreProperties>
</file>