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4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18" r:id="rId2"/>
    <p:sldId id="329" r:id="rId3"/>
    <p:sldId id="330" r:id="rId4"/>
    <p:sldId id="336" r:id="rId5"/>
    <p:sldId id="333" r:id="rId6"/>
    <p:sldId id="335" r:id="rId7"/>
    <p:sldId id="331" r:id="rId8"/>
    <p:sldId id="334" r:id="rId9"/>
    <p:sldId id="332" r:id="rId10"/>
    <p:sldId id="32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66FF"/>
    <a:srgbClr val="99CCFF"/>
    <a:srgbClr val="FF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9" autoAdjust="0"/>
    <p:restoredTop sz="94639" autoAdjust="0"/>
  </p:normalViewPr>
  <p:slideViewPr>
    <p:cSldViewPr snapToGrid="0" snapToObjects="1">
      <p:cViewPr varScale="1">
        <p:scale>
          <a:sx n="109" d="100"/>
          <a:sy n="109" d="100"/>
        </p:scale>
        <p:origin x="14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488" y="-12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30.09.2015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30.09.2015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7188" indent="-320675">
              <a:defRPr/>
            </a:lvl1pPr>
            <a:lvl2pPr marL="904875" indent="-369888">
              <a:defRPr/>
            </a:lvl2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61404" y="6519740"/>
            <a:ext cx="236950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i="1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/>
              <a:t>LS2 Days</a:t>
            </a:r>
          </a:p>
          <a:p>
            <a:pPr algn="l"/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September2015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88243" y="6519740"/>
            <a:ext cx="38826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182213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i="1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/>
              <a:t>LS2 Days</a:t>
            </a:r>
          </a:p>
          <a:p>
            <a:pPr algn="l"/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September2015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9242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59728"/>
            <a:ext cx="8226854" cy="48333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26850" y="6519740"/>
            <a:ext cx="1466020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i="1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61404" y="6519740"/>
            <a:ext cx="236950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 i="1" baseline="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/>
              <a:t>LS2 Days</a:t>
            </a:r>
          </a:p>
          <a:p>
            <a:pPr algn="l"/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September2015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88243" y="6519740"/>
            <a:ext cx="38826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516180"/>
            <a:ext cx="2692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baseline="0" noProof="0" dirty="0" smtClean="0">
                <a:solidFill>
                  <a:schemeClr val="bg1"/>
                </a:solidFill>
              </a:rPr>
              <a:t>Dr. José Miguel JIMENEZ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i="1" baseline="0" noProof="0" dirty="0" smtClean="0">
                <a:solidFill>
                  <a:schemeClr val="bg1"/>
                </a:solidFill>
              </a:rPr>
              <a:t>LS2 Project Leader, </a:t>
            </a:r>
            <a:r>
              <a:rPr lang="en-US" sz="700" i="1" baseline="0" noProof="0" dirty="0" smtClean="0">
                <a:solidFill>
                  <a:schemeClr val="bg1"/>
                </a:solidFill>
              </a:rPr>
              <a:t>CERN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74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2445649"/>
          </a:xfrm>
        </p:spPr>
        <p:txBody>
          <a:bodyPr>
            <a:normAutofit fontScale="90000"/>
          </a:bodyPr>
          <a:lstStyle/>
          <a:p>
            <a:r>
              <a:rPr lang="en-GB" dirty="0"/>
              <a:t>LS2 </a:t>
            </a:r>
            <a:r>
              <a:rPr lang="en-GB" dirty="0" smtClean="0"/>
              <a:t>Days</a:t>
            </a:r>
            <a:br>
              <a:rPr lang="en-GB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800" i="1" dirty="0" smtClean="0"/>
              <a:t>José Miguel JIMENEZ</a:t>
            </a:r>
            <a:br>
              <a:rPr lang="en-GB" sz="1800" i="1" dirty="0" smtClean="0"/>
            </a:br>
            <a:r>
              <a:rPr lang="en-GB" sz="1800" i="1" dirty="0" smtClean="0"/>
              <a:t>Jean-Philippe TOCK</a:t>
            </a:r>
            <a:br>
              <a:rPr lang="en-GB" sz="1800" i="1" dirty="0" smtClean="0"/>
            </a:br>
            <a:r>
              <a:rPr lang="en-GB" sz="1800" i="1" dirty="0" smtClean="0"/>
              <a:t>Katy </a:t>
            </a:r>
            <a:r>
              <a:rPr lang="en-GB" sz="1800" i="1" dirty="0"/>
              <a:t>FORAZ</a:t>
            </a:r>
            <a:br>
              <a:rPr lang="en-GB" sz="1800" i="1" dirty="0"/>
            </a:br>
            <a:r>
              <a:rPr lang="en-GB" sz="1800" i="1" dirty="0"/>
              <a:t>Thomas OTTO</a:t>
            </a:r>
            <a:br>
              <a:rPr lang="en-GB" sz="1800" i="1" dirty="0"/>
            </a:br>
            <a:r>
              <a:rPr lang="en-GB" sz="1800" i="1" dirty="0" smtClean="0"/>
              <a:t>Ana-Paula </a:t>
            </a:r>
            <a:r>
              <a:rPr lang="en-GB" sz="1800" i="1" dirty="0"/>
              <a:t>BERNARDES</a:t>
            </a:r>
            <a:br>
              <a:rPr lang="en-GB" sz="1800" i="1" dirty="0"/>
            </a:br>
            <a:r>
              <a:rPr lang="en-GB" sz="1800" i="1" dirty="0"/>
              <a:t>Rachelle DECREUSE-MICHAUD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04109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80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err="1">
                <a:solidFill>
                  <a:schemeClr val="bg2">
                    <a:lumMod val="10000"/>
                  </a:schemeClr>
                </a:solidFill>
              </a:rPr>
              <a:t>Project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 Scope &amp; Mandate of LS2 coordinator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59728"/>
            <a:ext cx="8226855" cy="4833300"/>
          </a:xfrm>
        </p:spPr>
        <p:txBody>
          <a:bodyPr>
            <a:normAutofit fontScale="92500" lnSpcReduction="20000"/>
          </a:bodyPr>
          <a:lstStyle/>
          <a:p>
            <a:pPr marL="36513" indent="0">
              <a:buNone/>
            </a:pPr>
            <a:r>
              <a:rPr lang="en-GB" dirty="0">
                <a:solidFill>
                  <a:srgbClr val="0066FF"/>
                </a:solidFill>
              </a:rPr>
              <a:t>The project scope covers all </a:t>
            </a:r>
            <a:r>
              <a:rPr lang="en-GB" dirty="0">
                <a:solidFill>
                  <a:srgbClr val="339933"/>
                </a:solidFill>
              </a:rPr>
              <a:t>activities</a:t>
            </a:r>
            <a:r>
              <a:rPr lang="en-GB" dirty="0">
                <a:solidFill>
                  <a:srgbClr val="0066FF"/>
                </a:solidFill>
              </a:rPr>
              <a:t> carried out and </a:t>
            </a:r>
            <a:r>
              <a:rPr lang="en-GB" dirty="0">
                <a:solidFill>
                  <a:srgbClr val="339933"/>
                </a:solidFill>
              </a:rPr>
              <a:t>resources</a:t>
            </a:r>
            <a:r>
              <a:rPr lang="en-GB" dirty="0">
                <a:solidFill>
                  <a:srgbClr val="0066FF"/>
                </a:solidFill>
              </a:rPr>
              <a:t> needed in the context of Long Shutdown 2 over the </a:t>
            </a:r>
            <a:r>
              <a:rPr lang="en-GB" dirty="0">
                <a:solidFill>
                  <a:srgbClr val="339933"/>
                </a:solidFill>
              </a:rPr>
              <a:t>whole</a:t>
            </a:r>
            <a:r>
              <a:rPr lang="en-GB" dirty="0">
                <a:solidFill>
                  <a:srgbClr val="0066FF"/>
                </a:solidFill>
              </a:rPr>
              <a:t> CERN </a:t>
            </a:r>
            <a:r>
              <a:rPr lang="en-GB" dirty="0">
                <a:solidFill>
                  <a:srgbClr val="339933"/>
                </a:solidFill>
              </a:rPr>
              <a:t>accelerator facilities</a:t>
            </a:r>
            <a:r>
              <a:rPr lang="en-GB" dirty="0">
                <a:solidFill>
                  <a:srgbClr val="0066FF"/>
                </a:solidFill>
              </a:rPr>
              <a:t>.</a:t>
            </a:r>
          </a:p>
          <a:p>
            <a:endParaRPr lang="en-GB" dirty="0">
              <a:solidFill>
                <a:srgbClr val="0066FF"/>
              </a:solidFill>
            </a:endParaRPr>
          </a:p>
          <a:p>
            <a:pPr marL="36513" indent="0">
              <a:buNone/>
            </a:pPr>
            <a:r>
              <a:rPr lang="en-GB" dirty="0">
                <a:solidFill>
                  <a:srgbClr val="0066FF"/>
                </a:solidFill>
              </a:rPr>
              <a:t>The mandate of the project coordinator includes:</a:t>
            </a:r>
          </a:p>
          <a:p>
            <a:r>
              <a:rPr lang="en-GB" dirty="0"/>
              <a:t>Prior to the start of the LS2, the </a:t>
            </a:r>
            <a:r>
              <a:rPr lang="en-GB" dirty="0">
                <a:solidFill>
                  <a:srgbClr val="339933"/>
                </a:solidFill>
              </a:rPr>
              <a:t>definition of main works</a:t>
            </a:r>
            <a:r>
              <a:rPr lang="en-GB" dirty="0"/>
              <a:t> to be achieved over the LS2 and of </a:t>
            </a:r>
            <a:r>
              <a:rPr lang="en-GB" dirty="0">
                <a:solidFill>
                  <a:srgbClr val="339933"/>
                </a:solidFill>
              </a:rPr>
              <a:t>potential options</a:t>
            </a:r>
            <a:r>
              <a:rPr lang="en-GB" dirty="0"/>
              <a:t> based on priorities given to activities. This study shall highlight in particular LS2 duration and resources needed for each option and be presented to the Directorate </a:t>
            </a:r>
            <a:r>
              <a:rPr lang="en-GB" dirty="0">
                <a:solidFill>
                  <a:srgbClr val="339933"/>
                </a:solidFill>
              </a:rPr>
              <a:t>by mid-2016 for final decision</a:t>
            </a:r>
            <a:r>
              <a:rPr lang="en-GB" dirty="0" smtClean="0"/>
              <a:t>;</a:t>
            </a:r>
          </a:p>
          <a:p>
            <a:pPr lvl="2"/>
            <a:endParaRPr lang="en-GB" dirty="0"/>
          </a:p>
          <a:p>
            <a:r>
              <a:rPr lang="en-GB" dirty="0"/>
              <a:t>The definition of a CERN-wide “</a:t>
            </a:r>
            <a:r>
              <a:rPr lang="en-GB" dirty="0">
                <a:solidFill>
                  <a:srgbClr val="339933"/>
                </a:solidFill>
              </a:rPr>
              <a:t>resource-loaded planning</a:t>
            </a:r>
            <a:r>
              <a:rPr lang="en-GB" dirty="0"/>
              <a:t>”, ensuring the compatibility of resources and planning across the LHC Machine and LHC Experiments</a:t>
            </a:r>
            <a:r>
              <a:rPr lang="en-GB" dirty="0" smtClean="0"/>
              <a:t>;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04109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507" y="32617"/>
            <a:ext cx="1639707" cy="5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6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err="1">
                <a:solidFill>
                  <a:schemeClr val="bg2">
                    <a:lumMod val="10000"/>
                  </a:schemeClr>
                </a:solidFill>
              </a:rPr>
              <a:t>Project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 Scope &amp; Mandate of LS2 coordinator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728"/>
            <a:ext cx="8226854" cy="4833300"/>
          </a:xfrm>
        </p:spPr>
        <p:txBody>
          <a:bodyPr>
            <a:normAutofit fontScale="92500" lnSpcReduction="20000"/>
          </a:bodyPr>
          <a:lstStyle/>
          <a:p>
            <a:pPr marL="36513" indent="0">
              <a:buNone/>
            </a:pPr>
            <a:r>
              <a:rPr lang="en-GB" dirty="0">
                <a:solidFill>
                  <a:srgbClr val="0066FF"/>
                </a:solidFill>
              </a:rPr>
              <a:t>The mandate of the project coordinator includes: (cont.)</a:t>
            </a:r>
          </a:p>
          <a:p>
            <a:pPr marL="36513" indent="0">
              <a:buNone/>
            </a:pPr>
            <a:endParaRPr lang="en-GB" dirty="0">
              <a:solidFill>
                <a:srgbClr val="0066FF"/>
              </a:solidFill>
            </a:endParaRPr>
          </a:p>
          <a:p>
            <a:r>
              <a:rPr lang="en-GB" dirty="0"/>
              <a:t>The preparation, coordination and follow-up till completion of all LS2 activities in the frame of the </a:t>
            </a:r>
            <a:r>
              <a:rPr lang="en-GB" dirty="0">
                <a:solidFill>
                  <a:srgbClr val="339933"/>
                </a:solidFill>
              </a:rPr>
              <a:t>LIU</a:t>
            </a:r>
            <a:r>
              <a:rPr lang="en-GB" dirty="0"/>
              <a:t>, </a:t>
            </a:r>
            <a:r>
              <a:rPr lang="en-GB" dirty="0">
                <a:solidFill>
                  <a:srgbClr val="339933"/>
                </a:solidFill>
              </a:rPr>
              <a:t>HL-LHC</a:t>
            </a:r>
            <a:r>
              <a:rPr lang="en-GB" dirty="0"/>
              <a:t> Projects and </a:t>
            </a:r>
            <a:r>
              <a:rPr lang="en-GB" dirty="0">
                <a:solidFill>
                  <a:srgbClr val="339933"/>
                </a:solidFill>
              </a:rPr>
              <a:t>other</a:t>
            </a:r>
            <a:r>
              <a:rPr lang="en-GB" dirty="0"/>
              <a:t> CERN </a:t>
            </a:r>
            <a:r>
              <a:rPr lang="en-GB" dirty="0">
                <a:solidFill>
                  <a:srgbClr val="339933"/>
                </a:solidFill>
              </a:rPr>
              <a:t>approved</a:t>
            </a:r>
            <a:r>
              <a:rPr lang="en-GB" dirty="0"/>
              <a:t> </a:t>
            </a:r>
            <a:r>
              <a:rPr lang="en-GB" dirty="0">
                <a:solidFill>
                  <a:srgbClr val="339933"/>
                </a:solidFill>
              </a:rPr>
              <a:t>projects</a:t>
            </a:r>
            <a:r>
              <a:rPr lang="en-GB" dirty="0"/>
              <a:t>. Work packages will define:</a:t>
            </a:r>
          </a:p>
          <a:p>
            <a:pPr lvl="2"/>
            <a:endParaRPr lang="en-GB" sz="900" dirty="0"/>
          </a:p>
          <a:p>
            <a:pPr lvl="1"/>
            <a:r>
              <a:rPr lang="en-GB" dirty="0"/>
              <a:t>The </a:t>
            </a:r>
            <a:r>
              <a:rPr lang="en-GB" dirty="0">
                <a:solidFill>
                  <a:srgbClr val="339933"/>
                </a:solidFill>
              </a:rPr>
              <a:t>work absolutely essential</a:t>
            </a:r>
            <a:r>
              <a:rPr lang="en-GB" dirty="0"/>
              <a:t> to achieve the LS2 objectives (activities which will bear a </a:t>
            </a:r>
            <a:r>
              <a:rPr lang="en-GB" dirty="0">
                <a:solidFill>
                  <a:srgbClr val="339933"/>
                </a:solidFill>
              </a:rPr>
              <a:t>priority 1</a:t>
            </a:r>
            <a:r>
              <a:rPr lang="en-GB" dirty="0"/>
              <a:t>), which execution will be closely followed up by the LS2 coordinator;</a:t>
            </a:r>
          </a:p>
          <a:p>
            <a:pPr lvl="2"/>
            <a:endParaRPr lang="en-GB" sz="900" dirty="0"/>
          </a:p>
          <a:p>
            <a:pPr lvl="1"/>
            <a:r>
              <a:rPr lang="en-GB" dirty="0"/>
              <a:t>The </a:t>
            </a:r>
            <a:r>
              <a:rPr lang="en-GB" dirty="0">
                <a:solidFill>
                  <a:srgbClr val="339933"/>
                </a:solidFill>
              </a:rPr>
              <a:t>work which can be postponed</a:t>
            </a:r>
            <a:r>
              <a:rPr lang="en-GB" dirty="0"/>
              <a:t> to the LS3 (activities which will bear a </a:t>
            </a:r>
            <a:r>
              <a:rPr lang="en-GB" dirty="0">
                <a:solidFill>
                  <a:srgbClr val="339933"/>
                </a:solidFill>
              </a:rPr>
              <a:t>priority 2</a:t>
            </a:r>
            <a:r>
              <a:rPr lang="en-GB" dirty="0"/>
              <a:t>), which impact on LS3 will be assessed by the LS2 coordinator.</a:t>
            </a:r>
          </a:p>
          <a:p>
            <a:pPr lvl="2"/>
            <a:endParaRPr lang="en-GB" dirty="0"/>
          </a:p>
          <a:p>
            <a:pPr marL="36513" indent="0">
              <a:buNone/>
            </a:pPr>
            <a:r>
              <a:rPr lang="en-GB" dirty="0">
                <a:solidFill>
                  <a:srgbClr val="0066FF"/>
                </a:solidFill>
              </a:rPr>
              <a:t>The </a:t>
            </a:r>
            <a:r>
              <a:rPr lang="en-GB" dirty="0">
                <a:solidFill>
                  <a:srgbClr val="339933"/>
                </a:solidFill>
              </a:rPr>
              <a:t>flexibility to use the end-of-year technical stops</a:t>
            </a:r>
            <a:r>
              <a:rPr lang="en-GB" dirty="0">
                <a:solidFill>
                  <a:srgbClr val="0066FF"/>
                </a:solidFill>
              </a:rPr>
              <a:t> before and after the LS2 to decrease the load of the LS2 is </a:t>
            </a:r>
            <a:r>
              <a:rPr lang="en-GB" dirty="0">
                <a:solidFill>
                  <a:srgbClr val="339933"/>
                </a:solidFill>
              </a:rPr>
              <a:t>left at</a:t>
            </a:r>
            <a:r>
              <a:rPr lang="en-GB" dirty="0">
                <a:solidFill>
                  <a:srgbClr val="0066FF"/>
                </a:solidFill>
              </a:rPr>
              <a:t> the </a:t>
            </a:r>
            <a:r>
              <a:rPr lang="en-GB" dirty="0">
                <a:solidFill>
                  <a:srgbClr val="339933"/>
                </a:solidFill>
              </a:rPr>
              <a:t>discretion</a:t>
            </a:r>
            <a:r>
              <a:rPr lang="en-GB" dirty="0">
                <a:solidFill>
                  <a:srgbClr val="0066FF"/>
                </a:solidFill>
              </a:rPr>
              <a:t> of the </a:t>
            </a:r>
            <a:r>
              <a:rPr lang="en-GB" dirty="0">
                <a:solidFill>
                  <a:srgbClr val="339933"/>
                </a:solidFill>
              </a:rPr>
              <a:t>LS2 coordinator</a:t>
            </a:r>
            <a:r>
              <a:rPr lang="en-GB" dirty="0">
                <a:solidFill>
                  <a:srgbClr val="0066FF"/>
                </a:solidFill>
              </a:rPr>
              <a:t> and is also part of the scope of the project</a:t>
            </a:r>
            <a:r>
              <a:rPr lang="en-GB" dirty="0" smtClean="0">
                <a:solidFill>
                  <a:srgbClr val="0066FF"/>
                </a:solidFill>
              </a:rPr>
              <a:t>.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04109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507" y="32617"/>
            <a:ext cx="1639707" cy="53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err="1">
                <a:solidFill>
                  <a:schemeClr val="bg2">
                    <a:lumMod val="10000"/>
                  </a:schemeClr>
                </a:solidFill>
              </a:rPr>
              <a:t>Project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i="1" dirty="0" smtClean="0">
                <a:solidFill>
                  <a:schemeClr val="bg2">
                    <a:lumMod val="10000"/>
                  </a:schemeClr>
                </a:solidFill>
              </a:rPr>
              <a:t>Priorities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LS2 Priorities are, by decreasing priority:</a:t>
            </a:r>
          </a:p>
          <a:p>
            <a:pPr lvl="1"/>
            <a:endParaRPr lang="en-GB" dirty="0"/>
          </a:p>
          <a:p>
            <a:pPr marL="534987" lvl="1" indent="0">
              <a:buNone/>
            </a:pPr>
            <a:r>
              <a:rPr lang="en-GB" dirty="0"/>
              <a:t>1.	Safety</a:t>
            </a:r>
          </a:p>
          <a:p>
            <a:pPr marL="534987" lvl="1" indent="0">
              <a:buNone/>
            </a:pPr>
            <a:r>
              <a:rPr lang="en-GB" dirty="0"/>
              <a:t>2.	Reliability of the accelerator complex</a:t>
            </a:r>
          </a:p>
          <a:p>
            <a:pPr marL="534987" lvl="1" indent="0">
              <a:buNone/>
            </a:pPr>
            <a:r>
              <a:rPr lang="en-GB" dirty="0"/>
              <a:t>3.	Approved projects¨</a:t>
            </a:r>
          </a:p>
          <a:p>
            <a:pPr marL="534987" lvl="1" indent="0">
              <a:buNone/>
            </a:pPr>
            <a:r>
              <a:rPr lang="en-GB" dirty="0"/>
              <a:t>4.	Non approved projects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smtClean="0"/>
              <a:t>LS2 Days</a:t>
            </a:r>
          </a:p>
          <a:p>
            <a:pPr algn="l"/>
            <a:r>
              <a:rPr lang="en-GB" smtClean="0"/>
              <a:t>30</a:t>
            </a:r>
            <a:r>
              <a:rPr lang="en-GB" baseline="30000" smtClean="0"/>
              <a:t>th</a:t>
            </a:r>
            <a:r>
              <a:rPr lang="en-GB" smtClean="0"/>
              <a:t> September2015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37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err="1" smtClean="0">
                <a:solidFill>
                  <a:schemeClr val="bg2">
                    <a:lumMod val="10000"/>
                  </a:schemeClr>
                </a:solidFill>
              </a:rPr>
              <a:t>Project</a:t>
            </a:r>
            <a:r>
              <a:rPr lang="en-GB" i="1" dirty="0" smtClean="0">
                <a:solidFill>
                  <a:schemeClr val="bg2">
                    <a:lumMod val="10000"/>
                  </a:schemeClr>
                </a:solidFill>
              </a:rPr>
              <a:t>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728"/>
            <a:ext cx="8686800" cy="4833300"/>
          </a:xfrm>
        </p:spPr>
        <p:txBody>
          <a:bodyPr>
            <a:noAutofit/>
          </a:bodyPr>
          <a:lstStyle/>
          <a:p>
            <a:endParaRPr lang="en-GB" sz="1800" dirty="0" smtClean="0"/>
          </a:p>
          <a:p>
            <a:r>
              <a:rPr lang="en-GB" sz="1800" dirty="0" smtClean="0"/>
              <a:t>Project Leader			José Miguel JIMENEZ</a:t>
            </a:r>
          </a:p>
          <a:p>
            <a:r>
              <a:rPr lang="en-GB" sz="1800" dirty="0" smtClean="0"/>
              <a:t>Project Office Manager			Jean-Philippe TOCK</a:t>
            </a:r>
          </a:p>
          <a:p>
            <a:r>
              <a:rPr lang="en-GB" sz="1800" dirty="0" smtClean="0"/>
              <a:t>Project Planning Manager		Katy FORAZ</a:t>
            </a:r>
          </a:p>
          <a:p>
            <a:endParaRPr lang="en-GB" sz="1800" dirty="0" smtClean="0"/>
          </a:p>
          <a:p>
            <a:r>
              <a:rPr lang="en-GB" sz="1800" dirty="0" smtClean="0"/>
              <a:t>PLAN Data Quality Manager		Rachelle DECREUSE-MICHAUD</a:t>
            </a:r>
          </a:p>
          <a:p>
            <a:endParaRPr lang="en-GB" sz="1800" dirty="0"/>
          </a:p>
          <a:p>
            <a:r>
              <a:rPr lang="en-GB" sz="1800" dirty="0" smtClean="0"/>
              <a:t>Project Safety Coordinator for LHC	Thomas OTTO</a:t>
            </a:r>
          </a:p>
          <a:p>
            <a:r>
              <a:rPr lang="en-GB" sz="1800" dirty="0" smtClean="0"/>
              <a:t>Project Safety Coordinator for Injectors	Ana-Paula BERNARDES</a:t>
            </a:r>
          </a:p>
          <a:p>
            <a:endParaRPr lang="en-GB" sz="1800" dirty="0" smtClean="0"/>
          </a:p>
          <a:p>
            <a:r>
              <a:rPr lang="en-GB" sz="1800" dirty="0" smtClean="0"/>
              <a:t>Still to be defined Hardware Commissioning in:</a:t>
            </a:r>
            <a:endParaRPr lang="en-GB" sz="1800" dirty="0"/>
          </a:p>
          <a:p>
            <a:pPr lvl="1"/>
            <a:r>
              <a:rPr lang="en-GB" sz="1600" dirty="0" smtClean="0"/>
              <a:t>Injectors, TBD (one-for-all, -by-machines, -by Complex, team?)</a:t>
            </a:r>
          </a:p>
          <a:p>
            <a:pPr lvl="1"/>
            <a:r>
              <a:rPr lang="en-GB" sz="1600" dirty="0" smtClean="0"/>
              <a:t>LHC, TBD</a:t>
            </a:r>
          </a:p>
          <a:p>
            <a:pPr lvl="3"/>
            <a:endParaRPr lang="en-GB" sz="1100" dirty="0" smtClean="0"/>
          </a:p>
          <a:p>
            <a:pPr lvl="3"/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12060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1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 err="1" smtClean="0">
                <a:solidFill>
                  <a:schemeClr val="bg2">
                    <a:lumMod val="10000"/>
                  </a:schemeClr>
                </a:solidFill>
              </a:rPr>
              <a:t>Project</a:t>
            </a:r>
            <a:r>
              <a:rPr lang="en-GB" i="1" dirty="0" smtClean="0">
                <a:solidFill>
                  <a:schemeClr val="bg2">
                    <a:lumMod val="10000"/>
                  </a:schemeClr>
                </a:solidFill>
              </a:rPr>
              <a:t>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728"/>
            <a:ext cx="8686800" cy="4833300"/>
          </a:xfrm>
        </p:spPr>
        <p:txBody>
          <a:bodyPr>
            <a:normAutofit fontScale="85000" lnSpcReduction="20000"/>
          </a:bodyPr>
          <a:lstStyle/>
          <a:p>
            <a:r>
              <a:rPr lang="en-GB" sz="2200" dirty="0" smtClean="0"/>
              <a:t>Executive LS2 Meeting</a:t>
            </a:r>
            <a:br>
              <a:rPr lang="en-GB" sz="2200" dirty="0" smtClean="0"/>
            </a:br>
            <a:r>
              <a:rPr lang="en-GB" sz="2200" dirty="0" smtClean="0"/>
              <a:t>with representatives of Projects, Experiments, Departments and HSE Unit</a:t>
            </a:r>
          </a:p>
          <a:p>
            <a:pPr lvl="1"/>
            <a:r>
              <a:rPr lang="en-GB" sz="1800" dirty="0" smtClean="0"/>
              <a:t>8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January 2016</a:t>
            </a:r>
          </a:p>
          <a:p>
            <a:pPr lvl="1"/>
            <a:endParaRPr lang="en-GB" sz="1800" dirty="0" smtClean="0"/>
          </a:p>
          <a:p>
            <a:r>
              <a:rPr lang="en-GB" sz="2200" dirty="0" smtClean="0"/>
              <a:t>LS2 Committees (LSC) as done for LS1</a:t>
            </a:r>
          </a:p>
          <a:p>
            <a:pPr lvl="1"/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November 2015</a:t>
            </a:r>
          </a:p>
          <a:p>
            <a:pPr lvl="2"/>
            <a:r>
              <a:rPr lang="en-GB" dirty="0" smtClean="0"/>
              <a:t>Mandate</a:t>
            </a:r>
            <a:r>
              <a:rPr lang="en-GB" dirty="0"/>
              <a:t>, Memberships, standard agenda,… </a:t>
            </a:r>
          </a:p>
          <a:p>
            <a:pPr lvl="2"/>
            <a:r>
              <a:rPr lang="en-GB" dirty="0" smtClean="0"/>
              <a:t>Feedback </a:t>
            </a:r>
            <a:r>
              <a:rPr lang="en-GB" dirty="0"/>
              <a:t>from LS2 days. </a:t>
            </a:r>
          </a:p>
          <a:p>
            <a:pPr lvl="2"/>
            <a:r>
              <a:rPr lang="en-GB" dirty="0" smtClean="0"/>
              <a:t>Plan </a:t>
            </a:r>
            <a:r>
              <a:rPr lang="en-GB" dirty="0"/>
              <a:t>status</a:t>
            </a:r>
          </a:p>
          <a:p>
            <a:pPr lvl="2"/>
            <a:r>
              <a:rPr lang="en-GB" dirty="0" smtClean="0"/>
              <a:t>Announcement </a:t>
            </a:r>
            <a:r>
              <a:rPr lang="en-GB" dirty="0"/>
              <a:t>of Chamonix 2016 LS2 session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December 2015</a:t>
            </a:r>
          </a:p>
          <a:p>
            <a:pPr lvl="2"/>
            <a:r>
              <a:rPr lang="en-GB" dirty="0" smtClean="0"/>
              <a:t>Reminder </a:t>
            </a:r>
            <a:r>
              <a:rPr lang="en-GB" dirty="0"/>
              <a:t>of scope</a:t>
            </a:r>
          </a:p>
          <a:p>
            <a:pPr lvl="2"/>
            <a:r>
              <a:rPr lang="en-GB" dirty="0" smtClean="0"/>
              <a:t>Preparation </a:t>
            </a:r>
            <a:r>
              <a:rPr lang="en-GB" dirty="0"/>
              <a:t>of </a:t>
            </a:r>
            <a:r>
              <a:rPr lang="en-GB" dirty="0" smtClean="0"/>
              <a:t>Chamonix (LIU/HL-LHC, non-/LHC </a:t>
            </a:r>
            <a:r>
              <a:rPr lang="en-GB" dirty="0" err="1" smtClean="0"/>
              <a:t>Exp</a:t>
            </a:r>
            <a:r>
              <a:rPr lang="en-GB" dirty="0" smtClean="0"/>
              <a:t>, </a:t>
            </a:r>
            <a:r>
              <a:rPr lang="en-GB" dirty="0" err="1" smtClean="0"/>
              <a:t>PLAN+Schedule</a:t>
            </a:r>
            <a:r>
              <a:rPr lang="en-GB" dirty="0" smtClean="0"/>
              <a:t>, Safety)</a:t>
            </a:r>
            <a:endParaRPr lang="en-GB" dirty="0"/>
          </a:p>
          <a:p>
            <a:pPr lvl="2"/>
            <a:r>
              <a:rPr lang="en-GB" dirty="0" smtClean="0"/>
              <a:t>Priorities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Monthly meeting after Chamonix</a:t>
            </a:r>
          </a:p>
          <a:p>
            <a:pPr lvl="2"/>
            <a:r>
              <a:rPr lang="en-GB" dirty="0" smtClean="0"/>
              <a:t>Increasing recurrence right before and during YETS / EYETS / LS2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12060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9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Reporting line &amp; Collecting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728"/>
            <a:ext cx="8686800" cy="4833300"/>
          </a:xfrm>
        </p:spPr>
        <p:txBody>
          <a:bodyPr>
            <a:normAutofit/>
          </a:bodyPr>
          <a:lstStyle/>
          <a:p>
            <a:r>
              <a:rPr lang="en-GB" dirty="0" smtClean="0"/>
              <a:t>LS2 Coordinator </a:t>
            </a:r>
            <a:r>
              <a:rPr lang="en-GB" dirty="0"/>
              <a:t>will report:</a:t>
            </a:r>
          </a:p>
          <a:p>
            <a:pPr lvl="1"/>
            <a:r>
              <a:rPr lang="en-GB" dirty="0"/>
              <a:t>On a strategic level to the CERN </a:t>
            </a:r>
            <a:r>
              <a:rPr lang="en-GB" dirty="0" smtClean="0"/>
              <a:t>A&amp;T Director</a:t>
            </a:r>
            <a:endParaRPr lang="en-GB" dirty="0"/>
          </a:p>
          <a:p>
            <a:pPr lvl="1"/>
            <a:r>
              <a:rPr lang="en-GB" dirty="0"/>
              <a:t>On a technical level to the </a:t>
            </a:r>
            <a:r>
              <a:rPr lang="en-GB" dirty="0" smtClean="0"/>
              <a:t>LMC </a:t>
            </a:r>
            <a:r>
              <a:rPr lang="en-GB" dirty="0"/>
              <a:t>and IEFC </a:t>
            </a:r>
            <a:r>
              <a:rPr lang="en-GB" dirty="0" smtClean="0"/>
              <a:t>if impacting Machines</a:t>
            </a:r>
          </a:p>
          <a:p>
            <a:pPr lvl="3"/>
            <a:endParaRPr lang="en-GB" dirty="0"/>
          </a:p>
          <a:p>
            <a:r>
              <a:rPr lang="en-GB" dirty="0" smtClean="0"/>
              <a:t>Collecting </a:t>
            </a:r>
            <a:r>
              <a:rPr lang="en-GB" dirty="0"/>
              <a:t>information</a:t>
            </a:r>
          </a:p>
          <a:p>
            <a:pPr lvl="1"/>
            <a:r>
              <a:rPr lang="en-GB" dirty="0" smtClean="0"/>
              <a:t>Done </a:t>
            </a:r>
            <a:r>
              <a:rPr lang="en-GB" dirty="0"/>
              <a:t>through bi(multi)lateral meetings with Experiments, Groups, Teams and Projects</a:t>
            </a:r>
          </a:p>
          <a:p>
            <a:pPr lvl="1"/>
            <a:r>
              <a:rPr lang="en-GB" dirty="0"/>
              <a:t>Using </a:t>
            </a:r>
            <a:r>
              <a:rPr lang="en-GB" b="1" i="1" dirty="0" smtClean="0">
                <a:solidFill>
                  <a:srgbClr val="339933"/>
                </a:solidFill>
              </a:rPr>
              <a:t>PLAN </a:t>
            </a:r>
            <a:r>
              <a:rPr lang="en-GB" b="1" i="1" dirty="0">
                <a:solidFill>
                  <a:srgbClr val="339933"/>
                </a:solidFill>
              </a:rPr>
              <a:t>tool</a:t>
            </a:r>
            <a:r>
              <a:rPr lang="en-GB" i="1" dirty="0">
                <a:solidFill>
                  <a:srgbClr val="339933"/>
                </a:solidFill>
              </a:rPr>
              <a:t> </a:t>
            </a:r>
            <a:r>
              <a:rPr lang="en-GB" dirty="0"/>
              <a:t>already successfully used for LS1</a:t>
            </a:r>
          </a:p>
          <a:p>
            <a:pPr lvl="1"/>
            <a:r>
              <a:rPr lang="en-GB" dirty="0"/>
              <a:t>Learning from LS1 experience…</a:t>
            </a:r>
          </a:p>
          <a:p>
            <a:pPr lvl="1"/>
            <a:r>
              <a:rPr lang="en-GB" dirty="0"/>
              <a:t>2 Major meeting planed</a:t>
            </a:r>
          </a:p>
          <a:p>
            <a:pPr lvl="2"/>
            <a:r>
              <a:rPr lang="en-GB" sz="2000" dirty="0"/>
              <a:t>LS1 </a:t>
            </a:r>
            <a:r>
              <a:rPr lang="en-GB" sz="2000" dirty="0" smtClean="0"/>
              <a:t>Debriefing </a:t>
            </a:r>
            <a:r>
              <a:rPr lang="en-GB" sz="2000" dirty="0"/>
              <a:t>Day planed on 1</a:t>
            </a:r>
            <a:r>
              <a:rPr lang="en-GB" sz="2000" baseline="30000" dirty="0"/>
              <a:t>st</a:t>
            </a:r>
            <a:r>
              <a:rPr lang="en-GB" sz="2000" dirty="0"/>
              <a:t> trimester’15</a:t>
            </a:r>
          </a:p>
          <a:p>
            <a:pPr lvl="2"/>
            <a:r>
              <a:rPr lang="en-GB" sz="2000" dirty="0"/>
              <a:t>LS2 Day </a:t>
            </a:r>
            <a:r>
              <a:rPr lang="en-GB" sz="2000" dirty="0" smtClean="0"/>
              <a:t>kick-off planed 29-30 Sept’15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20012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Main dates and milestones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04109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590" t="24532" r="25128" b="19178"/>
          <a:stretch/>
        </p:blipFill>
        <p:spPr>
          <a:xfrm>
            <a:off x="422031" y="1186961"/>
            <a:ext cx="8299939" cy="493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5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591" t="37743" r="27828" b="50407"/>
          <a:stretch/>
        </p:blipFill>
        <p:spPr>
          <a:xfrm>
            <a:off x="0" y="1025912"/>
            <a:ext cx="9012115" cy="12959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Long Shutdown 2 (LS2) Project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>
                <a:solidFill>
                  <a:schemeClr val="bg2">
                    <a:lumMod val="10000"/>
                  </a:schemeClr>
                </a:solidFill>
              </a:rPr>
              <a:t>Main dates and milestones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75083" y="6519740"/>
            <a:ext cx="501424" cy="345126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48698" y="6519740"/>
            <a:ext cx="2304109" cy="345126"/>
          </a:xfrm>
        </p:spPr>
        <p:txBody>
          <a:bodyPr/>
          <a:lstStyle/>
          <a:p>
            <a:pPr algn="l"/>
            <a:r>
              <a:rPr lang="en-GB" dirty="0"/>
              <a:t>LS2 Days</a:t>
            </a:r>
          </a:p>
          <a:p>
            <a:pPr algn="l"/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September2015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59728"/>
            <a:ext cx="8226854" cy="4833300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 </a:t>
            </a:r>
            <a:r>
              <a:rPr lang="en-GB" dirty="0"/>
              <a:t>milestones: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66FF"/>
                </a:solidFill>
              </a:rPr>
              <a:t>LS1 Post Mortem: 1</a:t>
            </a:r>
            <a:r>
              <a:rPr lang="en-GB" baseline="30000" dirty="0" smtClean="0">
                <a:solidFill>
                  <a:srgbClr val="0066FF"/>
                </a:solidFill>
              </a:rPr>
              <a:t>st</a:t>
            </a:r>
            <a:r>
              <a:rPr lang="en-GB" dirty="0" smtClean="0">
                <a:solidFill>
                  <a:srgbClr val="0066FF"/>
                </a:solidFill>
              </a:rPr>
              <a:t> trimester’15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Start </a:t>
            </a:r>
            <a:r>
              <a:rPr lang="en-GB" dirty="0"/>
              <a:t>date: </a:t>
            </a:r>
            <a:r>
              <a:rPr lang="en-GB" dirty="0" smtClean="0"/>
              <a:t>Mid December </a:t>
            </a:r>
            <a:r>
              <a:rPr lang="en-GB" dirty="0"/>
              <a:t>2018;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/>
              <a:t>Duration: </a:t>
            </a:r>
            <a:r>
              <a:rPr lang="en-GB" dirty="0" smtClean="0"/>
              <a:t>24 months (end 2020)</a:t>
            </a:r>
            <a:endParaRPr lang="en-GB" dirty="0"/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Yearly </a:t>
            </a:r>
            <a:r>
              <a:rPr lang="en-GB" dirty="0" smtClean="0">
                <a:solidFill>
                  <a:srgbClr val="FF0000"/>
                </a:solidFill>
              </a:rPr>
              <a:t>“LS2 day” as </a:t>
            </a:r>
            <a:r>
              <a:rPr lang="en-GB" dirty="0">
                <a:solidFill>
                  <a:srgbClr val="FF0000"/>
                </a:solidFill>
              </a:rPr>
              <a:t>of </a:t>
            </a:r>
            <a:r>
              <a:rPr lang="en-GB" dirty="0" smtClean="0">
                <a:solidFill>
                  <a:srgbClr val="FF0000"/>
                </a:solidFill>
              </a:rPr>
              <a:t>2015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9900"/>
                </a:solidFill>
              </a:rPr>
              <a:t>Activities declared </a:t>
            </a:r>
            <a:r>
              <a:rPr lang="en-GB" dirty="0">
                <a:solidFill>
                  <a:srgbClr val="FF9900"/>
                </a:solidFill>
              </a:rPr>
              <a:t>in Plan by </a:t>
            </a:r>
            <a:r>
              <a:rPr lang="en-GB" dirty="0" smtClean="0">
                <a:solidFill>
                  <a:srgbClr val="FF9900"/>
                </a:solidFill>
              </a:rPr>
              <a:t>end’15 both </a:t>
            </a:r>
            <a:r>
              <a:rPr lang="en-GB" dirty="0">
                <a:solidFill>
                  <a:srgbClr val="FF9900"/>
                </a:solidFill>
              </a:rPr>
              <a:t>for injectors and </a:t>
            </a:r>
            <a:r>
              <a:rPr lang="en-GB" dirty="0" smtClean="0">
                <a:solidFill>
                  <a:srgbClr val="FF9900"/>
                </a:solidFill>
              </a:rPr>
              <a:t>LHC;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9900"/>
                </a:solidFill>
              </a:rPr>
              <a:t>March’16</a:t>
            </a:r>
            <a:r>
              <a:rPr lang="en-GB" dirty="0">
                <a:solidFill>
                  <a:srgbClr val="FF9900"/>
                </a:solidFill>
              </a:rPr>
              <a:t>, definition of </a:t>
            </a:r>
            <a:r>
              <a:rPr lang="en-GB" dirty="0" smtClean="0">
                <a:solidFill>
                  <a:srgbClr val="FF9900"/>
                </a:solidFill>
              </a:rPr>
              <a:t>activities </a:t>
            </a:r>
            <a:r>
              <a:rPr lang="en-GB" dirty="0">
                <a:solidFill>
                  <a:srgbClr val="FF9900"/>
                </a:solidFill>
              </a:rPr>
              <a:t>for EYETS </a:t>
            </a:r>
            <a:r>
              <a:rPr lang="en-GB" dirty="0" smtClean="0">
                <a:solidFill>
                  <a:srgbClr val="FF9900"/>
                </a:solidFill>
              </a:rPr>
              <a:t>2016;</a:t>
            </a: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9900"/>
                </a:solidFill>
              </a:rPr>
              <a:t>Mid’16, definition of activities for </a:t>
            </a:r>
            <a:r>
              <a:rPr lang="en-GB" dirty="0" smtClean="0">
                <a:solidFill>
                  <a:srgbClr val="FF9900"/>
                </a:solidFill>
              </a:rPr>
              <a:t>YETS 2017 and LS2;</a:t>
            </a:r>
            <a:endParaRPr lang="en-GB" dirty="0">
              <a:solidFill>
                <a:srgbClr val="FF9900"/>
              </a:solidFill>
            </a:endParaRPr>
          </a:p>
          <a:p>
            <a:pPr marL="833437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9900"/>
                </a:solidFill>
              </a:rPr>
              <a:t>Preliminary “final” </a:t>
            </a:r>
            <a:r>
              <a:rPr lang="en-GB" dirty="0">
                <a:solidFill>
                  <a:srgbClr val="FF9900"/>
                </a:solidFill>
              </a:rPr>
              <a:t>validation: mid 2017.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43539" y="1948468"/>
            <a:ext cx="790601" cy="1238120"/>
            <a:chOff x="276487" y="1948468"/>
            <a:chExt cx="790601" cy="1238120"/>
          </a:xfrm>
        </p:grpSpPr>
        <p:sp>
          <p:nvSpPr>
            <p:cNvPr id="9" name="TextBox 8"/>
            <p:cNvSpPr txBox="1"/>
            <p:nvPr/>
          </p:nvSpPr>
          <p:spPr>
            <a:xfrm>
              <a:off x="276487" y="2447924"/>
              <a:ext cx="79060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66FF"/>
                  </a:solidFill>
                </a:rPr>
                <a:t>LS1</a:t>
              </a:r>
              <a:br>
                <a:rPr lang="en-GB" sz="1400" dirty="0" smtClean="0">
                  <a:solidFill>
                    <a:srgbClr val="0066FF"/>
                  </a:solidFill>
                </a:rPr>
              </a:br>
              <a:r>
                <a:rPr lang="en-GB" sz="1400" dirty="0" smtClean="0">
                  <a:solidFill>
                    <a:srgbClr val="0066FF"/>
                  </a:solidFill>
                </a:rPr>
                <a:t>Post</a:t>
              </a:r>
              <a:br>
                <a:rPr lang="en-GB" sz="1400" dirty="0" smtClean="0">
                  <a:solidFill>
                    <a:srgbClr val="0066FF"/>
                  </a:solidFill>
                </a:rPr>
              </a:br>
              <a:r>
                <a:rPr lang="en-GB" sz="1400" dirty="0" smtClean="0">
                  <a:solidFill>
                    <a:srgbClr val="0066FF"/>
                  </a:solidFill>
                </a:rPr>
                <a:t>Mortem</a:t>
              </a:r>
              <a:endParaRPr lang="en-GB" sz="1400" dirty="0">
                <a:solidFill>
                  <a:srgbClr val="0066FF"/>
                </a:solidFill>
              </a:endParaRPr>
            </a:p>
          </p:txBody>
        </p:sp>
        <p:cxnSp>
          <p:nvCxnSpPr>
            <p:cNvPr id="10" name="Straight Connector 9"/>
            <p:cNvCxnSpPr>
              <a:stCxn id="9" idx="0"/>
              <a:endCxn id="11" idx="2"/>
            </p:cNvCxnSpPr>
            <p:nvPr/>
          </p:nvCxnSpPr>
          <p:spPr>
            <a:xfrm flipV="1">
              <a:off x="671788" y="2120484"/>
              <a:ext cx="212364" cy="327440"/>
            </a:xfrm>
            <a:prstGeom prst="line">
              <a:avLst/>
            </a:prstGeom>
            <a:ln w="12700">
              <a:solidFill>
                <a:srgbClr val="0066FF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5-Point Star 10"/>
            <p:cNvSpPr/>
            <p:nvPr/>
          </p:nvSpPr>
          <p:spPr>
            <a:xfrm>
              <a:off x="852488" y="1948468"/>
              <a:ext cx="165792" cy="172016"/>
            </a:xfrm>
            <a:prstGeom prst="star5">
              <a:avLst/>
            </a:prstGeom>
            <a:solidFill>
              <a:srgbClr val="00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16429" y="1954539"/>
            <a:ext cx="503664" cy="1017913"/>
            <a:chOff x="829535" y="2100868"/>
            <a:chExt cx="503664" cy="1017913"/>
          </a:xfrm>
        </p:grpSpPr>
        <p:sp>
          <p:nvSpPr>
            <p:cNvPr id="13" name="TextBox 12"/>
            <p:cNvSpPr txBox="1"/>
            <p:nvPr/>
          </p:nvSpPr>
          <p:spPr>
            <a:xfrm>
              <a:off x="829535" y="2595561"/>
              <a:ext cx="5036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LS2</a:t>
              </a:r>
              <a:br>
                <a:rPr lang="en-GB" sz="1400" dirty="0" smtClean="0">
                  <a:solidFill>
                    <a:srgbClr val="FF0000"/>
                  </a:solidFill>
                </a:rPr>
              </a:br>
              <a:r>
                <a:rPr lang="en-GB" sz="1400" dirty="0" smtClean="0">
                  <a:solidFill>
                    <a:srgbClr val="FF0000"/>
                  </a:solidFill>
                </a:rPr>
                <a:t>Day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Connector 13"/>
            <p:cNvCxnSpPr>
              <a:stCxn id="13" idx="0"/>
              <a:endCxn id="15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5-Point Star 14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71793" y="1954777"/>
            <a:ext cx="503664" cy="1017913"/>
            <a:chOff x="829535" y="2100868"/>
            <a:chExt cx="503664" cy="1017913"/>
          </a:xfrm>
        </p:grpSpPr>
        <p:sp>
          <p:nvSpPr>
            <p:cNvPr id="17" name="TextBox 16"/>
            <p:cNvSpPr txBox="1"/>
            <p:nvPr/>
          </p:nvSpPr>
          <p:spPr>
            <a:xfrm>
              <a:off x="829535" y="2595561"/>
              <a:ext cx="5036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LS2</a:t>
              </a:r>
              <a:br>
                <a:rPr lang="en-GB" sz="1400" dirty="0" smtClean="0">
                  <a:solidFill>
                    <a:srgbClr val="FF0000"/>
                  </a:solidFill>
                </a:rPr>
              </a:br>
              <a:r>
                <a:rPr lang="en-GB" sz="1400" dirty="0" smtClean="0">
                  <a:solidFill>
                    <a:srgbClr val="FF0000"/>
                  </a:solidFill>
                </a:rPr>
                <a:t>Day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Connector 17"/>
            <p:cNvCxnSpPr>
              <a:stCxn id="17" idx="0"/>
              <a:endCxn id="19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5-Point Star 18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853542" y="1954777"/>
            <a:ext cx="503664" cy="1017913"/>
            <a:chOff x="829535" y="2100868"/>
            <a:chExt cx="503664" cy="1017913"/>
          </a:xfrm>
        </p:grpSpPr>
        <p:sp>
          <p:nvSpPr>
            <p:cNvPr id="21" name="TextBox 20"/>
            <p:cNvSpPr txBox="1"/>
            <p:nvPr/>
          </p:nvSpPr>
          <p:spPr>
            <a:xfrm>
              <a:off x="829535" y="2595561"/>
              <a:ext cx="5036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LS2</a:t>
              </a:r>
              <a:br>
                <a:rPr lang="en-GB" sz="1400" dirty="0" smtClean="0">
                  <a:solidFill>
                    <a:srgbClr val="FF0000"/>
                  </a:solidFill>
                </a:rPr>
              </a:br>
              <a:r>
                <a:rPr lang="en-GB" sz="1400" dirty="0" smtClean="0">
                  <a:solidFill>
                    <a:srgbClr val="FF0000"/>
                  </a:solidFill>
                </a:rPr>
                <a:t>Day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Straight Connector 21"/>
            <p:cNvCxnSpPr>
              <a:stCxn id="21" idx="0"/>
              <a:endCxn id="23" idx="0"/>
            </p:cNvCxnSpPr>
            <p:nvPr/>
          </p:nvCxnSpPr>
          <p:spPr>
            <a:xfrm flipV="1">
              <a:off x="1081367" y="2100868"/>
              <a:ext cx="6417" cy="49469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5-Point Star 22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85098" y="2962514"/>
            <a:ext cx="8915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9900"/>
                </a:solidFill>
              </a:rPr>
              <a:t>PLAN</a:t>
            </a:r>
            <a:br>
              <a:rPr lang="en-GB" sz="1400" dirty="0" smtClean="0">
                <a:solidFill>
                  <a:srgbClr val="FF9900"/>
                </a:solidFill>
              </a:rPr>
            </a:br>
            <a:r>
              <a:rPr lang="en-GB" sz="1400" dirty="0" smtClean="0">
                <a:solidFill>
                  <a:srgbClr val="FF9900"/>
                </a:solidFill>
              </a:rPr>
              <a:t>is made</a:t>
            </a:r>
            <a:br>
              <a:rPr lang="en-GB" sz="1400" dirty="0" smtClean="0">
                <a:solidFill>
                  <a:srgbClr val="FF9900"/>
                </a:solidFill>
              </a:rPr>
            </a:br>
            <a:r>
              <a:rPr lang="en-GB" sz="1400" dirty="0" smtClean="0">
                <a:solidFill>
                  <a:srgbClr val="FF9900"/>
                </a:solidFill>
              </a:rPr>
              <a:t>available</a:t>
            </a:r>
            <a:endParaRPr lang="en-GB" sz="1400" dirty="0">
              <a:solidFill>
                <a:srgbClr val="FF9900"/>
              </a:solidFill>
            </a:endParaRPr>
          </a:p>
        </p:txBody>
      </p:sp>
      <p:cxnSp>
        <p:nvCxnSpPr>
          <p:cNvPr id="26" name="Straight Connector 25"/>
          <p:cNvCxnSpPr>
            <a:stCxn id="25" idx="0"/>
            <a:endCxn id="27" idx="3"/>
          </p:cNvCxnSpPr>
          <p:nvPr/>
        </p:nvCxnSpPr>
        <p:spPr>
          <a:xfrm flipV="1">
            <a:off x="1530893" y="2116455"/>
            <a:ext cx="107023" cy="846059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1503788" y="1944439"/>
            <a:ext cx="165792" cy="172016"/>
          </a:xfrm>
          <a:prstGeom prst="star5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99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888735" y="1960781"/>
            <a:ext cx="1399486" cy="1747947"/>
            <a:chOff x="522036" y="2100868"/>
            <a:chExt cx="1399486" cy="1747947"/>
          </a:xfrm>
        </p:grpSpPr>
        <p:sp>
          <p:nvSpPr>
            <p:cNvPr id="29" name="TextBox 28"/>
            <p:cNvSpPr txBox="1"/>
            <p:nvPr/>
          </p:nvSpPr>
          <p:spPr>
            <a:xfrm>
              <a:off x="522036" y="3110151"/>
              <a:ext cx="139948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9900"/>
                  </a:solidFill>
                </a:rPr>
                <a:t>Consolidated</a:t>
              </a:r>
              <a:br>
                <a:rPr lang="en-GB" sz="1400" dirty="0" smtClean="0">
                  <a:solidFill>
                    <a:srgbClr val="FF9900"/>
                  </a:solidFill>
                </a:rPr>
              </a:br>
              <a:r>
                <a:rPr lang="en-GB" sz="1400" dirty="0" smtClean="0">
                  <a:solidFill>
                    <a:srgbClr val="FF9900"/>
                  </a:solidFill>
                </a:rPr>
                <a:t>List of tasks</a:t>
              </a:r>
              <a:br>
                <a:rPr lang="en-GB" sz="1400" dirty="0" smtClean="0">
                  <a:solidFill>
                    <a:srgbClr val="FF9900"/>
                  </a:solidFill>
                </a:rPr>
              </a:br>
              <a:r>
                <a:rPr lang="en-GB" sz="1400" dirty="0" smtClean="0">
                  <a:solidFill>
                    <a:srgbClr val="FF9900"/>
                  </a:solidFill>
                </a:rPr>
                <a:t>to Director</a:t>
              </a:r>
              <a:r>
                <a:rPr lang="en-GB" sz="1400" dirty="0">
                  <a:solidFill>
                    <a:srgbClr val="FF9900"/>
                  </a:solidFill>
                </a:rPr>
                <a:t> </a:t>
              </a:r>
              <a:r>
                <a:rPr lang="en-GB" sz="1400" dirty="0" smtClean="0">
                  <a:solidFill>
                    <a:srgbClr val="FF9900"/>
                  </a:solidFill>
                </a:rPr>
                <a:t>A&amp;T</a:t>
              </a:r>
              <a:endParaRPr lang="en-GB" sz="1400" dirty="0">
                <a:solidFill>
                  <a:srgbClr val="FF9900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  <a:endCxn id="31" idx="0"/>
            </p:cNvCxnSpPr>
            <p:nvPr/>
          </p:nvCxnSpPr>
          <p:spPr>
            <a:xfrm flipH="1" flipV="1">
              <a:off x="1087784" y="2100868"/>
              <a:ext cx="133995" cy="100928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5-Point Star 30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99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382430" y="1960781"/>
            <a:ext cx="941283" cy="1747947"/>
            <a:chOff x="669642" y="2100868"/>
            <a:chExt cx="941283" cy="1747947"/>
          </a:xfrm>
        </p:grpSpPr>
        <p:sp>
          <p:nvSpPr>
            <p:cNvPr id="33" name="TextBox 32"/>
            <p:cNvSpPr txBox="1"/>
            <p:nvPr/>
          </p:nvSpPr>
          <p:spPr>
            <a:xfrm>
              <a:off x="669642" y="3110151"/>
              <a:ext cx="94128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9900"/>
                  </a:solidFill>
                </a:rPr>
                <a:t>1</a:t>
              </a:r>
              <a:r>
                <a:rPr lang="en-GB" sz="1400" baseline="30000" dirty="0" smtClean="0">
                  <a:solidFill>
                    <a:srgbClr val="FF9900"/>
                  </a:solidFill>
                </a:rPr>
                <a:t>st</a:t>
              </a:r>
              <a:r>
                <a:rPr lang="en-GB" sz="1400" dirty="0" smtClean="0">
                  <a:solidFill>
                    <a:srgbClr val="FF9900"/>
                  </a:solidFill>
                </a:rPr>
                <a:t> step</a:t>
              </a:r>
              <a:br>
                <a:rPr lang="en-GB" sz="1400" dirty="0" smtClean="0">
                  <a:solidFill>
                    <a:srgbClr val="FF9900"/>
                  </a:solidFill>
                </a:rPr>
              </a:br>
              <a:r>
                <a:rPr lang="en-GB" sz="1400" dirty="0" smtClean="0">
                  <a:solidFill>
                    <a:srgbClr val="FF9900"/>
                  </a:solidFill>
                </a:rPr>
                <a:t>final</a:t>
              </a:r>
              <a:br>
                <a:rPr lang="en-GB" sz="1400" dirty="0" smtClean="0">
                  <a:solidFill>
                    <a:srgbClr val="FF9900"/>
                  </a:solidFill>
                </a:rPr>
              </a:br>
              <a:r>
                <a:rPr lang="en-GB" sz="1400" dirty="0" smtClean="0">
                  <a:solidFill>
                    <a:srgbClr val="FF9900"/>
                  </a:solidFill>
                </a:rPr>
                <a:t>validation</a:t>
              </a:r>
              <a:endParaRPr lang="en-GB" sz="1400" dirty="0">
                <a:solidFill>
                  <a:srgbClr val="FF9900"/>
                </a:solidFill>
              </a:endParaRPr>
            </a:p>
          </p:txBody>
        </p:sp>
        <p:cxnSp>
          <p:nvCxnSpPr>
            <p:cNvPr id="34" name="Straight Connector 33"/>
            <p:cNvCxnSpPr>
              <a:stCxn id="33" idx="0"/>
              <a:endCxn id="35" idx="0"/>
            </p:cNvCxnSpPr>
            <p:nvPr/>
          </p:nvCxnSpPr>
          <p:spPr>
            <a:xfrm flipH="1" flipV="1">
              <a:off x="1087784" y="2100868"/>
              <a:ext cx="52500" cy="1009283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5-Point Star 34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99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69452" y="1959278"/>
            <a:ext cx="941283" cy="1532503"/>
            <a:chOff x="877879" y="2100868"/>
            <a:chExt cx="941283" cy="1532503"/>
          </a:xfrm>
        </p:grpSpPr>
        <p:sp>
          <p:nvSpPr>
            <p:cNvPr id="37" name="TextBox 36"/>
            <p:cNvSpPr txBox="1"/>
            <p:nvPr/>
          </p:nvSpPr>
          <p:spPr>
            <a:xfrm>
              <a:off x="877879" y="3110151"/>
              <a:ext cx="9412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9900"/>
                  </a:solidFill>
                </a:rPr>
                <a:t>Final</a:t>
              </a:r>
              <a:br>
                <a:rPr lang="en-GB" sz="1400" dirty="0" smtClean="0">
                  <a:solidFill>
                    <a:srgbClr val="FF9900"/>
                  </a:solidFill>
                </a:rPr>
              </a:br>
              <a:r>
                <a:rPr lang="en-GB" sz="1400" dirty="0" smtClean="0">
                  <a:solidFill>
                    <a:srgbClr val="FF9900"/>
                  </a:solidFill>
                </a:rPr>
                <a:t>validation</a:t>
              </a:r>
              <a:endParaRPr lang="en-GB" sz="1400" dirty="0">
                <a:solidFill>
                  <a:srgbClr val="FF9900"/>
                </a:solidFill>
              </a:endParaRPr>
            </a:p>
          </p:txBody>
        </p:sp>
        <p:cxnSp>
          <p:nvCxnSpPr>
            <p:cNvPr id="38" name="Straight Connector 37"/>
            <p:cNvCxnSpPr>
              <a:stCxn id="37" idx="0"/>
              <a:endCxn id="39" idx="3"/>
            </p:cNvCxnSpPr>
            <p:nvPr/>
          </p:nvCxnSpPr>
          <p:spPr>
            <a:xfrm flipH="1" flipV="1">
              <a:off x="1139016" y="2272884"/>
              <a:ext cx="209505" cy="837267"/>
            </a:xfrm>
            <a:prstGeom prst="line">
              <a:avLst/>
            </a:prstGeom>
            <a:ln w="12700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5-Point Star 38"/>
            <p:cNvSpPr/>
            <p:nvPr/>
          </p:nvSpPr>
          <p:spPr>
            <a:xfrm>
              <a:off x="1004888" y="2100868"/>
              <a:ext cx="165792" cy="172016"/>
            </a:xfrm>
            <a:prstGeom prst="star5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99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372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25906</TotalTime>
  <Words>526</Words>
  <Application>Microsoft Office PowerPoint</Application>
  <PresentationFormat>On-screen Show (4:3)</PresentationFormat>
  <Paragraphs>126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CERN(4-3)</vt:lpstr>
      <vt:lpstr>LS2 Days  José Miguel JIMENEZ Jean-Philippe TOCK Katy FORAZ Thomas OTTO Ana-Paula BERNARDES Rachelle DECREUSE-MICHAUD</vt:lpstr>
      <vt:lpstr>Long Shutdown 2 (LS2) Project Project Scope &amp; Mandate of LS2 coordinator (1/2)</vt:lpstr>
      <vt:lpstr>Long Shutdown 2 (LS2) Project Project Scope &amp; Mandate of LS2 coordinator (2/2)</vt:lpstr>
      <vt:lpstr>Long Shutdown 2 (LS2) Project Project Priorities</vt:lpstr>
      <vt:lpstr>Long Shutdown 2 (LS2) Project Project Team</vt:lpstr>
      <vt:lpstr>Long Shutdown 2 (LS2) Project Project Meetings</vt:lpstr>
      <vt:lpstr>Long Shutdown 2 (LS2) Project Reporting line &amp; Collecting information</vt:lpstr>
      <vt:lpstr>Long Shutdown 2 (LS2) Project Main dates and milestones</vt:lpstr>
      <vt:lpstr>Long Shutdown 2 (LS2) Project Main dates and milestones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Jose Miguel Jimenez</cp:lastModifiedBy>
  <cp:revision>372</cp:revision>
  <cp:lastPrinted>2013-06-11T08:03:45Z</cp:lastPrinted>
  <dcterms:created xsi:type="dcterms:W3CDTF">2012-11-30T11:04:26Z</dcterms:created>
  <dcterms:modified xsi:type="dcterms:W3CDTF">2015-09-30T14:10:06Z</dcterms:modified>
</cp:coreProperties>
</file>