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60" r:id="rId4"/>
    <p:sldId id="261" r:id="rId5"/>
    <p:sldId id="262" r:id="rId6"/>
    <p:sldId id="270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69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6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24/09/15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24/09/15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537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75" y="5616056"/>
            <a:ext cx="4300872" cy="89919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171504" y="6326591"/>
            <a:ext cx="2537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197CC"/>
                </a:solidFill>
              </a:rPr>
              <a:t>http://</a:t>
            </a:r>
            <a:r>
              <a:rPr lang="en-GB" sz="1200" dirty="0" err="1" smtClean="0">
                <a:solidFill>
                  <a:srgbClr val="5197CC"/>
                </a:solidFill>
              </a:rPr>
              <a:t>indico.cern.ch</a:t>
            </a:r>
            <a:r>
              <a:rPr lang="en-GB" sz="1200" dirty="0" smtClean="0">
                <a:solidFill>
                  <a:srgbClr val="5197CC"/>
                </a:solidFill>
              </a:rPr>
              <a:t>/event/436424/</a:t>
            </a:r>
            <a:endParaRPr lang="en-GB" sz="1200" dirty="0">
              <a:solidFill>
                <a:srgbClr val="5197CC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2" name="Picture 1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0" y="2971800"/>
            <a:ext cx="4300872" cy="89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75" y="6354981"/>
            <a:ext cx="1722177" cy="35967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indico.cern.ch/event/315665/" TargetMode="External"/><Relationship Id="rId3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indico.cern.ch/category/6174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edms.cern.ch/document/1540465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s://edms.cern.ch/document/1371388/" TargetMode="External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Recommissioning</a:t>
            </a:r>
            <a:r>
              <a:rPr lang="en-US" dirty="0"/>
              <a:t> Plans of Machines and Experimental Areas for beam after LS2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B. Mikulec on behalf of the </a:t>
            </a:r>
          </a:p>
          <a:p>
            <a:r>
              <a:rPr lang="en-US" dirty="0" smtClean="0"/>
              <a:t>Injector </a:t>
            </a:r>
            <a:r>
              <a:rPr lang="en-US" dirty="0" err="1" smtClean="0"/>
              <a:t>Recommissioning</a:t>
            </a:r>
            <a:r>
              <a:rPr lang="en-US" dirty="0" smtClean="0"/>
              <a:t> Working Group (IRWG)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for 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573911" cy="5028279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 smtClean="0">
                <a:solidFill>
                  <a:srgbClr val="3366FF"/>
                </a:solidFill>
              </a:rPr>
              <a:t>Changes to HW baseline </a:t>
            </a:r>
            <a:r>
              <a:rPr lang="en-US" dirty="0" smtClean="0"/>
              <a:t>can be followed through </a:t>
            </a:r>
            <a:r>
              <a:rPr lang="en-US" dirty="0" smtClean="0">
                <a:solidFill>
                  <a:srgbClr val="3366FF"/>
                </a:solidFill>
              </a:rPr>
              <a:t>ECRs</a:t>
            </a:r>
          </a:p>
          <a:p>
            <a:pPr lvl="1"/>
            <a:r>
              <a:rPr lang="en-US" dirty="0" smtClean="0"/>
              <a:t>NEW: Within CO3 committee implement as well strict control change rules and procedures </a:t>
            </a:r>
            <a:r>
              <a:rPr lang="en-US" dirty="0" smtClean="0">
                <a:solidFill>
                  <a:srgbClr val="3366FF"/>
                </a:solidFill>
              </a:rPr>
              <a:t>for important equipment controls upgrades, making use of an </a:t>
            </a:r>
            <a:r>
              <a:rPr lang="en-US" dirty="0" smtClean="0">
                <a:solidFill>
                  <a:schemeClr val="accent2"/>
                </a:solidFill>
              </a:rPr>
              <a:t>‘</a:t>
            </a:r>
            <a:r>
              <a:rPr lang="en-US" dirty="0" smtClean="0">
                <a:solidFill>
                  <a:srgbClr val="A40000"/>
                </a:solidFill>
              </a:rPr>
              <a:t>ECR-like’</a:t>
            </a:r>
            <a:r>
              <a:rPr lang="en-US" dirty="0" smtClean="0">
                <a:solidFill>
                  <a:srgbClr val="3366FF"/>
                </a:solidFill>
              </a:rPr>
              <a:t> mechanism</a:t>
            </a:r>
          </a:p>
          <a:p>
            <a:pPr lvl="2"/>
            <a:r>
              <a:rPr lang="en-US" sz="2000" dirty="0" smtClean="0"/>
              <a:t>Draft ‘</a:t>
            </a:r>
            <a:r>
              <a:rPr lang="en-US" sz="2000" dirty="0" smtClean="0">
                <a:solidFill>
                  <a:srgbClr val="3366FF"/>
                </a:solidFill>
              </a:rPr>
              <a:t>Controls</a:t>
            </a:r>
            <a:r>
              <a:rPr lang="en-US" sz="2000" dirty="0" smtClean="0">
                <a:solidFill>
                  <a:srgbClr val="3366FF"/>
                </a:solidFill>
              </a:rPr>
              <a:t> Change Request</a:t>
            </a:r>
            <a:r>
              <a:rPr lang="en-US" sz="2000" dirty="0" smtClean="0"/>
              <a:t>’ being prepared within CO3</a:t>
            </a:r>
          </a:p>
          <a:p>
            <a:pPr lvl="2"/>
            <a:r>
              <a:rPr lang="en-US" sz="2000" dirty="0" smtClean="0"/>
              <a:t>‘Controls Change Request’ will be elaborated in collaboration with equipment expert, CO and OP/ABP representatives</a:t>
            </a:r>
          </a:p>
          <a:p>
            <a:pPr lvl="3"/>
            <a:r>
              <a:rPr lang="en-US" sz="1800" dirty="0" smtClean="0">
                <a:solidFill>
                  <a:srgbClr val="A40000"/>
                </a:solidFill>
              </a:rPr>
              <a:t>Will contain OP/ABP requirements and lis</a:t>
            </a:r>
            <a:r>
              <a:rPr lang="en-US" sz="1800" dirty="0" smtClean="0">
                <a:solidFill>
                  <a:srgbClr val="A40000"/>
                </a:solidFill>
              </a:rPr>
              <a:t>t of interfaces </a:t>
            </a:r>
            <a:r>
              <a:rPr lang="en-US" sz="1800" dirty="0" smtClean="0"/>
              <a:t>to different controls services (HW, SW, databases) and OP applications</a:t>
            </a:r>
          </a:p>
          <a:p>
            <a:pPr lvl="1"/>
            <a:r>
              <a:rPr lang="en-US" sz="2200" dirty="0" smtClean="0"/>
              <a:t>If possible, introduce </a:t>
            </a:r>
            <a:r>
              <a:rPr lang="en-US" sz="2200" dirty="0" smtClean="0">
                <a:solidFill>
                  <a:srgbClr val="3366FF"/>
                </a:solidFill>
              </a:rPr>
              <a:t>test modes </a:t>
            </a:r>
            <a:r>
              <a:rPr lang="en-US" sz="2200" dirty="0" smtClean="0"/>
              <a:t>in equipment for realistic testing without beam</a:t>
            </a:r>
          </a:p>
          <a:p>
            <a:pPr lvl="1"/>
            <a:r>
              <a:rPr lang="en-US" sz="2200" dirty="0" smtClean="0"/>
              <a:t>Foresee where possible a </a:t>
            </a:r>
            <a:r>
              <a:rPr lang="en-US" sz="2200" dirty="0" smtClean="0">
                <a:solidFill>
                  <a:srgbClr val="3366FF"/>
                </a:solidFill>
              </a:rPr>
              <a:t>staged deployment </a:t>
            </a:r>
            <a:r>
              <a:rPr lang="en-US" sz="2200" dirty="0" smtClean="0"/>
              <a:t>interleaved with Dr</a:t>
            </a:r>
            <a:r>
              <a:rPr lang="en-US" sz="2200" dirty="0" smtClean="0"/>
              <a:t>y Runs to catch potential issues early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7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Checklists per Machine/Facility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0444" y="1072445"/>
            <a:ext cx="8720667" cy="5201356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EDMS document u</a:t>
            </a:r>
            <a:r>
              <a:rPr lang="en-US" dirty="0" smtClean="0"/>
              <a:t>nder preparation for each Machine/Facility individually due to the peculiarities of each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 descr="checklis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36" y="1918214"/>
            <a:ext cx="7605889" cy="432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67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4000" y="1245521"/>
            <a:ext cx="8664222" cy="5028279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rgbClr val="3366FF"/>
                </a:solidFill>
              </a:rPr>
              <a:t>LS1 analysi</a:t>
            </a:r>
            <a:r>
              <a:rPr lang="en-US" dirty="0" smtClean="0">
                <a:solidFill>
                  <a:srgbClr val="3366FF"/>
                </a:solidFill>
              </a:rPr>
              <a:t>s performed within IRWG </a:t>
            </a:r>
            <a:r>
              <a:rPr lang="en-US" dirty="0" smtClean="0"/>
              <a:t>for Linac2/3, LEIR, PSB, ISOLDE, PS, East/North Area, AD and SPS</a:t>
            </a:r>
          </a:p>
          <a:p>
            <a:pPr lvl="2"/>
            <a:r>
              <a:rPr lang="en-US" sz="2000" dirty="0" smtClean="0"/>
              <a:t>Restart with beam after LS1 mostly according to milestone, but performance ramp-up only slowly due to many issues </a:t>
            </a:r>
            <a:r>
              <a:rPr lang="en-US" sz="2000" dirty="0" smtClean="0">
                <a:sym typeface="Wingdings"/>
              </a:rPr>
              <a:t> should be improved for future Long Shutdowns</a:t>
            </a:r>
          </a:p>
          <a:p>
            <a:pPr lvl="1"/>
            <a:r>
              <a:rPr lang="en-US" dirty="0" smtClean="0">
                <a:sym typeface="Wingdings"/>
              </a:rPr>
              <a:t>A 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report</a:t>
            </a:r>
            <a:r>
              <a:rPr lang="en-US" dirty="0" smtClean="0">
                <a:sym typeface="Wingdings"/>
              </a:rPr>
              <a:t> with the findings and proposals will be submitted end of this year and presented at the IEFC</a:t>
            </a:r>
            <a:endParaRPr lang="en-US" dirty="0" smtClean="0">
              <a:sym typeface="Wingding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7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6999" y="1245521"/>
            <a:ext cx="8904111" cy="5028279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rgbClr val="3366FF"/>
                </a:solidFill>
                <a:sym typeface="Wingdings"/>
              </a:rPr>
              <a:t>Main proposed improvement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:</a:t>
            </a:r>
          </a:p>
          <a:p>
            <a:pPr lvl="2"/>
            <a:r>
              <a:rPr lang="en-US" sz="2000" dirty="0" smtClean="0"/>
              <a:t>Introduce a </a:t>
            </a:r>
            <a:r>
              <a:rPr lang="en-US" sz="2000" dirty="0" smtClean="0">
                <a:solidFill>
                  <a:schemeClr val="accent2"/>
                </a:solidFill>
              </a:rPr>
              <a:t>‘Machine Preparation’ phase </a:t>
            </a:r>
            <a:r>
              <a:rPr lang="en-US" sz="2000" dirty="0" err="1" smtClean="0"/>
              <a:t>organised</a:t>
            </a:r>
            <a:r>
              <a:rPr lang="en-US" sz="2000" dirty="0" smtClean="0"/>
              <a:t> by a ‘</a:t>
            </a:r>
            <a:r>
              <a:rPr lang="en-US" sz="2000" dirty="0" err="1" smtClean="0"/>
              <a:t>Recommissioning</a:t>
            </a:r>
            <a:r>
              <a:rPr lang="en-US" sz="2000" dirty="0" smtClean="0"/>
              <a:t> Coordinator’ (new role under approval)</a:t>
            </a:r>
          </a:p>
          <a:p>
            <a:pPr lvl="2"/>
            <a:r>
              <a:rPr lang="en-US" sz="2000" dirty="0" smtClean="0">
                <a:solidFill>
                  <a:srgbClr val="A40000"/>
                </a:solidFill>
              </a:rPr>
              <a:t>New safety procedures </a:t>
            </a:r>
            <a:r>
              <a:rPr lang="en-US" sz="2000" dirty="0" smtClean="0"/>
              <a:t>for equipment tests in ‘Special Permit’ access mode </a:t>
            </a:r>
            <a:r>
              <a:rPr lang="en-US" sz="2000" dirty="0" smtClean="0">
                <a:sym typeface="Wingdings"/>
              </a:rPr>
              <a:t> earlier testing and identification of issues</a:t>
            </a:r>
          </a:p>
          <a:p>
            <a:pPr lvl="2"/>
            <a:r>
              <a:rPr lang="en-US" sz="2000" dirty="0" smtClean="0">
                <a:sym typeface="Wingdings"/>
              </a:rPr>
              <a:t>Punctual </a:t>
            </a:r>
            <a:r>
              <a:rPr lang="en-US" sz="2000" dirty="0" smtClean="0">
                <a:solidFill>
                  <a:schemeClr val="accent2"/>
                </a:solidFill>
                <a:sym typeface="Wingdings"/>
              </a:rPr>
              <a:t>dry runs </a:t>
            </a:r>
            <a:r>
              <a:rPr lang="en-US" sz="2000" dirty="0" smtClean="0">
                <a:sym typeface="Wingdings"/>
              </a:rPr>
              <a:t>should already be included in shutdown schedule and represent milestones for OP and equipment experts</a:t>
            </a:r>
          </a:p>
          <a:p>
            <a:pPr lvl="2"/>
            <a:r>
              <a:rPr lang="en-US" sz="2000" dirty="0" smtClean="0">
                <a:solidFill>
                  <a:srgbClr val="A40000"/>
                </a:solidFill>
                <a:sym typeface="Wingdings"/>
              </a:rPr>
              <a:t>Communication of deadlines</a:t>
            </a:r>
            <a:r>
              <a:rPr lang="en-US" sz="2000" dirty="0" smtClean="0">
                <a:sym typeface="Wingdings"/>
              </a:rPr>
              <a:t> for each system has to be improved (inter-dependencies)</a:t>
            </a:r>
            <a:endParaRPr lang="en-US" sz="2000" dirty="0">
              <a:sym typeface="Wingdings"/>
            </a:endParaRPr>
          </a:p>
          <a:p>
            <a:pPr lvl="2"/>
            <a:r>
              <a:rPr lang="en-US" sz="2000" dirty="0" smtClean="0">
                <a:solidFill>
                  <a:srgbClr val="A40000"/>
                </a:solidFill>
                <a:sym typeface="Wingdings"/>
              </a:rPr>
              <a:t>‘Controls Change Requests’ </a:t>
            </a:r>
            <a:r>
              <a:rPr lang="en-US" sz="2000" dirty="0" smtClean="0">
                <a:sym typeface="Wingdings"/>
              </a:rPr>
              <a:t>for major equipment controls upgrades</a:t>
            </a:r>
          </a:p>
          <a:p>
            <a:pPr lvl="2"/>
            <a:r>
              <a:rPr lang="en-US" sz="2000" dirty="0" smtClean="0">
                <a:sym typeface="Wingdings"/>
              </a:rPr>
              <a:t>OP/ABP/MEF comprehensive </a:t>
            </a:r>
            <a:r>
              <a:rPr lang="en-US" sz="2000" dirty="0" err="1" smtClean="0">
                <a:sym typeface="Wingdings"/>
              </a:rPr>
              <a:t>recommissioning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smtClean="0">
                <a:solidFill>
                  <a:srgbClr val="A40000"/>
                </a:solidFill>
                <a:sym typeface="Wingdings"/>
              </a:rPr>
              <a:t>checklists</a:t>
            </a:r>
            <a:r>
              <a:rPr lang="en-US" sz="2000" dirty="0" smtClean="0">
                <a:sym typeface="Wingdings"/>
              </a:rPr>
              <a:t>  </a:t>
            </a:r>
          </a:p>
          <a:p>
            <a:pPr lvl="1"/>
            <a:r>
              <a:rPr lang="en-US" dirty="0" smtClean="0">
                <a:sym typeface="Wingdings"/>
              </a:rPr>
              <a:t>This new approach should be 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tested during EYETS 2016/17</a:t>
            </a:r>
            <a:r>
              <a:rPr lang="en-US" dirty="0" smtClean="0">
                <a:sym typeface="Wingdings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24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2314222"/>
            <a:ext cx="8226425" cy="3225800"/>
          </a:xfrm>
        </p:spPr>
        <p:txBody>
          <a:bodyPr>
            <a:normAutofit/>
          </a:bodyPr>
          <a:lstStyle/>
          <a:p>
            <a:pPr marL="231775" lvl="1" indent="0" algn="ctr">
              <a:buNone/>
            </a:pPr>
            <a:r>
              <a:rPr lang="en-US" dirty="0" smtClean="0">
                <a:solidFill>
                  <a:srgbClr val="A40000"/>
                </a:solidFill>
                <a:sym typeface="Wingdings"/>
              </a:rPr>
              <a:t>COMMUNICATION, COORDINATION </a:t>
            </a:r>
            <a:r>
              <a:rPr lang="en-US" dirty="0">
                <a:solidFill>
                  <a:srgbClr val="A40000"/>
                </a:solidFill>
                <a:sym typeface="Wingdings"/>
              </a:rPr>
              <a:t>AND COLLABORATION BETWEEN ALL </a:t>
            </a:r>
            <a:r>
              <a:rPr lang="en-US" dirty="0" smtClean="0">
                <a:solidFill>
                  <a:srgbClr val="A40000"/>
                </a:solidFill>
                <a:sym typeface="Wingdings"/>
              </a:rPr>
              <a:t>PARTIES </a:t>
            </a:r>
            <a:r>
              <a:rPr lang="en-US" dirty="0">
                <a:solidFill>
                  <a:srgbClr val="A40000"/>
                </a:solidFill>
                <a:sym typeface="Wingdings"/>
              </a:rPr>
              <a:t>IS THE KEY FOR SUCCESS!</a:t>
            </a:r>
            <a:endParaRPr lang="en-US" dirty="0">
              <a:solidFill>
                <a:srgbClr val="A400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7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Injector restart analysis after LS1 during </a:t>
            </a:r>
            <a:r>
              <a:rPr lang="en-US" sz="2400" dirty="0" smtClean="0">
                <a:hlinkClick r:id="rId2"/>
              </a:rPr>
              <a:t>Chamonix 2014</a:t>
            </a:r>
            <a:endParaRPr lang="en-US" sz="2400" dirty="0" smtClean="0"/>
          </a:p>
          <a:p>
            <a:r>
              <a:rPr lang="en-US" sz="2400" dirty="0" smtClean="0"/>
              <a:t>End </a:t>
            </a:r>
            <a:r>
              <a:rPr lang="en-US" sz="2400" dirty="0" smtClean="0"/>
              <a:t>of 2014 the IEFC issued a mandate to create an ‘Injector </a:t>
            </a:r>
            <a:r>
              <a:rPr lang="en-US" sz="2400" dirty="0" err="1" smtClean="0"/>
              <a:t>Recommissioning</a:t>
            </a:r>
            <a:r>
              <a:rPr lang="en-US" sz="2400" dirty="0" smtClean="0"/>
              <a:t> </a:t>
            </a:r>
            <a:r>
              <a:rPr lang="en-US" sz="2400" dirty="0"/>
              <a:t>W</a:t>
            </a:r>
            <a:r>
              <a:rPr lang="en-US" sz="2400" dirty="0" smtClean="0"/>
              <a:t>orking Group’ </a:t>
            </a:r>
            <a:r>
              <a:rPr lang="en-US" sz="2400" dirty="0" smtClean="0"/>
              <a:t>covering </a:t>
            </a:r>
            <a:r>
              <a:rPr lang="en-US" sz="2400" dirty="0" smtClean="0"/>
              <a:t>all accelerators (excluding LHC) and experimental areas:</a:t>
            </a:r>
          </a:p>
          <a:p>
            <a:pPr lvl="1"/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IRWG_mandat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222" y="2948368"/>
            <a:ext cx="7402541" cy="334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IRWG </a:t>
            </a:r>
            <a:r>
              <a:rPr lang="en-US" smtClean="0"/>
              <a:t>–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rgbClr val="3366FF"/>
                </a:solidFill>
              </a:rPr>
              <a:t>Chair/Deputy/Sc. Secretary</a:t>
            </a:r>
            <a:r>
              <a:rPr lang="en-US" dirty="0" smtClean="0"/>
              <a:t>: V. </a:t>
            </a:r>
            <a:r>
              <a:rPr lang="en-US" dirty="0" err="1" smtClean="0"/>
              <a:t>Kain</a:t>
            </a:r>
            <a:r>
              <a:rPr lang="en-US" dirty="0" smtClean="0"/>
              <a:t>/B. Mikulec/B. </a:t>
            </a:r>
            <a:r>
              <a:rPr lang="en-US" dirty="0" err="1" smtClean="0"/>
              <a:t>Lefort</a:t>
            </a:r>
            <a:endParaRPr lang="en-US" dirty="0" smtClean="0"/>
          </a:p>
          <a:p>
            <a:pPr lvl="1"/>
            <a:r>
              <a:rPr lang="en-US" dirty="0" smtClean="0"/>
              <a:t>10 meetings so far: </a:t>
            </a:r>
            <a:r>
              <a:rPr lang="en-US" dirty="0" smtClean="0">
                <a:hlinkClick r:id="rId2"/>
              </a:rPr>
              <a:t>https://indico.cern.ch/category/6174/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Core team</a:t>
            </a:r>
            <a:r>
              <a:rPr lang="en-US" dirty="0" smtClean="0"/>
              <a:t>: </a:t>
            </a:r>
          </a:p>
          <a:p>
            <a:pPr lvl="2"/>
            <a:r>
              <a:rPr lang="en-US" sz="2000" dirty="0" smtClean="0"/>
              <a:t>2 representatives from each machine and experimental area plus EN-MEF representatives, M. </a:t>
            </a:r>
            <a:r>
              <a:rPr lang="en-US" sz="2000" dirty="0" err="1" smtClean="0"/>
              <a:t>Tavlet</a:t>
            </a:r>
            <a:r>
              <a:rPr lang="en-US" sz="2000" dirty="0" smtClean="0"/>
              <a:t> (DSO of BE) and M. </a:t>
            </a:r>
            <a:r>
              <a:rPr lang="en-US" sz="2000" dirty="0" err="1" smtClean="0"/>
              <a:t>Vanden</a:t>
            </a:r>
            <a:r>
              <a:rPr lang="en-US" sz="2000" dirty="0" smtClean="0"/>
              <a:t> </a:t>
            </a:r>
            <a:r>
              <a:rPr lang="en-US" sz="2000" dirty="0" err="1" smtClean="0"/>
              <a:t>Eynden</a:t>
            </a:r>
            <a:r>
              <a:rPr lang="en-US" sz="2000" dirty="0" smtClean="0"/>
              <a:t> (CO3 </a:t>
            </a:r>
            <a:r>
              <a:rPr lang="en-US" sz="2000" dirty="0" smtClean="0"/>
              <a:t>committee</a:t>
            </a:r>
            <a:r>
              <a:rPr lang="en-US" sz="2000" dirty="0" smtClean="0"/>
              <a:t> </a:t>
            </a:r>
            <a:r>
              <a:rPr lang="en-US" sz="2000" dirty="0" smtClean="0"/>
              <a:t>leader)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59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Post-LS1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err="1" smtClean="0">
                <a:solidFill>
                  <a:srgbClr val="3366FF"/>
                </a:solidFill>
              </a:rPr>
              <a:t>Recommissioning</a:t>
            </a:r>
            <a:r>
              <a:rPr lang="en-US" dirty="0" smtClean="0">
                <a:solidFill>
                  <a:srgbClr val="3366FF"/>
                </a:solidFill>
              </a:rPr>
              <a:t> after LS1 </a:t>
            </a:r>
            <a:r>
              <a:rPr lang="en-US" dirty="0" err="1" smtClean="0">
                <a:solidFill>
                  <a:srgbClr val="3366FF"/>
                </a:solidFill>
              </a:rPr>
              <a:t>analysed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smtClean="0"/>
              <a:t>for each machine/experimental area</a:t>
            </a:r>
          </a:p>
          <a:p>
            <a:pPr lvl="2"/>
            <a:r>
              <a:rPr lang="en-US" sz="2000" dirty="0" smtClean="0"/>
              <a:t>What worked well?</a:t>
            </a:r>
          </a:p>
          <a:p>
            <a:pPr lvl="2"/>
            <a:r>
              <a:rPr lang="en-US" sz="2000" dirty="0" smtClean="0"/>
              <a:t>Which phases and how were they </a:t>
            </a:r>
            <a:r>
              <a:rPr lang="en-US" sz="2000" dirty="0" err="1" smtClean="0"/>
              <a:t>organised</a:t>
            </a:r>
            <a:r>
              <a:rPr lang="en-US" sz="2000" dirty="0" smtClean="0"/>
              <a:t>?</a:t>
            </a:r>
          </a:p>
          <a:p>
            <a:pPr lvl="2"/>
            <a:r>
              <a:rPr lang="en-US" sz="2000" dirty="0"/>
              <a:t>Which procedures/documentation were available and applied?</a:t>
            </a:r>
          </a:p>
          <a:p>
            <a:pPr lvl="2"/>
            <a:r>
              <a:rPr lang="en-US" sz="2000" dirty="0" smtClean="0"/>
              <a:t>Where were the main problems? Why?</a:t>
            </a:r>
          </a:p>
          <a:p>
            <a:pPr marL="460375" lvl="2" indent="0">
              <a:buNone/>
            </a:pPr>
            <a:r>
              <a:rPr lang="en-US" sz="2000" i="1" dirty="0" smtClean="0">
                <a:solidFill>
                  <a:schemeClr val="accent2"/>
                </a:solidFill>
                <a:sym typeface="Wingdings"/>
              </a:rPr>
              <a:t> MANY common issues identified!</a:t>
            </a:r>
            <a:endParaRPr lang="en-US" sz="2000" i="1" dirty="0" smtClean="0">
              <a:solidFill>
                <a:schemeClr val="accent2"/>
              </a:solidFill>
            </a:endParaRPr>
          </a:p>
          <a:p>
            <a:pPr lvl="1"/>
            <a:r>
              <a:rPr lang="en-US" dirty="0" smtClean="0"/>
              <a:t>Currently </a:t>
            </a:r>
            <a:r>
              <a:rPr lang="en-US" dirty="0" smtClean="0">
                <a:solidFill>
                  <a:srgbClr val="3366FF"/>
                </a:solidFill>
              </a:rPr>
              <a:t>defining concerted approach</a:t>
            </a:r>
          </a:p>
          <a:p>
            <a:pPr lvl="2"/>
            <a:r>
              <a:rPr lang="en-US" sz="2000" dirty="0" smtClean="0"/>
              <a:t>Learn from each-other; include some good LHC practices</a:t>
            </a:r>
          </a:p>
          <a:p>
            <a:pPr lvl="2"/>
            <a:r>
              <a:rPr lang="en-US" sz="2000" dirty="0" smtClean="0"/>
              <a:t>Define </a:t>
            </a:r>
            <a:r>
              <a:rPr lang="en-US" sz="2000" dirty="0"/>
              <a:t>how to test, what to test, when to test and who should </a:t>
            </a:r>
            <a:r>
              <a:rPr lang="en-US" sz="2000" dirty="0" smtClean="0"/>
              <a:t>test</a:t>
            </a:r>
          </a:p>
          <a:p>
            <a:pPr lvl="2"/>
            <a:r>
              <a:rPr lang="en-US" sz="2000" dirty="0" err="1" smtClean="0"/>
              <a:t>Formalise</a:t>
            </a:r>
            <a:r>
              <a:rPr lang="en-US" sz="2000" dirty="0" smtClean="0"/>
              <a:t> testing and follow-up </a:t>
            </a:r>
            <a:r>
              <a:rPr lang="en-US" sz="2000" dirty="0" smtClean="0">
                <a:sym typeface="Wingdings"/>
              </a:rPr>
              <a:t> Procedures and Checklists</a:t>
            </a:r>
            <a:endParaRPr lang="en-US" sz="2000" dirty="0" smtClean="0"/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7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3"/>
            <a:ext cx="8475133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Post-LS1 Analysis: Some Common </a:t>
            </a:r>
            <a:r>
              <a:rPr lang="en-US" dirty="0" smtClean="0"/>
              <a:t>Issues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rgbClr val="3366FF"/>
                </a:solidFill>
              </a:rPr>
              <a:t>Partial testing; missing or incomplete procedures/checklists</a:t>
            </a:r>
          </a:p>
          <a:p>
            <a:pPr lvl="2"/>
            <a:r>
              <a:rPr lang="en-US" sz="2000" dirty="0" smtClean="0"/>
              <a:t>Magnet polarity checks not </a:t>
            </a:r>
            <a:r>
              <a:rPr lang="en-US" sz="2000" dirty="0" smtClean="0"/>
              <a:t>routine</a:t>
            </a:r>
            <a:r>
              <a:rPr lang="en-US" sz="2000" dirty="0" smtClean="0"/>
              <a:t>ly done in all machines</a:t>
            </a:r>
          </a:p>
          <a:p>
            <a:pPr lvl="2"/>
            <a:r>
              <a:rPr lang="en-US" sz="2000" dirty="0" smtClean="0"/>
              <a:t>Optics not updated (e.g. after new installations or modified alignment)</a:t>
            </a:r>
          </a:p>
          <a:p>
            <a:pPr lvl="2"/>
            <a:r>
              <a:rPr lang="en-US" sz="2000" dirty="0" smtClean="0"/>
              <a:t>Missing references, e.g. for BI systems</a:t>
            </a:r>
          </a:p>
          <a:p>
            <a:pPr lvl="2"/>
            <a:r>
              <a:rPr lang="en-US" sz="2000" dirty="0" smtClean="0"/>
              <a:t>…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Readiness date of </a:t>
            </a:r>
            <a:r>
              <a:rPr lang="en-US" dirty="0" smtClean="0">
                <a:solidFill>
                  <a:srgbClr val="3366FF"/>
                </a:solidFill>
              </a:rPr>
              <a:t>main services</a:t>
            </a:r>
            <a:r>
              <a:rPr lang="en-US" dirty="0" smtClean="0">
                <a:solidFill>
                  <a:srgbClr val="3366FF"/>
                </a:solidFill>
              </a:rPr>
              <a:t>, access, EIS, controls tools/system often too late </a:t>
            </a:r>
            <a:r>
              <a:rPr lang="en-US" dirty="0" smtClean="0"/>
              <a:t>to allow for sufficient testing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Testing started too late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Single-expert systems </a:t>
            </a:r>
            <a:r>
              <a:rPr lang="en-US" dirty="0" smtClean="0"/>
              <a:t>critical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7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3"/>
            <a:ext cx="8475133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Post-LS1 Analysis: Some Common </a:t>
            </a:r>
            <a:r>
              <a:rPr lang="en-US" dirty="0" smtClean="0"/>
              <a:t>Issues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>
                <a:solidFill>
                  <a:srgbClr val="3366FF"/>
                </a:solidFill>
              </a:rPr>
              <a:t>Interfaces</a:t>
            </a:r>
            <a:r>
              <a:rPr lang="en-US" dirty="0" smtClean="0"/>
              <a:t> not sufficiently tested</a:t>
            </a:r>
          </a:p>
          <a:p>
            <a:pPr lvl="2"/>
            <a:r>
              <a:rPr lang="en-US" sz="2000" dirty="0" smtClean="0"/>
              <a:t>Between systems, e.g. access &lt;-&gt; equipment</a:t>
            </a:r>
          </a:p>
          <a:p>
            <a:pPr lvl="2"/>
            <a:r>
              <a:rPr lang="en-US" sz="2000" dirty="0" smtClean="0"/>
              <a:t>Between machines, e.g. PS &lt;-&gt; SPS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Priority issues </a:t>
            </a:r>
            <a:r>
              <a:rPr lang="en-US" dirty="0" smtClean="0"/>
              <a:t>LHC &lt;-&gt; Injectors and proton &lt;-&gt; ion machines</a:t>
            </a:r>
          </a:p>
          <a:p>
            <a:pPr lvl="1"/>
            <a:r>
              <a:rPr lang="en-US" dirty="0">
                <a:solidFill>
                  <a:srgbClr val="3366FF"/>
                </a:solidFill>
              </a:rPr>
              <a:t>Insufficient communication of modifications </a:t>
            </a:r>
            <a:r>
              <a:rPr lang="en-US" dirty="0"/>
              <a:t>of equipment and controls to </a:t>
            </a:r>
            <a:r>
              <a:rPr lang="en-US" dirty="0" smtClean="0"/>
              <a:t>OP and often no consultation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/>
          </a:p>
          <a:p>
            <a:pPr marL="231775" lvl="1" indent="0">
              <a:buNone/>
            </a:pPr>
            <a:r>
              <a:rPr lang="en-US" i="1" dirty="0">
                <a:solidFill>
                  <a:schemeClr val="accent2"/>
                </a:solidFill>
              </a:rPr>
              <a:t>‘The essential element is </a:t>
            </a:r>
            <a:r>
              <a:rPr lang="en-US" i="1" dirty="0" smtClean="0">
                <a:solidFill>
                  <a:schemeClr val="accent2"/>
                </a:solidFill>
              </a:rPr>
              <a:t>continuous communication </a:t>
            </a:r>
            <a:r>
              <a:rPr lang="en-US" i="1" dirty="0">
                <a:solidFill>
                  <a:schemeClr val="accent2"/>
                </a:solidFill>
              </a:rPr>
              <a:t>between all the partners all the </a:t>
            </a:r>
            <a:r>
              <a:rPr lang="en-US" i="1" dirty="0" smtClean="0">
                <a:solidFill>
                  <a:schemeClr val="accent2"/>
                </a:solidFill>
              </a:rPr>
              <a:t>time…’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71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461022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Proposed Changes for Long Shutdowns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5778" y="1245521"/>
            <a:ext cx="8692444" cy="5110829"/>
          </a:xfrm>
        </p:spPr>
        <p:txBody>
          <a:bodyPr>
            <a:normAutofit fontScale="92500" lnSpcReduction="10000"/>
          </a:bodyPr>
          <a:lstStyle/>
          <a:p>
            <a:pPr lvl="1">
              <a:buSzPct val="80000"/>
              <a:buFont typeface="Wingdings" charset="2"/>
              <a:buChar char="Ø"/>
            </a:pPr>
            <a:r>
              <a:rPr lang="en-US" dirty="0" smtClean="0">
                <a:solidFill>
                  <a:srgbClr val="3366FF"/>
                </a:solidFill>
              </a:rPr>
              <a:t>Preparation and Use of Checklists</a:t>
            </a:r>
          </a:p>
          <a:p>
            <a:pPr lvl="2"/>
            <a:r>
              <a:rPr lang="en-US" sz="2000" dirty="0" smtClean="0"/>
              <a:t>Members of IRWG prepare draft checklists for their machine/experimental area by the end of the year</a:t>
            </a:r>
          </a:p>
          <a:p>
            <a:pPr lvl="3"/>
            <a:r>
              <a:rPr lang="en-US" sz="1800" dirty="0" smtClean="0"/>
              <a:t>To be completed and verified before/during 2016 restart</a:t>
            </a:r>
          </a:p>
          <a:p>
            <a:pPr lvl="3"/>
            <a:r>
              <a:rPr lang="en-US" sz="1800" dirty="0" smtClean="0">
                <a:solidFill>
                  <a:schemeClr val="accent2"/>
                </a:solidFill>
              </a:rPr>
              <a:t>Base EYETS restart on these checklists</a:t>
            </a:r>
          </a:p>
          <a:p>
            <a:pPr lvl="3"/>
            <a:r>
              <a:rPr lang="en-US" sz="1800" dirty="0" smtClean="0"/>
              <a:t>Will be stored on EDMS after each LS for reference</a:t>
            </a:r>
          </a:p>
          <a:p>
            <a:pPr lvl="1">
              <a:buSzPct val="80000"/>
              <a:buFont typeface="Wingdings" charset="2"/>
              <a:buChar char="Ø"/>
            </a:pPr>
            <a:r>
              <a:rPr lang="en-US" dirty="0" smtClean="0">
                <a:solidFill>
                  <a:srgbClr val="3366FF"/>
                </a:solidFill>
              </a:rPr>
              <a:t>1 (2) person per machine/facility responsible for machine preparation throughout the LS</a:t>
            </a:r>
          </a:p>
          <a:p>
            <a:pPr lvl="2"/>
            <a:r>
              <a:rPr lang="en-US" sz="2000" dirty="0" smtClean="0"/>
              <a:t>Follow activities, track progress, note modifications (</a:t>
            </a:r>
            <a:r>
              <a:rPr lang="en-US" sz="2000" dirty="0" err="1" smtClean="0"/>
              <a:t>HW+controls</a:t>
            </a:r>
            <a:r>
              <a:rPr lang="en-US" sz="2000" dirty="0"/>
              <a:t>)</a:t>
            </a:r>
            <a:endParaRPr lang="en-US" sz="2000" dirty="0" smtClean="0"/>
          </a:p>
          <a:p>
            <a:pPr lvl="2"/>
            <a:r>
              <a:rPr lang="en-US" sz="2000" dirty="0" err="1" smtClean="0"/>
              <a:t>Organise</a:t>
            </a:r>
            <a:r>
              <a:rPr lang="en-US" sz="2000" dirty="0" smtClean="0"/>
              <a:t> coordination meetings with experts before test period; </a:t>
            </a:r>
            <a:r>
              <a:rPr lang="en-US" sz="2000" dirty="0" smtClean="0"/>
              <a:t>discuss modifications, readiness,</a:t>
            </a:r>
            <a:r>
              <a:rPr lang="en-US" sz="2000" dirty="0" smtClean="0"/>
              <a:t> pre-requisites for tests etc.</a:t>
            </a:r>
          </a:p>
          <a:p>
            <a:pPr lvl="2"/>
            <a:r>
              <a:rPr lang="en-US" sz="2000" dirty="0" err="1" smtClean="0"/>
              <a:t>Organise</a:t>
            </a:r>
            <a:r>
              <a:rPr lang="en-US" sz="2000" dirty="0" smtClean="0"/>
              <a:t> tests in collaboration with EN Machine/Facility Coordinator </a:t>
            </a:r>
          </a:p>
          <a:p>
            <a:pPr lvl="1"/>
            <a:r>
              <a:rPr lang="en-US" dirty="0">
                <a:solidFill>
                  <a:srgbClr val="3366FF"/>
                </a:solidFill>
              </a:rPr>
              <a:t>Start testing earlier </a:t>
            </a:r>
            <a:r>
              <a:rPr lang="en-US" dirty="0"/>
              <a:t>with equipment experts: ‘Full’ vertical slice with ‘all’ interfaces</a:t>
            </a:r>
          </a:p>
          <a:p>
            <a:pPr lvl="1"/>
            <a:endParaRPr lang="en-US" sz="2000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7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Introduce Machine Preparation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4120444"/>
            <a:ext cx="8226425" cy="2153356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975553" y="987787"/>
            <a:ext cx="7097891" cy="3031067"/>
            <a:chOff x="1876776" y="2102556"/>
            <a:chExt cx="7097891" cy="3031067"/>
          </a:xfrm>
        </p:grpSpPr>
        <p:sp>
          <p:nvSpPr>
            <p:cNvPr id="6" name="Rectangle 5"/>
            <p:cNvSpPr/>
            <p:nvPr/>
          </p:nvSpPr>
          <p:spPr>
            <a:xfrm>
              <a:off x="1876777" y="2300111"/>
              <a:ext cx="5376325" cy="62088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Machine Preparation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253102" y="2300111"/>
              <a:ext cx="874889" cy="62088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Beam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307667" y="3073400"/>
              <a:ext cx="945435" cy="62088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Checkout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253102" y="3073400"/>
              <a:ext cx="874889" cy="62088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Beam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938890" y="3073400"/>
              <a:ext cx="1368778" cy="62088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Hardware Tests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76776" y="3073400"/>
              <a:ext cx="3062113" cy="62088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Shutdown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76777" y="3841045"/>
              <a:ext cx="3062113" cy="62088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Access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38889" y="3841045"/>
              <a:ext cx="1368778" cy="620889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Restricted Access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307667" y="3841045"/>
              <a:ext cx="1820324" cy="62088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No Access foreseen</a:t>
              </a:r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4938889" y="2102556"/>
              <a:ext cx="0" cy="2737555"/>
            </a:xfrm>
            <a:prstGeom prst="line">
              <a:avLst/>
            </a:prstGeom>
            <a:ln>
              <a:solidFill>
                <a:srgbClr val="333333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4639734" y="4667956"/>
              <a:ext cx="3587044" cy="0"/>
            </a:xfrm>
            <a:prstGeom prst="line">
              <a:avLst/>
            </a:prstGeom>
            <a:ln>
              <a:solidFill>
                <a:schemeClr val="tx2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8311445" y="4461934"/>
              <a:ext cx="663222" cy="378177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2"/>
                  </a:solidFill>
                </a:rPr>
                <a:t>time</a:t>
              </a:r>
              <a:endParaRPr lang="en-US" sz="1600" dirty="0">
                <a:solidFill>
                  <a:schemeClr val="tx2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443118" y="4755446"/>
              <a:ext cx="2977438" cy="378177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2"/>
                  </a:solidFill>
                </a:rPr>
                <a:t>Deadline: </a:t>
              </a:r>
              <a:r>
                <a:rPr lang="en-US" sz="1600" dirty="0" smtClean="0">
                  <a:solidFill>
                    <a:schemeClr val="tx2"/>
                  </a:solidFill>
                </a:rPr>
                <a:t>Controls Readiness</a:t>
              </a:r>
              <a:endParaRPr lang="en-US" sz="1600" dirty="0">
                <a:solidFill>
                  <a:schemeClr val="tx2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112895" y="1185342"/>
            <a:ext cx="1735661" cy="62088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Machine/Facility Coordinator’s Point of View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2895" y="1967098"/>
            <a:ext cx="1735661" cy="62088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Equipment Expert’s 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Point of View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0" y="4103520"/>
            <a:ext cx="9144000" cy="2254946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solidFill>
                  <a:srgbClr val="3366FF"/>
                </a:solidFill>
              </a:rPr>
              <a:t>Machine preparation tests coordinated by OP (or ABP/MEF for </a:t>
            </a:r>
            <a:r>
              <a:rPr lang="en-US" dirty="0" err="1" smtClean="0">
                <a:solidFill>
                  <a:srgbClr val="3366FF"/>
                </a:solidFill>
              </a:rPr>
              <a:t>linacs</a:t>
            </a:r>
            <a:r>
              <a:rPr lang="en-US" dirty="0" smtClean="0">
                <a:solidFill>
                  <a:srgbClr val="3366FF"/>
                </a:solidFill>
              </a:rPr>
              <a:t>/EA)</a:t>
            </a:r>
          </a:p>
          <a:p>
            <a:pPr lvl="2"/>
            <a:r>
              <a:rPr lang="en-US" sz="2000" dirty="0" smtClean="0"/>
              <a:t>New role of ‘</a:t>
            </a:r>
            <a:r>
              <a:rPr lang="en-US" sz="2000" dirty="0" err="1" smtClean="0">
                <a:solidFill>
                  <a:schemeClr val="accent2"/>
                </a:solidFill>
              </a:rPr>
              <a:t>Recommissioning</a:t>
            </a:r>
            <a:r>
              <a:rPr lang="en-US" sz="2000" dirty="0" smtClean="0">
                <a:solidFill>
                  <a:schemeClr val="accent2"/>
                </a:solidFill>
              </a:rPr>
              <a:t> Coordinator</a:t>
            </a:r>
            <a:r>
              <a:rPr lang="en-US" sz="2000" dirty="0" smtClean="0"/>
              <a:t>’: </a:t>
            </a:r>
            <a:r>
              <a:rPr lang="en-US" sz="2000" dirty="0" smtClean="0">
                <a:hlinkClick r:id="rId3"/>
              </a:rPr>
              <a:t>EDMS 1540465</a:t>
            </a:r>
            <a:endParaRPr lang="en-US" sz="2000" dirty="0" smtClean="0"/>
          </a:p>
          <a:p>
            <a:pPr lvl="2"/>
            <a:r>
              <a:rPr lang="en-US" sz="2000" dirty="0" smtClean="0"/>
              <a:t>Coordination of punctual Dry Runs with equipment experts and MEF; incorporate into MEF planning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HW test period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3366FF"/>
                </a:solidFill>
              </a:rPr>
              <a:t>Daily morning meetings </a:t>
            </a:r>
            <a:r>
              <a:rPr lang="en-US" dirty="0" smtClean="0"/>
              <a:t>with equipment experts, MEF and OP for progress report and day-planning; OP gives access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Aim: Test this new arrangement during EYETS 2016/17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67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2"/>
          <a:srcRect t="1" b="15790"/>
          <a:stretch/>
        </p:blipFill>
        <p:spPr>
          <a:xfrm>
            <a:off x="4923527" y="2051000"/>
            <a:ext cx="3570140" cy="4222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Preparation Phase - Safety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B. Mikulec,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79" y="3378500"/>
            <a:ext cx="3591353" cy="258077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448777" y="2053772"/>
            <a:ext cx="719666" cy="3217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18522"/>
            <a:ext cx="8226425" cy="5028279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Need to assure safety during Hardware Tests</a:t>
            </a:r>
          </a:p>
          <a:p>
            <a:pPr lvl="2"/>
            <a:r>
              <a:rPr lang="en-US" sz="2000" dirty="0" smtClean="0"/>
              <a:t>New </a:t>
            </a:r>
            <a:r>
              <a:rPr lang="en-US" sz="2000" dirty="0" smtClean="0">
                <a:hlinkClick r:id="rId4"/>
              </a:rPr>
              <a:t>EDMS procedure for Linac2, PSB, PSB and TT2</a:t>
            </a:r>
            <a:endParaRPr lang="en-US" sz="2000" dirty="0" smtClean="0"/>
          </a:p>
          <a:p>
            <a:pPr lvl="2"/>
            <a:r>
              <a:rPr lang="en-US" sz="2000" dirty="0" smtClean="0"/>
              <a:t>Access mode ‘</a:t>
            </a:r>
            <a:r>
              <a:rPr lang="en-US" sz="2000" dirty="0" smtClean="0">
                <a:solidFill>
                  <a:schemeClr val="accent2"/>
                </a:solidFill>
              </a:rPr>
              <a:t>Special Permit</a:t>
            </a:r>
            <a:r>
              <a:rPr lang="en-US" sz="2000" dirty="0" smtClean="0"/>
              <a:t>’</a:t>
            </a:r>
          </a:p>
          <a:p>
            <a:pPr lvl="2"/>
            <a:r>
              <a:rPr lang="en-US" sz="2000" dirty="0" smtClean="0">
                <a:solidFill>
                  <a:srgbClr val="A40000"/>
                </a:solidFill>
              </a:rPr>
              <a:t>IMPACTs</a:t>
            </a:r>
            <a:r>
              <a:rPr lang="en-US" sz="2000" dirty="0" smtClean="0"/>
              <a:t> for HW test period</a:t>
            </a:r>
          </a:p>
          <a:p>
            <a:pPr lvl="2"/>
            <a:r>
              <a:rPr lang="en-US" sz="2000" dirty="0" smtClean="0"/>
              <a:t>Habilitation </a:t>
            </a:r>
            <a:r>
              <a:rPr lang="en-US" sz="2000" dirty="0" err="1" smtClean="0"/>
              <a:t>Electrique</a:t>
            </a:r>
            <a:r>
              <a:rPr lang="en-US" sz="2000" dirty="0" smtClean="0"/>
              <a:t> to be clarified</a:t>
            </a:r>
            <a:endParaRPr lang="en-US" sz="20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67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8784</TotalTime>
  <Words>1119</Words>
  <Application>Microsoft Macintosh PowerPoint</Application>
  <PresentationFormat>On-screen Show (4:3)</PresentationFormat>
  <Paragraphs>136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CERN_ENdept_Presentation_ArialFont copy</vt:lpstr>
      <vt:lpstr>Recommissioning Plans of Machines and Experimental Areas for beam after LS2</vt:lpstr>
      <vt:lpstr>Introduction</vt:lpstr>
      <vt:lpstr>IRWG – Composition</vt:lpstr>
      <vt:lpstr>Post-LS1 Analysis</vt:lpstr>
      <vt:lpstr>Post-LS1 Analysis: Some Common Issues (1)</vt:lpstr>
      <vt:lpstr>Post-LS1 Analysis: Some Common Issues (2)</vt:lpstr>
      <vt:lpstr>Main Proposed Changes for Long Shutdowns</vt:lpstr>
      <vt:lpstr>Introduce Machine Preparation Phase</vt:lpstr>
      <vt:lpstr>Machine Preparation Phase - Safety</vt:lpstr>
      <vt:lpstr>Approach for Modifications</vt:lpstr>
      <vt:lpstr>Checklists per Machine/Facility</vt:lpstr>
      <vt:lpstr>Summary</vt:lpstr>
      <vt:lpstr>Summary and Outlook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Bettina Mikulec</cp:lastModifiedBy>
  <cp:revision>69</cp:revision>
  <dcterms:created xsi:type="dcterms:W3CDTF">2014-04-09T15:49:20Z</dcterms:created>
  <dcterms:modified xsi:type="dcterms:W3CDTF">2015-09-29T13:59:09Z</dcterms:modified>
</cp:coreProperties>
</file>