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2" r:id="rId3"/>
    <p:sldId id="276" r:id="rId4"/>
    <p:sldId id="273" r:id="rId5"/>
    <p:sldId id="261" r:id="rId6"/>
    <p:sldId id="263" r:id="rId7"/>
    <p:sldId id="264" r:id="rId8"/>
    <p:sldId id="278" r:id="rId9"/>
    <p:sldId id="279" r:id="rId10"/>
    <p:sldId id="266" r:id="rId11"/>
    <p:sldId id="268" r:id="rId12"/>
    <p:sldId id="269" r:id="rId13"/>
    <p:sldId id="270" r:id="rId14"/>
    <p:sldId id="280" r:id="rId15"/>
    <p:sldId id="271" r:id="rId16"/>
    <p:sldId id="260" r:id="rId17"/>
    <p:sldId id="267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3E0"/>
    <a:srgbClr val="519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7555" autoAdjust="0"/>
    <p:restoredTop sz="94660"/>
  </p:normalViewPr>
  <p:slideViewPr>
    <p:cSldViewPr snapToGrid="0" snapToObjects="1">
      <p:cViewPr>
        <p:scale>
          <a:sx n="155" d="100"/>
          <a:sy n="155" d="100"/>
        </p:scale>
        <p:origin x="-1160" y="6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9E9B0-7B89-9A46-944B-1BA3192F4A8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8CE601-D58F-0C4B-BF04-C2F5AA91DA85}">
      <dgm:prSet phldrT="[Text]" custT="1"/>
      <dgm:spPr/>
      <dgm:t>
        <a:bodyPr/>
        <a:lstStyle/>
        <a:p>
          <a:r>
            <a:rPr lang="en-US" sz="1050" dirty="0" smtClean="0"/>
            <a:t>LINUX</a:t>
          </a:r>
          <a:endParaRPr lang="en-US" sz="1050" dirty="0"/>
        </a:p>
      </dgm:t>
    </dgm:pt>
    <dgm:pt modelId="{57E7CD80-0205-DB42-9AF8-26FF83B5A995}" type="parTrans" cxnId="{E4694A3F-B1D7-EA4C-9F44-866648532DBF}">
      <dgm:prSet/>
      <dgm:spPr/>
      <dgm:t>
        <a:bodyPr/>
        <a:lstStyle/>
        <a:p>
          <a:endParaRPr lang="en-US" sz="1100"/>
        </a:p>
      </dgm:t>
    </dgm:pt>
    <dgm:pt modelId="{BE0992F4-E401-EC40-83D7-3EE694451F62}" type="sibTrans" cxnId="{E4694A3F-B1D7-EA4C-9F44-866648532DBF}">
      <dgm:prSet/>
      <dgm:spPr/>
      <dgm:t>
        <a:bodyPr/>
        <a:lstStyle/>
        <a:p>
          <a:endParaRPr lang="en-US" sz="1100"/>
        </a:p>
      </dgm:t>
    </dgm:pt>
    <dgm:pt modelId="{5C4FCCE6-6365-7A47-A6D7-F348E42DF2C9}">
      <dgm:prSet phldrT="[Text]" custT="1"/>
      <dgm:spPr/>
      <dgm:t>
        <a:bodyPr/>
        <a:lstStyle/>
        <a:p>
          <a:r>
            <a:rPr lang="en-US" sz="1050" dirty="0" smtClean="0"/>
            <a:t>Windows</a:t>
          </a:r>
          <a:endParaRPr lang="en-US" sz="1050" dirty="0"/>
        </a:p>
      </dgm:t>
    </dgm:pt>
    <dgm:pt modelId="{029B2BB4-8F06-AB4A-B1A3-56C6FFA42659}" type="parTrans" cxnId="{B011CE75-CA2F-8C43-AF13-AF42FBDE8F44}">
      <dgm:prSet/>
      <dgm:spPr/>
      <dgm:t>
        <a:bodyPr/>
        <a:lstStyle/>
        <a:p>
          <a:endParaRPr lang="en-US" sz="1100"/>
        </a:p>
      </dgm:t>
    </dgm:pt>
    <dgm:pt modelId="{729568B6-4D3A-F742-86C9-E454BAB8A8EC}" type="sibTrans" cxnId="{B011CE75-CA2F-8C43-AF13-AF42FBDE8F44}">
      <dgm:prSet/>
      <dgm:spPr/>
      <dgm:t>
        <a:bodyPr/>
        <a:lstStyle/>
        <a:p>
          <a:endParaRPr lang="en-US" sz="1100"/>
        </a:p>
      </dgm:t>
    </dgm:pt>
    <dgm:pt modelId="{BEB9DA03-A983-7A45-A3EE-4A6787E5EE8F}" type="pres">
      <dgm:prSet presAssocID="{A5D9E9B0-7B89-9A46-944B-1BA3192F4A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0CEE9-E74C-E041-888B-6AD630C54546}" type="pres">
      <dgm:prSet presAssocID="{DA8CE601-D58F-0C4B-BF04-C2F5AA91DA8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6B93D-499A-D14C-A523-167AC836FAAA}" type="pres">
      <dgm:prSet presAssocID="{BE0992F4-E401-EC40-83D7-3EE694451F62}" presName="spacer" presStyleCnt="0"/>
      <dgm:spPr/>
    </dgm:pt>
    <dgm:pt modelId="{554DB063-A67F-0246-9905-26663D8B2021}" type="pres">
      <dgm:prSet presAssocID="{5C4FCCE6-6365-7A47-A6D7-F348E42DF2C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862675-EE5B-A740-8F46-A17F0FDEAEB1}" type="presOf" srcId="{A5D9E9B0-7B89-9A46-944B-1BA3192F4A85}" destId="{BEB9DA03-A983-7A45-A3EE-4A6787E5EE8F}" srcOrd="0" destOrd="0" presId="urn:microsoft.com/office/officeart/2005/8/layout/vList2"/>
    <dgm:cxn modelId="{0588CCC4-51F1-0847-A97C-F89879DB6E0C}" type="presOf" srcId="{5C4FCCE6-6365-7A47-A6D7-F348E42DF2C9}" destId="{554DB063-A67F-0246-9905-26663D8B2021}" srcOrd="0" destOrd="0" presId="urn:microsoft.com/office/officeart/2005/8/layout/vList2"/>
    <dgm:cxn modelId="{B011CE75-CA2F-8C43-AF13-AF42FBDE8F44}" srcId="{A5D9E9B0-7B89-9A46-944B-1BA3192F4A85}" destId="{5C4FCCE6-6365-7A47-A6D7-F348E42DF2C9}" srcOrd="1" destOrd="0" parTransId="{029B2BB4-8F06-AB4A-B1A3-56C6FFA42659}" sibTransId="{729568B6-4D3A-F742-86C9-E454BAB8A8EC}"/>
    <dgm:cxn modelId="{3C1ED29C-0538-494E-8B5C-56F734031CB6}" type="presOf" srcId="{DA8CE601-D58F-0C4B-BF04-C2F5AA91DA85}" destId="{E120CEE9-E74C-E041-888B-6AD630C54546}" srcOrd="0" destOrd="0" presId="urn:microsoft.com/office/officeart/2005/8/layout/vList2"/>
    <dgm:cxn modelId="{E4694A3F-B1D7-EA4C-9F44-866648532DBF}" srcId="{A5D9E9B0-7B89-9A46-944B-1BA3192F4A85}" destId="{DA8CE601-D58F-0C4B-BF04-C2F5AA91DA85}" srcOrd="0" destOrd="0" parTransId="{57E7CD80-0205-DB42-9AF8-26FF83B5A995}" sibTransId="{BE0992F4-E401-EC40-83D7-3EE694451F62}"/>
    <dgm:cxn modelId="{7EF716E6-4DCD-5549-A2EB-926B56B0B819}" type="presParOf" srcId="{BEB9DA03-A983-7A45-A3EE-4A6787E5EE8F}" destId="{E120CEE9-E74C-E041-888B-6AD630C54546}" srcOrd="0" destOrd="0" presId="urn:microsoft.com/office/officeart/2005/8/layout/vList2"/>
    <dgm:cxn modelId="{9D36C437-C088-B548-9CB1-3CAF1085D435}" type="presParOf" srcId="{BEB9DA03-A983-7A45-A3EE-4A6787E5EE8F}" destId="{54B6B93D-499A-D14C-A523-167AC836FAAA}" srcOrd="1" destOrd="0" presId="urn:microsoft.com/office/officeart/2005/8/layout/vList2"/>
    <dgm:cxn modelId="{C54AC9BD-9155-924B-B5F0-58B01E47B164}" type="presParOf" srcId="{BEB9DA03-A983-7A45-A3EE-4A6787E5EE8F}" destId="{554DB063-A67F-0246-9905-26663D8B202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D9E9B0-7B89-9A46-944B-1BA3192F4A8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8CE601-D58F-0C4B-BF04-C2F5AA91DA85}">
      <dgm:prSet phldrT="[Text]" custT="1"/>
      <dgm:spPr/>
      <dgm:t>
        <a:bodyPr/>
        <a:lstStyle/>
        <a:p>
          <a:r>
            <a:rPr lang="en-US" sz="1050" dirty="0" smtClean="0"/>
            <a:t>LINUX</a:t>
          </a:r>
          <a:endParaRPr lang="en-US" sz="1050" dirty="0"/>
        </a:p>
      </dgm:t>
    </dgm:pt>
    <dgm:pt modelId="{57E7CD80-0205-DB42-9AF8-26FF83B5A995}" type="parTrans" cxnId="{E4694A3F-B1D7-EA4C-9F44-866648532DBF}">
      <dgm:prSet/>
      <dgm:spPr/>
      <dgm:t>
        <a:bodyPr/>
        <a:lstStyle/>
        <a:p>
          <a:endParaRPr lang="en-US" sz="1100"/>
        </a:p>
      </dgm:t>
    </dgm:pt>
    <dgm:pt modelId="{BE0992F4-E401-EC40-83D7-3EE694451F62}" type="sibTrans" cxnId="{E4694A3F-B1D7-EA4C-9F44-866648532DBF}">
      <dgm:prSet/>
      <dgm:spPr/>
      <dgm:t>
        <a:bodyPr/>
        <a:lstStyle/>
        <a:p>
          <a:endParaRPr lang="en-US" sz="1100"/>
        </a:p>
      </dgm:t>
    </dgm:pt>
    <dgm:pt modelId="{5C4FCCE6-6365-7A47-A6D7-F348E42DF2C9}">
      <dgm:prSet phldrT="[Text]" custT="1"/>
      <dgm:spPr/>
      <dgm:t>
        <a:bodyPr/>
        <a:lstStyle/>
        <a:p>
          <a:r>
            <a:rPr lang="en-US" sz="1050" dirty="0" smtClean="0"/>
            <a:t>Windows</a:t>
          </a:r>
          <a:endParaRPr lang="en-US" sz="1050" dirty="0"/>
        </a:p>
      </dgm:t>
    </dgm:pt>
    <dgm:pt modelId="{029B2BB4-8F06-AB4A-B1A3-56C6FFA42659}" type="parTrans" cxnId="{B011CE75-CA2F-8C43-AF13-AF42FBDE8F44}">
      <dgm:prSet/>
      <dgm:spPr/>
      <dgm:t>
        <a:bodyPr/>
        <a:lstStyle/>
        <a:p>
          <a:endParaRPr lang="en-US" sz="1100"/>
        </a:p>
      </dgm:t>
    </dgm:pt>
    <dgm:pt modelId="{729568B6-4D3A-F742-86C9-E454BAB8A8EC}" type="sibTrans" cxnId="{B011CE75-CA2F-8C43-AF13-AF42FBDE8F44}">
      <dgm:prSet/>
      <dgm:spPr/>
      <dgm:t>
        <a:bodyPr/>
        <a:lstStyle/>
        <a:p>
          <a:endParaRPr lang="en-US" sz="1100"/>
        </a:p>
      </dgm:t>
    </dgm:pt>
    <dgm:pt modelId="{97F4E427-AE35-2E49-8C06-17ED1F7A2DC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Wincc</a:t>
          </a:r>
          <a:r>
            <a:rPr lang="en-US" sz="1050" dirty="0" smtClean="0">
              <a:solidFill>
                <a:srgbClr val="333333"/>
              </a:solidFill>
            </a:rPr>
            <a:t>-OA</a:t>
          </a:r>
          <a:endParaRPr lang="en-US" sz="1050" dirty="0">
            <a:solidFill>
              <a:srgbClr val="333333"/>
            </a:solidFill>
          </a:endParaRPr>
        </a:p>
      </dgm:t>
    </dgm:pt>
    <dgm:pt modelId="{7E98DD3A-58E4-E248-950C-9DDEF86A0060}" type="parTrans" cxnId="{BD4DB14F-1BB0-1A43-8D56-0383C2BA3D01}">
      <dgm:prSet/>
      <dgm:spPr/>
      <dgm:t>
        <a:bodyPr/>
        <a:lstStyle/>
        <a:p>
          <a:endParaRPr lang="en-US" sz="1100"/>
        </a:p>
      </dgm:t>
    </dgm:pt>
    <dgm:pt modelId="{8E5585E4-5668-B64C-ADB5-770D878D2242}" type="sibTrans" cxnId="{BD4DB14F-1BB0-1A43-8D56-0383C2BA3D01}">
      <dgm:prSet/>
      <dgm:spPr/>
      <dgm:t>
        <a:bodyPr/>
        <a:lstStyle/>
        <a:p>
          <a:endParaRPr lang="en-US" sz="1100"/>
        </a:p>
      </dgm:t>
    </dgm:pt>
    <dgm:pt modelId="{231D8A45-55A0-2746-8ABA-645FF58B17AC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LabVIEW</a:t>
          </a:r>
          <a:endParaRPr lang="en-US" sz="1050" dirty="0">
            <a:solidFill>
              <a:srgbClr val="333333"/>
            </a:solidFill>
          </a:endParaRPr>
        </a:p>
      </dgm:t>
    </dgm:pt>
    <dgm:pt modelId="{EE903541-83BB-E946-95FA-EB7C2065E8AD}" type="parTrans" cxnId="{23A1E43D-B15B-B14E-BE88-55F6D67FA6EE}">
      <dgm:prSet/>
      <dgm:spPr/>
      <dgm:t>
        <a:bodyPr/>
        <a:lstStyle/>
        <a:p>
          <a:endParaRPr lang="en-US" sz="1100"/>
        </a:p>
      </dgm:t>
    </dgm:pt>
    <dgm:pt modelId="{CC6E28FF-149D-1644-9114-1CA624E18172}" type="sibTrans" cxnId="{23A1E43D-B15B-B14E-BE88-55F6D67FA6EE}">
      <dgm:prSet/>
      <dgm:spPr/>
      <dgm:t>
        <a:bodyPr/>
        <a:lstStyle/>
        <a:p>
          <a:endParaRPr lang="en-US" sz="1100"/>
        </a:p>
      </dgm:t>
    </dgm:pt>
    <dgm:pt modelId="{0A3D959D-A190-8643-A85A-343AA61A7F09}">
      <dgm:prSet phldrT="[Text]" custT="1"/>
      <dgm:spPr>
        <a:solidFill>
          <a:srgbClr val="B3A2C7"/>
        </a:solidFill>
      </dgm:spPr>
      <dgm:t>
        <a:bodyPr/>
        <a:lstStyle/>
        <a:p>
          <a:pPr algn="l"/>
          <a:r>
            <a:rPr lang="en-US" sz="1050" dirty="0" smtClean="0">
              <a:solidFill>
                <a:srgbClr val="333333"/>
              </a:solidFill>
            </a:rPr>
            <a:t>PLC </a:t>
          </a:r>
        </a:p>
        <a:p>
          <a:pPr algn="l"/>
          <a:r>
            <a:rPr lang="en-US" sz="1050" dirty="0" smtClean="0">
              <a:solidFill>
                <a:srgbClr val="333333"/>
              </a:solidFill>
            </a:rPr>
            <a:t>tool</a:t>
          </a:r>
          <a:endParaRPr lang="en-US" sz="1050" dirty="0">
            <a:solidFill>
              <a:srgbClr val="333333"/>
            </a:solidFill>
          </a:endParaRPr>
        </a:p>
      </dgm:t>
    </dgm:pt>
    <dgm:pt modelId="{1C434398-5794-4743-9AA3-92FCD0A903A5}" type="parTrans" cxnId="{C836D9FB-510E-4A4D-B9A8-A7871C7D8369}">
      <dgm:prSet/>
      <dgm:spPr/>
      <dgm:t>
        <a:bodyPr/>
        <a:lstStyle/>
        <a:p>
          <a:endParaRPr lang="en-US" sz="1100"/>
        </a:p>
      </dgm:t>
    </dgm:pt>
    <dgm:pt modelId="{2CB3F2CE-2EA5-B04E-AEED-B808D585EB0C}" type="sibTrans" cxnId="{C836D9FB-510E-4A4D-B9A8-A7871C7D8369}">
      <dgm:prSet/>
      <dgm:spPr/>
      <dgm:t>
        <a:bodyPr/>
        <a:lstStyle/>
        <a:p>
          <a:endParaRPr lang="en-US" sz="1100"/>
        </a:p>
      </dgm:t>
    </dgm:pt>
    <dgm:pt modelId="{3277C3F7-ECF4-3A43-90B1-DFDD049724F9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1050" dirty="0" smtClean="0"/>
            <a:t>RADE</a:t>
          </a:r>
          <a:endParaRPr lang="en-US" sz="1050" dirty="0"/>
        </a:p>
      </dgm:t>
    </dgm:pt>
    <dgm:pt modelId="{1CC32711-29E4-5E4F-A482-2BE34AB0E028}" type="parTrans" cxnId="{1D8D9612-CD7E-3848-BAE2-BC02F9BFBD76}">
      <dgm:prSet/>
      <dgm:spPr/>
      <dgm:t>
        <a:bodyPr/>
        <a:lstStyle/>
        <a:p>
          <a:endParaRPr lang="en-US" sz="1100"/>
        </a:p>
      </dgm:t>
    </dgm:pt>
    <dgm:pt modelId="{886846F5-2E14-A44B-978F-6A79BC01E8C4}" type="sibTrans" cxnId="{1D8D9612-CD7E-3848-BAE2-BC02F9BFBD76}">
      <dgm:prSet/>
      <dgm:spPr/>
      <dgm:t>
        <a:bodyPr/>
        <a:lstStyle/>
        <a:p>
          <a:endParaRPr lang="en-US" sz="1100"/>
        </a:p>
      </dgm:t>
    </dgm:pt>
    <dgm:pt modelId="{3C348FC2-E974-024A-8BAF-28572AF36081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050" dirty="0" smtClean="0"/>
            <a:t>UNICOS/JCOP (SCADA)</a:t>
          </a:r>
          <a:endParaRPr lang="en-US" sz="1050" dirty="0"/>
        </a:p>
      </dgm:t>
    </dgm:pt>
    <dgm:pt modelId="{3C08AEBB-E700-6045-A667-F2827C783DA8}" type="parTrans" cxnId="{D225452D-B64D-A84E-B5CC-76EE79CBF3D6}">
      <dgm:prSet/>
      <dgm:spPr/>
      <dgm:t>
        <a:bodyPr/>
        <a:lstStyle/>
        <a:p>
          <a:endParaRPr lang="en-US" sz="1100"/>
        </a:p>
      </dgm:t>
    </dgm:pt>
    <dgm:pt modelId="{18E25FD7-3F8B-AD4D-924A-427960785642}" type="sibTrans" cxnId="{D225452D-B64D-A84E-B5CC-76EE79CBF3D6}">
      <dgm:prSet/>
      <dgm:spPr/>
      <dgm:t>
        <a:bodyPr/>
        <a:lstStyle/>
        <a:p>
          <a:endParaRPr lang="en-US" sz="1100"/>
        </a:p>
      </dgm:t>
    </dgm:pt>
    <dgm:pt modelId="{DBDFB5B8-0FFC-5045-93BB-6AAA7C18C6ED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050" dirty="0" smtClean="0"/>
            <a:t>UNICOS  CPC</a:t>
          </a:r>
          <a:endParaRPr lang="en-US" sz="1050" dirty="0"/>
        </a:p>
      </dgm:t>
    </dgm:pt>
    <dgm:pt modelId="{E6C2621C-2432-C844-907C-A3694AE08BD0}" type="parTrans" cxnId="{FE30A246-312F-494B-BCE2-94371953A783}">
      <dgm:prSet/>
      <dgm:spPr/>
      <dgm:t>
        <a:bodyPr/>
        <a:lstStyle/>
        <a:p>
          <a:endParaRPr lang="en-US" sz="1100"/>
        </a:p>
      </dgm:t>
    </dgm:pt>
    <dgm:pt modelId="{19FFBC90-8DB9-3740-BDFE-9EFD0DE07A07}" type="sibTrans" cxnId="{FE30A246-312F-494B-BCE2-94371953A783}">
      <dgm:prSet/>
      <dgm:spPr/>
      <dgm:t>
        <a:bodyPr/>
        <a:lstStyle/>
        <a:p>
          <a:endParaRPr lang="en-US" sz="1100"/>
        </a:p>
      </dgm:t>
    </dgm:pt>
    <dgm:pt modelId="{765C6BAB-B0B5-CA41-9924-248F980121DF}">
      <dgm:prSet phldrT="[Text]"/>
      <dgm:spPr>
        <a:noFill/>
        <a:effectLst>
          <a:glow>
            <a:scrgbClr r="0" g="0" b="0"/>
          </a:glow>
        </a:effectLst>
      </dgm:spPr>
      <dgm:t>
        <a:bodyPr/>
        <a:lstStyle/>
        <a:p>
          <a:endParaRPr lang="en-US" dirty="0"/>
        </a:p>
      </dgm:t>
    </dgm:pt>
    <dgm:pt modelId="{36C99FB7-3DBA-6740-8085-E5CA2F89E090}" type="parTrans" cxnId="{D5621188-9B5B-694D-9566-963013D1073C}">
      <dgm:prSet/>
      <dgm:spPr/>
      <dgm:t>
        <a:bodyPr/>
        <a:lstStyle/>
        <a:p>
          <a:endParaRPr lang="en-US"/>
        </a:p>
      </dgm:t>
    </dgm:pt>
    <dgm:pt modelId="{6A576264-DBDA-854E-AE50-59BAC4303232}" type="sibTrans" cxnId="{D5621188-9B5B-694D-9566-963013D1073C}">
      <dgm:prSet/>
      <dgm:spPr/>
      <dgm:t>
        <a:bodyPr/>
        <a:lstStyle/>
        <a:p>
          <a:endParaRPr lang="en-US"/>
        </a:p>
      </dgm:t>
    </dgm:pt>
    <dgm:pt modelId="{BEB9DA03-A983-7A45-A3EE-4A6787E5EE8F}" type="pres">
      <dgm:prSet presAssocID="{A5D9E9B0-7B89-9A46-944B-1BA3192F4A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0CEE9-E74C-E041-888B-6AD630C54546}" type="pres">
      <dgm:prSet presAssocID="{DA8CE601-D58F-0C4B-BF04-C2F5AA91DA8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6B93D-499A-D14C-A523-167AC836FAAA}" type="pres">
      <dgm:prSet presAssocID="{BE0992F4-E401-EC40-83D7-3EE694451F62}" presName="spacer" presStyleCnt="0"/>
      <dgm:spPr/>
    </dgm:pt>
    <dgm:pt modelId="{554DB063-A67F-0246-9905-26663D8B2021}" type="pres">
      <dgm:prSet presAssocID="{5C4FCCE6-6365-7A47-A6D7-F348E42DF2C9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BAFE6-4DDB-CC4D-AEE9-ECE904C3353F}" type="pres">
      <dgm:prSet presAssocID="{729568B6-4D3A-F742-86C9-E454BAB8A8EC}" presName="spacer" presStyleCnt="0"/>
      <dgm:spPr/>
    </dgm:pt>
    <dgm:pt modelId="{0ABBDC9B-2686-6B4A-81D1-55EFB6A26484}" type="pres">
      <dgm:prSet presAssocID="{97F4E427-AE35-2E49-8C06-17ED1F7A2DCB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6D253-7F75-4348-9D84-AF27845C1DAD}" type="pres">
      <dgm:prSet presAssocID="{8E5585E4-5668-B64C-ADB5-770D878D2242}" presName="spacer" presStyleCnt="0"/>
      <dgm:spPr/>
    </dgm:pt>
    <dgm:pt modelId="{D2735B53-3A5C-5844-BDC0-152827B436A3}" type="pres">
      <dgm:prSet presAssocID="{231D8A45-55A0-2746-8ABA-645FF58B17AC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D4901-A898-C34E-9CFB-09C56CFA88CF}" type="pres">
      <dgm:prSet presAssocID="{CC6E28FF-149D-1644-9114-1CA624E18172}" presName="spacer" presStyleCnt="0"/>
      <dgm:spPr/>
    </dgm:pt>
    <dgm:pt modelId="{0E76B8E9-59E1-5944-A6A0-8E0E6756C735}" type="pres">
      <dgm:prSet presAssocID="{0A3D959D-A190-8643-A85A-343AA61A7F09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A164D-0BAC-5843-A0C2-515E4A16D17B}" type="pres">
      <dgm:prSet presAssocID="{2CB3F2CE-2EA5-B04E-AEED-B808D585EB0C}" presName="spacer" presStyleCnt="0"/>
      <dgm:spPr/>
    </dgm:pt>
    <dgm:pt modelId="{2CE5C051-2E74-A74C-BDB8-4B172909F68B}" type="pres">
      <dgm:prSet presAssocID="{765C6BAB-B0B5-CA41-9924-248F980121DF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7CC11-E5FA-254B-A4FA-9AB3BBB58C51}" type="pres">
      <dgm:prSet presAssocID="{6A576264-DBDA-854E-AE50-59BAC4303232}" presName="spacer" presStyleCnt="0"/>
      <dgm:spPr/>
    </dgm:pt>
    <dgm:pt modelId="{946BB5F5-1D73-604C-9F45-5900B454412E}" type="pres">
      <dgm:prSet presAssocID="{3277C3F7-ECF4-3A43-90B1-DFDD049724F9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95456-3083-A64F-BF1A-A0429FAF5C9B}" type="pres">
      <dgm:prSet presAssocID="{886846F5-2E14-A44B-978F-6A79BC01E8C4}" presName="spacer" presStyleCnt="0"/>
      <dgm:spPr/>
    </dgm:pt>
    <dgm:pt modelId="{7C16D9FF-1834-224F-9C8B-1F90440A1765}" type="pres">
      <dgm:prSet presAssocID="{3C348FC2-E974-024A-8BAF-28572AF3608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3DD28-D55A-5040-9001-1CAC171FE771}" type="pres">
      <dgm:prSet presAssocID="{18E25FD7-3F8B-AD4D-924A-427960785642}" presName="spacer" presStyleCnt="0"/>
      <dgm:spPr/>
    </dgm:pt>
    <dgm:pt modelId="{394A325D-E876-3949-A1BA-63BD007F81D7}" type="pres">
      <dgm:prSet presAssocID="{DBDFB5B8-0FFC-5045-93BB-6AAA7C18C6ED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368854-A3C3-A34B-A774-05EA8ED4F189}" type="presOf" srcId="{DA8CE601-D58F-0C4B-BF04-C2F5AA91DA85}" destId="{E120CEE9-E74C-E041-888B-6AD630C54546}" srcOrd="0" destOrd="0" presId="urn:microsoft.com/office/officeart/2005/8/layout/vList2"/>
    <dgm:cxn modelId="{1D8D9612-CD7E-3848-BAE2-BC02F9BFBD76}" srcId="{A5D9E9B0-7B89-9A46-944B-1BA3192F4A85}" destId="{3277C3F7-ECF4-3A43-90B1-DFDD049724F9}" srcOrd="6" destOrd="0" parTransId="{1CC32711-29E4-5E4F-A482-2BE34AB0E028}" sibTransId="{886846F5-2E14-A44B-978F-6A79BC01E8C4}"/>
    <dgm:cxn modelId="{C3EFC5E7-CB07-C247-9FD0-6051059E526F}" type="presOf" srcId="{231D8A45-55A0-2746-8ABA-645FF58B17AC}" destId="{D2735B53-3A5C-5844-BDC0-152827B436A3}" srcOrd="0" destOrd="0" presId="urn:microsoft.com/office/officeart/2005/8/layout/vList2"/>
    <dgm:cxn modelId="{58E698E0-C381-804E-B77C-E148EB761181}" type="presOf" srcId="{A5D9E9B0-7B89-9A46-944B-1BA3192F4A85}" destId="{BEB9DA03-A983-7A45-A3EE-4A6787E5EE8F}" srcOrd="0" destOrd="0" presId="urn:microsoft.com/office/officeart/2005/8/layout/vList2"/>
    <dgm:cxn modelId="{737C43B3-D7A5-144F-9B03-3BF4C25C7554}" type="presOf" srcId="{5C4FCCE6-6365-7A47-A6D7-F348E42DF2C9}" destId="{554DB063-A67F-0246-9905-26663D8B2021}" srcOrd="0" destOrd="0" presId="urn:microsoft.com/office/officeart/2005/8/layout/vList2"/>
    <dgm:cxn modelId="{D225452D-B64D-A84E-B5CC-76EE79CBF3D6}" srcId="{A5D9E9B0-7B89-9A46-944B-1BA3192F4A85}" destId="{3C348FC2-E974-024A-8BAF-28572AF36081}" srcOrd="7" destOrd="0" parTransId="{3C08AEBB-E700-6045-A667-F2827C783DA8}" sibTransId="{18E25FD7-3F8B-AD4D-924A-427960785642}"/>
    <dgm:cxn modelId="{4B09F5A0-EB90-824E-80D5-734207396620}" type="presOf" srcId="{97F4E427-AE35-2E49-8C06-17ED1F7A2DCB}" destId="{0ABBDC9B-2686-6B4A-81D1-55EFB6A26484}" srcOrd="0" destOrd="0" presId="urn:microsoft.com/office/officeart/2005/8/layout/vList2"/>
    <dgm:cxn modelId="{C815EDC3-DB21-254B-BF4A-A19764AA311A}" type="presOf" srcId="{DBDFB5B8-0FFC-5045-93BB-6AAA7C18C6ED}" destId="{394A325D-E876-3949-A1BA-63BD007F81D7}" srcOrd="0" destOrd="0" presId="urn:microsoft.com/office/officeart/2005/8/layout/vList2"/>
    <dgm:cxn modelId="{23A1E43D-B15B-B14E-BE88-55F6D67FA6EE}" srcId="{A5D9E9B0-7B89-9A46-944B-1BA3192F4A85}" destId="{231D8A45-55A0-2746-8ABA-645FF58B17AC}" srcOrd="3" destOrd="0" parTransId="{EE903541-83BB-E946-95FA-EB7C2065E8AD}" sibTransId="{CC6E28FF-149D-1644-9114-1CA624E18172}"/>
    <dgm:cxn modelId="{FE30A246-312F-494B-BCE2-94371953A783}" srcId="{A5D9E9B0-7B89-9A46-944B-1BA3192F4A85}" destId="{DBDFB5B8-0FFC-5045-93BB-6AAA7C18C6ED}" srcOrd="8" destOrd="0" parTransId="{E6C2621C-2432-C844-907C-A3694AE08BD0}" sibTransId="{19FFBC90-8DB9-3740-BDFE-9EFD0DE07A07}"/>
    <dgm:cxn modelId="{E4694A3F-B1D7-EA4C-9F44-866648532DBF}" srcId="{A5D9E9B0-7B89-9A46-944B-1BA3192F4A85}" destId="{DA8CE601-D58F-0C4B-BF04-C2F5AA91DA85}" srcOrd="0" destOrd="0" parTransId="{57E7CD80-0205-DB42-9AF8-26FF83B5A995}" sibTransId="{BE0992F4-E401-EC40-83D7-3EE694451F62}"/>
    <dgm:cxn modelId="{C836D9FB-510E-4A4D-B9A8-A7871C7D8369}" srcId="{A5D9E9B0-7B89-9A46-944B-1BA3192F4A85}" destId="{0A3D959D-A190-8643-A85A-343AA61A7F09}" srcOrd="4" destOrd="0" parTransId="{1C434398-5794-4743-9AA3-92FCD0A903A5}" sibTransId="{2CB3F2CE-2EA5-B04E-AEED-B808D585EB0C}"/>
    <dgm:cxn modelId="{BD4DB14F-1BB0-1A43-8D56-0383C2BA3D01}" srcId="{A5D9E9B0-7B89-9A46-944B-1BA3192F4A85}" destId="{97F4E427-AE35-2E49-8C06-17ED1F7A2DCB}" srcOrd="2" destOrd="0" parTransId="{7E98DD3A-58E4-E248-950C-9DDEF86A0060}" sibTransId="{8E5585E4-5668-B64C-ADB5-770D878D2242}"/>
    <dgm:cxn modelId="{EB983473-F492-D446-805A-16576B59C826}" type="presOf" srcId="{765C6BAB-B0B5-CA41-9924-248F980121DF}" destId="{2CE5C051-2E74-A74C-BDB8-4B172909F68B}" srcOrd="0" destOrd="0" presId="urn:microsoft.com/office/officeart/2005/8/layout/vList2"/>
    <dgm:cxn modelId="{D5621188-9B5B-694D-9566-963013D1073C}" srcId="{A5D9E9B0-7B89-9A46-944B-1BA3192F4A85}" destId="{765C6BAB-B0B5-CA41-9924-248F980121DF}" srcOrd="5" destOrd="0" parTransId="{36C99FB7-3DBA-6740-8085-E5CA2F89E090}" sibTransId="{6A576264-DBDA-854E-AE50-59BAC4303232}"/>
    <dgm:cxn modelId="{9F922269-C034-E84C-9083-60A177A98DA0}" type="presOf" srcId="{0A3D959D-A190-8643-A85A-343AA61A7F09}" destId="{0E76B8E9-59E1-5944-A6A0-8E0E6756C735}" srcOrd="0" destOrd="0" presId="urn:microsoft.com/office/officeart/2005/8/layout/vList2"/>
    <dgm:cxn modelId="{C5057DD3-8260-AC4C-9B56-E313B0EBDCBB}" type="presOf" srcId="{3277C3F7-ECF4-3A43-90B1-DFDD049724F9}" destId="{946BB5F5-1D73-604C-9F45-5900B454412E}" srcOrd="0" destOrd="0" presId="urn:microsoft.com/office/officeart/2005/8/layout/vList2"/>
    <dgm:cxn modelId="{E7760763-EB2E-D24E-B90F-E3BFB7BC2642}" type="presOf" srcId="{3C348FC2-E974-024A-8BAF-28572AF36081}" destId="{7C16D9FF-1834-224F-9C8B-1F90440A1765}" srcOrd="0" destOrd="0" presId="urn:microsoft.com/office/officeart/2005/8/layout/vList2"/>
    <dgm:cxn modelId="{B011CE75-CA2F-8C43-AF13-AF42FBDE8F44}" srcId="{A5D9E9B0-7B89-9A46-944B-1BA3192F4A85}" destId="{5C4FCCE6-6365-7A47-A6D7-F348E42DF2C9}" srcOrd="1" destOrd="0" parTransId="{029B2BB4-8F06-AB4A-B1A3-56C6FFA42659}" sibTransId="{729568B6-4D3A-F742-86C9-E454BAB8A8EC}"/>
    <dgm:cxn modelId="{C0863B08-16D6-F346-BE2D-340C2990EBF5}" type="presParOf" srcId="{BEB9DA03-A983-7A45-A3EE-4A6787E5EE8F}" destId="{E120CEE9-E74C-E041-888B-6AD630C54546}" srcOrd="0" destOrd="0" presId="urn:microsoft.com/office/officeart/2005/8/layout/vList2"/>
    <dgm:cxn modelId="{1E7E04EB-7772-084D-9F98-472B6D33BA97}" type="presParOf" srcId="{BEB9DA03-A983-7A45-A3EE-4A6787E5EE8F}" destId="{54B6B93D-499A-D14C-A523-167AC836FAAA}" srcOrd="1" destOrd="0" presId="urn:microsoft.com/office/officeart/2005/8/layout/vList2"/>
    <dgm:cxn modelId="{BFB2FFCF-3110-E143-885C-BF3E9FF2CCB5}" type="presParOf" srcId="{BEB9DA03-A983-7A45-A3EE-4A6787E5EE8F}" destId="{554DB063-A67F-0246-9905-26663D8B2021}" srcOrd="2" destOrd="0" presId="urn:microsoft.com/office/officeart/2005/8/layout/vList2"/>
    <dgm:cxn modelId="{087F934D-EA02-7A43-9381-8FDE92744D92}" type="presParOf" srcId="{BEB9DA03-A983-7A45-A3EE-4A6787E5EE8F}" destId="{905BAFE6-4DDB-CC4D-AEE9-ECE904C3353F}" srcOrd="3" destOrd="0" presId="urn:microsoft.com/office/officeart/2005/8/layout/vList2"/>
    <dgm:cxn modelId="{ADF373F7-B788-584E-A9BB-81DA68AD9BD6}" type="presParOf" srcId="{BEB9DA03-A983-7A45-A3EE-4A6787E5EE8F}" destId="{0ABBDC9B-2686-6B4A-81D1-55EFB6A26484}" srcOrd="4" destOrd="0" presId="urn:microsoft.com/office/officeart/2005/8/layout/vList2"/>
    <dgm:cxn modelId="{041A20C7-B328-9744-A1AA-3AF5EC792867}" type="presParOf" srcId="{BEB9DA03-A983-7A45-A3EE-4A6787E5EE8F}" destId="{ACF6D253-7F75-4348-9D84-AF27845C1DAD}" srcOrd="5" destOrd="0" presId="urn:microsoft.com/office/officeart/2005/8/layout/vList2"/>
    <dgm:cxn modelId="{81F8725E-E837-D044-BDA7-B142F282A1EA}" type="presParOf" srcId="{BEB9DA03-A983-7A45-A3EE-4A6787E5EE8F}" destId="{D2735B53-3A5C-5844-BDC0-152827B436A3}" srcOrd="6" destOrd="0" presId="urn:microsoft.com/office/officeart/2005/8/layout/vList2"/>
    <dgm:cxn modelId="{D76DA57B-73E0-D74F-A725-26CD829F2FE3}" type="presParOf" srcId="{BEB9DA03-A983-7A45-A3EE-4A6787E5EE8F}" destId="{AA0D4901-A898-C34E-9CFB-09C56CFA88CF}" srcOrd="7" destOrd="0" presId="urn:microsoft.com/office/officeart/2005/8/layout/vList2"/>
    <dgm:cxn modelId="{3AA5EC65-ED8B-AF41-AD40-C423D8E31525}" type="presParOf" srcId="{BEB9DA03-A983-7A45-A3EE-4A6787E5EE8F}" destId="{0E76B8E9-59E1-5944-A6A0-8E0E6756C735}" srcOrd="8" destOrd="0" presId="urn:microsoft.com/office/officeart/2005/8/layout/vList2"/>
    <dgm:cxn modelId="{8DC5A8F7-2AC2-1F4A-ABAF-BFCFC91FC837}" type="presParOf" srcId="{BEB9DA03-A983-7A45-A3EE-4A6787E5EE8F}" destId="{7C4A164D-0BAC-5843-A0C2-515E4A16D17B}" srcOrd="9" destOrd="0" presId="urn:microsoft.com/office/officeart/2005/8/layout/vList2"/>
    <dgm:cxn modelId="{EECF8A3A-C1B7-9D48-A6A9-FB268979CA00}" type="presParOf" srcId="{BEB9DA03-A983-7A45-A3EE-4A6787E5EE8F}" destId="{2CE5C051-2E74-A74C-BDB8-4B172909F68B}" srcOrd="10" destOrd="0" presId="urn:microsoft.com/office/officeart/2005/8/layout/vList2"/>
    <dgm:cxn modelId="{EAAF2997-D25C-2D42-80F5-C540A6407138}" type="presParOf" srcId="{BEB9DA03-A983-7A45-A3EE-4A6787E5EE8F}" destId="{A367CC11-E5FA-254B-A4FA-9AB3BBB58C51}" srcOrd="11" destOrd="0" presId="urn:microsoft.com/office/officeart/2005/8/layout/vList2"/>
    <dgm:cxn modelId="{39BB456B-C147-844F-86D3-4205948F06C2}" type="presParOf" srcId="{BEB9DA03-A983-7A45-A3EE-4A6787E5EE8F}" destId="{946BB5F5-1D73-604C-9F45-5900B454412E}" srcOrd="12" destOrd="0" presId="urn:microsoft.com/office/officeart/2005/8/layout/vList2"/>
    <dgm:cxn modelId="{4C5EF890-4B4D-E144-A7E6-0A16A8EF905C}" type="presParOf" srcId="{BEB9DA03-A983-7A45-A3EE-4A6787E5EE8F}" destId="{4B595456-3083-A64F-BF1A-A0429FAF5C9B}" srcOrd="13" destOrd="0" presId="urn:microsoft.com/office/officeart/2005/8/layout/vList2"/>
    <dgm:cxn modelId="{4A3FF247-2635-CA41-B555-9930BF58E753}" type="presParOf" srcId="{BEB9DA03-A983-7A45-A3EE-4A6787E5EE8F}" destId="{7C16D9FF-1834-224F-9C8B-1F90440A1765}" srcOrd="14" destOrd="0" presId="urn:microsoft.com/office/officeart/2005/8/layout/vList2"/>
    <dgm:cxn modelId="{1F2CB045-2781-DC4E-8178-11C634A1FBA8}" type="presParOf" srcId="{BEB9DA03-A983-7A45-A3EE-4A6787E5EE8F}" destId="{3E93DD28-D55A-5040-9001-1CAC171FE771}" srcOrd="15" destOrd="0" presId="urn:microsoft.com/office/officeart/2005/8/layout/vList2"/>
    <dgm:cxn modelId="{A37CE909-5574-904D-B361-6E3A79684771}" type="presParOf" srcId="{BEB9DA03-A983-7A45-A3EE-4A6787E5EE8F}" destId="{394A325D-E876-3949-A1BA-63BD007F81D7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D9E9B0-7B89-9A46-944B-1BA3192F4A8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8CE601-D58F-0C4B-BF04-C2F5AA91DA85}">
      <dgm:prSet phldrT="[Text]" custT="1"/>
      <dgm:spPr/>
      <dgm:t>
        <a:bodyPr/>
        <a:lstStyle/>
        <a:p>
          <a:r>
            <a:rPr lang="en-US" sz="1050" dirty="0" smtClean="0"/>
            <a:t>LINUX</a:t>
          </a:r>
          <a:endParaRPr lang="en-US" sz="1050" dirty="0"/>
        </a:p>
      </dgm:t>
    </dgm:pt>
    <dgm:pt modelId="{57E7CD80-0205-DB42-9AF8-26FF83B5A995}" type="parTrans" cxnId="{E4694A3F-B1D7-EA4C-9F44-866648532DBF}">
      <dgm:prSet/>
      <dgm:spPr/>
      <dgm:t>
        <a:bodyPr/>
        <a:lstStyle/>
        <a:p>
          <a:endParaRPr lang="en-US" sz="1100"/>
        </a:p>
      </dgm:t>
    </dgm:pt>
    <dgm:pt modelId="{BE0992F4-E401-EC40-83D7-3EE694451F62}" type="sibTrans" cxnId="{E4694A3F-B1D7-EA4C-9F44-866648532DBF}">
      <dgm:prSet/>
      <dgm:spPr/>
      <dgm:t>
        <a:bodyPr/>
        <a:lstStyle/>
        <a:p>
          <a:endParaRPr lang="en-US" sz="1100"/>
        </a:p>
      </dgm:t>
    </dgm:pt>
    <dgm:pt modelId="{5C4FCCE6-6365-7A47-A6D7-F348E42DF2C9}">
      <dgm:prSet phldrT="[Text]" custT="1"/>
      <dgm:spPr/>
      <dgm:t>
        <a:bodyPr/>
        <a:lstStyle/>
        <a:p>
          <a:r>
            <a:rPr lang="en-US" sz="1050" dirty="0" smtClean="0"/>
            <a:t>Windows</a:t>
          </a:r>
          <a:endParaRPr lang="en-US" sz="1050" dirty="0"/>
        </a:p>
      </dgm:t>
    </dgm:pt>
    <dgm:pt modelId="{029B2BB4-8F06-AB4A-B1A3-56C6FFA42659}" type="parTrans" cxnId="{B011CE75-CA2F-8C43-AF13-AF42FBDE8F44}">
      <dgm:prSet/>
      <dgm:spPr/>
      <dgm:t>
        <a:bodyPr/>
        <a:lstStyle/>
        <a:p>
          <a:endParaRPr lang="en-US" sz="1100"/>
        </a:p>
      </dgm:t>
    </dgm:pt>
    <dgm:pt modelId="{729568B6-4D3A-F742-86C9-E454BAB8A8EC}" type="sibTrans" cxnId="{B011CE75-CA2F-8C43-AF13-AF42FBDE8F44}">
      <dgm:prSet/>
      <dgm:spPr/>
      <dgm:t>
        <a:bodyPr/>
        <a:lstStyle/>
        <a:p>
          <a:endParaRPr lang="en-US" sz="1100"/>
        </a:p>
      </dgm:t>
    </dgm:pt>
    <dgm:pt modelId="{97F4E427-AE35-2E49-8C06-17ED1F7A2DC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Wincc</a:t>
          </a:r>
          <a:r>
            <a:rPr lang="en-US" sz="1050" dirty="0" smtClean="0">
              <a:solidFill>
                <a:srgbClr val="333333"/>
              </a:solidFill>
            </a:rPr>
            <a:t>-OA</a:t>
          </a:r>
          <a:endParaRPr lang="en-US" sz="1050" dirty="0">
            <a:solidFill>
              <a:srgbClr val="333333"/>
            </a:solidFill>
          </a:endParaRPr>
        </a:p>
      </dgm:t>
    </dgm:pt>
    <dgm:pt modelId="{7E98DD3A-58E4-E248-950C-9DDEF86A0060}" type="parTrans" cxnId="{BD4DB14F-1BB0-1A43-8D56-0383C2BA3D01}">
      <dgm:prSet/>
      <dgm:spPr/>
      <dgm:t>
        <a:bodyPr/>
        <a:lstStyle/>
        <a:p>
          <a:endParaRPr lang="en-US" sz="1100"/>
        </a:p>
      </dgm:t>
    </dgm:pt>
    <dgm:pt modelId="{8E5585E4-5668-B64C-ADB5-770D878D2242}" type="sibTrans" cxnId="{BD4DB14F-1BB0-1A43-8D56-0383C2BA3D01}">
      <dgm:prSet/>
      <dgm:spPr/>
      <dgm:t>
        <a:bodyPr/>
        <a:lstStyle/>
        <a:p>
          <a:endParaRPr lang="en-US" sz="1100"/>
        </a:p>
      </dgm:t>
    </dgm:pt>
    <dgm:pt modelId="{231D8A45-55A0-2746-8ABA-645FF58B17AC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LabVIEW</a:t>
          </a:r>
          <a:endParaRPr lang="en-US" sz="1050" dirty="0">
            <a:solidFill>
              <a:srgbClr val="333333"/>
            </a:solidFill>
          </a:endParaRPr>
        </a:p>
      </dgm:t>
    </dgm:pt>
    <dgm:pt modelId="{EE903541-83BB-E946-95FA-EB7C2065E8AD}" type="parTrans" cxnId="{23A1E43D-B15B-B14E-BE88-55F6D67FA6EE}">
      <dgm:prSet/>
      <dgm:spPr/>
      <dgm:t>
        <a:bodyPr/>
        <a:lstStyle/>
        <a:p>
          <a:endParaRPr lang="en-US" sz="1100"/>
        </a:p>
      </dgm:t>
    </dgm:pt>
    <dgm:pt modelId="{CC6E28FF-149D-1644-9114-1CA624E18172}" type="sibTrans" cxnId="{23A1E43D-B15B-B14E-BE88-55F6D67FA6EE}">
      <dgm:prSet/>
      <dgm:spPr/>
      <dgm:t>
        <a:bodyPr/>
        <a:lstStyle/>
        <a:p>
          <a:endParaRPr lang="en-US" sz="1100"/>
        </a:p>
      </dgm:t>
    </dgm:pt>
    <dgm:pt modelId="{0A3D959D-A190-8643-A85A-343AA61A7F09}">
      <dgm:prSet phldrT="[Text]" custT="1"/>
      <dgm:spPr>
        <a:solidFill>
          <a:srgbClr val="B3A2C7"/>
        </a:solidFill>
      </dgm:spPr>
      <dgm:t>
        <a:bodyPr/>
        <a:lstStyle/>
        <a:p>
          <a:pPr algn="l"/>
          <a:r>
            <a:rPr lang="en-US" sz="1050" dirty="0" smtClean="0">
              <a:solidFill>
                <a:srgbClr val="333333"/>
              </a:solidFill>
            </a:rPr>
            <a:t>PLC </a:t>
          </a:r>
        </a:p>
        <a:p>
          <a:pPr algn="l"/>
          <a:r>
            <a:rPr lang="en-US" sz="1050" dirty="0" smtClean="0">
              <a:solidFill>
                <a:srgbClr val="333333"/>
              </a:solidFill>
            </a:rPr>
            <a:t>tool</a:t>
          </a:r>
          <a:endParaRPr lang="en-US" sz="1050" dirty="0">
            <a:solidFill>
              <a:srgbClr val="333333"/>
            </a:solidFill>
          </a:endParaRPr>
        </a:p>
      </dgm:t>
    </dgm:pt>
    <dgm:pt modelId="{1C434398-5794-4743-9AA3-92FCD0A903A5}" type="parTrans" cxnId="{C836D9FB-510E-4A4D-B9A8-A7871C7D8369}">
      <dgm:prSet/>
      <dgm:spPr/>
      <dgm:t>
        <a:bodyPr/>
        <a:lstStyle/>
        <a:p>
          <a:endParaRPr lang="en-US" sz="1100"/>
        </a:p>
      </dgm:t>
    </dgm:pt>
    <dgm:pt modelId="{2CB3F2CE-2EA5-B04E-AEED-B808D585EB0C}" type="sibTrans" cxnId="{C836D9FB-510E-4A4D-B9A8-A7871C7D8369}">
      <dgm:prSet/>
      <dgm:spPr/>
      <dgm:t>
        <a:bodyPr/>
        <a:lstStyle/>
        <a:p>
          <a:endParaRPr lang="en-US" sz="1100"/>
        </a:p>
      </dgm:t>
    </dgm:pt>
    <dgm:pt modelId="{3277C3F7-ECF4-3A43-90B1-DFDD049724F9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RADE</a:t>
          </a:r>
          <a:endParaRPr lang="en-US" sz="1050" dirty="0">
            <a:solidFill>
              <a:srgbClr val="333333"/>
            </a:solidFill>
          </a:endParaRPr>
        </a:p>
      </dgm:t>
    </dgm:pt>
    <dgm:pt modelId="{1CC32711-29E4-5E4F-A482-2BE34AB0E028}" type="parTrans" cxnId="{1D8D9612-CD7E-3848-BAE2-BC02F9BFBD76}">
      <dgm:prSet/>
      <dgm:spPr/>
      <dgm:t>
        <a:bodyPr/>
        <a:lstStyle/>
        <a:p>
          <a:endParaRPr lang="en-US" sz="1100"/>
        </a:p>
      </dgm:t>
    </dgm:pt>
    <dgm:pt modelId="{886846F5-2E14-A44B-978F-6A79BC01E8C4}" type="sibTrans" cxnId="{1D8D9612-CD7E-3848-BAE2-BC02F9BFBD76}">
      <dgm:prSet/>
      <dgm:spPr/>
      <dgm:t>
        <a:bodyPr/>
        <a:lstStyle/>
        <a:p>
          <a:endParaRPr lang="en-US" sz="1100"/>
        </a:p>
      </dgm:t>
    </dgm:pt>
    <dgm:pt modelId="{3C348FC2-E974-024A-8BAF-28572AF36081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UNICOS/JCOP </a:t>
          </a:r>
        </a:p>
        <a:p>
          <a:r>
            <a:rPr lang="en-US" sz="1050" dirty="0" smtClean="0">
              <a:solidFill>
                <a:srgbClr val="333333"/>
              </a:solidFill>
            </a:rPr>
            <a:t>(SCADA)</a:t>
          </a:r>
          <a:endParaRPr lang="en-US" sz="1050" dirty="0">
            <a:solidFill>
              <a:srgbClr val="333333"/>
            </a:solidFill>
          </a:endParaRPr>
        </a:p>
      </dgm:t>
    </dgm:pt>
    <dgm:pt modelId="{3C08AEBB-E700-6045-A667-F2827C783DA8}" type="parTrans" cxnId="{D225452D-B64D-A84E-B5CC-76EE79CBF3D6}">
      <dgm:prSet/>
      <dgm:spPr/>
      <dgm:t>
        <a:bodyPr/>
        <a:lstStyle/>
        <a:p>
          <a:endParaRPr lang="en-US" sz="1100"/>
        </a:p>
      </dgm:t>
    </dgm:pt>
    <dgm:pt modelId="{18E25FD7-3F8B-AD4D-924A-427960785642}" type="sibTrans" cxnId="{D225452D-B64D-A84E-B5CC-76EE79CBF3D6}">
      <dgm:prSet/>
      <dgm:spPr/>
      <dgm:t>
        <a:bodyPr/>
        <a:lstStyle/>
        <a:p>
          <a:endParaRPr lang="en-US" sz="1100"/>
        </a:p>
      </dgm:t>
    </dgm:pt>
    <dgm:pt modelId="{DBDFB5B8-0FFC-5045-93BB-6AAA7C18C6ED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UNICOS  CPC</a:t>
          </a:r>
          <a:endParaRPr lang="en-US" sz="1050" dirty="0">
            <a:solidFill>
              <a:srgbClr val="333333"/>
            </a:solidFill>
          </a:endParaRPr>
        </a:p>
      </dgm:t>
    </dgm:pt>
    <dgm:pt modelId="{E6C2621C-2432-C844-907C-A3694AE08BD0}" type="parTrans" cxnId="{FE30A246-312F-494B-BCE2-94371953A783}">
      <dgm:prSet/>
      <dgm:spPr/>
      <dgm:t>
        <a:bodyPr/>
        <a:lstStyle/>
        <a:p>
          <a:endParaRPr lang="en-US" sz="1100"/>
        </a:p>
      </dgm:t>
    </dgm:pt>
    <dgm:pt modelId="{19FFBC90-8DB9-3740-BDFE-9EFD0DE07A07}" type="sibTrans" cxnId="{FE30A246-312F-494B-BCE2-94371953A783}">
      <dgm:prSet/>
      <dgm:spPr/>
      <dgm:t>
        <a:bodyPr/>
        <a:lstStyle/>
        <a:p>
          <a:endParaRPr lang="en-US" sz="1100"/>
        </a:p>
      </dgm:t>
    </dgm:pt>
    <dgm:pt modelId="{765C6BAB-B0B5-CA41-9924-248F980121DF}">
      <dgm:prSet phldrT="[Text]" custT="1"/>
      <dgm:spPr>
        <a:noFill/>
        <a:effectLst>
          <a:glow>
            <a:scrgbClr r="0" g="0" b="0"/>
          </a:glow>
        </a:effectLst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PLC HW</a:t>
          </a:r>
          <a:endParaRPr lang="en-US" sz="1050" dirty="0">
            <a:solidFill>
              <a:srgbClr val="333333"/>
            </a:solidFill>
          </a:endParaRPr>
        </a:p>
      </dgm:t>
    </dgm:pt>
    <dgm:pt modelId="{36C99FB7-3DBA-6740-8085-E5CA2F89E090}" type="parTrans" cxnId="{D5621188-9B5B-694D-9566-963013D1073C}">
      <dgm:prSet/>
      <dgm:spPr/>
      <dgm:t>
        <a:bodyPr/>
        <a:lstStyle/>
        <a:p>
          <a:endParaRPr lang="en-US"/>
        </a:p>
      </dgm:t>
    </dgm:pt>
    <dgm:pt modelId="{6A576264-DBDA-854E-AE50-59BAC4303232}" type="sibTrans" cxnId="{D5621188-9B5B-694D-9566-963013D1073C}">
      <dgm:prSet/>
      <dgm:spPr/>
      <dgm:t>
        <a:bodyPr/>
        <a:lstStyle/>
        <a:p>
          <a:endParaRPr lang="en-US"/>
        </a:p>
      </dgm:t>
    </dgm:pt>
    <dgm:pt modelId="{BEB9DA03-A983-7A45-A3EE-4A6787E5EE8F}" type="pres">
      <dgm:prSet presAssocID="{A5D9E9B0-7B89-9A46-944B-1BA3192F4A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0CEE9-E74C-E041-888B-6AD630C54546}" type="pres">
      <dgm:prSet presAssocID="{DA8CE601-D58F-0C4B-BF04-C2F5AA91DA8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6B93D-499A-D14C-A523-167AC836FAAA}" type="pres">
      <dgm:prSet presAssocID="{BE0992F4-E401-EC40-83D7-3EE694451F62}" presName="spacer" presStyleCnt="0"/>
      <dgm:spPr/>
    </dgm:pt>
    <dgm:pt modelId="{554DB063-A67F-0246-9905-26663D8B2021}" type="pres">
      <dgm:prSet presAssocID="{5C4FCCE6-6365-7A47-A6D7-F348E42DF2C9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BAFE6-4DDB-CC4D-AEE9-ECE904C3353F}" type="pres">
      <dgm:prSet presAssocID="{729568B6-4D3A-F742-86C9-E454BAB8A8EC}" presName="spacer" presStyleCnt="0"/>
      <dgm:spPr/>
    </dgm:pt>
    <dgm:pt modelId="{0ABBDC9B-2686-6B4A-81D1-55EFB6A26484}" type="pres">
      <dgm:prSet presAssocID="{97F4E427-AE35-2E49-8C06-17ED1F7A2DCB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6D253-7F75-4348-9D84-AF27845C1DAD}" type="pres">
      <dgm:prSet presAssocID="{8E5585E4-5668-B64C-ADB5-770D878D2242}" presName="spacer" presStyleCnt="0"/>
      <dgm:spPr/>
    </dgm:pt>
    <dgm:pt modelId="{D2735B53-3A5C-5844-BDC0-152827B436A3}" type="pres">
      <dgm:prSet presAssocID="{231D8A45-55A0-2746-8ABA-645FF58B17AC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D4901-A898-C34E-9CFB-09C56CFA88CF}" type="pres">
      <dgm:prSet presAssocID="{CC6E28FF-149D-1644-9114-1CA624E18172}" presName="spacer" presStyleCnt="0"/>
      <dgm:spPr/>
    </dgm:pt>
    <dgm:pt modelId="{0E76B8E9-59E1-5944-A6A0-8E0E6756C735}" type="pres">
      <dgm:prSet presAssocID="{0A3D959D-A190-8643-A85A-343AA61A7F09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A164D-0BAC-5843-A0C2-515E4A16D17B}" type="pres">
      <dgm:prSet presAssocID="{2CB3F2CE-2EA5-B04E-AEED-B808D585EB0C}" presName="spacer" presStyleCnt="0"/>
      <dgm:spPr/>
    </dgm:pt>
    <dgm:pt modelId="{2CE5C051-2E74-A74C-BDB8-4B172909F68B}" type="pres">
      <dgm:prSet presAssocID="{765C6BAB-B0B5-CA41-9924-248F980121DF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7CC11-E5FA-254B-A4FA-9AB3BBB58C51}" type="pres">
      <dgm:prSet presAssocID="{6A576264-DBDA-854E-AE50-59BAC4303232}" presName="spacer" presStyleCnt="0"/>
      <dgm:spPr/>
    </dgm:pt>
    <dgm:pt modelId="{946BB5F5-1D73-604C-9F45-5900B454412E}" type="pres">
      <dgm:prSet presAssocID="{3277C3F7-ECF4-3A43-90B1-DFDD049724F9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95456-3083-A64F-BF1A-A0429FAF5C9B}" type="pres">
      <dgm:prSet presAssocID="{886846F5-2E14-A44B-978F-6A79BC01E8C4}" presName="spacer" presStyleCnt="0"/>
      <dgm:spPr/>
    </dgm:pt>
    <dgm:pt modelId="{7C16D9FF-1834-224F-9C8B-1F90440A1765}" type="pres">
      <dgm:prSet presAssocID="{3C348FC2-E974-024A-8BAF-28572AF3608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3DD28-D55A-5040-9001-1CAC171FE771}" type="pres">
      <dgm:prSet presAssocID="{18E25FD7-3F8B-AD4D-924A-427960785642}" presName="spacer" presStyleCnt="0"/>
      <dgm:spPr/>
    </dgm:pt>
    <dgm:pt modelId="{394A325D-E876-3949-A1BA-63BD007F81D7}" type="pres">
      <dgm:prSet presAssocID="{DBDFB5B8-0FFC-5045-93BB-6AAA7C18C6ED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B8AB63-D7E1-1442-BF20-A0C0129EBAB2}" type="presOf" srcId="{3C348FC2-E974-024A-8BAF-28572AF36081}" destId="{7C16D9FF-1834-224F-9C8B-1F90440A1765}" srcOrd="0" destOrd="0" presId="urn:microsoft.com/office/officeart/2005/8/layout/vList2"/>
    <dgm:cxn modelId="{311291E5-C0D5-DC4B-BA7F-95611F721A93}" type="presOf" srcId="{DA8CE601-D58F-0C4B-BF04-C2F5AA91DA85}" destId="{E120CEE9-E74C-E041-888B-6AD630C54546}" srcOrd="0" destOrd="0" presId="urn:microsoft.com/office/officeart/2005/8/layout/vList2"/>
    <dgm:cxn modelId="{1D8D9612-CD7E-3848-BAE2-BC02F9BFBD76}" srcId="{A5D9E9B0-7B89-9A46-944B-1BA3192F4A85}" destId="{3277C3F7-ECF4-3A43-90B1-DFDD049724F9}" srcOrd="6" destOrd="0" parTransId="{1CC32711-29E4-5E4F-A482-2BE34AB0E028}" sibTransId="{886846F5-2E14-A44B-978F-6A79BC01E8C4}"/>
    <dgm:cxn modelId="{D225452D-B64D-A84E-B5CC-76EE79CBF3D6}" srcId="{A5D9E9B0-7B89-9A46-944B-1BA3192F4A85}" destId="{3C348FC2-E974-024A-8BAF-28572AF36081}" srcOrd="7" destOrd="0" parTransId="{3C08AEBB-E700-6045-A667-F2827C783DA8}" sibTransId="{18E25FD7-3F8B-AD4D-924A-427960785642}"/>
    <dgm:cxn modelId="{23A1E43D-B15B-B14E-BE88-55F6D67FA6EE}" srcId="{A5D9E9B0-7B89-9A46-944B-1BA3192F4A85}" destId="{231D8A45-55A0-2746-8ABA-645FF58B17AC}" srcOrd="3" destOrd="0" parTransId="{EE903541-83BB-E946-95FA-EB7C2065E8AD}" sibTransId="{CC6E28FF-149D-1644-9114-1CA624E18172}"/>
    <dgm:cxn modelId="{FE30A246-312F-494B-BCE2-94371953A783}" srcId="{A5D9E9B0-7B89-9A46-944B-1BA3192F4A85}" destId="{DBDFB5B8-0FFC-5045-93BB-6AAA7C18C6ED}" srcOrd="8" destOrd="0" parTransId="{E6C2621C-2432-C844-907C-A3694AE08BD0}" sibTransId="{19FFBC90-8DB9-3740-BDFE-9EFD0DE07A07}"/>
    <dgm:cxn modelId="{821C7D1F-7E5A-6C4A-A1D2-FA874064ED61}" type="presOf" srcId="{3277C3F7-ECF4-3A43-90B1-DFDD049724F9}" destId="{946BB5F5-1D73-604C-9F45-5900B454412E}" srcOrd="0" destOrd="0" presId="urn:microsoft.com/office/officeart/2005/8/layout/vList2"/>
    <dgm:cxn modelId="{64514DD6-E86F-7D48-8FF2-CF092AFF228C}" type="presOf" srcId="{231D8A45-55A0-2746-8ABA-645FF58B17AC}" destId="{D2735B53-3A5C-5844-BDC0-152827B436A3}" srcOrd="0" destOrd="0" presId="urn:microsoft.com/office/officeart/2005/8/layout/vList2"/>
    <dgm:cxn modelId="{E4694A3F-B1D7-EA4C-9F44-866648532DBF}" srcId="{A5D9E9B0-7B89-9A46-944B-1BA3192F4A85}" destId="{DA8CE601-D58F-0C4B-BF04-C2F5AA91DA85}" srcOrd="0" destOrd="0" parTransId="{57E7CD80-0205-DB42-9AF8-26FF83B5A995}" sibTransId="{BE0992F4-E401-EC40-83D7-3EE694451F62}"/>
    <dgm:cxn modelId="{1E7DB01A-2BB6-D64E-96DE-894EEAB00F65}" type="presOf" srcId="{5C4FCCE6-6365-7A47-A6D7-F348E42DF2C9}" destId="{554DB063-A67F-0246-9905-26663D8B2021}" srcOrd="0" destOrd="0" presId="urn:microsoft.com/office/officeart/2005/8/layout/vList2"/>
    <dgm:cxn modelId="{C836D9FB-510E-4A4D-B9A8-A7871C7D8369}" srcId="{A5D9E9B0-7B89-9A46-944B-1BA3192F4A85}" destId="{0A3D959D-A190-8643-A85A-343AA61A7F09}" srcOrd="4" destOrd="0" parTransId="{1C434398-5794-4743-9AA3-92FCD0A903A5}" sibTransId="{2CB3F2CE-2EA5-B04E-AEED-B808D585EB0C}"/>
    <dgm:cxn modelId="{BD4DB14F-1BB0-1A43-8D56-0383C2BA3D01}" srcId="{A5D9E9B0-7B89-9A46-944B-1BA3192F4A85}" destId="{97F4E427-AE35-2E49-8C06-17ED1F7A2DCB}" srcOrd="2" destOrd="0" parTransId="{7E98DD3A-58E4-E248-950C-9DDEF86A0060}" sibTransId="{8E5585E4-5668-B64C-ADB5-770D878D2242}"/>
    <dgm:cxn modelId="{1DAE28F6-3F3E-CC48-AD19-D710A270BE7F}" type="presOf" srcId="{0A3D959D-A190-8643-A85A-343AA61A7F09}" destId="{0E76B8E9-59E1-5944-A6A0-8E0E6756C735}" srcOrd="0" destOrd="0" presId="urn:microsoft.com/office/officeart/2005/8/layout/vList2"/>
    <dgm:cxn modelId="{C90754BD-6934-A341-B44B-74489E09846E}" type="presOf" srcId="{A5D9E9B0-7B89-9A46-944B-1BA3192F4A85}" destId="{BEB9DA03-A983-7A45-A3EE-4A6787E5EE8F}" srcOrd="0" destOrd="0" presId="urn:microsoft.com/office/officeart/2005/8/layout/vList2"/>
    <dgm:cxn modelId="{C3D93C9F-C029-C145-A576-EA2EBF5E1654}" type="presOf" srcId="{DBDFB5B8-0FFC-5045-93BB-6AAA7C18C6ED}" destId="{394A325D-E876-3949-A1BA-63BD007F81D7}" srcOrd="0" destOrd="0" presId="urn:microsoft.com/office/officeart/2005/8/layout/vList2"/>
    <dgm:cxn modelId="{D5621188-9B5B-694D-9566-963013D1073C}" srcId="{A5D9E9B0-7B89-9A46-944B-1BA3192F4A85}" destId="{765C6BAB-B0B5-CA41-9924-248F980121DF}" srcOrd="5" destOrd="0" parTransId="{36C99FB7-3DBA-6740-8085-E5CA2F89E090}" sibTransId="{6A576264-DBDA-854E-AE50-59BAC4303232}"/>
    <dgm:cxn modelId="{14ACBA8C-8BEA-D348-97FF-CAD8BBA2FC9C}" type="presOf" srcId="{97F4E427-AE35-2E49-8C06-17ED1F7A2DCB}" destId="{0ABBDC9B-2686-6B4A-81D1-55EFB6A26484}" srcOrd="0" destOrd="0" presId="urn:microsoft.com/office/officeart/2005/8/layout/vList2"/>
    <dgm:cxn modelId="{DD47FDE0-135B-5E43-AB35-64942B69AE88}" type="presOf" srcId="{765C6BAB-B0B5-CA41-9924-248F980121DF}" destId="{2CE5C051-2E74-A74C-BDB8-4B172909F68B}" srcOrd="0" destOrd="0" presId="urn:microsoft.com/office/officeart/2005/8/layout/vList2"/>
    <dgm:cxn modelId="{B011CE75-CA2F-8C43-AF13-AF42FBDE8F44}" srcId="{A5D9E9B0-7B89-9A46-944B-1BA3192F4A85}" destId="{5C4FCCE6-6365-7A47-A6D7-F348E42DF2C9}" srcOrd="1" destOrd="0" parTransId="{029B2BB4-8F06-AB4A-B1A3-56C6FFA42659}" sibTransId="{729568B6-4D3A-F742-86C9-E454BAB8A8EC}"/>
    <dgm:cxn modelId="{EEA79FDE-840D-044A-9CD6-EC597916172C}" type="presParOf" srcId="{BEB9DA03-A983-7A45-A3EE-4A6787E5EE8F}" destId="{E120CEE9-E74C-E041-888B-6AD630C54546}" srcOrd="0" destOrd="0" presId="urn:microsoft.com/office/officeart/2005/8/layout/vList2"/>
    <dgm:cxn modelId="{AC1119A7-9FA0-9C40-813B-94D5AFB81067}" type="presParOf" srcId="{BEB9DA03-A983-7A45-A3EE-4A6787E5EE8F}" destId="{54B6B93D-499A-D14C-A523-167AC836FAAA}" srcOrd="1" destOrd="0" presId="urn:microsoft.com/office/officeart/2005/8/layout/vList2"/>
    <dgm:cxn modelId="{2EC05D06-9805-9C46-B36A-89C5FCFD523A}" type="presParOf" srcId="{BEB9DA03-A983-7A45-A3EE-4A6787E5EE8F}" destId="{554DB063-A67F-0246-9905-26663D8B2021}" srcOrd="2" destOrd="0" presId="urn:microsoft.com/office/officeart/2005/8/layout/vList2"/>
    <dgm:cxn modelId="{C17C8583-C72E-1141-A0F1-DBE2DA43ED4B}" type="presParOf" srcId="{BEB9DA03-A983-7A45-A3EE-4A6787E5EE8F}" destId="{905BAFE6-4DDB-CC4D-AEE9-ECE904C3353F}" srcOrd="3" destOrd="0" presId="urn:microsoft.com/office/officeart/2005/8/layout/vList2"/>
    <dgm:cxn modelId="{CAAF749D-04C1-D340-9FFB-30B35DDEA1B5}" type="presParOf" srcId="{BEB9DA03-A983-7A45-A3EE-4A6787E5EE8F}" destId="{0ABBDC9B-2686-6B4A-81D1-55EFB6A26484}" srcOrd="4" destOrd="0" presId="urn:microsoft.com/office/officeart/2005/8/layout/vList2"/>
    <dgm:cxn modelId="{82823308-AB62-C14C-B236-A7AD75484530}" type="presParOf" srcId="{BEB9DA03-A983-7A45-A3EE-4A6787E5EE8F}" destId="{ACF6D253-7F75-4348-9D84-AF27845C1DAD}" srcOrd="5" destOrd="0" presId="urn:microsoft.com/office/officeart/2005/8/layout/vList2"/>
    <dgm:cxn modelId="{DD03C4CE-5085-A041-98E3-333A13F34C56}" type="presParOf" srcId="{BEB9DA03-A983-7A45-A3EE-4A6787E5EE8F}" destId="{D2735B53-3A5C-5844-BDC0-152827B436A3}" srcOrd="6" destOrd="0" presId="urn:microsoft.com/office/officeart/2005/8/layout/vList2"/>
    <dgm:cxn modelId="{8B64FF13-666F-C047-901B-0A6DC3D5425A}" type="presParOf" srcId="{BEB9DA03-A983-7A45-A3EE-4A6787E5EE8F}" destId="{AA0D4901-A898-C34E-9CFB-09C56CFA88CF}" srcOrd="7" destOrd="0" presId="urn:microsoft.com/office/officeart/2005/8/layout/vList2"/>
    <dgm:cxn modelId="{1BD960DE-6D9F-4248-A830-BC90CD57C228}" type="presParOf" srcId="{BEB9DA03-A983-7A45-A3EE-4A6787E5EE8F}" destId="{0E76B8E9-59E1-5944-A6A0-8E0E6756C735}" srcOrd="8" destOrd="0" presId="urn:microsoft.com/office/officeart/2005/8/layout/vList2"/>
    <dgm:cxn modelId="{F65FF9AB-5509-A742-96B4-2E8C5DF1869F}" type="presParOf" srcId="{BEB9DA03-A983-7A45-A3EE-4A6787E5EE8F}" destId="{7C4A164D-0BAC-5843-A0C2-515E4A16D17B}" srcOrd="9" destOrd="0" presId="urn:microsoft.com/office/officeart/2005/8/layout/vList2"/>
    <dgm:cxn modelId="{E356F389-904A-ED4D-AD13-C1A46DBE0036}" type="presParOf" srcId="{BEB9DA03-A983-7A45-A3EE-4A6787E5EE8F}" destId="{2CE5C051-2E74-A74C-BDB8-4B172909F68B}" srcOrd="10" destOrd="0" presId="urn:microsoft.com/office/officeart/2005/8/layout/vList2"/>
    <dgm:cxn modelId="{7A24BC03-F7B2-F040-BD1A-1EAC9708F4E7}" type="presParOf" srcId="{BEB9DA03-A983-7A45-A3EE-4A6787E5EE8F}" destId="{A367CC11-E5FA-254B-A4FA-9AB3BBB58C51}" srcOrd="11" destOrd="0" presId="urn:microsoft.com/office/officeart/2005/8/layout/vList2"/>
    <dgm:cxn modelId="{612826CC-A1B7-4E4D-BAF3-50F6E2559AEF}" type="presParOf" srcId="{BEB9DA03-A983-7A45-A3EE-4A6787E5EE8F}" destId="{946BB5F5-1D73-604C-9F45-5900B454412E}" srcOrd="12" destOrd="0" presId="urn:microsoft.com/office/officeart/2005/8/layout/vList2"/>
    <dgm:cxn modelId="{116E104F-B085-1C48-850D-455D988ACBBA}" type="presParOf" srcId="{BEB9DA03-A983-7A45-A3EE-4A6787E5EE8F}" destId="{4B595456-3083-A64F-BF1A-A0429FAF5C9B}" srcOrd="13" destOrd="0" presId="urn:microsoft.com/office/officeart/2005/8/layout/vList2"/>
    <dgm:cxn modelId="{B6B0F6EA-229E-6942-B28C-FDDA55FDF45E}" type="presParOf" srcId="{BEB9DA03-A983-7A45-A3EE-4A6787E5EE8F}" destId="{7C16D9FF-1834-224F-9C8B-1F90440A1765}" srcOrd="14" destOrd="0" presId="urn:microsoft.com/office/officeart/2005/8/layout/vList2"/>
    <dgm:cxn modelId="{D4C72282-7CB6-024E-A809-E6FB70CC04D2}" type="presParOf" srcId="{BEB9DA03-A983-7A45-A3EE-4A6787E5EE8F}" destId="{3E93DD28-D55A-5040-9001-1CAC171FE771}" srcOrd="15" destOrd="0" presId="urn:microsoft.com/office/officeart/2005/8/layout/vList2"/>
    <dgm:cxn modelId="{B358CB2F-8F9C-4C45-81A9-7D5232505766}" type="presParOf" srcId="{BEB9DA03-A983-7A45-A3EE-4A6787E5EE8F}" destId="{394A325D-E876-3949-A1BA-63BD007F81D7}" srcOrd="16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D9E9B0-7B89-9A46-944B-1BA3192F4A85}" type="doc">
      <dgm:prSet loTypeId="urn:microsoft.com/office/officeart/2005/8/layout/vList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8CE601-D58F-0C4B-BF04-C2F5AA91DA85}">
      <dgm:prSet phldrT="[Text]" custT="1"/>
      <dgm:spPr/>
      <dgm:t>
        <a:bodyPr/>
        <a:lstStyle/>
        <a:p>
          <a:r>
            <a:rPr lang="en-US" sz="1050" dirty="0" smtClean="0"/>
            <a:t>LINUX</a:t>
          </a:r>
          <a:endParaRPr lang="en-US" sz="1050" dirty="0"/>
        </a:p>
      </dgm:t>
    </dgm:pt>
    <dgm:pt modelId="{57E7CD80-0205-DB42-9AF8-26FF83B5A995}" type="parTrans" cxnId="{E4694A3F-B1D7-EA4C-9F44-866648532DBF}">
      <dgm:prSet/>
      <dgm:spPr/>
      <dgm:t>
        <a:bodyPr/>
        <a:lstStyle/>
        <a:p>
          <a:endParaRPr lang="en-US" sz="1100"/>
        </a:p>
      </dgm:t>
    </dgm:pt>
    <dgm:pt modelId="{BE0992F4-E401-EC40-83D7-3EE694451F62}" type="sibTrans" cxnId="{E4694A3F-B1D7-EA4C-9F44-866648532DBF}">
      <dgm:prSet/>
      <dgm:spPr/>
      <dgm:t>
        <a:bodyPr/>
        <a:lstStyle/>
        <a:p>
          <a:endParaRPr lang="en-US" sz="1100"/>
        </a:p>
      </dgm:t>
    </dgm:pt>
    <dgm:pt modelId="{5C4FCCE6-6365-7A47-A6D7-F348E42DF2C9}">
      <dgm:prSet phldrT="[Text]" custT="1"/>
      <dgm:spPr/>
      <dgm:t>
        <a:bodyPr/>
        <a:lstStyle/>
        <a:p>
          <a:r>
            <a:rPr lang="en-US" sz="1050" dirty="0" smtClean="0"/>
            <a:t>Windows</a:t>
          </a:r>
          <a:endParaRPr lang="en-US" sz="1050" dirty="0"/>
        </a:p>
      </dgm:t>
    </dgm:pt>
    <dgm:pt modelId="{029B2BB4-8F06-AB4A-B1A3-56C6FFA42659}" type="parTrans" cxnId="{B011CE75-CA2F-8C43-AF13-AF42FBDE8F44}">
      <dgm:prSet/>
      <dgm:spPr/>
      <dgm:t>
        <a:bodyPr/>
        <a:lstStyle/>
        <a:p>
          <a:endParaRPr lang="en-US" sz="1100"/>
        </a:p>
      </dgm:t>
    </dgm:pt>
    <dgm:pt modelId="{729568B6-4D3A-F742-86C9-E454BAB8A8EC}" type="sibTrans" cxnId="{B011CE75-CA2F-8C43-AF13-AF42FBDE8F44}">
      <dgm:prSet/>
      <dgm:spPr/>
      <dgm:t>
        <a:bodyPr/>
        <a:lstStyle/>
        <a:p>
          <a:endParaRPr lang="en-US" sz="1100"/>
        </a:p>
      </dgm:t>
    </dgm:pt>
    <dgm:pt modelId="{97F4E427-AE35-2E49-8C06-17ED1F7A2DC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Wincc</a:t>
          </a:r>
          <a:r>
            <a:rPr lang="en-US" sz="1050" dirty="0" smtClean="0">
              <a:solidFill>
                <a:srgbClr val="333333"/>
              </a:solidFill>
            </a:rPr>
            <a:t>-OA</a:t>
          </a:r>
          <a:endParaRPr lang="en-US" sz="1050" dirty="0">
            <a:solidFill>
              <a:srgbClr val="333333"/>
            </a:solidFill>
          </a:endParaRPr>
        </a:p>
      </dgm:t>
    </dgm:pt>
    <dgm:pt modelId="{7E98DD3A-58E4-E248-950C-9DDEF86A0060}" type="parTrans" cxnId="{BD4DB14F-1BB0-1A43-8D56-0383C2BA3D01}">
      <dgm:prSet/>
      <dgm:spPr/>
      <dgm:t>
        <a:bodyPr/>
        <a:lstStyle/>
        <a:p>
          <a:endParaRPr lang="en-US" sz="1100"/>
        </a:p>
      </dgm:t>
    </dgm:pt>
    <dgm:pt modelId="{8E5585E4-5668-B64C-ADB5-770D878D2242}" type="sibTrans" cxnId="{BD4DB14F-1BB0-1A43-8D56-0383C2BA3D01}">
      <dgm:prSet/>
      <dgm:spPr/>
      <dgm:t>
        <a:bodyPr/>
        <a:lstStyle/>
        <a:p>
          <a:endParaRPr lang="en-US" sz="1100"/>
        </a:p>
      </dgm:t>
    </dgm:pt>
    <dgm:pt modelId="{231D8A45-55A0-2746-8ABA-645FF58B17AC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050" dirty="0" err="1" smtClean="0">
              <a:solidFill>
                <a:srgbClr val="333333"/>
              </a:solidFill>
            </a:rPr>
            <a:t>LabVIEW</a:t>
          </a:r>
          <a:endParaRPr lang="en-US" sz="1050" dirty="0">
            <a:solidFill>
              <a:srgbClr val="333333"/>
            </a:solidFill>
          </a:endParaRPr>
        </a:p>
      </dgm:t>
    </dgm:pt>
    <dgm:pt modelId="{EE903541-83BB-E946-95FA-EB7C2065E8AD}" type="parTrans" cxnId="{23A1E43D-B15B-B14E-BE88-55F6D67FA6EE}">
      <dgm:prSet/>
      <dgm:spPr/>
      <dgm:t>
        <a:bodyPr/>
        <a:lstStyle/>
        <a:p>
          <a:endParaRPr lang="en-US" sz="1100"/>
        </a:p>
      </dgm:t>
    </dgm:pt>
    <dgm:pt modelId="{CC6E28FF-149D-1644-9114-1CA624E18172}" type="sibTrans" cxnId="{23A1E43D-B15B-B14E-BE88-55F6D67FA6EE}">
      <dgm:prSet/>
      <dgm:spPr/>
      <dgm:t>
        <a:bodyPr/>
        <a:lstStyle/>
        <a:p>
          <a:endParaRPr lang="en-US" sz="1100"/>
        </a:p>
      </dgm:t>
    </dgm:pt>
    <dgm:pt modelId="{0A3D959D-A190-8643-A85A-343AA61A7F09}">
      <dgm:prSet phldrT="[Text]" custT="1"/>
      <dgm:spPr>
        <a:solidFill>
          <a:srgbClr val="B3A2C7"/>
        </a:solidFill>
      </dgm:spPr>
      <dgm:t>
        <a:bodyPr/>
        <a:lstStyle/>
        <a:p>
          <a:pPr algn="l"/>
          <a:r>
            <a:rPr lang="en-US" sz="1050" dirty="0" smtClean="0">
              <a:solidFill>
                <a:srgbClr val="333333"/>
              </a:solidFill>
            </a:rPr>
            <a:t>PLC </a:t>
          </a:r>
        </a:p>
        <a:p>
          <a:pPr algn="l"/>
          <a:r>
            <a:rPr lang="en-US" sz="1050" dirty="0" smtClean="0">
              <a:solidFill>
                <a:srgbClr val="333333"/>
              </a:solidFill>
            </a:rPr>
            <a:t>tool</a:t>
          </a:r>
          <a:endParaRPr lang="en-US" sz="1050" dirty="0">
            <a:solidFill>
              <a:srgbClr val="333333"/>
            </a:solidFill>
          </a:endParaRPr>
        </a:p>
      </dgm:t>
    </dgm:pt>
    <dgm:pt modelId="{1C434398-5794-4743-9AA3-92FCD0A903A5}" type="parTrans" cxnId="{C836D9FB-510E-4A4D-B9A8-A7871C7D8369}">
      <dgm:prSet/>
      <dgm:spPr/>
      <dgm:t>
        <a:bodyPr/>
        <a:lstStyle/>
        <a:p>
          <a:endParaRPr lang="en-US" sz="1100"/>
        </a:p>
      </dgm:t>
    </dgm:pt>
    <dgm:pt modelId="{2CB3F2CE-2EA5-B04E-AEED-B808D585EB0C}" type="sibTrans" cxnId="{C836D9FB-510E-4A4D-B9A8-A7871C7D8369}">
      <dgm:prSet/>
      <dgm:spPr/>
      <dgm:t>
        <a:bodyPr/>
        <a:lstStyle/>
        <a:p>
          <a:endParaRPr lang="en-US" sz="1100"/>
        </a:p>
      </dgm:t>
    </dgm:pt>
    <dgm:pt modelId="{3277C3F7-ECF4-3A43-90B1-DFDD049724F9}">
      <dgm:prSet phldrT="[Tex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RADE</a:t>
          </a:r>
          <a:endParaRPr lang="en-US" sz="1050" dirty="0">
            <a:solidFill>
              <a:srgbClr val="333333"/>
            </a:solidFill>
          </a:endParaRPr>
        </a:p>
      </dgm:t>
    </dgm:pt>
    <dgm:pt modelId="{1CC32711-29E4-5E4F-A482-2BE34AB0E028}" type="parTrans" cxnId="{1D8D9612-CD7E-3848-BAE2-BC02F9BFBD76}">
      <dgm:prSet/>
      <dgm:spPr/>
      <dgm:t>
        <a:bodyPr/>
        <a:lstStyle/>
        <a:p>
          <a:endParaRPr lang="en-US" sz="1100"/>
        </a:p>
      </dgm:t>
    </dgm:pt>
    <dgm:pt modelId="{886846F5-2E14-A44B-978F-6A79BC01E8C4}" type="sibTrans" cxnId="{1D8D9612-CD7E-3848-BAE2-BC02F9BFBD76}">
      <dgm:prSet/>
      <dgm:spPr/>
      <dgm:t>
        <a:bodyPr/>
        <a:lstStyle/>
        <a:p>
          <a:endParaRPr lang="en-US" sz="1100"/>
        </a:p>
      </dgm:t>
    </dgm:pt>
    <dgm:pt modelId="{3C348FC2-E974-024A-8BAF-28572AF36081}">
      <dgm:prSet phldrT="[Text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UNICOS/JCOP </a:t>
          </a:r>
        </a:p>
        <a:p>
          <a:r>
            <a:rPr lang="en-US" sz="1050" dirty="0" smtClean="0">
              <a:solidFill>
                <a:srgbClr val="333333"/>
              </a:solidFill>
            </a:rPr>
            <a:t>(SCADA)</a:t>
          </a:r>
          <a:endParaRPr lang="en-US" sz="1050" dirty="0">
            <a:solidFill>
              <a:srgbClr val="333333"/>
            </a:solidFill>
          </a:endParaRPr>
        </a:p>
      </dgm:t>
    </dgm:pt>
    <dgm:pt modelId="{3C08AEBB-E700-6045-A667-F2827C783DA8}" type="parTrans" cxnId="{D225452D-B64D-A84E-B5CC-76EE79CBF3D6}">
      <dgm:prSet/>
      <dgm:spPr/>
      <dgm:t>
        <a:bodyPr/>
        <a:lstStyle/>
        <a:p>
          <a:endParaRPr lang="en-US" sz="1100"/>
        </a:p>
      </dgm:t>
    </dgm:pt>
    <dgm:pt modelId="{18E25FD7-3F8B-AD4D-924A-427960785642}" type="sibTrans" cxnId="{D225452D-B64D-A84E-B5CC-76EE79CBF3D6}">
      <dgm:prSet/>
      <dgm:spPr/>
      <dgm:t>
        <a:bodyPr/>
        <a:lstStyle/>
        <a:p>
          <a:endParaRPr lang="en-US" sz="1100"/>
        </a:p>
      </dgm:t>
    </dgm:pt>
    <dgm:pt modelId="{DBDFB5B8-0FFC-5045-93BB-6AAA7C18C6ED}">
      <dgm:prSet phldrT="[Text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UNICOS  CPC</a:t>
          </a:r>
          <a:endParaRPr lang="en-US" sz="1050" dirty="0">
            <a:solidFill>
              <a:srgbClr val="333333"/>
            </a:solidFill>
          </a:endParaRPr>
        </a:p>
      </dgm:t>
    </dgm:pt>
    <dgm:pt modelId="{E6C2621C-2432-C844-907C-A3694AE08BD0}" type="parTrans" cxnId="{FE30A246-312F-494B-BCE2-94371953A783}">
      <dgm:prSet/>
      <dgm:spPr/>
      <dgm:t>
        <a:bodyPr/>
        <a:lstStyle/>
        <a:p>
          <a:endParaRPr lang="en-US" sz="1100"/>
        </a:p>
      </dgm:t>
    </dgm:pt>
    <dgm:pt modelId="{19FFBC90-8DB9-3740-BDFE-9EFD0DE07A07}" type="sibTrans" cxnId="{FE30A246-312F-494B-BCE2-94371953A783}">
      <dgm:prSet/>
      <dgm:spPr/>
      <dgm:t>
        <a:bodyPr/>
        <a:lstStyle/>
        <a:p>
          <a:endParaRPr lang="en-US" sz="1100"/>
        </a:p>
      </dgm:t>
    </dgm:pt>
    <dgm:pt modelId="{765C6BAB-B0B5-CA41-9924-248F980121DF}">
      <dgm:prSet phldrT="[Text]" custT="1"/>
      <dgm:spPr>
        <a:noFill/>
        <a:effectLst>
          <a:glow>
            <a:scrgbClr r="0" g="0" b="0"/>
          </a:glow>
        </a:effectLst>
      </dgm:spPr>
      <dgm:t>
        <a:bodyPr/>
        <a:lstStyle/>
        <a:p>
          <a:r>
            <a:rPr lang="en-US" sz="1050" dirty="0" smtClean="0">
              <a:solidFill>
                <a:srgbClr val="333333"/>
              </a:solidFill>
            </a:rPr>
            <a:t>PLC HW</a:t>
          </a:r>
          <a:endParaRPr lang="en-US" sz="1050" dirty="0">
            <a:solidFill>
              <a:srgbClr val="333333"/>
            </a:solidFill>
          </a:endParaRPr>
        </a:p>
      </dgm:t>
    </dgm:pt>
    <dgm:pt modelId="{36C99FB7-3DBA-6740-8085-E5CA2F89E090}" type="parTrans" cxnId="{D5621188-9B5B-694D-9566-963013D1073C}">
      <dgm:prSet/>
      <dgm:spPr/>
      <dgm:t>
        <a:bodyPr/>
        <a:lstStyle/>
        <a:p>
          <a:endParaRPr lang="en-US"/>
        </a:p>
      </dgm:t>
    </dgm:pt>
    <dgm:pt modelId="{6A576264-DBDA-854E-AE50-59BAC4303232}" type="sibTrans" cxnId="{D5621188-9B5B-694D-9566-963013D1073C}">
      <dgm:prSet/>
      <dgm:spPr/>
      <dgm:t>
        <a:bodyPr/>
        <a:lstStyle/>
        <a:p>
          <a:endParaRPr lang="en-US"/>
        </a:p>
      </dgm:t>
    </dgm:pt>
    <dgm:pt modelId="{BEB9DA03-A983-7A45-A3EE-4A6787E5EE8F}" type="pres">
      <dgm:prSet presAssocID="{A5D9E9B0-7B89-9A46-944B-1BA3192F4A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0CEE9-E74C-E041-888B-6AD630C54546}" type="pres">
      <dgm:prSet presAssocID="{DA8CE601-D58F-0C4B-BF04-C2F5AA91DA85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6B93D-499A-D14C-A523-167AC836FAAA}" type="pres">
      <dgm:prSet presAssocID="{BE0992F4-E401-EC40-83D7-3EE694451F62}" presName="spacer" presStyleCnt="0"/>
      <dgm:spPr/>
    </dgm:pt>
    <dgm:pt modelId="{554DB063-A67F-0246-9905-26663D8B2021}" type="pres">
      <dgm:prSet presAssocID="{5C4FCCE6-6365-7A47-A6D7-F348E42DF2C9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5BAFE6-4DDB-CC4D-AEE9-ECE904C3353F}" type="pres">
      <dgm:prSet presAssocID="{729568B6-4D3A-F742-86C9-E454BAB8A8EC}" presName="spacer" presStyleCnt="0"/>
      <dgm:spPr/>
    </dgm:pt>
    <dgm:pt modelId="{0ABBDC9B-2686-6B4A-81D1-55EFB6A26484}" type="pres">
      <dgm:prSet presAssocID="{97F4E427-AE35-2E49-8C06-17ED1F7A2DCB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6D253-7F75-4348-9D84-AF27845C1DAD}" type="pres">
      <dgm:prSet presAssocID="{8E5585E4-5668-B64C-ADB5-770D878D2242}" presName="spacer" presStyleCnt="0"/>
      <dgm:spPr/>
    </dgm:pt>
    <dgm:pt modelId="{D2735B53-3A5C-5844-BDC0-152827B436A3}" type="pres">
      <dgm:prSet presAssocID="{231D8A45-55A0-2746-8ABA-645FF58B17AC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D4901-A898-C34E-9CFB-09C56CFA88CF}" type="pres">
      <dgm:prSet presAssocID="{CC6E28FF-149D-1644-9114-1CA624E18172}" presName="spacer" presStyleCnt="0"/>
      <dgm:spPr/>
    </dgm:pt>
    <dgm:pt modelId="{0E76B8E9-59E1-5944-A6A0-8E0E6756C735}" type="pres">
      <dgm:prSet presAssocID="{0A3D959D-A190-8643-A85A-343AA61A7F09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A164D-0BAC-5843-A0C2-515E4A16D17B}" type="pres">
      <dgm:prSet presAssocID="{2CB3F2CE-2EA5-B04E-AEED-B808D585EB0C}" presName="spacer" presStyleCnt="0"/>
      <dgm:spPr/>
    </dgm:pt>
    <dgm:pt modelId="{2CE5C051-2E74-A74C-BDB8-4B172909F68B}" type="pres">
      <dgm:prSet presAssocID="{765C6BAB-B0B5-CA41-9924-248F980121DF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67CC11-E5FA-254B-A4FA-9AB3BBB58C51}" type="pres">
      <dgm:prSet presAssocID="{6A576264-DBDA-854E-AE50-59BAC4303232}" presName="spacer" presStyleCnt="0"/>
      <dgm:spPr/>
    </dgm:pt>
    <dgm:pt modelId="{946BB5F5-1D73-604C-9F45-5900B454412E}" type="pres">
      <dgm:prSet presAssocID="{3277C3F7-ECF4-3A43-90B1-DFDD049724F9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595456-3083-A64F-BF1A-A0429FAF5C9B}" type="pres">
      <dgm:prSet presAssocID="{886846F5-2E14-A44B-978F-6A79BC01E8C4}" presName="spacer" presStyleCnt="0"/>
      <dgm:spPr/>
    </dgm:pt>
    <dgm:pt modelId="{7C16D9FF-1834-224F-9C8B-1F90440A1765}" type="pres">
      <dgm:prSet presAssocID="{3C348FC2-E974-024A-8BAF-28572AF36081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93DD28-D55A-5040-9001-1CAC171FE771}" type="pres">
      <dgm:prSet presAssocID="{18E25FD7-3F8B-AD4D-924A-427960785642}" presName="spacer" presStyleCnt="0"/>
      <dgm:spPr/>
    </dgm:pt>
    <dgm:pt modelId="{394A325D-E876-3949-A1BA-63BD007F81D7}" type="pres">
      <dgm:prSet presAssocID="{DBDFB5B8-0FFC-5045-93BB-6AAA7C18C6ED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DDB1C9-C93B-B043-BF6B-A04FCF29BC1D}" type="presOf" srcId="{5C4FCCE6-6365-7A47-A6D7-F348E42DF2C9}" destId="{554DB063-A67F-0246-9905-26663D8B2021}" srcOrd="0" destOrd="0" presId="urn:microsoft.com/office/officeart/2005/8/layout/vList2"/>
    <dgm:cxn modelId="{2360834B-D6BB-CB4D-B7B9-F3AA7A275900}" type="presOf" srcId="{A5D9E9B0-7B89-9A46-944B-1BA3192F4A85}" destId="{BEB9DA03-A983-7A45-A3EE-4A6787E5EE8F}" srcOrd="0" destOrd="0" presId="urn:microsoft.com/office/officeart/2005/8/layout/vList2"/>
    <dgm:cxn modelId="{EB886424-50F9-AB48-8FB3-84588113D76A}" type="presOf" srcId="{0A3D959D-A190-8643-A85A-343AA61A7F09}" destId="{0E76B8E9-59E1-5944-A6A0-8E0E6756C735}" srcOrd="0" destOrd="0" presId="urn:microsoft.com/office/officeart/2005/8/layout/vList2"/>
    <dgm:cxn modelId="{1D8D9612-CD7E-3848-BAE2-BC02F9BFBD76}" srcId="{A5D9E9B0-7B89-9A46-944B-1BA3192F4A85}" destId="{3277C3F7-ECF4-3A43-90B1-DFDD049724F9}" srcOrd="6" destOrd="0" parTransId="{1CC32711-29E4-5E4F-A482-2BE34AB0E028}" sibTransId="{886846F5-2E14-A44B-978F-6A79BC01E8C4}"/>
    <dgm:cxn modelId="{3C5E7FC3-6D68-7E48-A0D5-8B30A2DB2001}" type="presOf" srcId="{765C6BAB-B0B5-CA41-9924-248F980121DF}" destId="{2CE5C051-2E74-A74C-BDB8-4B172909F68B}" srcOrd="0" destOrd="0" presId="urn:microsoft.com/office/officeart/2005/8/layout/vList2"/>
    <dgm:cxn modelId="{D225452D-B64D-A84E-B5CC-76EE79CBF3D6}" srcId="{A5D9E9B0-7B89-9A46-944B-1BA3192F4A85}" destId="{3C348FC2-E974-024A-8BAF-28572AF36081}" srcOrd="7" destOrd="0" parTransId="{3C08AEBB-E700-6045-A667-F2827C783DA8}" sibTransId="{18E25FD7-3F8B-AD4D-924A-427960785642}"/>
    <dgm:cxn modelId="{7E0993C9-E542-C949-8F25-A2934244AE7F}" type="presOf" srcId="{DBDFB5B8-0FFC-5045-93BB-6AAA7C18C6ED}" destId="{394A325D-E876-3949-A1BA-63BD007F81D7}" srcOrd="0" destOrd="0" presId="urn:microsoft.com/office/officeart/2005/8/layout/vList2"/>
    <dgm:cxn modelId="{23A1E43D-B15B-B14E-BE88-55F6D67FA6EE}" srcId="{A5D9E9B0-7B89-9A46-944B-1BA3192F4A85}" destId="{231D8A45-55A0-2746-8ABA-645FF58B17AC}" srcOrd="3" destOrd="0" parTransId="{EE903541-83BB-E946-95FA-EB7C2065E8AD}" sibTransId="{CC6E28FF-149D-1644-9114-1CA624E18172}"/>
    <dgm:cxn modelId="{FE30A246-312F-494B-BCE2-94371953A783}" srcId="{A5D9E9B0-7B89-9A46-944B-1BA3192F4A85}" destId="{DBDFB5B8-0FFC-5045-93BB-6AAA7C18C6ED}" srcOrd="8" destOrd="0" parTransId="{E6C2621C-2432-C844-907C-A3694AE08BD0}" sibTransId="{19FFBC90-8DB9-3740-BDFE-9EFD0DE07A07}"/>
    <dgm:cxn modelId="{E4694A3F-B1D7-EA4C-9F44-866648532DBF}" srcId="{A5D9E9B0-7B89-9A46-944B-1BA3192F4A85}" destId="{DA8CE601-D58F-0C4B-BF04-C2F5AA91DA85}" srcOrd="0" destOrd="0" parTransId="{57E7CD80-0205-DB42-9AF8-26FF83B5A995}" sibTransId="{BE0992F4-E401-EC40-83D7-3EE694451F62}"/>
    <dgm:cxn modelId="{244F8F91-E31F-EA40-8C01-00FF4EA09B2D}" type="presOf" srcId="{231D8A45-55A0-2746-8ABA-645FF58B17AC}" destId="{D2735B53-3A5C-5844-BDC0-152827B436A3}" srcOrd="0" destOrd="0" presId="urn:microsoft.com/office/officeart/2005/8/layout/vList2"/>
    <dgm:cxn modelId="{A4103A32-AC1E-7344-A018-72518FF9B07E}" type="presOf" srcId="{97F4E427-AE35-2E49-8C06-17ED1F7A2DCB}" destId="{0ABBDC9B-2686-6B4A-81D1-55EFB6A26484}" srcOrd="0" destOrd="0" presId="urn:microsoft.com/office/officeart/2005/8/layout/vList2"/>
    <dgm:cxn modelId="{8AEF274A-4C02-4849-A104-F272E91D86A8}" type="presOf" srcId="{3C348FC2-E974-024A-8BAF-28572AF36081}" destId="{7C16D9FF-1834-224F-9C8B-1F90440A1765}" srcOrd="0" destOrd="0" presId="urn:microsoft.com/office/officeart/2005/8/layout/vList2"/>
    <dgm:cxn modelId="{C836D9FB-510E-4A4D-B9A8-A7871C7D8369}" srcId="{A5D9E9B0-7B89-9A46-944B-1BA3192F4A85}" destId="{0A3D959D-A190-8643-A85A-343AA61A7F09}" srcOrd="4" destOrd="0" parTransId="{1C434398-5794-4743-9AA3-92FCD0A903A5}" sibTransId="{2CB3F2CE-2EA5-B04E-AEED-B808D585EB0C}"/>
    <dgm:cxn modelId="{BD4DB14F-1BB0-1A43-8D56-0383C2BA3D01}" srcId="{A5D9E9B0-7B89-9A46-944B-1BA3192F4A85}" destId="{97F4E427-AE35-2E49-8C06-17ED1F7A2DCB}" srcOrd="2" destOrd="0" parTransId="{7E98DD3A-58E4-E248-950C-9DDEF86A0060}" sibTransId="{8E5585E4-5668-B64C-ADB5-770D878D2242}"/>
    <dgm:cxn modelId="{D5621188-9B5B-694D-9566-963013D1073C}" srcId="{A5D9E9B0-7B89-9A46-944B-1BA3192F4A85}" destId="{765C6BAB-B0B5-CA41-9924-248F980121DF}" srcOrd="5" destOrd="0" parTransId="{36C99FB7-3DBA-6740-8085-E5CA2F89E090}" sibTransId="{6A576264-DBDA-854E-AE50-59BAC4303232}"/>
    <dgm:cxn modelId="{5856A5FF-7209-0D4E-97C8-EFF79DA6CD34}" type="presOf" srcId="{DA8CE601-D58F-0C4B-BF04-C2F5AA91DA85}" destId="{E120CEE9-E74C-E041-888B-6AD630C54546}" srcOrd="0" destOrd="0" presId="urn:microsoft.com/office/officeart/2005/8/layout/vList2"/>
    <dgm:cxn modelId="{200E2867-36F7-1F48-A537-CE7DA68BAF23}" type="presOf" srcId="{3277C3F7-ECF4-3A43-90B1-DFDD049724F9}" destId="{946BB5F5-1D73-604C-9F45-5900B454412E}" srcOrd="0" destOrd="0" presId="urn:microsoft.com/office/officeart/2005/8/layout/vList2"/>
    <dgm:cxn modelId="{B011CE75-CA2F-8C43-AF13-AF42FBDE8F44}" srcId="{A5D9E9B0-7B89-9A46-944B-1BA3192F4A85}" destId="{5C4FCCE6-6365-7A47-A6D7-F348E42DF2C9}" srcOrd="1" destOrd="0" parTransId="{029B2BB4-8F06-AB4A-B1A3-56C6FFA42659}" sibTransId="{729568B6-4D3A-F742-86C9-E454BAB8A8EC}"/>
    <dgm:cxn modelId="{7CB22473-CABA-4640-BB0C-B251F4BD8E47}" type="presParOf" srcId="{BEB9DA03-A983-7A45-A3EE-4A6787E5EE8F}" destId="{E120CEE9-E74C-E041-888B-6AD630C54546}" srcOrd="0" destOrd="0" presId="urn:microsoft.com/office/officeart/2005/8/layout/vList2"/>
    <dgm:cxn modelId="{A8867FF9-A968-9F4A-93BD-A3FC3D710690}" type="presParOf" srcId="{BEB9DA03-A983-7A45-A3EE-4A6787E5EE8F}" destId="{54B6B93D-499A-D14C-A523-167AC836FAAA}" srcOrd="1" destOrd="0" presId="urn:microsoft.com/office/officeart/2005/8/layout/vList2"/>
    <dgm:cxn modelId="{7D69AE71-81FC-0540-B260-C2BC661CFFAB}" type="presParOf" srcId="{BEB9DA03-A983-7A45-A3EE-4A6787E5EE8F}" destId="{554DB063-A67F-0246-9905-26663D8B2021}" srcOrd="2" destOrd="0" presId="urn:microsoft.com/office/officeart/2005/8/layout/vList2"/>
    <dgm:cxn modelId="{61D95C49-9A5F-4843-A1BB-662068A96937}" type="presParOf" srcId="{BEB9DA03-A983-7A45-A3EE-4A6787E5EE8F}" destId="{905BAFE6-4DDB-CC4D-AEE9-ECE904C3353F}" srcOrd="3" destOrd="0" presId="urn:microsoft.com/office/officeart/2005/8/layout/vList2"/>
    <dgm:cxn modelId="{61EC990D-FEE3-8142-B7A9-2669284D0C95}" type="presParOf" srcId="{BEB9DA03-A983-7A45-A3EE-4A6787E5EE8F}" destId="{0ABBDC9B-2686-6B4A-81D1-55EFB6A26484}" srcOrd="4" destOrd="0" presId="urn:microsoft.com/office/officeart/2005/8/layout/vList2"/>
    <dgm:cxn modelId="{5121D55A-817E-0547-A460-4C860E219030}" type="presParOf" srcId="{BEB9DA03-A983-7A45-A3EE-4A6787E5EE8F}" destId="{ACF6D253-7F75-4348-9D84-AF27845C1DAD}" srcOrd="5" destOrd="0" presId="urn:microsoft.com/office/officeart/2005/8/layout/vList2"/>
    <dgm:cxn modelId="{422E51C5-203C-9F44-BB74-3442104AC27C}" type="presParOf" srcId="{BEB9DA03-A983-7A45-A3EE-4A6787E5EE8F}" destId="{D2735B53-3A5C-5844-BDC0-152827B436A3}" srcOrd="6" destOrd="0" presId="urn:microsoft.com/office/officeart/2005/8/layout/vList2"/>
    <dgm:cxn modelId="{6DA922A4-3334-6E43-8293-8859B999A70C}" type="presParOf" srcId="{BEB9DA03-A983-7A45-A3EE-4A6787E5EE8F}" destId="{AA0D4901-A898-C34E-9CFB-09C56CFA88CF}" srcOrd="7" destOrd="0" presId="urn:microsoft.com/office/officeart/2005/8/layout/vList2"/>
    <dgm:cxn modelId="{33E134AA-6C9D-8845-99F5-99C81A18FB79}" type="presParOf" srcId="{BEB9DA03-A983-7A45-A3EE-4A6787E5EE8F}" destId="{0E76B8E9-59E1-5944-A6A0-8E0E6756C735}" srcOrd="8" destOrd="0" presId="urn:microsoft.com/office/officeart/2005/8/layout/vList2"/>
    <dgm:cxn modelId="{5BA5AF0E-1638-744C-9F88-2ECF8154B494}" type="presParOf" srcId="{BEB9DA03-A983-7A45-A3EE-4A6787E5EE8F}" destId="{7C4A164D-0BAC-5843-A0C2-515E4A16D17B}" srcOrd="9" destOrd="0" presId="urn:microsoft.com/office/officeart/2005/8/layout/vList2"/>
    <dgm:cxn modelId="{07C06BBD-ED67-A24B-B189-827D0493F3BC}" type="presParOf" srcId="{BEB9DA03-A983-7A45-A3EE-4A6787E5EE8F}" destId="{2CE5C051-2E74-A74C-BDB8-4B172909F68B}" srcOrd="10" destOrd="0" presId="urn:microsoft.com/office/officeart/2005/8/layout/vList2"/>
    <dgm:cxn modelId="{549887E3-8C2B-D846-ACD6-B01ED3AD0E55}" type="presParOf" srcId="{BEB9DA03-A983-7A45-A3EE-4A6787E5EE8F}" destId="{A367CC11-E5FA-254B-A4FA-9AB3BBB58C51}" srcOrd="11" destOrd="0" presId="urn:microsoft.com/office/officeart/2005/8/layout/vList2"/>
    <dgm:cxn modelId="{1F92AF8F-0CF6-A743-8BA3-1C3DB8E57C9D}" type="presParOf" srcId="{BEB9DA03-A983-7A45-A3EE-4A6787E5EE8F}" destId="{946BB5F5-1D73-604C-9F45-5900B454412E}" srcOrd="12" destOrd="0" presId="urn:microsoft.com/office/officeart/2005/8/layout/vList2"/>
    <dgm:cxn modelId="{DFEA9BA1-2708-6F47-BF29-C0E0EDB709D5}" type="presParOf" srcId="{BEB9DA03-A983-7A45-A3EE-4A6787E5EE8F}" destId="{4B595456-3083-A64F-BF1A-A0429FAF5C9B}" srcOrd="13" destOrd="0" presId="urn:microsoft.com/office/officeart/2005/8/layout/vList2"/>
    <dgm:cxn modelId="{A7113366-BC58-E743-ABE8-7FC3BBBE3233}" type="presParOf" srcId="{BEB9DA03-A983-7A45-A3EE-4A6787E5EE8F}" destId="{7C16D9FF-1834-224F-9C8B-1F90440A1765}" srcOrd="14" destOrd="0" presId="urn:microsoft.com/office/officeart/2005/8/layout/vList2"/>
    <dgm:cxn modelId="{0B29A317-069A-D14D-ADA2-7CFBB65F6118}" type="presParOf" srcId="{BEB9DA03-A983-7A45-A3EE-4A6787E5EE8F}" destId="{3E93DD28-D55A-5040-9001-1CAC171FE771}" srcOrd="15" destOrd="0" presId="urn:microsoft.com/office/officeart/2005/8/layout/vList2"/>
    <dgm:cxn modelId="{DBC62955-96ED-CD49-A7B5-7E751E64298A}" type="presParOf" srcId="{BEB9DA03-A983-7A45-A3EE-4A6787E5EE8F}" destId="{394A325D-E876-3949-A1BA-63BD007F81D7}" srcOrd="16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0CEE9-E74C-E041-888B-6AD630C54546}">
      <dsp:nvSpPr>
        <dsp:cNvPr id="0" name=""/>
        <dsp:cNvSpPr/>
      </dsp:nvSpPr>
      <dsp:spPr>
        <a:xfrm>
          <a:off x="0" y="17649"/>
          <a:ext cx="6814227" cy="393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LINUX</a:t>
          </a:r>
          <a:endParaRPr lang="en-US" sz="1050" kern="1200" dirty="0"/>
        </a:p>
      </dsp:txBody>
      <dsp:txXfrm>
        <a:off x="19191" y="36840"/>
        <a:ext cx="6775845" cy="354738"/>
      </dsp:txXfrm>
    </dsp:sp>
    <dsp:sp modelId="{554DB063-A67F-0246-9905-26663D8B2021}">
      <dsp:nvSpPr>
        <dsp:cNvPr id="0" name=""/>
        <dsp:cNvSpPr/>
      </dsp:nvSpPr>
      <dsp:spPr>
        <a:xfrm>
          <a:off x="0" y="471249"/>
          <a:ext cx="6814227" cy="3931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Windows</a:t>
          </a:r>
          <a:endParaRPr lang="en-US" sz="1050" kern="1200" dirty="0"/>
        </a:p>
      </dsp:txBody>
      <dsp:txXfrm>
        <a:off x="19191" y="490440"/>
        <a:ext cx="6775845" cy="3547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0CEE9-E74C-E041-888B-6AD630C54546}">
      <dsp:nvSpPr>
        <dsp:cNvPr id="0" name=""/>
        <dsp:cNvSpPr/>
      </dsp:nvSpPr>
      <dsp:spPr>
        <a:xfrm>
          <a:off x="0" y="4019"/>
          <a:ext cx="6818125" cy="4115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LINUX</a:t>
          </a:r>
          <a:endParaRPr lang="en-US" sz="1050" kern="1200" dirty="0"/>
        </a:p>
      </dsp:txBody>
      <dsp:txXfrm>
        <a:off x="20089" y="24108"/>
        <a:ext cx="6777947" cy="371347"/>
      </dsp:txXfrm>
    </dsp:sp>
    <dsp:sp modelId="{554DB063-A67F-0246-9905-26663D8B2021}">
      <dsp:nvSpPr>
        <dsp:cNvPr id="0" name=""/>
        <dsp:cNvSpPr/>
      </dsp:nvSpPr>
      <dsp:spPr>
        <a:xfrm>
          <a:off x="0" y="427824"/>
          <a:ext cx="6818125" cy="4115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Windows</a:t>
          </a:r>
          <a:endParaRPr lang="en-US" sz="1050" kern="1200" dirty="0"/>
        </a:p>
      </dsp:txBody>
      <dsp:txXfrm>
        <a:off x="20089" y="447913"/>
        <a:ext cx="6777947" cy="371347"/>
      </dsp:txXfrm>
    </dsp:sp>
    <dsp:sp modelId="{0ABBDC9B-2686-6B4A-81D1-55EFB6A26484}">
      <dsp:nvSpPr>
        <dsp:cNvPr id="0" name=""/>
        <dsp:cNvSpPr/>
      </dsp:nvSpPr>
      <dsp:spPr>
        <a:xfrm>
          <a:off x="0" y="851628"/>
          <a:ext cx="6818125" cy="411525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Wincc</a:t>
          </a:r>
          <a:r>
            <a:rPr lang="en-US" sz="1050" kern="1200" dirty="0" smtClean="0">
              <a:solidFill>
                <a:srgbClr val="333333"/>
              </a:solidFill>
            </a:rPr>
            <a:t>-OA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089" y="871717"/>
        <a:ext cx="6777947" cy="371347"/>
      </dsp:txXfrm>
    </dsp:sp>
    <dsp:sp modelId="{D2735B53-3A5C-5844-BDC0-152827B436A3}">
      <dsp:nvSpPr>
        <dsp:cNvPr id="0" name=""/>
        <dsp:cNvSpPr/>
      </dsp:nvSpPr>
      <dsp:spPr>
        <a:xfrm>
          <a:off x="0" y="1275432"/>
          <a:ext cx="6818125" cy="411525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LabVIEW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089" y="1295521"/>
        <a:ext cx="6777947" cy="371347"/>
      </dsp:txXfrm>
    </dsp:sp>
    <dsp:sp modelId="{0E76B8E9-59E1-5944-A6A0-8E0E6756C735}">
      <dsp:nvSpPr>
        <dsp:cNvPr id="0" name=""/>
        <dsp:cNvSpPr/>
      </dsp:nvSpPr>
      <dsp:spPr>
        <a:xfrm>
          <a:off x="0" y="1699237"/>
          <a:ext cx="6818125" cy="411525"/>
        </a:xfrm>
        <a:prstGeom prst="roundRect">
          <a:avLst/>
        </a:prstGeom>
        <a:solidFill>
          <a:srgbClr val="B3A2C7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PLC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tool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089" y="1719326"/>
        <a:ext cx="6777947" cy="371347"/>
      </dsp:txXfrm>
    </dsp:sp>
    <dsp:sp modelId="{2CE5C051-2E74-A74C-BDB8-4B172909F68B}">
      <dsp:nvSpPr>
        <dsp:cNvPr id="0" name=""/>
        <dsp:cNvSpPr/>
      </dsp:nvSpPr>
      <dsp:spPr>
        <a:xfrm>
          <a:off x="0" y="2123041"/>
          <a:ext cx="6818125" cy="411525"/>
        </a:xfrm>
        <a:prstGeom prst="roundRect">
          <a:avLst/>
        </a:prstGeom>
        <a:noFill/>
        <a:ln>
          <a:noFill/>
        </a:ln>
        <a:effectLst>
          <a:glow>
            <a:scrgbClr r="0" g="0" b="0"/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0089" y="2143130"/>
        <a:ext cx="6777947" cy="371347"/>
      </dsp:txXfrm>
    </dsp:sp>
    <dsp:sp modelId="{946BB5F5-1D73-604C-9F45-5900B454412E}">
      <dsp:nvSpPr>
        <dsp:cNvPr id="0" name=""/>
        <dsp:cNvSpPr/>
      </dsp:nvSpPr>
      <dsp:spPr>
        <a:xfrm>
          <a:off x="0" y="2546845"/>
          <a:ext cx="6818125" cy="411525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RADE</a:t>
          </a:r>
          <a:endParaRPr lang="en-US" sz="1050" kern="1200" dirty="0"/>
        </a:p>
      </dsp:txBody>
      <dsp:txXfrm>
        <a:off x="20089" y="2566934"/>
        <a:ext cx="6777947" cy="371347"/>
      </dsp:txXfrm>
    </dsp:sp>
    <dsp:sp modelId="{7C16D9FF-1834-224F-9C8B-1F90440A1765}">
      <dsp:nvSpPr>
        <dsp:cNvPr id="0" name=""/>
        <dsp:cNvSpPr/>
      </dsp:nvSpPr>
      <dsp:spPr>
        <a:xfrm>
          <a:off x="0" y="2970650"/>
          <a:ext cx="6818125" cy="411525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UNICOS/JCOP (SCADA)</a:t>
          </a:r>
          <a:endParaRPr lang="en-US" sz="1050" kern="1200" dirty="0"/>
        </a:p>
      </dsp:txBody>
      <dsp:txXfrm>
        <a:off x="20089" y="2990739"/>
        <a:ext cx="6777947" cy="371347"/>
      </dsp:txXfrm>
    </dsp:sp>
    <dsp:sp modelId="{394A325D-E876-3949-A1BA-63BD007F81D7}">
      <dsp:nvSpPr>
        <dsp:cNvPr id="0" name=""/>
        <dsp:cNvSpPr/>
      </dsp:nvSpPr>
      <dsp:spPr>
        <a:xfrm>
          <a:off x="0" y="3394454"/>
          <a:ext cx="6818125" cy="411525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UNICOS  CPC</a:t>
          </a:r>
          <a:endParaRPr lang="en-US" sz="1050" kern="1200" dirty="0"/>
        </a:p>
      </dsp:txBody>
      <dsp:txXfrm>
        <a:off x="20089" y="3414543"/>
        <a:ext cx="6777947" cy="3713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0CEE9-E74C-E041-888B-6AD630C54546}">
      <dsp:nvSpPr>
        <dsp:cNvPr id="0" name=""/>
        <dsp:cNvSpPr/>
      </dsp:nvSpPr>
      <dsp:spPr>
        <a:xfrm>
          <a:off x="0" y="2161"/>
          <a:ext cx="6818125" cy="4119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LINUX</a:t>
          </a:r>
          <a:endParaRPr lang="en-US" sz="1050" kern="1200" dirty="0"/>
        </a:p>
      </dsp:txBody>
      <dsp:txXfrm>
        <a:off x="20109" y="22270"/>
        <a:ext cx="6777907" cy="371709"/>
      </dsp:txXfrm>
    </dsp:sp>
    <dsp:sp modelId="{554DB063-A67F-0246-9905-26663D8B2021}">
      <dsp:nvSpPr>
        <dsp:cNvPr id="0" name=""/>
        <dsp:cNvSpPr/>
      </dsp:nvSpPr>
      <dsp:spPr>
        <a:xfrm>
          <a:off x="0" y="426380"/>
          <a:ext cx="6818125" cy="4119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Windows</a:t>
          </a:r>
          <a:endParaRPr lang="en-US" sz="1050" kern="1200" dirty="0"/>
        </a:p>
      </dsp:txBody>
      <dsp:txXfrm>
        <a:off x="20109" y="446489"/>
        <a:ext cx="6777907" cy="371709"/>
      </dsp:txXfrm>
    </dsp:sp>
    <dsp:sp modelId="{0ABBDC9B-2686-6B4A-81D1-55EFB6A26484}">
      <dsp:nvSpPr>
        <dsp:cNvPr id="0" name=""/>
        <dsp:cNvSpPr/>
      </dsp:nvSpPr>
      <dsp:spPr>
        <a:xfrm>
          <a:off x="0" y="850598"/>
          <a:ext cx="6818125" cy="41192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Wincc</a:t>
          </a:r>
          <a:r>
            <a:rPr lang="en-US" sz="1050" kern="1200" dirty="0" smtClean="0">
              <a:solidFill>
                <a:srgbClr val="333333"/>
              </a:solidFill>
            </a:rPr>
            <a:t>-OA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870707"/>
        <a:ext cx="6777907" cy="371709"/>
      </dsp:txXfrm>
    </dsp:sp>
    <dsp:sp modelId="{D2735B53-3A5C-5844-BDC0-152827B436A3}">
      <dsp:nvSpPr>
        <dsp:cNvPr id="0" name=""/>
        <dsp:cNvSpPr/>
      </dsp:nvSpPr>
      <dsp:spPr>
        <a:xfrm>
          <a:off x="0" y="1274817"/>
          <a:ext cx="6818125" cy="411927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LabVIEW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1294926"/>
        <a:ext cx="6777907" cy="371709"/>
      </dsp:txXfrm>
    </dsp:sp>
    <dsp:sp modelId="{0E76B8E9-59E1-5944-A6A0-8E0E6756C735}">
      <dsp:nvSpPr>
        <dsp:cNvPr id="0" name=""/>
        <dsp:cNvSpPr/>
      </dsp:nvSpPr>
      <dsp:spPr>
        <a:xfrm>
          <a:off x="0" y="1699036"/>
          <a:ext cx="6818125" cy="411927"/>
        </a:xfrm>
        <a:prstGeom prst="roundRect">
          <a:avLst/>
        </a:prstGeom>
        <a:solidFill>
          <a:srgbClr val="B3A2C7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PLC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tool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1719145"/>
        <a:ext cx="6777907" cy="371709"/>
      </dsp:txXfrm>
    </dsp:sp>
    <dsp:sp modelId="{2CE5C051-2E74-A74C-BDB8-4B172909F68B}">
      <dsp:nvSpPr>
        <dsp:cNvPr id="0" name=""/>
        <dsp:cNvSpPr/>
      </dsp:nvSpPr>
      <dsp:spPr>
        <a:xfrm>
          <a:off x="0" y="2123254"/>
          <a:ext cx="6818125" cy="411927"/>
        </a:xfrm>
        <a:prstGeom prst="roundRect">
          <a:avLst/>
        </a:prstGeom>
        <a:noFill/>
        <a:ln>
          <a:noFill/>
        </a:ln>
        <a:effectLst>
          <a:glow>
            <a:scrgbClr r="0" g="0" b="0"/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PLC HW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143363"/>
        <a:ext cx="6777907" cy="371709"/>
      </dsp:txXfrm>
    </dsp:sp>
    <dsp:sp modelId="{946BB5F5-1D73-604C-9F45-5900B454412E}">
      <dsp:nvSpPr>
        <dsp:cNvPr id="0" name=""/>
        <dsp:cNvSpPr/>
      </dsp:nvSpPr>
      <dsp:spPr>
        <a:xfrm>
          <a:off x="0" y="2547473"/>
          <a:ext cx="6818125" cy="411927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RADE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567582"/>
        <a:ext cx="6777907" cy="371709"/>
      </dsp:txXfrm>
    </dsp:sp>
    <dsp:sp modelId="{7C16D9FF-1834-224F-9C8B-1F90440A1765}">
      <dsp:nvSpPr>
        <dsp:cNvPr id="0" name=""/>
        <dsp:cNvSpPr/>
      </dsp:nvSpPr>
      <dsp:spPr>
        <a:xfrm>
          <a:off x="0" y="2971691"/>
          <a:ext cx="6818125" cy="411927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UNICOS/JCOP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(SCADA)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991800"/>
        <a:ext cx="6777907" cy="371709"/>
      </dsp:txXfrm>
    </dsp:sp>
    <dsp:sp modelId="{394A325D-E876-3949-A1BA-63BD007F81D7}">
      <dsp:nvSpPr>
        <dsp:cNvPr id="0" name=""/>
        <dsp:cNvSpPr/>
      </dsp:nvSpPr>
      <dsp:spPr>
        <a:xfrm>
          <a:off x="0" y="3395910"/>
          <a:ext cx="6818125" cy="411927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UNICOS  CPC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3416019"/>
        <a:ext cx="6777907" cy="3717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0CEE9-E74C-E041-888B-6AD630C54546}">
      <dsp:nvSpPr>
        <dsp:cNvPr id="0" name=""/>
        <dsp:cNvSpPr/>
      </dsp:nvSpPr>
      <dsp:spPr>
        <a:xfrm>
          <a:off x="0" y="2161"/>
          <a:ext cx="6818125" cy="4119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LINUX</a:t>
          </a:r>
          <a:endParaRPr lang="en-US" sz="1050" kern="1200" dirty="0"/>
        </a:p>
      </dsp:txBody>
      <dsp:txXfrm>
        <a:off x="20109" y="22270"/>
        <a:ext cx="6777907" cy="371709"/>
      </dsp:txXfrm>
    </dsp:sp>
    <dsp:sp modelId="{554DB063-A67F-0246-9905-26663D8B2021}">
      <dsp:nvSpPr>
        <dsp:cNvPr id="0" name=""/>
        <dsp:cNvSpPr/>
      </dsp:nvSpPr>
      <dsp:spPr>
        <a:xfrm>
          <a:off x="0" y="426380"/>
          <a:ext cx="6818125" cy="41192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/>
            <a:t>Windows</a:t>
          </a:r>
          <a:endParaRPr lang="en-US" sz="1050" kern="1200" dirty="0"/>
        </a:p>
      </dsp:txBody>
      <dsp:txXfrm>
        <a:off x="20109" y="446489"/>
        <a:ext cx="6777907" cy="371709"/>
      </dsp:txXfrm>
    </dsp:sp>
    <dsp:sp modelId="{0ABBDC9B-2686-6B4A-81D1-55EFB6A26484}">
      <dsp:nvSpPr>
        <dsp:cNvPr id="0" name=""/>
        <dsp:cNvSpPr/>
      </dsp:nvSpPr>
      <dsp:spPr>
        <a:xfrm>
          <a:off x="0" y="850598"/>
          <a:ext cx="6818125" cy="411927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Wincc</a:t>
          </a:r>
          <a:r>
            <a:rPr lang="en-US" sz="1050" kern="1200" dirty="0" smtClean="0">
              <a:solidFill>
                <a:srgbClr val="333333"/>
              </a:solidFill>
            </a:rPr>
            <a:t>-OA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870707"/>
        <a:ext cx="6777907" cy="371709"/>
      </dsp:txXfrm>
    </dsp:sp>
    <dsp:sp modelId="{D2735B53-3A5C-5844-BDC0-152827B436A3}">
      <dsp:nvSpPr>
        <dsp:cNvPr id="0" name=""/>
        <dsp:cNvSpPr/>
      </dsp:nvSpPr>
      <dsp:spPr>
        <a:xfrm>
          <a:off x="0" y="1274817"/>
          <a:ext cx="6818125" cy="411927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>
              <a:solidFill>
                <a:srgbClr val="333333"/>
              </a:solidFill>
            </a:rPr>
            <a:t>LabVIEW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1294926"/>
        <a:ext cx="6777907" cy="371709"/>
      </dsp:txXfrm>
    </dsp:sp>
    <dsp:sp modelId="{0E76B8E9-59E1-5944-A6A0-8E0E6756C735}">
      <dsp:nvSpPr>
        <dsp:cNvPr id="0" name=""/>
        <dsp:cNvSpPr/>
      </dsp:nvSpPr>
      <dsp:spPr>
        <a:xfrm>
          <a:off x="0" y="1699036"/>
          <a:ext cx="6818125" cy="411927"/>
        </a:xfrm>
        <a:prstGeom prst="roundRect">
          <a:avLst/>
        </a:prstGeom>
        <a:solidFill>
          <a:srgbClr val="B3A2C7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PLC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tool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1719145"/>
        <a:ext cx="6777907" cy="371709"/>
      </dsp:txXfrm>
    </dsp:sp>
    <dsp:sp modelId="{2CE5C051-2E74-A74C-BDB8-4B172909F68B}">
      <dsp:nvSpPr>
        <dsp:cNvPr id="0" name=""/>
        <dsp:cNvSpPr/>
      </dsp:nvSpPr>
      <dsp:spPr>
        <a:xfrm>
          <a:off x="0" y="2123254"/>
          <a:ext cx="6818125" cy="411927"/>
        </a:xfrm>
        <a:prstGeom prst="roundRect">
          <a:avLst/>
        </a:prstGeom>
        <a:noFill/>
        <a:ln>
          <a:noFill/>
        </a:ln>
        <a:effectLst>
          <a:glow>
            <a:scrgbClr r="0" g="0" b="0"/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PLC HW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143363"/>
        <a:ext cx="6777907" cy="371709"/>
      </dsp:txXfrm>
    </dsp:sp>
    <dsp:sp modelId="{946BB5F5-1D73-604C-9F45-5900B454412E}">
      <dsp:nvSpPr>
        <dsp:cNvPr id="0" name=""/>
        <dsp:cNvSpPr/>
      </dsp:nvSpPr>
      <dsp:spPr>
        <a:xfrm>
          <a:off x="0" y="2547473"/>
          <a:ext cx="6818125" cy="411927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RADE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567582"/>
        <a:ext cx="6777907" cy="371709"/>
      </dsp:txXfrm>
    </dsp:sp>
    <dsp:sp modelId="{7C16D9FF-1834-224F-9C8B-1F90440A1765}">
      <dsp:nvSpPr>
        <dsp:cNvPr id="0" name=""/>
        <dsp:cNvSpPr/>
      </dsp:nvSpPr>
      <dsp:spPr>
        <a:xfrm>
          <a:off x="0" y="2971691"/>
          <a:ext cx="6818125" cy="411927"/>
        </a:xfrm>
        <a:prstGeom prst="roundRect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UNICOS/JCOP </a:t>
          </a:r>
        </a:p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(SCADA)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2991800"/>
        <a:ext cx="6777907" cy="371709"/>
      </dsp:txXfrm>
    </dsp:sp>
    <dsp:sp modelId="{394A325D-E876-3949-A1BA-63BD007F81D7}">
      <dsp:nvSpPr>
        <dsp:cNvPr id="0" name=""/>
        <dsp:cNvSpPr/>
      </dsp:nvSpPr>
      <dsp:spPr>
        <a:xfrm>
          <a:off x="0" y="3395910"/>
          <a:ext cx="6818125" cy="411927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smtClean="0">
              <a:solidFill>
                <a:srgbClr val="333333"/>
              </a:solidFill>
            </a:rPr>
            <a:t>UNICOS  CPC</a:t>
          </a:r>
          <a:endParaRPr lang="en-US" sz="1050" kern="1200" dirty="0">
            <a:solidFill>
              <a:srgbClr val="333333"/>
            </a:solidFill>
          </a:endParaRPr>
        </a:p>
      </dsp:txBody>
      <dsp:txXfrm>
        <a:off x="20109" y="3416019"/>
        <a:ext cx="6777907" cy="371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30/09/15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30/09/15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now in operation LHC</a:t>
            </a:r>
          </a:p>
          <a:p>
            <a:r>
              <a:rPr lang="en-US" dirty="0" smtClean="0"/>
              <a:t>New</a:t>
            </a:r>
            <a:r>
              <a:rPr lang="en-US" baseline="0" dirty="0" smtClean="0"/>
              <a:t> time sharing</a:t>
            </a:r>
          </a:p>
          <a:p>
            <a:r>
              <a:rPr lang="en-US" baseline="0" dirty="0" smtClean="0"/>
              <a:t>Control evolution shall be done in dedicated period according to necessity of upgrade impact on operation </a:t>
            </a:r>
          </a:p>
          <a:p>
            <a:r>
              <a:rPr lang="en-US" dirty="0" smtClean="0"/>
              <a:t>TS minor bug fixing</a:t>
            </a:r>
          </a:p>
          <a:p>
            <a:r>
              <a:rPr lang="en-US" dirty="0" smtClean="0"/>
              <a:t>CB</a:t>
            </a:r>
            <a:r>
              <a:rPr lang="en-US" baseline="0" dirty="0" smtClean="0"/>
              <a:t> follow up of components evolutions (OS, soft version (WINCC-OA, </a:t>
            </a:r>
            <a:r>
              <a:rPr lang="en-US" baseline="0" dirty="0" err="1" smtClean="0"/>
              <a:t>Labview</a:t>
            </a:r>
            <a:r>
              <a:rPr lang="en-US" baseline="0" dirty="0" smtClean="0"/>
              <a:t>,) upgrade or consolidation </a:t>
            </a:r>
          </a:p>
          <a:p>
            <a:r>
              <a:rPr lang="en-US" baseline="0" dirty="0" smtClean="0"/>
              <a:t>LSB major evolution large Hardware revamping</a:t>
            </a:r>
          </a:p>
          <a:p>
            <a:r>
              <a:rPr lang="en-US" dirty="0" smtClean="0"/>
              <a:t>In all case</a:t>
            </a:r>
            <a:r>
              <a:rPr lang="en-US" baseline="0" dirty="0" smtClean="0"/>
              <a:t> all evolution shall not introduce regression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295C9-8565-2147-9082-DC2AF37B18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9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now in operation LHC</a:t>
            </a:r>
          </a:p>
          <a:p>
            <a:r>
              <a:rPr lang="en-US" dirty="0" smtClean="0"/>
              <a:t>New</a:t>
            </a:r>
            <a:r>
              <a:rPr lang="en-US" baseline="0" dirty="0" smtClean="0"/>
              <a:t> time sharing</a:t>
            </a:r>
          </a:p>
          <a:p>
            <a:r>
              <a:rPr lang="en-US" baseline="0" dirty="0" smtClean="0"/>
              <a:t>Control evolution shall be done in dedicated period according to necessity of upgrade impact on operation </a:t>
            </a:r>
          </a:p>
          <a:p>
            <a:r>
              <a:rPr lang="en-US" dirty="0" smtClean="0"/>
              <a:t>TS minor bug fixing</a:t>
            </a:r>
          </a:p>
          <a:p>
            <a:r>
              <a:rPr lang="en-US" dirty="0" smtClean="0"/>
              <a:t>CB</a:t>
            </a:r>
            <a:r>
              <a:rPr lang="en-US" baseline="0" dirty="0" smtClean="0"/>
              <a:t> follow up of components evolutions (OS, soft version (WINCC-OA, </a:t>
            </a:r>
            <a:r>
              <a:rPr lang="en-US" baseline="0" dirty="0" err="1" smtClean="0"/>
              <a:t>Labview</a:t>
            </a:r>
            <a:r>
              <a:rPr lang="en-US" baseline="0" dirty="0" smtClean="0"/>
              <a:t>,) upgrade or consolidation </a:t>
            </a:r>
          </a:p>
          <a:p>
            <a:r>
              <a:rPr lang="en-US" baseline="0" dirty="0" smtClean="0"/>
              <a:t>LSB major evolution large Hardware revamping</a:t>
            </a:r>
          </a:p>
          <a:p>
            <a:r>
              <a:rPr lang="en-US" dirty="0" smtClean="0"/>
              <a:t>In all case</a:t>
            </a:r>
            <a:r>
              <a:rPr lang="en-US" baseline="0" dirty="0" smtClean="0"/>
              <a:t> all evolution shall not introduce regression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295C9-8565-2147-9082-DC2AF37B18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9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now in operation LHC</a:t>
            </a:r>
          </a:p>
          <a:p>
            <a:r>
              <a:rPr lang="en-US" dirty="0" smtClean="0"/>
              <a:t>New</a:t>
            </a:r>
            <a:r>
              <a:rPr lang="en-US" baseline="0" dirty="0" smtClean="0"/>
              <a:t> time sharing</a:t>
            </a:r>
          </a:p>
          <a:p>
            <a:r>
              <a:rPr lang="en-US" baseline="0" dirty="0" smtClean="0"/>
              <a:t>Control evolution shall be done in dedicated period according to necessity of upgrade impact on operation </a:t>
            </a:r>
          </a:p>
          <a:p>
            <a:r>
              <a:rPr lang="en-US" dirty="0" smtClean="0"/>
              <a:t>TS minor bug fixing</a:t>
            </a:r>
          </a:p>
          <a:p>
            <a:r>
              <a:rPr lang="en-US" dirty="0" smtClean="0"/>
              <a:t>CB</a:t>
            </a:r>
            <a:r>
              <a:rPr lang="en-US" baseline="0" dirty="0" smtClean="0"/>
              <a:t> follow up of components evolutions (OS, soft version (WINCC-OA, </a:t>
            </a:r>
            <a:r>
              <a:rPr lang="en-US" baseline="0" dirty="0" err="1" smtClean="0"/>
              <a:t>Labview</a:t>
            </a:r>
            <a:r>
              <a:rPr lang="en-US" baseline="0" dirty="0" smtClean="0"/>
              <a:t>,) upgrade or consolidation </a:t>
            </a:r>
          </a:p>
          <a:p>
            <a:r>
              <a:rPr lang="en-US" baseline="0" dirty="0" smtClean="0"/>
              <a:t>LSB major evolution large Hardware revamping</a:t>
            </a:r>
          </a:p>
          <a:p>
            <a:r>
              <a:rPr lang="en-US" dirty="0" smtClean="0"/>
              <a:t>In all case</a:t>
            </a:r>
            <a:r>
              <a:rPr lang="en-US" baseline="0" dirty="0" smtClean="0"/>
              <a:t> all evolution shall not introduce regression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295C9-8565-2147-9082-DC2AF37B18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9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now in operation LHC</a:t>
            </a:r>
          </a:p>
          <a:p>
            <a:r>
              <a:rPr lang="en-US" dirty="0" smtClean="0"/>
              <a:t>New</a:t>
            </a:r>
            <a:r>
              <a:rPr lang="en-US" baseline="0" dirty="0" smtClean="0"/>
              <a:t> time sharing</a:t>
            </a:r>
          </a:p>
          <a:p>
            <a:r>
              <a:rPr lang="en-US" baseline="0" dirty="0" smtClean="0"/>
              <a:t>Control evolution shall be done in dedicated period according to necessity of upgrade impact on operation </a:t>
            </a:r>
          </a:p>
          <a:p>
            <a:r>
              <a:rPr lang="en-US" dirty="0" smtClean="0"/>
              <a:t>TS minor bug fixing</a:t>
            </a:r>
          </a:p>
          <a:p>
            <a:r>
              <a:rPr lang="en-US" dirty="0" smtClean="0"/>
              <a:t>CB</a:t>
            </a:r>
            <a:r>
              <a:rPr lang="en-US" baseline="0" dirty="0" smtClean="0"/>
              <a:t> follow up of components evolutions (OS, soft version (WINCC-OA, </a:t>
            </a:r>
            <a:r>
              <a:rPr lang="en-US" baseline="0" dirty="0" err="1" smtClean="0"/>
              <a:t>Labview</a:t>
            </a:r>
            <a:r>
              <a:rPr lang="en-US" baseline="0" dirty="0" smtClean="0"/>
              <a:t>,) upgrade or consolidation </a:t>
            </a:r>
          </a:p>
          <a:p>
            <a:r>
              <a:rPr lang="en-US" baseline="0" dirty="0" smtClean="0"/>
              <a:t>LSB major evolution large Hardware revamping</a:t>
            </a:r>
          </a:p>
          <a:p>
            <a:r>
              <a:rPr lang="en-US" dirty="0" smtClean="0"/>
              <a:t>In all case</a:t>
            </a:r>
            <a:r>
              <a:rPr lang="en-US" baseline="0" dirty="0" smtClean="0"/>
              <a:t> all evolution shall not introduce regression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295C9-8565-2147-9082-DC2AF37B18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7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75" y="5616056"/>
            <a:ext cx="4300872" cy="8991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 baseline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x-none" dirty="0" smtClean="0"/>
          </a:p>
        </p:txBody>
      </p:sp>
      <p:sp>
        <p:nvSpPr>
          <p:cNvPr id="7" name="Rectangle 6"/>
          <p:cNvSpPr/>
          <p:nvPr userDrawn="1"/>
        </p:nvSpPr>
        <p:spPr>
          <a:xfrm>
            <a:off x="6171504" y="6326591"/>
            <a:ext cx="25373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5197CC"/>
                </a:solidFill>
              </a:rPr>
              <a:t>http://</a:t>
            </a:r>
            <a:r>
              <a:rPr lang="en-GB" sz="1200" dirty="0" err="1" smtClean="0">
                <a:solidFill>
                  <a:srgbClr val="5197CC"/>
                </a:solidFill>
              </a:rPr>
              <a:t>indico.cern.ch</a:t>
            </a:r>
            <a:r>
              <a:rPr lang="en-GB" sz="1200" dirty="0" smtClean="0">
                <a:solidFill>
                  <a:srgbClr val="5197CC"/>
                </a:solidFill>
              </a:rPr>
              <a:t>/event/436424/</a:t>
            </a:r>
            <a:endParaRPr lang="en-GB" sz="1200" dirty="0">
              <a:solidFill>
                <a:srgbClr val="5197CC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Philippe Gayet EN-ICE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833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Author DPT-GRP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smtClean="0"/>
              <a:t>Click to edit Master text styles</a:t>
            </a:r>
          </a:p>
        </p:txBody>
      </p:sp>
      <p:pic>
        <p:nvPicPr>
          <p:cNvPr id="2" name="Picture 1" descr="2015-09-14_CERN_LS2Days h25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0" y="2971800"/>
            <a:ext cx="4300872" cy="89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Ph. Gayet (EN/ICE)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41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75" y="6354981"/>
            <a:ext cx="1722177" cy="35967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23.emf"/><Relationship Id="rId6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20" Type="http://schemas.openxmlformats.org/officeDocument/2006/relationships/image" Target="../media/image21.png"/><Relationship Id="rId10" Type="http://schemas.openxmlformats.org/officeDocument/2006/relationships/image" Target="../media/image11.jpeg"/><Relationship Id="rId11" Type="http://schemas.openxmlformats.org/officeDocument/2006/relationships/image" Target="../media/image12.png"/><Relationship Id="rId12" Type="http://schemas.openxmlformats.org/officeDocument/2006/relationships/image" Target="../media/image13.wmf"/><Relationship Id="rId13" Type="http://schemas.openxmlformats.org/officeDocument/2006/relationships/image" Target="../media/image14.png"/><Relationship Id="rId14" Type="http://schemas.openxmlformats.org/officeDocument/2006/relationships/image" Target="../media/image15.jp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jpe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24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Industrial Control Activities Forecast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Philippe Gayet </a:t>
            </a:r>
            <a:r>
              <a:rPr lang="en-US" dirty="0" smtClean="0"/>
              <a:t>on </a:t>
            </a:r>
            <a:r>
              <a:rPr lang="en-US" dirty="0" smtClean="0"/>
              <a:t>behalf of </a:t>
            </a:r>
            <a:r>
              <a:rPr lang="en-US" dirty="0" smtClean="0"/>
              <a:t>EN</a:t>
            </a:r>
            <a:r>
              <a:rPr lang="en-US" dirty="0" smtClean="0"/>
              <a:t>-</a:t>
            </a:r>
            <a:r>
              <a:rPr lang="en-US" dirty="0" smtClean="0"/>
              <a:t>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Evolution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99647" y="1260000"/>
            <a:ext cx="7499723" cy="5016068"/>
          </a:xfrm>
        </p:spPr>
        <p:txBody>
          <a:bodyPr vert="horz">
            <a:noAutofit/>
          </a:bodyPr>
          <a:lstStyle/>
          <a:p>
            <a:pPr>
              <a:lnSpc>
                <a:spcPct val="70000"/>
              </a:lnSpc>
            </a:pPr>
            <a:r>
              <a:rPr lang="en-US" sz="1400" dirty="0" smtClean="0"/>
              <a:t>JCOP</a:t>
            </a:r>
            <a:r>
              <a:rPr lang="en-US" sz="1400" dirty="0"/>
              <a:t>-</a:t>
            </a:r>
            <a:r>
              <a:rPr lang="en-US" sz="1400" dirty="0" smtClean="0"/>
              <a:t>UNICOS are unified in a single Supervision Framework (name to be chosen)</a:t>
            </a:r>
          </a:p>
          <a:p>
            <a:pPr lvl="1">
              <a:lnSpc>
                <a:spcPct val="70000"/>
              </a:lnSpc>
            </a:pPr>
            <a:r>
              <a:rPr lang="en-US" sz="1400" dirty="0" smtClean="0"/>
              <a:t>Additional Functionalities</a:t>
            </a:r>
          </a:p>
          <a:p>
            <a:pPr lvl="2">
              <a:lnSpc>
                <a:spcPct val="70000"/>
              </a:lnSpc>
            </a:pPr>
            <a:r>
              <a:rPr lang="en-US" sz="1400" dirty="0" smtClean="0"/>
              <a:t>Homogenization of alarm display in coherence with LASER</a:t>
            </a:r>
          </a:p>
          <a:p>
            <a:pPr lvl="2">
              <a:lnSpc>
                <a:spcPct val="70000"/>
              </a:lnSpc>
            </a:pPr>
            <a:r>
              <a:rPr lang="en-US" sz="1400" dirty="0" smtClean="0"/>
              <a:t>Event </a:t>
            </a:r>
            <a:r>
              <a:rPr lang="en-US" sz="1400" dirty="0"/>
              <a:t>replay </a:t>
            </a:r>
            <a:endParaRPr lang="en-US" sz="1400" dirty="0" smtClean="0"/>
          </a:p>
          <a:p>
            <a:pPr lvl="2">
              <a:lnSpc>
                <a:spcPct val="70000"/>
              </a:lnSpc>
            </a:pPr>
            <a:r>
              <a:rPr lang="en-US" sz="1400" dirty="0" smtClean="0"/>
              <a:t>Reporting </a:t>
            </a:r>
            <a:r>
              <a:rPr lang="en-US" sz="1400" dirty="0"/>
              <a:t>for all applications (e.g. number of alarms per day, statistics on data rates,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pPr lvl="2">
              <a:lnSpc>
                <a:spcPct val="70000"/>
              </a:lnSpc>
            </a:pPr>
            <a:r>
              <a:rPr lang="en-US" sz="1400" dirty="0"/>
              <a:t>Deploy web remote </a:t>
            </a:r>
            <a:r>
              <a:rPr lang="en-US" sz="1400" dirty="0" smtClean="0"/>
              <a:t>access</a:t>
            </a:r>
          </a:p>
          <a:p>
            <a:pPr lvl="2">
              <a:lnSpc>
                <a:spcPct val="70000"/>
              </a:lnSpc>
            </a:pPr>
            <a:r>
              <a:rPr lang="en-US" sz="1400" dirty="0" smtClean="0"/>
              <a:t>Long </a:t>
            </a:r>
            <a:r>
              <a:rPr lang="en-US" sz="1400" dirty="0"/>
              <a:t>list of minor new functionalities required by our large community of users.</a:t>
            </a:r>
            <a:endParaRPr lang="en-US" sz="1400" dirty="0" smtClean="0"/>
          </a:p>
          <a:p>
            <a:pPr lvl="2">
              <a:lnSpc>
                <a:spcPct val="70000"/>
              </a:lnSpc>
            </a:pPr>
            <a:r>
              <a:rPr lang="en-US" sz="1400" dirty="0" smtClean="0"/>
              <a:t>New </a:t>
            </a:r>
            <a:r>
              <a:rPr lang="en-US" sz="1400" dirty="0"/>
              <a:t>drivers required for legacy or new installations (</a:t>
            </a:r>
            <a:r>
              <a:rPr lang="en-US" sz="1400" dirty="0" err="1"/>
              <a:t>BACnet</a:t>
            </a:r>
            <a:r>
              <a:rPr lang="en-US" sz="1400" dirty="0"/>
              <a:t>, IEC61850,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  <a:endParaRPr lang="en-US" sz="1400" dirty="0" smtClean="0"/>
          </a:p>
          <a:p>
            <a:pPr>
              <a:lnSpc>
                <a:spcPct val="70000"/>
              </a:lnSpc>
            </a:pPr>
            <a:r>
              <a:rPr lang="en-US" sz="1400" dirty="0" smtClean="0"/>
              <a:t>UNICOS CPC</a:t>
            </a:r>
            <a:endParaRPr lang="en-US" sz="2800" dirty="0"/>
          </a:p>
          <a:p>
            <a:pPr lvl="1"/>
            <a:r>
              <a:rPr lang="en-US" sz="1400" dirty="0" smtClean="0"/>
              <a:t>NO Major Version but :</a:t>
            </a:r>
          </a:p>
          <a:p>
            <a:pPr lvl="2"/>
            <a:r>
              <a:rPr lang="en-US" sz="1400" dirty="0" smtClean="0"/>
              <a:t>Baseline </a:t>
            </a:r>
            <a:r>
              <a:rPr lang="en-US" sz="1400" dirty="0"/>
              <a:t>upgrades of applications (not compulsory but recommended)</a:t>
            </a:r>
          </a:p>
          <a:p>
            <a:pPr lvl="2"/>
            <a:r>
              <a:rPr lang="en-US" sz="1400" dirty="0"/>
              <a:t>CPC5 End of Life early LS2 (if not before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RADE</a:t>
            </a:r>
          </a:p>
          <a:p>
            <a:pPr lvl="1"/>
            <a:r>
              <a:rPr lang="en-US" sz="1400" dirty="0" smtClean="0"/>
              <a:t>Upgrade to last version of CERN Middleware and services</a:t>
            </a:r>
          </a:p>
          <a:p>
            <a:pPr lvl="1"/>
            <a:r>
              <a:rPr lang="en-US" sz="1400" dirty="0" smtClean="0"/>
              <a:t>Automation of deployments</a:t>
            </a:r>
          </a:p>
          <a:p>
            <a:pPr lvl="1"/>
            <a:r>
              <a:rPr lang="en-US" sz="1400" dirty="0" smtClean="0">
                <a:solidFill>
                  <a:srgbClr val="7B0000"/>
                </a:solidFill>
              </a:rPr>
              <a:t>New version of RADE compatible to </a:t>
            </a:r>
            <a:r>
              <a:rPr lang="en-US" sz="1400" dirty="0" err="1" smtClean="0">
                <a:solidFill>
                  <a:srgbClr val="7B0000"/>
                </a:solidFill>
              </a:rPr>
              <a:t>LabVIEW</a:t>
            </a:r>
            <a:r>
              <a:rPr lang="en-US" sz="1400" dirty="0" smtClean="0">
                <a:solidFill>
                  <a:srgbClr val="7B0000"/>
                </a:solidFill>
              </a:rPr>
              <a:t> evolution and maximizing backward compatibility will be developed to</a:t>
            </a:r>
            <a:r>
              <a:rPr lang="en-US" sz="1400" dirty="0">
                <a:solidFill>
                  <a:srgbClr val="7B0000"/>
                </a:solidFill>
              </a:rPr>
              <a:t> reduce </a:t>
            </a:r>
            <a:r>
              <a:rPr lang="en-US" sz="1400" dirty="0" smtClean="0">
                <a:solidFill>
                  <a:srgbClr val="7B0000"/>
                </a:solidFill>
              </a:rPr>
              <a:t>migration workload </a:t>
            </a:r>
            <a:endParaRPr lang="en-US" sz="1400" dirty="0"/>
          </a:p>
          <a:p>
            <a:pPr lvl="1">
              <a:lnSpc>
                <a:spcPct val="70000"/>
              </a:lnSpc>
            </a:pPr>
            <a:endParaRPr lang="en-US" sz="1400" b="1" dirty="0"/>
          </a:p>
        </p:txBody>
      </p:sp>
      <p:sp>
        <p:nvSpPr>
          <p:cNvPr id="6" name="Rectangle à coins arrondis 106"/>
          <p:cNvSpPr/>
          <p:nvPr/>
        </p:nvSpPr>
        <p:spPr>
          <a:xfrm>
            <a:off x="7892689" y="2427364"/>
            <a:ext cx="1206313" cy="3620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F</a:t>
            </a:r>
            <a:r>
              <a:rPr lang="en-GB" sz="1200" dirty="0" smtClean="0"/>
              <a:t>rameworks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17083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developed by ICE (1)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7427188" cy="501606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1400" dirty="0" smtClean="0"/>
              <a:t>Cryogenics</a:t>
            </a:r>
          </a:p>
          <a:p>
            <a:pPr lvl="1">
              <a:lnSpc>
                <a:spcPct val="80000"/>
              </a:lnSpc>
            </a:pPr>
            <a:r>
              <a:rPr lang="en-US" sz="1200" dirty="0" smtClean="0"/>
              <a:t>Migration to M580 (</a:t>
            </a:r>
            <a:r>
              <a:rPr lang="en-US" sz="1200" dirty="0"/>
              <a:t>1 </a:t>
            </a:r>
            <a:r>
              <a:rPr lang="en-US" sz="1200" dirty="0" smtClean="0"/>
              <a:t>FTE for 26 weeks)</a:t>
            </a:r>
            <a:endParaRPr lang="en-US" sz="1200" dirty="0"/>
          </a:p>
          <a:p>
            <a:pPr lvl="2">
              <a:lnSpc>
                <a:spcPct val="80000"/>
              </a:lnSpc>
            </a:pPr>
            <a:r>
              <a:rPr lang="en-US" sz="1200" dirty="0" smtClean="0"/>
              <a:t>TS3 : non</a:t>
            </a:r>
            <a:r>
              <a:rPr lang="en-US" sz="1200" dirty="0"/>
              <a:t>-critical applications as soon as material is </a:t>
            </a:r>
            <a:r>
              <a:rPr lang="en-US" sz="1200" dirty="0" smtClean="0"/>
              <a:t>received. </a:t>
            </a:r>
            <a:r>
              <a:rPr lang="en-US" sz="1200" dirty="0"/>
              <a:t>A stop of the PLC has to be programmed with operation. (5 </a:t>
            </a:r>
            <a:r>
              <a:rPr lang="en-US" sz="1200" dirty="0" smtClean="0"/>
              <a:t>week)</a:t>
            </a:r>
            <a:endParaRPr lang="en-US" sz="1200" dirty="0"/>
          </a:p>
          <a:p>
            <a:pPr lvl="2">
              <a:lnSpc>
                <a:spcPct val="80000"/>
              </a:lnSpc>
            </a:pPr>
            <a:r>
              <a:rPr lang="en-US" sz="1200" dirty="0" smtClean="0"/>
              <a:t>YETS : critical </a:t>
            </a:r>
            <a:r>
              <a:rPr lang="en-US" sz="1200" dirty="0"/>
              <a:t>application without </a:t>
            </a:r>
            <a:r>
              <a:rPr lang="en-US" sz="1200" dirty="0" err="1"/>
              <a:t>P</a:t>
            </a:r>
            <a:r>
              <a:rPr lang="en-US" sz="1200" dirty="0" err="1" smtClean="0"/>
              <a:t>rofibus</a:t>
            </a:r>
            <a:r>
              <a:rPr lang="en-US" sz="1200" dirty="0"/>
              <a:t>, to be programmed with operation. Impact on </a:t>
            </a:r>
            <a:r>
              <a:rPr lang="en-US" sz="1200" dirty="0" smtClean="0"/>
              <a:t>production. </a:t>
            </a:r>
            <a:r>
              <a:rPr lang="en-US" sz="1200" dirty="0"/>
              <a:t>(4 </a:t>
            </a:r>
            <a:r>
              <a:rPr lang="en-US" sz="1200" dirty="0" smtClean="0"/>
              <a:t>week)</a:t>
            </a:r>
            <a:endParaRPr lang="en-US" sz="1200" dirty="0"/>
          </a:p>
          <a:p>
            <a:pPr lvl="2">
              <a:lnSpc>
                <a:spcPct val="80000"/>
              </a:lnSpc>
            </a:pPr>
            <a:r>
              <a:rPr lang="en-US" sz="1200" u="sng" dirty="0" smtClean="0"/>
              <a:t>LS2 : </a:t>
            </a:r>
            <a:r>
              <a:rPr lang="en-US" sz="1200" dirty="0" smtClean="0"/>
              <a:t>critical </a:t>
            </a:r>
            <a:r>
              <a:rPr lang="en-US" sz="1200" dirty="0"/>
              <a:t>application with </a:t>
            </a:r>
            <a:r>
              <a:rPr lang="en-US" sz="1200" dirty="0" smtClean="0"/>
              <a:t>fieldbus. Needs </a:t>
            </a:r>
            <a:r>
              <a:rPr lang="en-US" sz="1050" dirty="0"/>
              <a:t>new </a:t>
            </a:r>
            <a:r>
              <a:rPr lang="en-US" sz="1050" dirty="0" smtClean="0"/>
              <a:t>Ethernet </a:t>
            </a:r>
            <a:r>
              <a:rPr lang="en-US" sz="1050" dirty="0"/>
              <a:t>IP cards </a:t>
            </a:r>
            <a:r>
              <a:rPr lang="en-US" sz="1050" dirty="0" smtClean="0"/>
              <a:t>(available in 2016) and </a:t>
            </a:r>
            <a:r>
              <a:rPr lang="en-US" sz="1200" dirty="0" err="1" smtClean="0"/>
              <a:t>recommissioning</a:t>
            </a:r>
            <a:r>
              <a:rPr lang="en-US" sz="1200" dirty="0" smtClean="0"/>
              <a:t> </a:t>
            </a:r>
            <a:r>
              <a:rPr lang="en-US" sz="1200" dirty="0"/>
              <a:t>of all I/O </a:t>
            </a:r>
            <a:r>
              <a:rPr lang="en-US" sz="1200" dirty="0" smtClean="0"/>
              <a:t>on fieldbus. Process </a:t>
            </a:r>
            <a:r>
              <a:rPr lang="en-US" sz="1200" dirty="0"/>
              <a:t>to be stopped 2 or 3 days. (17 </a:t>
            </a:r>
            <a:r>
              <a:rPr lang="en-US" sz="1200" dirty="0" smtClean="0"/>
              <a:t>week) </a:t>
            </a:r>
          </a:p>
          <a:p>
            <a:pPr lvl="1">
              <a:lnSpc>
                <a:spcPct val="80000"/>
              </a:lnSpc>
            </a:pPr>
            <a:r>
              <a:rPr lang="en-US" sz="1200" dirty="0" smtClean="0"/>
              <a:t>New </a:t>
            </a:r>
            <a:r>
              <a:rPr lang="en-US" sz="1200" dirty="0"/>
              <a:t>projects</a:t>
            </a:r>
            <a:r>
              <a:rPr lang="en-US" sz="1200" dirty="0" smtClean="0"/>
              <a:t>: Redundancy </a:t>
            </a:r>
            <a:r>
              <a:rPr lang="en-US" sz="1200" dirty="0"/>
              <a:t>of the LHC warm </a:t>
            </a:r>
            <a:r>
              <a:rPr lang="en-US" sz="1200" dirty="0" smtClean="0"/>
              <a:t>compressors, Small liquefier for the </a:t>
            </a:r>
            <a:r>
              <a:rPr lang="en-US" sz="1200" dirty="0"/>
              <a:t>existing storage </a:t>
            </a:r>
            <a:r>
              <a:rPr lang="en-US" sz="1200" dirty="0" smtClean="0"/>
              <a:t>tanks,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new mobile refrigerator ???</a:t>
            </a:r>
          </a:p>
          <a:p>
            <a:pPr>
              <a:lnSpc>
                <a:spcPct val="80000"/>
              </a:lnSpc>
            </a:pPr>
            <a:r>
              <a:rPr lang="en-US" sz="1400" dirty="0" smtClean="0"/>
              <a:t>CIET </a:t>
            </a:r>
            <a:endParaRPr lang="en-US" sz="1400" dirty="0" smtClean="0"/>
          </a:p>
          <a:p>
            <a:pPr lvl="1">
              <a:lnSpc>
                <a:spcPct val="80000"/>
              </a:lnSpc>
            </a:pPr>
            <a:r>
              <a:rPr lang="en-US" sz="1200" dirty="0" smtClean="0"/>
              <a:t>Introduction of new VFT (Virtual flow meters) devices, study to include PA sensors diagnostics (expert view). </a:t>
            </a:r>
          </a:p>
          <a:p>
            <a:pPr>
              <a:lnSpc>
                <a:spcPct val="80000"/>
              </a:lnSpc>
            </a:pPr>
            <a:r>
              <a:rPr lang="en-US" sz="1400" dirty="0" smtClean="0"/>
              <a:t>GCS</a:t>
            </a:r>
            <a:endParaRPr lang="en-US" sz="1400" dirty="0" smtClean="0"/>
          </a:p>
          <a:p>
            <a:pPr lvl="1">
              <a:lnSpc>
                <a:spcPct val="80000"/>
              </a:lnSpc>
            </a:pPr>
            <a:r>
              <a:rPr lang="en-US" sz="1200" dirty="0"/>
              <a:t>New or Upgrade of Gas systems </a:t>
            </a:r>
          </a:p>
          <a:p>
            <a:pPr lvl="2">
              <a:lnSpc>
                <a:spcPct val="80000"/>
              </a:lnSpc>
            </a:pPr>
            <a:r>
              <a:rPr lang="en-US" sz="1200" dirty="0"/>
              <a:t>Modifications to be done on existing gas systems</a:t>
            </a:r>
          </a:p>
          <a:p>
            <a:pPr lvl="2">
              <a:lnSpc>
                <a:spcPct val="80000"/>
              </a:lnSpc>
            </a:pPr>
            <a:r>
              <a:rPr lang="en-US" sz="1200" dirty="0"/>
              <a:t>New gas systems to be developed (</a:t>
            </a:r>
            <a:r>
              <a:rPr lang="en-US" sz="1200" dirty="0">
                <a:solidFill>
                  <a:srgbClr val="800000"/>
                </a:solidFill>
              </a:rPr>
              <a:t>list not defined yet by PH-DT</a:t>
            </a:r>
            <a:r>
              <a:rPr lang="en-US" sz="1200" dirty="0"/>
              <a:t>)</a:t>
            </a:r>
          </a:p>
          <a:p>
            <a:pPr lvl="2">
              <a:lnSpc>
                <a:spcPct val="80000"/>
              </a:lnSpc>
            </a:pPr>
            <a:r>
              <a:rPr lang="en-US" sz="1200" dirty="0"/>
              <a:t>Any new gas systems will be developed with </a:t>
            </a:r>
            <a:r>
              <a:rPr lang="en-US" sz="1200" dirty="0" err="1"/>
              <a:t>Modicon</a:t>
            </a:r>
            <a:r>
              <a:rPr lang="en-US" sz="1200" dirty="0"/>
              <a:t> series (M340/M580) and Ethernet/IP as fieldbus</a:t>
            </a:r>
            <a:endParaRPr lang="en-GB" sz="1100" dirty="0"/>
          </a:p>
          <a:p>
            <a:pPr lvl="2">
              <a:lnSpc>
                <a:spcPct val="80000"/>
              </a:lnSpc>
            </a:pPr>
            <a:r>
              <a:rPr lang="en-GB" sz="1200" dirty="0" smtClean="0"/>
              <a:t>Replacement </a:t>
            </a:r>
            <a:r>
              <a:rPr lang="en-GB" sz="1200" dirty="0"/>
              <a:t>of  </a:t>
            </a:r>
            <a:r>
              <a:rPr lang="en-GB" sz="1200" dirty="0" smtClean="0"/>
              <a:t>existing Premium Schneider </a:t>
            </a:r>
            <a:r>
              <a:rPr lang="en-GB" sz="1200" dirty="0"/>
              <a:t>PLCs </a:t>
            </a:r>
            <a:r>
              <a:rPr lang="en-US" sz="1200" dirty="0"/>
              <a:t>with </a:t>
            </a:r>
            <a:r>
              <a:rPr lang="en-US" sz="1200" dirty="0" err="1"/>
              <a:t>Modicon</a:t>
            </a:r>
            <a:r>
              <a:rPr lang="en-US" sz="1200" dirty="0"/>
              <a:t> series (M340/M580) and Ethernet/IP </a:t>
            </a:r>
            <a:r>
              <a:rPr lang="en-US" sz="1200" dirty="0" smtClean="0"/>
              <a:t>is considered</a:t>
            </a:r>
            <a:endParaRPr lang="en-US" sz="1100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304572"/>
            <a:ext cx="1206312" cy="337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Applications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11461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developed by ICE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500" dirty="0" smtClean="0"/>
              <a:t>Cooling and ventilation </a:t>
            </a:r>
            <a:r>
              <a:rPr lang="en-US" dirty="0" smtClean="0"/>
              <a:t>(5 </a:t>
            </a:r>
            <a:r>
              <a:rPr lang="en-US" dirty="0" smtClean="0"/>
              <a:t>FTE per year)</a:t>
            </a:r>
            <a:endParaRPr lang="en-US" dirty="0" smtClean="0"/>
          </a:p>
          <a:p>
            <a:pPr lvl="1"/>
            <a:r>
              <a:rPr lang="en-US" sz="3200" dirty="0" smtClean="0"/>
              <a:t>Pursue the program of migration toward UNICOS of existing installation</a:t>
            </a:r>
          </a:p>
          <a:p>
            <a:pPr lvl="2"/>
            <a:r>
              <a:rPr lang="en-US" sz="3200" dirty="0" smtClean="0"/>
              <a:t>100 applications already in operation </a:t>
            </a:r>
          </a:p>
          <a:p>
            <a:pPr lvl="2"/>
            <a:r>
              <a:rPr lang="en-US" sz="3200" dirty="0" smtClean="0"/>
              <a:t>43 potential consolidation projects on which 35 are approved by CV</a:t>
            </a:r>
          </a:p>
          <a:p>
            <a:pPr lvl="1"/>
            <a:r>
              <a:rPr lang="en-US" sz="3200" dirty="0" smtClean="0"/>
              <a:t>Include 15 </a:t>
            </a:r>
            <a:r>
              <a:rPr lang="en-US" sz="3200" dirty="0" smtClean="0"/>
              <a:t>new Projects </a:t>
            </a:r>
            <a:r>
              <a:rPr lang="en-US" sz="3200" dirty="0" smtClean="0"/>
              <a:t>(</a:t>
            </a:r>
            <a:endParaRPr lang="en-US" sz="3200" dirty="0" smtClean="0"/>
          </a:p>
          <a:p>
            <a:pPr lvl="1"/>
            <a:r>
              <a:rPr lang="en-US" sz="3200" dirty="0" smtClean="0"/>
              <a:t>Migration program expected to extend till LS3</a:t>
            </a:r>
          </a:p>
          <a:p>
            <a:pPr lvl="1"/>
            <a:endParaRPr lang="en-US" sz="3200" dirty="0" smtClean="0"/>
          </a:p>
          <a:p>
            <a:r>
              <a:rPr lang="en-US" sz="4500" dirty="0" smtClean="0"/>
              <a:t>Electrical Infrastructure</a:t>
            </a:r>
            <a:endParaRPr lang="en-US" sz="4500" dirty="0" smtClean="0"/>
          </a:p>
          <a:p>
            <a:pPr lvl="1"/>
            <a:r>
              <a:rPr lang="x-none" sz="3200" dirty="0" smtClean="0"/>
              <a:t>Finalisation of PSEN </a:t>
            </a:r>
          </a:p>
          <a:p>
            <a:pPr lvl="2"/>
            <a:r>
              <a:rPr lang="en-US" sz="3300" dirty="0" smtClean="0"/>
              <a:t>Disaster </a:t>
            </a:r>
            <a:r>
              <a:rPr lang="en-US" sz="3300" dirty="0"/>
              <a:t>recovery </a:t>
            </a:r>
            <a:r>
              <a:rPr lang="en-US" sz="3300" dirty="0" smtClean="0"/>
              <a:t>center </a:t>
            </a:r>
            <a:endParaRPr lang="x-none" sz="3300" dirty="0"/>
          </a:p>
          <a:p>
            <a:pPr lvl="1"/>
            <a:r>
              <a:rPr lang="x-none" sz="3200" dirty="0" smtClean="0">
                <a:solidFill>
                  <a:srgbClr val="800000"/>
                </a:solidFill>
              </a:rPr>
              <a:t>RTU replacement project Decision in December </a:t>
            </a:r>
            <a:endParaRPr lang="en-US" sz="3200" dirty="0">
              <a:solidFill>
                <a:srgbClr val="800000"/>
              </a:solidFill>
            </a:endParaRPr>
          </a:p>
          <a:p>
            <a:pPr lvl="1"/>
            <a:r>
              <a:rPr lang="en-US" sz="3200" dirty="0" err="1" smtClean="0"/>
              <a:t>Oscillo-perturbography</a:t>
            </a:r>
            <a:r>
              <a:rPr lang="en-US" sz="3200" dirty="0" smtClean="0"/>
              <a:t> using </a:t>
            </a:r>
            <a:r>
              <a:rPr lang="en-US" sz="3200" dirty="0" err="1" smtClean="0"/>
              <a:t>LabVIEW</a:t>
            </a:r>
            <a:r>
              <a:rPr lang="en-US" sz="3200" dirty="0" smtClean="0"/>
              <a:t>, and </a:t>
            </a:r>
            <a:r>
              <a:rPr lang="en-US" sz="3200" dirty="0" err="1" smtClean="0"/>
              <a:t>cRIO</a:t>
            </a:r>
            <a:endParaRPr lang="en-US" sz="3200" dirty="0" smtClean="0"/>
          </a:p>
          <a:p>
            <a:pPr lvl="2"/>
            <a:r>
              <a:rPr lang="en-US" sz="3200" dirty="0"/>
              <a:t>Scalability test (50+ systems)</a:t>
            </a:r>
          </a:p>
          <a:p>
            <a:pPr lvl="2"/>
            <a:r>
              <a:rPr lang="en-US" sz="3200" dirty="0"/>
              <a:t>Mass </a:t>
            </a:r>
            <a:r>
              <a:rPr lang="en-US" sz="3200" dirty="0" smtClean="0"/>
              <a:t>deployment from now to LS2</a:t>
            </a:r>
          </a:p>
          <a:p>
            <a:pPr lvl="2"/>
            <a:endParaRPr lang="en-US" sz="3200" dirty="0" smtClean="0"/>
          </a:p>
          <a:p>
            <a:r>
              <a:rPr lang="en-US" sz="4000" dirty="0"/>
              <a:t>SURVEY (0.4 FTE )</a:t>
            </a:r>
          </a:p>
          <a:p>
            <a:pPr lvl="1"/>
            <a:r>
              <a:rPr lang="en-US" sz="3200" dirty="0" smtClean="0"/>
              <a:t>Likely to develop </a:t>
            </a:r>
            <a:r>
              <a:rPr lang="en-US" sz="3200" dirty="0"/>
              <a:t>t</a:t>
            </a:r>
            <a:r>
              <a:rPr lang="en-US" sz="3200" dirty="0" smtClean="0"/>
              <a:t>he inclination </a:t>
            </a:r>
            <a:r>
              <a:rPr lang="en-US" sz="3200" dirty="0"/>
              <a:t>sensors </a:t>
            </a:r>
            <a:r>
              <a:rPr lang="en-US" sz="3200" dirty="0" smtClean="0"/>
              <a:t>devices</a:t>
            </a:r>
          </a:p>
          <a:p>
            <a:pPr marL="460375" lvl="2" indent="0">
              <a:buNone/>
            </a:pPr>
            <a:endParaRPr lang="en-US" sz="3200" dirty="0"/>
          </a:p>
          <a:p>
            <a:endParaRPr lang="en-US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304572"/>
            <a:ext cx="1206312" cy="337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Applications</a:t>
            </a:r>
            <a:endParaRPr lang="en-GB" sz="1200" dirty="0"/>
          </a:p>
        </p:txBody>
      </p:sp>
      <p:pic>
        <p:nvPicPr>
          <p:cNvPr id="7" name="Picture 6" descr="ELOPG-BA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172" y="4098819"/>
            <a:ext cx="1626217" cy="2177249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530489"/>
              </p:ext>
            </p:extLst>
          </p:nvPr>
        </p:nvGraphicFramePr>
        <p:xfrm>
          <a:off x="5341514" y="2595744"/>
          <a:ext cx="2396038" cy="1417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Visio" r:id="rId4" imgW="10247009" imgH="6062213" progId="Visio.Drawing.11">
                  <p:embed/>
                </p:oleObj>
              </mc:Choice>
              <mc:Fallback>
                <p:oleObj name="Visio" r:id="rId4" imgW="10247009" imgH="606221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41514" y="2595744"/>
                        <a:ext cx="2396038" cy="1417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1544" y="1259999"/>
            <a:ext cx="2792016" cy="122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51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developed by ICE (3)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7012281" cy="5016068"/>
          </a:xfrm>
        </p:spPr>
        <p:txBody>
          <a:bodyPr>
            <a:noAutofit/>
          </a:bodyPr>
          <a:lstStyle/>
          <a:p>
            <a:pPr lvl="0"/>
            <a:r>
              <a:rPr lang="en-US" sz="1400" dirty="0"/>
              <a:t>QPS</a:t>
            </a:r>
          </a:p>
          <a:p>
            <a:pPr lvl="1"/>
            <a:r>
              <a:rPr lang="en-US" sz="1400" dirty="0"/>
              <a:t>Upgrade of IPQ, IPD and IT protection systems: new signals, re-configuration of field-bus networks, new API for QPS client </a:t>
            </a:r>
          </a:p>
          <a:p>
            <a:pPr lvl="1"/>
            <a:r>
              <a:rPr lang="en-US" sz="1400" dirty="0"/>
              <a:t>Deployment of protection systems for 11 T magnets: new signals, re-configuration of field-bus networks, new API for QPS client (not yet clear whether 11T magnets will be installed during LS2)</a:t>
            </a:r>
          </a:p>
          <a:p>
            <a:pPr lvl="1"/>
            <a:r>
              <a:rPr lang="en-US" sz="1400" dirty="0"/>
              <a:t>(Induced task but not really LS2 activity): Test benches SM18 and B180: in case we connect to standard QPS supervision (not foreseen at the start-up)</a:t>
            </a:r>
          </a:p>
          <a:p>
            <a:pPr lvl="0"/>
            <a:r>
              <a:rPr lang="en-US" sz="1400" dirty="0"/>
              <a:t>PIC/WIC</a:t>
            </a:r>
          </a:p>
          <a:p>
            <a:pPr lvl="1"/>
            <a:r>
              <a:rPr lang="en-US" sz="1400" dirty="0"/>
              <a:t>Nothing foreseen on PIC so far.</a:t>
            </a:r>
          </a:p>
          <a:p>
            <a:pPr lvl="1"/>
            <a:r>
              <a:rPr lang="en-US" sz="1400" dirty="0"/>
              <a:t>WIC: 7 New applications:</a:t>
            </a:r>
          </a:p>
          <a:p>
            <a:pPr lvl="2"/>
            <a:r>
              <a:rPr lang="en-US" sz="1400" dirty="0"/>
              <a:t>Transfer lines Linac4 - PSB (Booster),Transfer lines  PSB – PS, TT2, TT10, AD (Experimental area), SM18/FAIR, depending on the final solution chosen.</a:t>
            </a:r>
          </a:p>
          <a:p>
            <a:r>
              <a:rPr lang="en-US" sz="1400" dirty="0"/>
              <a:t>DSS </a:t>
            </a:r>
          </a:p>
          <a:p>
            <a:pPr lvl="1"/>
            <a:r>
              <a:rPr lang="en-US" sz="1600" dirty="0"/>
              <a:t>Re-engineering of the application components according to ICE standard</a:t>
            </a:r>
          </a:p>
          <a:p>
            <a:pPr lvl="1"/>
            <a:r>
              <a:rPr lang="en-US" sz="1600" dirty="0"/>
              <a:t>Deployment of the reengineered </a:t>
            </a:r>
            <a:r>
              <a:rPr lang="en-US" sz="1600" dirty="0" smtClean="0"/>
              <a:t>systems</a:t>
            </a:r>
            <a:endParaRPr lang="en-US" sz="600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304572"/>
            <a:ext cx="1206312" cy="337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Applications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5860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developed by ICE (4)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81941" y="1356010"/>
            <a:ext cx="7332133" cy="4843471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1600" dirty="0" err="1" smtClean="0"/>
              <a:t>LabVIEW</a:t>
            </a:r>
            <a:r>
              <a:rPr lang="en-US" sz="1600" dirty="0" smtClean="0"/>
              <a:t> Applications</a:t>
            </a:r>
          </a:p>
          <a:p>
            <a:pPr lvl="1">
              <a:lnSpc>
                <a:spcPct val="70000"/>
              </a:lnSpc>
            </a:pPr>
            <a:r>
              <a:rPr lang="en-US" sz="1600" dirty="0" smtClean="0"/>
              <a:t>Post Mortem/Hardware Commissioning ACCTEST integration (13 applications) and configuration database</a:t>
            </a:r>
          </a:p>
          <a:p>
            <a:pPr lvl="1">
              <a:lnSpc>
                <a:spcPct val="70000"/>
              </a:lnSpc>
            </a:pPr>
            <a:r>
              <a:rPr lang="en-US" sz="1600" dirty="0" smtClean="0"/>
              <a:t>LINAC </a:t>
            </a:r>
            <a:r>
              <a:rPr lang="en-US" sz="1600" dirty="0"/>
              <a:t>4 </a:t>
            </a:r>
            <a:r>
              <a:rPr lang="en-US" sz="1600" dirty="0" err="1"/>
              <a:t>emittance</a:t>
            </a:r>
            <a:r>
              <a:rPr lang="en-US" sz="1600" dirty="0"/>
              <a:t> measurement</a:t>
            </a:r>
          </a:p>
          <a:p>
            <a:pPr lvl="1">
              <a:lnSpc>
                <a:spcPct val="70000"/>
              </a:lnSpc>
            </a:pPr>
            <a:r>
              <a:rPr lang="en-US" sz="1600" dirty="0"/>
              <a:t>TIM Survey multi alignment system (PXI)</a:t>
            </a:r>
          </a:p>
          <a:p>
            <a:pPr lvl="1">
              <a:lnSpc>
                <a:spcPct val="70000"/>
              </a:lnSpc>
            </a:pPr>
            <a:r>
              <a:rPr lang="en-US" sz="1600" dirty="0"/>
              <a:t>HLS system, robot controlled</a:t>
            </a:r>
          </a:p>
          <a:p>
            <a:pPr lvl="1">
              <a:lnSpc>
                <a:spcPct val="70000"/>
              </a:lnSpc>
            </a:pPr>
            <a:r>
              <a:rPr lang="en-US" sz="1600" dirty="0"/>
              <a:t>PXI-Spectrum</a:t>
            </a:r>
          </a:p>
          <a:p>
            <a:pPr lvl="1">
              <a:lnSpc>
                <a:spcPct val="70000"/>
              </a:lnSpc>
            </a:pPr>
            <a:r>
              <a:rPr lang="en-US" sz="1600" dirty="0"/>
              <a:t>HTS cable test system in SM18, HTS magnet tests system in Cluster D, SM18</a:t>
            </a:r>
          </a:p>
          <a:p>
            <a:pPr lvl="1">
              <a:lnSpc>
                <a:spcPct val="70000"/>
              </a:lnSpc>
            </a:pPr>
            <a:r>
              <a:rPr lang="en-US" sz="1600" dirty="0"/>
              <a:t>RP-TIM Tunnel Inspection system (to equip 4 trains)</a:t>
            </a:r>
          </a:p>
          <a:p>
            <a:pPr lvl="1">
              <a:lnSpc>
                <a:spcPct val="70000"/>
              </a:lnSpc>
            </a:pPr>
            <a:r>
              <a:rPr lang="en-US" sz="1600" dirty="0" smtClean="0"/>
              <a:t>RF </a:t>
            </a:r>
            <a:r>
              <a:rPr lang="en-US" sz="1600" dirty="0"/>
              <a:t>cavity test applications</a:t>
            </a:r>
          </a:p>
          <a:p>
            <a:pPr lvl="1">
              <a:lnSpc>
                <a:spcPct val="70000"/>
              </a:lnSpc>
            </a:pPr>
            <a:r>
              <a:rPr lang="en-US" sz="1600" dirty="0" smtClean="0"/>
              <a:t>Magnet test applications</a:t>
            </a:r>
            <a:endParaRPr lang="en-US" sz="1400" dirty="0"/>
          </a:p>
          <a:p>
            <a:pPr lvl="1">
              <a:lnSpc>
                <a:spcPct val="70000"/>
              </a:lnSpc>
            </a:pPr>
            <a:r>
              <a:rPr lang="en-US" sz="1600" dirty="0" smtClean="0"/>
              <a:t>Vacuum applications </a:t>
            </a:r>
            <a:endParaRPr lang="en-US" sz="1400" dirty="0" smtClean="0"/>
          </a:p>
          <a:p>
            <a:pPr lvl="1">
              <a:lnSpc>
                <a:spcPct val="70000"/>
              </a:lnSpc>
            </a:pPr>
            <a:r>
              <a:rPr lang="en-US" sz="1400" dirty="0" smtClean="0"/>
              <a:t>ISOLDE Off-line separator application renovation</a:t>
            </a:r>
          </a:p>
          <a:p>
            <a:pPr lvl="1">
              <a:lnSpc>
                <a:spcPct val="70000"/>
              </a:lnSpc>
            </a:pPr>
            <a:r>
              <a:rPr lang="en-US" sz="1400" dirty="0" smtClean="0"/>
              <a:t>…</a:t>
            </a:r>
            <a:endParaRPr lang="en-US" sz="1100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304572"/>
            <a:ext cx="1206312" cy="337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Applications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73906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User applications support known today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157111"/>
            <a:ext cx="7427189" cy="5118957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 smtClean="0"/>
              <a:t>Cryogenics</a:t>
            </a:r>
            <a:r>
              <a:rPr lang="en-US" sz="3800" dirty="0" smtClean="0"/>
              <a:t> </a:t>
            </a:r>
            <a:r>
              <a:rPr lang="en-US" sz="3800" dirty="0"/>
              <a:t>experimental areas</a:t>
            </a:r>
          </a:p>
          <a:p>
            <a:pPr lvl="1"/>
            <a:r>
              <a:rPr lang="en-US" dirty="0"/>
              <a:t>Development </a:t>
            </a:r>
            <a:r>
              <a:rPr lang="en-US" dirty="0" smtClean="0"/>
              <a:t>of several installations</a:t>
            </a:r>
          </a:p>
          <a:p>
            <a:pPr lvl="1"/>
            <a:r>
              <a:rPr lang="en-US" dirty="0" smtClean="0"/>
              <a:t>CPC5 </a:t>
            </a:r>
            <a:r>
              <a:rPr lang="en-US" dirty="0"/>
              <a:t>re-engineering applications </a:t>
            </a:r>
          </a:p>
          <a:p>
            <a:r>
              <a:rPr lang="en-US" sz="3800" dirty="0" smtClean="0"/>
              <a:t>Vacuum</a:t>
            </a:r>
            <a:endParaRPr lang="en-US" sz="3800" dirty="0"/>
          </a:p>
          <a:p>
            <a:pPr lvl="1"/>
            <a:r>
              <a:rPr lang="en-US" dirty="0" smtClean="0"/>
              <a:t>Co-development of the VAC UNICOS</a:t>
            </a:r>
            <a:r>
              <a:rPr lang="en-US" dirty="0"/>
              <a:t> package </a:t>
            </a:r>
            <a:r>
              <a:rPr lang="en-US" dirty="0" smtClean="0">
                <a:solidFill>
                  <a:srgbClr val="7B0000"/>
                </a:solidFill>
              </a:rPr>
              <a:t>(need to establish a clear project roadmap)</a:t>
            </a:r>
          </a:p>
          <a:p>
            <a:pPr lvl="1"/>
            <a:r>
              <a:rPr lang="en-US" dirty="0" smtClean="0"/>
              <a:t>Support deployment </a:t>
            </a:r>
            <a:r>
              <a:rPr lang="en-US" dirty="0"/>
              <a:t>of UNICOS </a:t>
            </a:r>
            <a:r>
              <a:rPr lang="en-US" dirty="0" smtClean="0"/>
              <a:t>applications</a:t>
            </a:r>
            <a:endParaRPr lang="en-US" dirty="0"/>
          </a:p>
          <a:p>
            <a:r>
              <a:rPr lang="en-US" sz="3400" dirty="0"/>
              <a:t>LHC</a:t>
            </a:r>
            <a:r>
              <a:rPr lang="en-US" dirty="0"/>
              <a:t> </a:t>
            </a:r>
            <a:r>
              <a:rPr lang="en-US" sz="3400" dirty="0" smtClean="0"/>
              <a:t>Experiments</a:t>
            </a:r>
            <a:endParaRPr lang="en-US" dirty="0"/>
          </a:p>
          <a:p>
            <a:pPr lvl="1"/>
            <a:r>
              <a:rPr lang="en-US" dirty="0"/>
              <a:t>RACK </a:t>
            </a:r>
            <a:r>
              <a:rPr lang="en-US" dirty="0" smtClean="0"/>
              <a:t>Control to be refurbished (collaboration with EN-EL)</a:t>
            </a:r>
            <a:endParaRPr lang="en-US" dirty="0"/>
          </a:p>
          <a:p>
            <a:pPr lvl="1"/>
            <a:r>
              <a:rPr lang="en-US" dirty="0" smtClean="0"/>
              <a:t>PH-DT</a:t>
            </a:r>
          </a:p>
          <a:p>
            <a:pPr lvl="2"/>
            <a:r>
              <a:rPr lang="en-US" dirty="0" smtClean="0"/>
              <a:t>CPC5 </a:t>
            </a:r>
            <a:r>
              <a:rPr lang="en-US" dirty="0"/>
              <a:t>re-engineering applications </a:t>
            </a:r>
            <a:r>
              <a:rPr lang="en-US" dirty="0" smtClean="0"/>
              <a:t> </a:t>
            </a:r>
            <a:r>
              <a:rPr lang="en-US" dirty="0" smtClean="0"/>
              <a:t>&amp; Deployment </a:t>
            </a:r>
            <a:r>
              <a:rPr lang="en-US" dirty="0"/>
              <a:t>of the re-engineering project </a:t>
            </a:r>
            <a:r>
              <a:rPr lang="en-US" dirty="0" smtClean="0"/>
              <a:t>(could be done </a:t>
            </a:r>
            <a:r>
              <a:rPr lang="en-US" dirty="0"/>
              <a:t>before LS2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Detector cooling </a:t>
            </a:r>
          </a:p>
          <a:p>
            <a:pPr lvl="3"/>
            <a:r>
              <a:rPr lang="en-US" dirty="0" smtClean="0">
                <a:solidFill>
                  <a:srgbClr val="800000"/>
                </a:solidFill>
              </a:rPr>
              <a:t>Need to define Support for CO@ cooling</a:t>
            </a:r>
          </a:p>
          <a:p>
            <a:pPr lvl="3"/>
            <a:r>
              <a:rPr lang="en-US" dirty="0" smtClean="0">
                <a:solidFill>
                  <a:srgbClr val="7B0000"/>
                </a:solidFill>
              </a:rPr>
              <a:t>Quid of CFC cooling that are approaching obsolescence???</a:t>
            </a:r>
            <a:endParaRPr lang="en-US" dirty="0">
              <a:solidFill>
                <a:srgbClr val="7B0000"/>
              </a:solidFill>
            </a:endParaRPr>
          </a:p>
          <a:p>
            <a:pPr lvl="0"/>
            <a:r>
              <a:rPr lang="en-US" sz="3200" dirty="0" smtClean="0"/>
              <a:t>TE- ABT : Hardware </a:t>
            </a:r>
            <a:r>
              <a:rPr lang="en-US" sz="3200" dirty="0"/>
              <a:t>and timing for PS kicker systems </a:t>
            </a:r>
            <a:r>
              <a:rPr lang="en-US" sz="3200" dirty="0" smtClean="0"/>
              <a:t>upgrade</a:t>
            </a:r>
          </a:p>
          <a:p>
            <a:pPr lvl="0"/>
            <a:r>
              <a:rPr lang="en-US" sz="3200" dirty="0" smtClean="0"/>
              <a:t>TE-EPC : migration to UNICOS</a:t>
            </a:r>
          </a:p>
          <a:p>
            <a:pPr lvl="0"/>
            <a:r>
              <a:rPr lang="en-US" sz="3200" dirty="0" smtClean="0"/>
              <a:t>… </a:t>
            </a:r>
            <a:endParaRPr lang="en-US" sz="3200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792051"/>
            <a:ext cx="1206312" cy="3376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Support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8290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Improved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1" y="1110075"/>
            <a:ext cx="7360356" cy="516372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1900" dirty="0" smtClean="0"/>
              <a:t>SCADA Applications </a:t>
            </a:r>
            <a:r>
              <a:rPr lang="en-US" sz="1900" dirty="0"/>
              <a:t>Service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Review of </a:t>
            </a:r>
            <a:r>
              <a:rPr lang="en-US" sz="1600" dirty="0" smtClean="0"/>
              <a:t>current </a:t>
            </a:r>
            <a:r>
              <a:rPr lang="en-US" sz="1600" dirty="0"/>
              <a:t>architecture for each of the application domains in view of improving them for operation/maintenance/performance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Reduce further version upgrade impact.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Ultimate goal : upgrade fully transparent for critical </a:t>
            </a:r>
            <a:r>
              <a:rPr lang="en-US" sz="1600" dirty="0" smtClean="0"/>
              <a:t>applications</a:t>
            </a:r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Automated Application migration tools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PLC Tools &amp; </a:t>
            </a:r>
            <a:r>
              <a:rPr lang="en-US" sz="1900" dirty="0" smtClean="0"/>
              <a:t>Services</a:t>
            </a:r>
            <a:endParaRPr lang="en-US" sz="1900" dirty="0"/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Monitoring of all </a:t>
            </a:r>
            <a:r>
              <a:rPr lang="en-US" sz="1600" dirty="0"/>
              <a:t>PLCs </a:t>
            </a:r>
            <a:r>
              <a:rPr lang="en-US" sz="1600" dirty="0" smtClean="0"/>
              <a:t>by agent to improve diagnostics</a:t>
            </a:r>
            <a:endParaRPr lang="en-US" sz="1600" dirty="0"/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PLC </a:t>
            </a:r>
            <a:r>
              <a:rPr lang="en-US" sz="1600" dirty="0"/>
              <a:t>deployments with </a:t>
            </a:r>
            <a:r>
              <a:rPr lang="en-US" sz="1600" dirty="0" smtClean="0"/>
              <a:t>New </a:t>
            </a:r>
            <a:r>
              <a:rPr lang="en-US" sz="1600" dirty="0"/>
              <a:t>Version </a:t>
            </a:r>
            <a:r>
              <a:rPr lang="en-US" sz="1600" dirty="0" smtClean="0"/>
              <a:t>control </a:t>
            </a:r>
            <a:r>
              <a:rPr lang="en-US" sz="1600" dirty="0"/>
              <a:t>tool </a:t>
            </a:r>
            <a:endParaRPr lang="en-US" sz="1600" dirty="0" smtClean="0"/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Asset management</a:t>
            </a:r>
            <a:r>
              <a:rPr lang="en-US" sz="1600" dirty="0"/>
              <a:t> </a:t>
            </a:r>
            <a:r>
              <a:rPr lang="en-US" sz="1600" dirty="0" smtClean="0"/>
              <a:t>of PLC </a:t>
            </a:r>
            <a:r>
              <a:rPr lang="en-US" sz="1600" dirty="0" smtClean="0"/>
              <a:t>and PXI </a:t>
            </a:r>
            <a:r>
              <a:rPr lang="en-US" sz="1600" dirty="0"/>
              <a:t>components in INFOR </a:t>
            </a:r>
            <a:r>
              <a:rPr lang="en-US" sz="1600" dirty="0" smtClean="0"/>
              <a:t>EAM</a:t>
            </a:r>
            <a:endParaRPr lang="en-US" sz="2200" dirty="0"/>
          </a:p>
          <a:p>
            <a:pPr>
              <a:lnSpc>
                <a:spcPct val="110000"/>
              </a:lnSpc>
            </a:pPr>
            <a:r>
              <a:rPr lang="en-US" sz="1900" dirty="0" smtClean="0"/>
              <a:t>Data </a:t>
            </a:r>
            <a:r>
              <a:rPr lang="en-US" sz="1900" dirty="0"/>
              <a:t>analytics tools </a:t>
            </a:r>
            <a:r>
              <a:rPr lang="en-US" sz="1600" dirty="0"/>
              <a:t>to assist the operators/</a:t>
            </a:r>
            <a:r>
              <a:rPr lang="en-US" sz="1600" dirty="0" smtClean="0"/>
              <a:t>engineers in collaboration with IT and </a:t>
            </a:r>
            <a:r>
              <a:rPr lang="en-US" sz="1600" dirty="0" smtClean="0"/>
              <a:t>BE-CO</a:t>
            </a:r>
            <a:r>
              <a:rPr lang="en-US" sz="1600" dirty="0" smtClean="0"/>
              <a:t>:</a:t>
            </a:r>
            <a:endParaRPr lang="en-US" sz="1600" dirty="0"/>
          </a:p>
          <a:p>
            <a:pPr lvl="1">
              <a:lnSpc>
                <a:spcPct val="110000"/>
              </a:lnSpc>
            </a:pPr>
            <a:r>
              <a:rPr lang="en-US" sz="1600" dirty="0"/>
              <a:t>Alarm analysis, </a:t>
            </a:r>
            <a:r>
              <a:rPr lang="en-US" sz="1600" dirty="0" smtClean="0"/>
              <a:t>cryogenics </a:t>
            </a:r>
            <a:r>
              <a:rPr lang="en-US" sz="1600" dirty="0"/>
              <a:t>oscillations, </a:t>
            </a:r>
            <a:r>
              <a:rPr lang="en-US" sz="1600" dirty="0" smtClean="0"/>
              <a:t>etc…</a:t>
            </a:r>
            <a:endParaRPr lang="en-US" sz="1600" dirty="0"/>
          </a:p>
          <a:p>
            <a:pPr lvl="1">
              <a:lnSpc>
                <a:spcPct val="110000"/>
              </a:lnSpc>
            </a:pPr>
            <a:r>
              <a:rPr lang="en-US" sz="1600" dirty="0" smtClean="0"/>
              <a:t>Data </a:t>
            </a:r>
            <a:r>
              <a:rPr lang="en-US" sz="1600" dirty="0"/>
              <a:t>analytics as a </a:t>
            </a:r>
            <a:r>
              <a:rPr lang="en-US" sz="1600" dirty="0" smtClean="0"/>
              <a:t>service</a:t>
            </a:r>
          </a:p>
          <a:p>
            <a:pPr>
              <a:lnSpc>
                <a:spcPct val="110000"/>
              </a:lnSpc>
            </a:pPr>
            <a:r>
              <a:rPr lang="en-US" sz="1900" dirty="0" smtClean="0"/>
              <a:t>Consultancy</a:t>
            </a:r>
            <a:r>
              <a:rPr lang="en-US" sz="1600" dirty="0" smtClean="0"/>
              <a:t>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Advanced </a:t>
            </a:r>
            <a:r>
              <a:rPr lang="en-US" sz="1600" dirty="0"/>
              <a:t>control </a:t>
            </a:r>
            <a:r>
              <a:rPr lang="en-US" sz="1600" dirty="0"/>
              <a:t>(regulation tuning, MBPC,…), </a:t>
            </a:r>
            <a:r>
              <a:rPr lang="en-US" sz="1600" dirty="0"/>
              <a:t>F</a:t>
            </a:r>
            <a:r>
              <a:rPr lang="en-US" sz="1600" dirty="0"/>
              <a:t>ormal validation and Simulation</a:t>
            </a:r>
            <a:endParaRPr lang="en-US" sz="1600" dirty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3792051"/>
            <a:ext cx="1206312" cy="3376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Support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137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No technological revolution but permanent evolution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No major end of life issues even in the HL-LHC perspective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Please follow the recommendations</a:t>
            </a:r>
            <a:r>
              <a:rPr lang="en-US" sz="1200" dirty="0" smtClean="0">
                <a:solidFill>
                  <a:srgbClr val="7B0000"/>
                </a:solidFill>
              </a:rPr>
              <a:t>.</a:t>
            </a:r>
            <a:endParaRPr lang="en-US" sz="1200" dirty="0" smtClean="0">
              <a:solidFill>
                <a:srgbClr val="7B0000"/>
              </a:solidFill>
            </a:endParaRPr>
          </a:p>
          <a:p>
            <a:r>
              <a:rPr lang="en-US" sz="1600" dirty="0" smtClean="0"/>
              <a:t>No Major Framework evolution for UNICOS/JCOP more uncertainties for </a:t>
            </a:r>
            <a:r>
              <a:rPr lang="en-US" sz="1600" dirty="0" err="1" smtClean="0"/>
              <a:t>LabVIEW</a:t>
            </a:r>
            <a:r>
              <a:rPr lang="en-US" sz="1600" dirty="0" smtClean="0"/>
              <a:t> that may impact RADE and applications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Use the frameworks they will make you life easier in case of technological evolutions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Follow the supported versions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ICE may handle the migration of your applications or assist your group using the standard tools in the migration </a:t>
            </a:r>
            <a:r>
              <a:rPr lang="en-US" sz="1200" dirty="0" smtClean="0">
                <a:solidFill>
                  <a:srgbClr val="7B0000"/>
                </a:solidFill>
              </a:rPr>
              <a:t>process</a:t>
            </a:r>
            <a:endParaRPr lang="en-US" sz="1200" dirty="0" smtClean="0">
              <a:solidFill>
                <a:srgbClr val="7B0000"/>
              </a:solidFill>
            </a:endParaRPr>
          </a:p>
          <a:p>
            <a:r>
              <a:rPr lang="en-US" sz="1600" dirty="0" smtClean="0"/>
              <a:t>(Too?)Many applications to be developed for various groups or by equipment groups that need our support.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If you feel that you need support please contact us ASAP.</a:t>
            </a: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Some projects need decisions</a:t>
            </a:r>
          </a:p>
          <a:p>
            <a:pPr lvl="1"/>
            <a:r>
              <a:rPr lang="en-US" sz="1200" dirty="0">
                <a:solidFill>
                  <a:srgbClr val="800000"/>
                </a:solidFill>
              </a:rPr>
              <a:t>Additional request from this workshop have to be </a:t>
            </a:r>
            <a:r>
              <a:rPr lang="en-US" sz="1200" dirty="0" smtClean="0">
                <a:solidFill>
                  <a:srgbClr val="800000"/>
                </a:solidFill>
              </a:rPr>
              <a:t>evaluated</a:t>
            </a:r>
            <a:endParaRPr lang="en-US" sz="1200" dirty="0">
              <a:solidFill>
                <a:srgbClr val="7B0000"/>
              </a:solidFill>
            </a:endParaRP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Close </a:t>
            </a:r>
            <a:r>
              <a:rPr lang="en-US" sz="1200" dirty="0">
                <a:solidFill>
                  <a:srgbClr val="7B0000"/>
                </a:solidFill>
              </a:rPr>
              <a:t>collaboration with equipment group are mandatory to establish early and adapted </a:t>
            </a:r>
            <a:r>
              <a:rPr lang="en-US" sz="1200" dirty="0" smtClean="0">
                <a:solidFill>
                  <a:srgbClr val="7B0000"/>
                </a:solidFill>
              </a:rPr>
              <a:t>planning</a:t>
            </a:r>
            <a:endParaRPr lang="en-US" sz="1200" dirty="0">
              <a:solidFill>
                <a:srgbClr val="7B0000"/>
              </a:solidFill>
            </a:endParaRPr>
          </a:p>
          <a:p>
            <a:pPr lvl="1"/>
            <a:r>
              <a:rPr lang="en-US" sz="1200" dirty="0" smtClean="0">
                <a:solidFill>
                  <a:srgbClr val="7B0000"/>
                </a:solidFill>
              </a:rPr>
              <a:t>Careful resources planning and optimization needed to complete the picture</a:t>
            </a:r>
            <a:r>
              <a:rPr lang="en-US" sz="1200" dirty="0" smtClean="0">
                <a:solidFill>
                  <a:srgbClr val="7B0000"/>
                </a:solidFill>
              </a:rPr>
              <a:t>.</a:t>
            </a:r>
            <a:endParaRPr lang="en-US" sz="1200" dirty="0" smtClean="0">
              <a:solidFill>
                <a:srgbClr val="7B0000"/>
              </a:solidFill>
            </a:endParaRPr>
          </a:p>
          <a:p>
            <a:r>
              <a:rPr lang="en-US" sz="1600" dirty="0">
                <a:solidFill>
                  <a:srgbClr val="7B0000"/>
                </a:solidFill>
              </a:rPr>
              <a:t>Technical </a:t>
            </a:r>
            <a:r>
              <a:rPr lang="en-US" sz="1600" dirty="0" smtClean="0">
                <a:solidFill>
                  <a:srgbClr val="7B0000"/>
                </a:solidFill>
              </a:rPr>
              <a:t>Evolutions </a:t>
            </a:r>
            <a:r>
              <a:rPr lang="en-US" sz="1600" dirty="0">
                <a:solidFill>
                  <a:srgbClr val="7B0000"/>
                </a:solidFill>
              </a:rPr>
              <a:t>need to be approved in Ad Hoc Committees : CO3 or </a:t>
            </a:r>
            <a:r>
              <a:rPr lang="en-US" sz="1600" dirty="0" smtClean="0">
                <a:solidFill>
                  <a:srgbClr val="7B0000"/>
                </a:solidFill>
              </a:rPr>
              <a:t>JCOP</a:t>
            </a:r>
            <a:endParaRPr lang="en-US" sz="1600" dirty="0" smtClean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96862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</a:t>
            </a:r>
            <a:r>
              <a:rPr lang="en-US" dirty="0" smtClean="0"/>
              <a:t>you</a:t>
            </a:r>
            <a:r>
              <a:rPr lang="en-US" dirty="0"/>
              <a:t> </a:t>
            </a:r>
            <a:r>
              <a:rPr lang="en-US" dirty="0" smtClean="0"/>
              <a:t>for your partnership!!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Rectangle à coins arrondis 124"/>
          <p:cNvSpPr/>
          <p:nvPr/>
        </p:nvSpPr>
        <p:spPr>
          <a:xfrm>
            <a:off x="300314" y="2228210"/>
            <a:ext cx="3937861" cy="3491934"/>
          </a:xfrm>
          <a:prstGeom prst="roundRect">
            <a:avLst>
              <a:gd name="adj" fmla="val 275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10" name="Rectangle à coins arrondis 109"/>
          <p:cNvSpPr/>
          <p:nvPr/>
        </p:nvSpPr>
        <p:spPr>
          <a:xfrm>
            <a:off x="399702" y="1143829"/>
            <a:ext cx="3673642" cy="4104800"/>
          </a:xfrm>
          <a:prstGeom prst="roundRect">
            <a:avLst>
              <a:gd name="adj" fmla="val 672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54" name="Rectangle à coins arrondis 124"/>
          <p:cNvSpPr/>
          <p:nvPr/>
        </p:nvSpPr>
        <p:spPr>
          <a:xfrm>
            <a:off x="469047" y="1215837"/>
            <a:ext cx="2660949" cy="93717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3" name="Rectangle à coins arrondis 124"/>
          <p:cNvSpPr/>
          <p:nvPr/>
        </p:nvSpPr>
        <p:spPr>
          <a:xfrm>
            <a:off x="4404074" y="1277125"/>
            <a:ext cx="1430588" cy="8647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ç</a:t>
            </a:r>
            <a:endParaRPr lang="en-GB" sz="1200" dirty="0"/>
          </a:p>
        </p:txBody>
      </p:sp>
      <p:sp>
        <p:nvSpPr>
          <p:cNvPr id="149" name="Rectangle à coins arrondis 124"/>
          <p:cNvSpPr/>
          <p:nvPr/>
        </p:nvSpPr>
        <p:spPr>
          <a:xfrm>
            <a:off x="469047" y="2295960"/>
            <a:ext cx="2660948" cy="11105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48" name="Rectangle à coins arrondis 124"/>
          <p:cNvSpPr/>
          <p:nvPr/>
        </p:nvSpPr>
        <p:spPr>
          <a:xfrm>
            <a:off x="478373" y="4285236"/>
            <a:ext cx="2626487" cy="8647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23" name="Rectangle à coins arrondis 122"/>
          <p:cNvSpPr/>
          <p:nvPr/>
        </p:nvSpPr>
        <p:spPr>
          <a:xfrm>
            <a:off x="5743845" y="2349691"/>
            <a:ext cx="1963481" cy="289893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6" name="Rectangle à coins arrondis 124"/>
          <p:cNvSpPr/>
          <p:nvPr/>
        </p:nvSpPr>
        <p:spPr>
          <a:xfrm>
            <a:off x="5804365" y="4285236"/>
            <a:ext cx="1368454" cy="84628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cxnSp>
        <p:nvCxnSpPr>
          <p:cNvPr id="131" name="Straight Connector 65"/>
          <p:cNvCxnSpPr/>
          <p:nvPr/>
        </p:nvCxnSpPr>
        <p:spPr>
          <a:xfrm rot="5400000">
            <a:off x="6040526" y="5216274"/>
            <a:ext cx="504056" cy="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24"/>
          <p:cNvCxnSpPr/>
          <p:nvPr/>
        </p:nvCxnSpPr>
        <p:spPr>
          <a:xfrm rot="5400000">
            <a:off x="5687303" y="4132164"/>
            <a:ext cx="12241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à coins arrondis 106"/>
          <p:cNvSpPr/>
          <p:nvPr/>
        </p:nvSpPr>
        <p:spPr>
          <a:xfrm>
            <a:off x="7892689" y="2427364"/>
            <a:ext cx="1206313" cy="3620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ICE frameworks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038959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235733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1766806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1550782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902253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514377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98353" y="5716337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1452766" y="5212281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00314" y="3520093"/>
            <a:ext cx="7494686" cy="1880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548786" y="3591545"/>
            <a:ext cx="7863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b="1" kern="12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TN-EN</a:t>
            </a:r>
            <a:endParaRPr lang="en-US" sz="1800" b="1" kern="12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471709" y="4168165"/>
            <a:ext cx="129614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76802" y="3520093"/>
            <a:ext cx="0" cy="12241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01283" y="3244299"/>
            <a:ext cx="1" cy="29788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 bwMode="auto">
          <a:xfrm rot="16200000" flipV="1">
            <a:off x="4752030" y="2538779"/>
            <a:ext cx="7143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 rot="5400000" flipH="1" flipV="1">
            <a:off x="4742269" y="3196060"/>
            <a:ext cx="648072" cy="0"/>
          </a:xfrm>
          <a:prstGeom prst="line">
            <a:avLst/>
          </a:prstGeom>
          <a:ln w="19050">
            <a:gradFill>
              <a:gsLst>
                <a:gs pos="0">
                  <a:schemeClr val="tx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6846" y="2583992"/>
            <a:ext cx="569084" cy="65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0" name="Straight Connector 89"/>
          <p:cNvCxnSpPr/>
          <p:nvPr/>
        </p:nvCxnSpPr>
        <p:spPr bwMode="auto">
          <a:xfrm rot="5400000" flipH="1" flipV="1">
            <a:off x="1139682" y="1966484"/>
            <a:ext cx="428626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 bwMode="auto">
          <a:xfrm>
            <a:off x="300314" y="2181596"/>
            <a:ext cx="7494686" cy="38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6868571" y="1811711"/>
            <a:ext cx="608012" cy="36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kern="1200">
                <a:latin typeface="Calibri" pitchFamily="34" charset="0"/>
              </a:rPr>
              <a:t>GPN</a:t>
            </a:r>
          </a:p>
        </p:txBody>
      </p:sp>
      <p:pic>
        <p:nvPicPr>
          <p:cNvPr id="93" name="Picture 92" descr="C:\Documents and Settings\eblanco\Local Settings\Temporary Internet Files\Content.IE5\15EXL40N\MCj0431632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6164" y="1610088"/>
            <a:ext cx="542925" cy="54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0531" y="2439976"/>
            <a:ext cx="561798" cy="64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TextBox 94"/>
          <p:cNvSpPr txBox="1"/>
          <p:nvPr/>
        </p:nvSpPr>
        <p:spPr bwMode="auto">
          <a:xfrm>
            <a:off x="5078659" y="2295960"/>
            <a:ext cx="636091" cy="2616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kern="1200" dirty="0" smtClean="0">
                <a:solidFill>
                  <a:srgbClr val="000000"/>
                </a:solidFill>
              </a:rPr>
              <a:t>WTS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cxnSp>
        <p:nvCxnSpPr>
          <p:cNvPr id="96" name="Straight Connector 95"/>
          <p:cNvCxnSpPr/>
          <p:nvPr/>
        </p:nvCxnSpPr>
        <p:spPr bwMode="auto">
          <a:xfrm rot="5400000">
            <a:off x="2187432" y="1966484"/>
            <a:ext cx="428626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7" name="Picture 96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3274" y="1314826"/>
            <a:ext cx="519113" cy="52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97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6149" y="1467225"/>
            <a:ext cx="519113" cy="52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98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8074" y="1619624"/>
            <a:ext cx="519113" cy="52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4548786" y="855797"/>
            <a:ext cx="2679352" cy="1329652"/>
            <a:chOff x="6324153" y="1103084"/>
            <a:chExt cx="2679352" cy="1329652"/>
          </a:xfrm>
        </p:grpSpPr>
        <p:cxnSp>
          <p:nvCxnSpPr>
            <p:cNvPr id="74" name="Straight Connector 73"/>
            <p:cNvCxnSpPr/>
            <p:nvPr/>
          </p:nvCxnSpPr>
          <p:spPr>
            <a:xfrm rot="5400000">
              <a:off x="6864213" y="2180708"/>
              <a:ext cx="50405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7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6275" y="1795463"/>
              <a:ext cx="450006" cy="518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Picture 7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44430" y="1620678"/>
              <a:ext cx="487835" cy="562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TextBox 76"/>
            <p:cNvSpPr txBox="1"/>
            <p:nvPr/>
          </p:nvSpPr>
          <p:spPr>
            <a:xfrm>
              <a:off x="6324153" y="1714500"/>
              <a:ext cx="12858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100" kern="1200" dirty="0" smtClean="0">
                  <a:solidFill>
                    <a:srgbClr val="483700"/>
                  </a:solidFill>
                </a:rPr>
                <a:t>WEB</a:t>
              </a:r>
              <a:endParaRPr lang="en-US" sz="1100" kern="1200" dirty="0">
                <a:solidFill>
                  <a:srgbClr val="483700"/>
                </a:solidFill>
              </a:endParaRPr>
            </a:p>
            <a:p>
              <a:pPr>
                <a:defRPr/>
              </a:pPr>
              <a:r>
                <a:rPr lang="en-US" sz="1100" b="1" kern="1200" dirty="0" smtClean="0">
                  <a:solidFill>
                    <a:srgbClr val="483700"/>
                  </a:solidFill>
                </a:rPr>
                <a:t>server</a:t>
              </a:r>
              <a:endParaRPr lang="en-US" sz="1100" b="1" kern="1200" dirty="0">
                <a:solidFill>
                  <a:srgbClr val="483700"/>
                </a:solidFill>
              </a:endParaRPr>
            </a:p>
          </p:txBody>
        </p:sp>
        <p:pic>
          <p:nvPicPr>
            <p:cNvPr id="78" name="Picture 77" descr="C:\Documents and Settings\eblanco\Local Settings\Temporary Internet Files\Content.IE5\4P84RBAS\MCj04315660000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84393" y="1103084"/>
              <a:ext cx="519112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1" name="Straight Connector 80"/>
            <p:cNvCxnSpPr/>
            <p:nvPr/>
          </p:nvCxnSpPr>
          <p:spPr>
            <a:xfrm flipV="1">
              <a:off x="7358063" y="1463124"/>
              <a:ext cx="1126330" cy="322815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2" name="Picture 8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908329" y="1391116"/>
              <a:ext cx="357188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9" name="Straight Connector 28"/>
          <p:cNvCxnSpPr/>
          <p:nvPr/>
        </p:nvCxnSpPr>
        <p:spPr bwMode="auto">
          <a:xfrm rot="5400000">
            <a:off x="6385292" y="3362160"/>
            <a:ext cx="36004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2627" y="2659852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5502" y="2748627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7427" y="2884259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 bwMode="auto">
          <a:xfrm>
            <a:off x="804001" y="1277125"/>
            <a:ext cx="1285875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100" kern="1200" dirty="0" smtClean="0">
                <a:solidFill>
                  <a:srgbClr val="483700"/>
                </a:solidFill>
              </a:rPr>
              <a:t>Enterprise computers</a:t>
            </a:r>
            <a:endParaRPr lang="en-US" sz="1100" b="1" kern="1200" dirty="0">
              <a:solidFill>
                <a:srgbClr val="483700"/>
              </a:solidFill>
            </a:endParaRPr>
          </a:p>
        </p:txBody>
      </p:sp>
      <p:pic>
        <p:nvPicPr>
          <p:cNvPr id="39" name="Picture 38" descr="cp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88770" y="4528205"/>
            <a:ext cx="576064" cy="60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Straight Connector 39"/>
          <p:cNvCxnSpPr/>
          <p:nvPr/>
        </p:nvCxnSpPr>
        <p:spPr>
          <a:xfrm flipV="1">
            <a:off x="377272" y="5464309"/>
            <a:ext cx="2276459" cy="3993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0225" y="2564798"/>
            <a:ext cx="703262" cy="739774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cxnSp>
        <p:nvCxnSpPr>
          <p:cNvPr id="47" name="Straight Connector 46"/>
          <p:cNvCxnSpPr/>
          <p:nvPr/>
        </p:nvCxnSpPr>
        <p:spPr>
          <a:xfrm rot="5400000">
            <a:off x="795745" y="5212281"/>
            <a:ext cx="504056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41" y="4600213"/>
            <a:ext cx="57606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2847973" y="5295032"/>
            <a:ext cx="12996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x-none" sz="1600" b="1" kern="1200" dirty="0" smtClean="0">
                <a:solidFill>
                  <a:srgbClr val="7030A0"/>
                </a:solidFill>
                <a:latin typeface="Calibri" pitchFamily="34" charset="0"/>
              </a:rPr>
              <a:t>Fieldbuses</a:t>
            </a:r>
            <a:endParaRPr lang="en-US" sz="1600" b="1" kern="1200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" name="Picture 50" descr="SI_PS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64401" y="5753482"/>
            <a:ext cx="241300" cy="349250"/>
          </a:xfrm>
          <a:prstGeom prst="rect">
            <a:avLst/>
          </a:prstGeom>
          <a:solidFill>
            <a:schemeClr val="accent1">
              <a:alpha val="29019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2" name="Picture 51" descr="SI_PS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73951" y="5886832"/>
            <a:ext cx="246063" cy="355600"/>
          </a:xfrm>
          <a:prstGeom prst="rect">
            <a:avLst/>
          </a:prstGeom>
          <a:solidFill>
            <a:schemeClr val="accent1">
              <a:alpha val="29019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3" name="Picture 52" descr="C:\Documents and Settings\Enrique Blanco.PCEBHOME\Desktop\presentations\flowmeter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59574" y="5720144"/>
            <a:ext cx="2000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 descr="C:\Documents and Settings\Enrique Blanco.PCEBHOME\Desktop\presentations\flowmeter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73887" y="5807457"/>
            <a:ext cx="2000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Object 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64997" y="5775707"/>
            <a:ext cx="628651" cy="3794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56" name="Picture 5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357" y="5791136"/>
            <a:ext cx="37147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5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381" y="5896357"/>
            <a:ext cx="37147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TextBox 58"/>
          <p:cNvSpPr txBox="1"/>
          <p:nvPr/>
        </p:nvSpPr>
        <p:spPr bwMode="auto">
          <a:xfrm>
            <a:off x="478373" y="2359916"/>
            <a:ext cx="85743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00" kern="1200" dirty="0" smtClean="0">
                <a:solidFill>
                  <a:srgbClr val="000000"/>
                </a:solidFill>
              </a:rPr>
              <a:t>Servers</a:t>
            </a:r>
            <a:endParaRPr lang="en-US" sz="1000" kern="1200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 bwMode="auto">
          <a:xfrm>
            <a:off x="1154281" y="4304990"/>
            <a:ext cx="7920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kern="1200" dirty="0" smtClean="0">
                <a:solidFill>
                  <a:srgbClr val="000000"/>
                </a:solidFill>
              </a:rPr>
              <a:t>PLC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 bwMode="auto">
          <a:xfrm>
            <a:off x="2650325" y="5883723"/>
            <a:ext cx="7920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kern="1200" dirty="0" smtClean="0"/>
              <a:t>I&amp;0 and devices</a:t>
            </a:r>
            <a:endParaRPr lang="en-US" sz="1100" kern="1200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359" y="263429"/>
            <a:ext cx="6207329" cy="707747"/>
          </a:xfrm>
        </p:spPr>
        <p:txBody>
          <a:bodyPr/>
          <a:lstStyle/>
          <a:p>
            <a:r>
              <a:rPr lang="fr-FR" dirty="0" smtClean="0"/>
              <a:t>ICE </a:t>
            </a:r>
            <a:r>
              <a:rPr lang="fr-FR" dirty="0" err="1"/>
              <a:t>C</a:t>
            </a:r>
            <a:r>
              <a:rPr lang="fr-FR" dirty="0" err="1" smtClean="0"/>
              <a:t>overed</a:t>
            </a:r>
            <a:r>
              <a:rPr lang="fr-FR" dirty="0" smtClean="0"/>
              <a:t> Area (not </a:t>
            </a:r>
            <a:r>
              <a:rPr lang="fr-FR" dirty="0" err="1"/>
              <a:t>F</a:t>
            </a:r>
            <a:r>
              <a:rPr lang="fr-FR" dirty="0" err="1" smtClean="0"/>
              <a:t>loe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15" name="TextBox 36"/>
          <p:cNvSpPr txBox="1"/>
          <p:nvPr/>
        </p:nvSpPr>
        <p:spPr bwMode="auto">
          <a:xfrm>
            <a:off x="1320163" y="2397036"/>
            <a:ext cx="94259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900" kern="1200" dirty="0" smtClean="0"/>
              <a:t>HMI</a:t>
            </a:r>
            <a:endParaRPr lang="en-US" sz="900" kern="1200" dirty="0"/>
          </a:p>
        </p:txBody>
      </p:sp>
      <p:pic>
        <p:nvPicPr>
          <p:cNvPr id="117" name="Picture 29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0948" y="2693510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Picture 30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3823" y="2782285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Picture 31" descr="C:\Documents and Settings\eblanco\Local Settings\Temporary Internet Files\Content.IE5\4P84RBAS\MCj0431566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85748" y="2917917"/>
            <a:ext cx="5191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TextBox 59"/>
          <p:cNvSpPr txBox="1"/>
          <p:nvPr/>
        </p:nvSpPr>
        <p:spPr bwMode="auto">
          <a:xfrm>
            <a:off x="2233324" y="4265912"/>
            <a:ext cx="5276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PXI</a:t>
            </a:r>
          </a:p>
          <a:p>
            <a:pPr>
              <a:defRPr/>
            </a:pPr>
            <a:r>
              <a:rPr lang="en-US" sz="1100" kern="1200" dirty="0" err="1" smtClean="0">
                <a:solidFill>
                  <a:srgbClr val="000000"/>
                </a:solidFill>
              </a:rPr>
              <a:t>cRIO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cxnSp>
        <p:nvCxnSpPr>
          <p:cNvPr id="121" name="Straight Connector 24"/>
          <p:cNvCxnSpPr/>
          <p:nvPr/>
        </p:nvCxnSpPr>
        <p:spPr>
          <a:xfrm rot="5400000">
            <a:off x="2064092" y="4154248"/>
            <a:ext cx="12241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3" descr="Screen shot 2011-11-25 at 18.52.25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388" y="4675404"/>
            <a:ext cx="652255" cy="4194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02978" y="4471546"/>
            <a:ext cx="656251" cy="5134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35177" y="2349691"/>
            <a:ext cx="8164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 err="1" smtClean="0"/>
              <a:t>Labview</a:t>
            </a:r>
            <a:endParaRPr lang="fr-FR" sz="1200" dirty="0" smtClean="0"/>
          </a:p>
        </p:txBody>
      </p:sp>
      <p:sp>
        <p:nvSpPr>
          <p:cNvPr id="125" name="Rectangle à coins arrondis 124"/>
          <p:cNvSpPr/>
          <p:nvPr/>
        </p:nvSpPr>
        <p:spPr>
          <a:xfrm>
            <a:off x="7884390" y="2890142"/>
            <a:ext cx="1206312" cy="33765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CO</a:t>
            </a:r>
          </a:p>
          <a:p>
            <a:pPr algn="ctr"/>
            <a:r>
              <a:rPr lang="en-GB" sz="1200" dirty="0" smtClean="0"/>
              <a:t>Frameworks</a:t>
            </a:r>
            <a:endParaRPr lang="en-GB" sz="1200" dirty="0"/>
          </a:p>
        </p:txBody>
      </p:sp>
      <p:sp>
        <p:nvSpPr>
          <p:cNvPr id="126" name="TextBox 59"/>
          <p:cNvSpPr txBox="1"/>
          <p:nvPr/>
        </p:nvSpPr>
        <p:spPr bwMode="auto">
          <a:xfrm>
            <a:off x="6642061" y="4600034"/>
            <a:ext cx="5307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FEC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cxnSp>
        <p:nvCxnSpPr>
          <p:cNvPr id="128" name="Straight Connector 39"/>
          <p:cNvCxnSpPr/>
          <p:nvPr/>
        </p:nvCxnSpPr>
        <p:spPr>
          <a:xfrm>
            <a:off x="6039145" y="5464309"/>
            <a:ext cx="1668181" cy="0"/>
          </a:xfrm>
          <a:prstGeom prst="line">
            <a:avLst/>
          </a:prstGeom>
          <a:ln w="317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49"/>
          <p:cNvSpPr txBox="1">
            <a:spLocks noChangeArrowheads="1"/>
          </p:cNvSpPr>
          <p:nvPr/>
        </p:nvSpPr>
        <p:spPr bwMode="auto">
          <a:xfrm>
            <a:off x="6675430" y="5159124"/>
            <a:ext cx="10081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x-none" sz="1600" b="1" kern="1200" dirty="0" smtClean="0">
                <a:solidFill>
                  <a:srgbClr val="008000"/>
                </a:solidFill>
                <a:latin typeface="Calibri" pitchFamily="34" charset="0"/>
              </a:rPr>
              <a:t>WorldFIP</a:t>
            </a:r>
            <a:endParaRPr lang="en-US" sz="1600" b="1" kern="1200" dirty="0">
              <a:solidFill>
                <a:srgbClr val="008000"/>
              </a:solidFill>
              <a:latin typeface="Calibri" pitchFamily="34" charset="0"/>
            </a:endParaRPr>
          </a:p>
        </p:txBody>
      </p:sp>
      <p:cxnSp>
        <p:nvCxnSpPr>
          <p:cNvPr id="124" name="Straight Connector 24"/>
          <p:cNvCxnSpPr>
            <a:stCxn id="141" idx="2"/>
            <a:endCxn id="129" idx="0"/>
          </p:cNvCxnSpPr>
          <p:nvPr/>
        </p:nvCxnSpPr>
        <p:spPr>
          <a:xfrm>
            <a:off x="3591378" y="5032261"/>
            <a:ext cx="957408" cy="445998"/>
          </a:xfrm>
          <a:prstGeom prst="line">
            <a:avLst/>
          </a:prstGeom>
          <a:ln w="317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Image 2" descr="smd_elmb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117" y="5478259"/>
            <a:ext cx="549337" cy="417088"/>
          </a:xfrm>
          <a:prstGeom prst="rect">
            <a:avLst/>
          </a:prstGeom>
        </p:spPr>
      </p:pic>
      <p:sp>
        <p:nvSpPr>
          <p:cNvPr id="132" name="TextBox 59"/>
          <p:cNvSpPr txBox="1"/>
          <p:nvPr/>
        </p:nvSpPr>
        <p:spPr bwMode="auto">
          <a:xfrm>
            <a:off x="4238176" y="5939969"/>
            <a:ext cx="60647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ELMB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cxnSp>
        <p:nvCxnSpPr>
          <p:cNvPr id="133" name="Straight Connector 24"/>
          <p:cNvCxnSpPr>
            <a:endCxn id="141" idx="0"/>
          </p:cNvCxnSpPr>
          <p:nvPr/>
        </p:nvCxnSpPr>
        <p:spPr>
          <a:xfrm>
            <a:off x="3591378" y="3538901"/>
            <a:ext cx="0" cy="111243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59"/>
          <p:cNvSpPr txBox="1"/>
          <p:nvPr/>
        </p:nvSpPr>
        <p:spPr bwMode="auto">
          <a:xfrm>
            <a:off x="3162424" y="4295820"/>
            <a:ext cx="55997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000000"/>
                </a:solidFill>
              </a:rPr>
              <a:t>OPC</a:t>
            </a:r>
            <a:endParaRPr lang="en-US" sz="1100" kern="1200" dirty="0">
              <a:solidFill>
                <a:srgbClr val="000000"/>
              </a:solidFill>
            </a:endParaRPr>
          </a:p>
        </p:txBody>
      </p:sp>
      <p:pic>
        <p:nvPicPr>
          <p:cNvPr id="136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17" y="5424193"/>
            <a:ext cx="650052" cy="472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" name="Picture 14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208294" y="4651337"/>
            <a:ext cx="766167" cy="380924"/>
          </a:xfrm>
          <a:prstGeom prst="rect">
            <a:avLst/>
          </a:prstGeom>
        </p:spPr>
      </p:pic>
      <p:cxnSp>
        <p:nvCxnSpPr>
          <p:cNvPr id="142" name="Straight Connector 24"/>
          <p:cNvCxnSpPr>
            <a:stCxn id="141" idx="2"/>
            <a:endCxn id="136" idx="0"/>
          </p:cNvCxnSpPr>
          <p:nvPr/>
        </p:nvCxnSpPr>
        <p:spPr>
          <a:xfrm>
            <a:off x="3591378" y="5032261"/>
            <a:ext cx="1631065" cy="391932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59"/>
          <p:cNvSpPr txBox="1"/>
          <p:nvPr/>
        </p:nvSpPr>
        <p:spPr bwMode="auto">
          <a:xfrm>
            <a:off x="4897417" y="5801469"/>
            <a:ext cx="8277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HV power supplies</a:t>
            </a:r>
            <a:endParaRPr lang="en-US" sz="1000" kern="1200" dirty="0">
              <a:solidFill>
                <a:srgbClr val="000000"/>
              </a:solidFill>
            </a:endParaRPr>
          </a:p>
        </p:txBody>
      </p:sp>
      <p:sp>
        <p:nvSpPr>
          <p:cNvPr id="144" name="Rectangle à coins arrondis 124"/>
          <p:cNvSpPr/>
          <p:nvPr/>
        </p:nvSpPr>
        <p:spPr>
          <a:xfrm>
            <a:off x="7884389" y="3304572"/>
            <a:ext cx="1206312" cy="3376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Applications</a:t>
            </a:r>
            <a:endParaRPr lang="en-GB" sz="1200" dirty="0"/>
          </a:p>
        </p:txBody>
      </p:sp>
      <p:cxnSp>
        <p:nvCxnSpPr>
          <p:cNvPr id="150" name="Straight Connector 149"/>
          <p:cNvCxnSpPr>
            <a:stCxn id="119" idx="2"/>
          </p:cNvCxnSpPr>
          <p:nvPr/>
        </p:nvCxnSpPr>
        <p:spPr bwMode="auto">
          <a:xfrm>
            <a:off x="2845304" y="3440204"/>
            <a:ext cx="2669" cy="7988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46" idx="2"/>
          </p:cNvCxnSpPr>
          <p:nvPr/>
        </p:nvCxnSpPr>
        <p:spPr bwMode="auto">
          <a:xfrm>
            <a:off x="921856" y="3304572"/>
            <a:ext cx="0" cy="2155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5" name="Picture 4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20" t="7422" r="16973" b="5079"/>
          <a:stretch/>
        </p:blipFill>
        <p:spPr bwMode="auto">
          <a:xfrm>
            <a:off x="6990781" y="2767986"/>
            <a:ext cx="485802" cy="58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6" name="Picture 15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0681" y="2663183"/>
            <a:ext cx="703262" cy="739774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cxnSp>
        <p:nvCxnSpPr>
          <p:cNvPr id="159" name="Straight Connector 158"/>
          <p:cNvCxnSpPr/>
          <p:nvPr/>
        </p:nvCxnSpPr>
        <p:spPr bwMode="auto">
          <a:xfrm rot="5400000">
            <a:off x="7048117" y="3381987"/>
            <a:ext cx="36004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1" name="Picture 100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223451" y="2364831"/>
            <a:ext cx="298352" cy="298352"/>
          </a:xfrm>
          <a:prstGeom prst="rect">
            <a:avLst/>
          </a:prstGeom>
        </p:spPr>
      </p:pic>
      <p:sp>
        <p:nvSpPr>
          <p:cNvPr id="160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support</a:t>
            </a:r>
            <a:endParaRPr lang="en-GB" sz="1200" dirty="0"/>
          </a:p>
        </p:txBody>
      </p:sp>
      <p:sp>
        <p:nvSpPr>
          <p:cNvPr id="100" name="Rectangle à coins arrondis 124"/>
          <p:cNvSpPr/>
          <p:nvPr/>
        </p:nvSpPr>
        <p:spPr>
          <a:xfrm>
            <a:off x="7884389" y="3752973"/>
            <a:ext cx="1206312" cy="33765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Support</a:t>
            </a:r>
            <a:endParaRPr lang="en-GB" sz="1200" dirty="0"/>
          </a:p>
        </p:txBody>
      </p:sp>
      <p:sp>
        <p:nvSpPr>
          <p:cNvPr id="10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10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33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10" grpId="0" animBg="1"/>
      <p:bldP spid="154" grpId="0" animBg="1"/>
      <p:bldP spid="153" grpId="0" animBg="1"/>
      <p:bldP spid="149" grpId="0" animBg="1"/>
      <p:bldP spid="148" grpId="0" animBg="1"/>
      <p:bldP spid="123" grpId="0" animBg="1"/>
      <p:bldP spid="146" grpId="0" animBg="1"/>
      <p:bldP spid="107" grpId="0" animBg="1"/>
      <p:bldP spid="125" grpId="0" animBg="1"/>
      <p:bldP spid="144" grpId="0" animBg="1"/>
      <p:bldP spid="160" grpId="0" animBg="1"/>
      <p:bldP spid="1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97"/>
          <p:cNvSpPr>
            <a:spLocks noGrp="1"/>
          </p:cNvSpPr>
          <p:nvPr>
            <p:ph type="title"/>
          </p:nvPr>
        </p:nvSpPr>
        <p:spPr>
          <a:xfrm>
            <a:off x="457200" y="-129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Industrial control ecosystem evolution</a:t>
            </a:r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1372113" y="1035652"/>
            <a:ext cx="5899314" cy="514409"/>
            <a:chOff x="547345" y="1774235"/>
            <a:chExt cx="6481809" cy="514409"/>
          </a:xfrm>
        </p:grpSpPr>
        <p:sp>
          <p:nvSpPr>
            <p:cNvPr id="9" name="Rectangle 8"/>
            <p:cNvSpPr/>
            <p:nvPr/>
          </p:nvSpPr>
          <p:spPr>
            <a:xfrm>
              <a:off x="547345" y="1774235"/>
              <a:ext cx="1285989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473951" y="1774235"/>
              <a:ext cx="1305339" cy="2296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LS2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49546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5014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19858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84702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08938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2020</a:t>
              </a:r>
              <a:endParaRPr lang="en-US" sz="1200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14405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2017</a:t>
              </a:r>
              <a:endParaRPr lang="en-US" sz="1200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379249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2018</a:t>
              </a:r>
              <a:endParaRPr lang="en-US" sz="1200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440940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2019</a:t>
              </a:r>
              <a:endParaRPr lang="en-US" sz="12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74596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2021</a:t>
              </a:r>
              <a:endParaRPr lang="en-US" sz="1200" dirty="0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639440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2022</a:t>
              </a:r>
              <a:endParaRPr lang="en-US" sz="1200" dirty="0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49987" y="1774235"/>
              <a:ext cx="356585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</p:grpSp>
      <p:graphicFrame>
        <p:nvGraphicFramePr>
          <p:cNvPr id="128" name="Diagram 127"/>
          <p:cNvGraphicFramePr/>
          <p:nvPr>
            <p:extLst>
              <p:ext uri="{D42A27DB-BD31-4B8C-83A1-F6EECF244321}">
                <p14:modId xmlns:p14="http://schemas.microsoft.com/office/powerpoint/2010/main" val="3024212196"/>
              </p:ext>
            </p:extLst>
          </p:nvPr>
        </p:nvGraphicFramePr>
        <p:xfrm>
          <a:off x="457200" y="1599183"/>
          <a:ext cx="6814227" cy="882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374659" y="1653922"/>
            <a:ext cx="2532725" cy="1098684"/>
            <a:chOff x="1374659" y="1671723"/>
            <a:chExt cx="4709023" cy="1098684"/>
          </a:xfrm>
        </p:grpSpPr>
        <p:sp>
          <p:nvSpPr>
            <p:cNvPr id="127" name="Rectangle 126"/>
            <p:cNvSpPr/>
            <p:nvPr/>
          </p:nvSpPr>
          <p:spPr>
            <a:xfrm>
              <a:off x="1374659" y="1671723"/>
              <a:ext cx="4709023" cy="9928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00000"/>
                    <a:lumMod val="90000"/>
                  </a:schemeClr>
                </a:gs>
                <a:gs pos="98000">
                  <a:schemeClr val="bg1"/>
                </a:gs>
              </a:gsLst>
              <a:lin ang="0" scaled="1"/>
              <a:tileRect/>
            </a:gradFill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591844" y="2462630"/>
              <a:ext cx="22746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SLC5 support</a:t>
              </a:r>
              <a:endParaRPr lang="en-US" sz="1400" dirty="0"/>
            </a:p>
          </p:txBody>
        </p:sp>
        <p:cxnSp>
          <p:nvCxnSpPr>
            <p:cNvPr id="4" name="Straight Arrow Connector 3"/>
            <p:cNvCxnSpPr>
              <a:stCxn id="2" idx="0"/>
              <a:endCxn id="127" idx="2"/>
            </p:cNvCxnSpPr>
            <p:nvPr/>
          </p:nvCxnSpPr>
          <p:spPr>
            <a:xfrm flipV="1">
              <a:off x="3729171" y="1771010"/>
              <a:ext cx="0" cy="69162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/>
          <p:cNvGrpSpPr/>
          <p:nvPr/>
        </p:nvGrpSpPr>
        <p:grpSpPr>
          <a:xfrm>
            <a:off x="1454290" y="2133236"/>
            <a:ext cx="4718424" cy="258721"/>
            <a:chOff x="1454290" y="2151037"/>
            <a:chExt cx="4718424" cy="258721"/>
          </a:xfrm>
        </p:grpSpPr>
        <p:cxnSp>
          <p:nvCxnSpPr>
            <p:cNvPr id="130" name="Straight Arrow Connector 129"/>
            <p:cNvCxnSpPr/>
            <p:nvPr/>
          </p:nvCxnSpPr>
          <p:spPr>
            <a:xfrm flipV="1">
              <a:off x="1454290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flipV="1">
              <a:off x="2633896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/>
            <p:cNvCxnSpPr/>
            <p:nvPr/>
          </p:nvCxnSpPr>
          <p:spPr>
            <a:xfrm flipV="1">
              <a:off x="3813502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/>
            <p:nvPr/>
          </p:nvCxnSpPr>
          <p:spPr>
            <a:xfrm flipV="1">
              <a:off x="4993108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Arrow Connector 148"/>
            <p:cNvCxnSpPr/>
            <p:nvPr/>
          </p:nvCxnSpPr>
          <p:spPr>
            <a:xfrm flipV="1">
              <a:off x="6172714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1374659" y="1777839"/>
            <a:ext cx="4709023" cy="1266478"/>
            <a:chOff x="1374659" y="1683011"/>
            <a:chExt cx="4709023" cy="1266478"/>
          </a:xfrm>
        </p:grpSpPr>
        <p:sp>
          <p:nvSpPr>
            <p:cNvPr id="68" name="Rectangle 67"/>
            <p:cNvSpPr/>
            <p:nvPr/>
          </p:nvSpPr>
          <p:spPr>
            <a:xfrm>
              <a:off x="1374659" y="1683011"/>
              <a:ext cx="4709023" cy="99287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00000"/>
                    <a:lumMod val="90000"/>
                  </a:schemeClr>
                </a:gs>
                <a:gs pos="98000">
                  <a:schemeClr val="bg1"/>
                </a:gs>
              </a:gsLst>
              <a:lin ang="0" scaled="1"/>
              <a:tileRect/>
            </a:gradFill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102225" y="2641712"/>
              <a:ext cx="12234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SLC6 support</a:t>
              </a:r>
              <a:endParaRPr lang="en-US" sz="1400" dirty="0"/>
            </a:p>
          </p:txBody>
        </p:sp>
        <p:cxnSp>
          <p:nvCxnSpPr>
            <p:cNvPr id="70" name="Straight Arrow Connector 69"/>
            <p:cNvCxnSpPr>
              <a:stCxn id="69" idx="0"/>
              <a:endCxn id="68" idx="2"/>
            </p:cNvCxnSpPr>
            <p:nvPr/>
          </p:nvCxnSpPr>
          <p:spPr>
            <a:xfrm flipV="1">
              <a:off x="3713931" y="1782298"/>
              <a:ext cx="15240" cy="8594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/>
          <p:cNvGrpSpPr/>
          <p:nvPr/>
        </p:nvGrpSpPr>
        <p:grpSpPr>
          <a:xfrm>
            <a:off x="4115978" y="1977090"/>
            <a:ext cx="1574732" cy="1380650"/>
            <a:chOff x="2931509" y="1889737"/>
            <a:chExt cx="1574732" cy="906606"/>
          </a:xfrm>
        </p:grpSpPr>
        <p:sp>
          <p:nvSpPr>
            <p:cNvPr id="190" name="TextBox 189"/>
            <p:cNvSpPr txBox="1"/>
            <p:nvPr/>
          </p:nvSpPr>
          <p:spPr>
            <a:xfrm>
              <a:off x="2931509" y="2594241"/>
              <a:ext cx="1574732" cy="202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Centos7 support</a:t>
              </a:r>
              <a:endParaRPr lang="en-US" sz="1400" dirty="0"/>
            </a:p>
          </p:txBody>
        </p:sp>
        <p:cxnSp>
          <p:nvCxnSpPr>
            <p:cNvPr id="191" name="Straight Arrow Connector 190"/>
            <p:cNvCxnSpPr>
              <a:stCxn id="190" idx="0"/>
              <a:endCxn id="129" idx="2"/>
            </p:cNvCxnSpPr>
            <p:nvPr/>
          </p:nvCxnSpPr>
          <p:spPr>
            <a:xfrm flipV="1">
              <a:off x="3718875" y="1889737"/>
              <a:ext cx="9868" cy="70450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Rectangle 128"/>
          <p:cNvSpPr/>
          <p:nvPr/>
        </p:nvSpPr>
        <p:spPr>
          <a:xfrm>
            <a:off x="2554997" y="1895506"/>
            <a:ext cx="4716430" cy="8158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7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7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8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</a:t>
            </a:r>
            <a:r>
              <a:rPr lang="en-GB" sz="1200" dirty="0" smtClean="0"/>
              <a:t>evolution</a:t>
            </a:r>
            <a:endParaRPr lang="en-GB" sz="1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333226" y="1944670"/>
            <a:ext cx="475226" cy="0"/>
          </a:xfrm>
          <a:prstGeom prst="line">
            <a:avLst/>
          </a:prstGeom>
          <a:ln w="53975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390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8" grpId="0">
        <p:bldAsOne/>
      </p:bldGraphic>
      <p:bldP spid="1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97"/>
          <p:cNvSpPr>
            <a:spLocks noGrp="1"/>
          </p:cNvSpPr>
          <p:nvPr>
            <p:ph type="title"/>
          </p:nvPr>
        </p:nvSpPr>
        <p:spPr>
          <a:xfrm>
            <a:off x="457200" y="-129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Industrial control ecosystem evolution</a:t>
            </a:r>
          </a:p>
        </p:txBody>
      </p:sp>
      <p:graphicFrame>
        <p:nvGraphicFramePr>
          <p:cNvPr id="128" name="Diagram 127"/>
          <p:cNvGraphicFramePr/>
          <p:nvPr>
            <p:extLst>
              <p:ext uri="{D42A27DB-BD31-4B8C-83A1-F6EECF244321}">
                <p14:modId xmlns:p14="http://schemas.microsoft.com/office/powerpoint/2010/main" val="3409949453"/>
              </p:ext>
            </p:extLst>
          </p:nvPr>
        </p:nvGraphicFramePr>
        <p:xfrm>
          <a:off x="452766" y="1581781"/>
          <a:ext cx="6818125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57" name="Rectangle 256"/>
          <p:cNvSpPr/>
          <p:nvPr/>
        </p:nvSpPr>
        <p:spPr>
          <a:xfrm>
            <a:off x="140343" y="4072467"/>
            <a:ext cx="9055750" cy="14308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TextBox 257"/>
          <p:cNvSpPr txBox="1"/>
          <p:nvPr/>
        </p:nvSpPr>
        <p:spPr>
          <a:xfrm>
            <a:off x="1952366" y="5404322"/>
            <a:ext cx="572546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ICE duty is to keep the Industrial control systems applications resilient to these evolutions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1372113" y="1013250"/>
            <a:ext cx="5899314" cy="536811"/>
            <a:chOff x="547345" y="1751833"/>
            <a:chExt cx="6481809" cy="536811"/>
          </a:xfrm>
        </p:grpSpPr>
        <p:sp>
          <p:nvSpPr>
            <p:cNvPr id="125" name="Rectangle 124"/>
            <p:cNvSpPr/>
            <p:nvPr/>
          </p:nvSpPr>
          <p:spPr>
            <a:xfrm>
              <a:off x="547345" y="1774235"/>
              <a:ext cx="1285989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369271" y="1751833"/>
              <a:ext cx="1354861" cy="2296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LS2</a:t>
              </a:r>
              <a:endParaRPr lang="en-US" sz="14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249546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5014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19858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84702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08938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2020</a:t>
              </a:r>
              <a:endParaRPr lang="en-US" sz="1200" dirty="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314405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2017</a:t>
              </a:r>
              <a:endParaRPr lang="en-US" sz="1200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379249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2018</a:t>
              </a:r>
              <a:endParaRPr lang="en-US" sz="1200" dirty="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4440940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2019</a:t>
              </a:r>
              <a:endParaRPr lang="en-US" sz="1200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574596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2021</a:t>
              </a:r>
              <a:endParaRPr lang="en-US" sz="1200" dirty="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39440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2022</a:t>
              </a:r>
              <a:endParaRPr lang="en-US" sz="1200" dirty="0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2949987" y="1774235"/>
              <a:ext cx="356585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</p:grpSp>
      <p:sp>
        <p:nvSpPr>
          <p:cNvPr id="206" name="Rectangle 205"/>
          <p:cNvSpPr/>
          <p:nvPr/>
        </p:nvSpPr>
        <p:spPr>
          <a:xfrm>
            <a:off x="1374659" y="1620927"/>
            <a:ext cx="2532725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1374659" y="1749619"/>
            <a:ext cx="4709023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2554997" y="1879443"/>
            <a:ext cx="4716430" cy="8158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209" name="Group 208"/>
          <p:cNvGrpSpPr/>
          <p:nvPr/>
        </p:nvGrpSpPr>
        <p:grpSpPr>
          <a:xfrm>
            <a:off x="1454290" y="2151037"/>
            <a:ext cx="4718424" cy="258721"/>
            <a:chOff x="1454290" y="2151037"/>
            <a:chExt cx="4718424" cy="258721"/>
          </a:xfrm>
        </p:grpSpPr>
        <p:cxnSp>
          <p:nvCxnSpPr>
            <p:cNvPr id="210" name="Straight Arrow Connector 209"/>
            <p:cNvCxnSpPr/>
            <p:nvPr/>
          </p:nvCxnSpPr>
          <p:spPr>
            <a:xfrm flipV="1">
              <a:off x="1454290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V="1">
              <a:off x="2633896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 flipV="1">
              <a:off x="3813502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V="1">
              <a:off x="4993108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6172714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3" name="Rectangle 222"/>
          <p:cNvSpPr/>
          <p:nvPr/>
        </p:nvSpPr>
        <p:spPr>
          <a:xfrm>
            <a:off x="1372113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1947877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542535" y="27217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316962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698983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293641" y="27217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4914592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5443952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6038610" y="2721759"/>
            <a:ext cx="1232281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141001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3740195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1369559" y="3310087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STEP 7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964828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4332910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2629753" y="3081757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4997836" y="3081757"/>
            <a:ext cx="2273056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3169623" y="316653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5537706" y="3166538"/>
            <a:ext cx="1733722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2805290" y="3438691"/>
            <a:ext cx="442494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TIA Portal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1369559" y="3561151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UNITY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410013" y="2720307"/>
            <a:ext cx="1104587" cy="99287"/>
          </a:xfrm>
          <a:prstGeom prst="rect">
            <a:avLst/>
          </a:prstGeom>
          <a:gradFill flip="none" rotWithShape="1">
            <a:gsLst>
              <a:gs pos="49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26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2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</a:t>
            </a:r>
            <a:r>
              <a:rPr lang="en-GB" sz="1200" dirty="0" smtClean="0"/>
              <a:t>evolution</a:t>
            </a:r>
            <a:endParaRPr lang="en-GB" sz="1200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7333226" y="1944670"/>
            <a:ext cx="475226" cy="0"/>
          </a:xfrm>
          <a:prstGeom prst="line">
            <a:avLst/>
          </a:prstGeom>
          <a:ln w="53975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333226" y="2761759"/>
            <a:ext cx="475226" cy="0"/>
          </a:xfrm>
          <a:prstGeom prst="line">
            <a:avLst/>
          </a:prstGeom>
          <a:ln w="53975">
            <a:solidFill>
              <a:schemeClr val="accent1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333226" y="3166538"/>
            <a:ext cx="475226" cy="0"/>
          </a:xfrm>
          <a:prstGeom prst="line">
            <a:avLst/>
          </a:prstGeom>
          <a:ln w="539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333226" y="3394979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333226" y="3514176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343060" y="3630133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1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evolution till LS2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7590741" cy="5016068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1400" dirty="0" smtClean="0"/>
              <a:t>PLC</a:t>
            </a:r>
          </a:p>
          <a:p>
            <a:pPr lvl="1">
              <a:lnSpc>
                <a:spcPct val="70000"/>
              </a:lnSpc>
            </a:pPr>
            <a:r>
              <a:rPr lang="en-US" sz="1200" dirty="0" smtClean="0"/>
              <a:t>SIEMENS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/>
              <a:t>Hardware: 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/>
              <a:t>Not expected any announcement on S7-300/400 series. Still in production with new models coming during these years. 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/>
              <a:t>Software: 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/>
              <a:t>TIA portal can be used from V13 and it is recommended for new projects.  Step7 can be still used for legacy or existing projects.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Recommendations : 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S7-200 PLCs phased out. Need </a:t>
            </a:r>
            <a:r>
              <a:rPr lang="en-US" sz="1200" dirty="0">
                <a:solidFill>
                  <a:srgbClr val="7B0000"/>
                </a:solidFill>
              </a:rPr>
              <a:t>upgrade of </a:t>
            </a:r>
            <a:r>
              <a:rPr lang="en-US" sz="1200" dirty="0" smtClean="0">
                <a:solidFill>
                  <a:srgbClr val="7B0000"/>
                </a:solidFill>
              </a:rPr>
              <a:t>installations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New Hardware S7-1X00 PLCs can be used and are supported by ICE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In case of upgrades, please target projects that </a:t>
            </a:r>
            <a:r>
              <a:rPr lang="en-US" sz="1200" dirty="0" smtClean="0">
                <a:solidFill>
                  <a:srgbClr val="800000"/>
                </a:solidFill>
              </a:rPr>
              <a:t>contain PLCs not </a:t>
            </a:r>
            <a:r>
              <a:rPr lang="en-US" sz="1200" dirty="0" smtClean="0">
                <a:solidFill>
                  <a:srgbClr val="7B0000"/>
                </a:solidFill>
              </a:rPr>
              <a:t>compatible with TIA portal </a:t>
            </a:r>
          </a:p>
          <a:p>
            <a:pPr lvl="1">
              <a:lnSpc>
                <a:spcPct val="70000"/>
              </a:lnSpc>
            </a:pPr>
            <a:r>
              <a:rPr lang="en-US" sz="1200" dirty="0" smtClean="0"/>
              <a:t>SCHNEIDER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/>
              <a:t>End </a:t>
            </a:r>
            <a:r>
              <a:rPr lang="en-US" sz="1200" dirty="0"/>
              <a:t>of </a:t>
            </a:r>
            <a:r>
              <a:rPr lang="en-US" sz="1200" dirty="0" smtClean="0"/>
              <a:t>production for </a:t>
            </a:r>
            <a:r>
              <a:rPr lang="en-US" sz="1200" dirty="0"/>
              <a:t>the Premium PLCs </a:t>
            </a:r>
            <a:r>
              <a:rPr lang="en-US" sz="1200" dirty="0" smtClean="0"/>
              <a:t>expected before </a:t>
            </a:r>
            <a:r>
              <a:rPr lang="en-US" sz="1200" dirty="0"/>
              <a:t>LS2</a:t>
            </a:r>
            <a:r>
              <a:rPr lang="en-US" sz="1200" dirty="0" smtClean="0"/>
              <a:t>. (end of support 8 years later)</a:t>
            </a:r>
            <a:endParaRPr lang="en-US" sz="1200" dirty="0"/>
          </a:p>
          <a:p>
            <a:pPr lvl="2">
              <a:lnSpc>
                <a:spcPct val="70000"/>
              </a:lnSpc>
            </a:pPr>
            <a:r>
              <a:rPr lang="en-US" sz="1200" dirty="0" smtClean="0"/>
              <a:t>New series </a:t>
            </a:r>
            <a:r>
              <a:rPr lang="en-US" sz="1200" dirty="0" err="1" smtClean="0"/>
              <a:t>Modicon</a:t>
            </a:r>
            <a:r>
              <a:rPr lang="en-US" sz="1200" dirty="0" smtClean="0"/>
              <a:t> </a:t>
            </a:r>
            <a:r>
              <a:rPr lang="en-US" sz="1200" dirty="0"/>
              <a:t>M340 and M580 are available and can be installed at CERN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Recommendations:</a:t>
            </a:r>
          </a:p>
          <a:p>
            <a:pPr lvl="3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Upgrade </a:t>
            </a:r>
            <a:r>
              <a:rPr lang="en-US" sz="1200" dirty="0">
                <a:solidFill>
                  <a:srgbClr val="7B0000"/>
                </a:solidFill>
              </a:rPr>
              <a:t>the Premium high-end to the new M340/580 PLCs depending on your plant. Guidelines will be provided.</a:t>
            </a:r>
          </a:p>
          <a:p>
            <a:pPr lvl="3">
              <a:lnSpc>
                <a:spcPct val="70000"/>
              </a:lnSpc>
            </a:pPr>
            <a:r>
              <a:rPr lang="en-US" sz="1200" dirty="0" err="1" smtClean="0">
                <a:solidFill>
                  <a:srgbClr val="7B0000"/>
                </a:solidFill>
              </a:rPr>
              <a:t>Twido</a:t>
            </a:r>
            <a:r>
              <a:rPr lang="en-US" sz="1200" dirty="0" smtClean="0">
                <a:solidFill>
                  <a:srgbClr val="7B0000"/>
                </a:solidFill>
              </a:rPr>
              <a:t> </a:t>
            </a:r>
            <a:r>
              <a:rPr lang="en-US" sz="1200" dirty="0">
                <a:solidFill>
                  <a:srgbClr val="7B0000"/>
                </a:solidFill>
              </a:rPr>
              <a:t>PLCs </a:t>
            </a:r>
            <a:r>
              <a:rPr lang="en-US" sz="1200" dirty="0" smtClean="0">
                <a:solidFill>
                  <a:srgbClr val="7B0000"/>
                </a:solidFill>
              </a:rPr>
              <a:t>phased out. Need </a:t>
            </a:r>
            <a:r>
              <a:rPr lang="en-US" sz="1200" dirty="0">
                <a:solidFill>
                  <a:srgbClr val="7B0000"/>
                </a:solidFill>
              </a:rPr>
              <a:t>upgrade of installations</a:t>
            </a:r>
          </a:p>
          <a:p>
            <a:pPr lvl="3">
              <a:lnSpc>
                <a:spcPct val="70000"/>
              </a:lnSpc>
            </a:pPr>
            <a:r>
              <a:rPr lang="en-US" sz="1200" dirty="0">
                <a:solidFill>
                  <a:srgbClr val="7B0000"/>
                </a:solidFill>
              </a:rPr>
              <a:t>Analyze your Premium installations and decide on their life expectation about their </a:t>
            </a:r>
            <a:r>
              <a:rPr lang="en-US" sz="1200" dirty="0" smtClean="0">
                <a:solidFill>
                  <a:srgbClr val="7B0000"/>
                </a:solidFill>
              </a:rPr>
              <a:t>upgrade</a:t>
            </a:r>
          </a:p>
          <a:p>
            <a:pPr lvl="3">
              <a:lnSpc>
                <a:spcPct val="70000"/>
              </a:lnSpc>
            </a:pPr>
            <a:endParaRPr lang="en-US" sz="1200" dirty="0" smtClean="0"/>
          </a:p>
          <a:p>
            <a:pPr lvl="1">
              <a:lnSpc>
                <a:spcPct val="70000"/>
              </a:lnSpc>
            </a:pPr>
            <a:r>
              <a:rPr lang="en-US" sz="1200" b="1" dirty="0" smtClean="0"/>
              <a:t>NEW TENDER in 2016 to validate the present choice and/or open to other brands</a:t>
            </a:r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evolution</a:t>
            </a:r>
            <a:endParaRPr lang="en-GB" sz="1200" dirty="0"/>
          </a:p>
        </p:txBody>
      </p:sp>
      <p:pic>
        <p:nvPicPr>
          <p:cNvPr id="7" name="Picture 6" descr="cp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89" y="2449168"/>
            <a:ext cx="1083781" cy="1135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941" y="4835407"/>
            <a:ext cx="857434" cy="68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402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evolution till LS2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7590741" cy="4906552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en-US" sz="1800" dirty="0"/>
              <a:t>National Instruments</a:t>
            </a:r>
          </a:p>
          <a:p>
            <a:pPr lvl="1">
              <a:lnSpc>
                <a:spcPct val="70000"/>
              </a:lnSpc>
            </a:pPr>
            <a:r>
              <a:rPr lang="en-US" sz="1200" dirty="0"/>
              <a:t>LabVIEW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/>
              <a:t>Version evolution (1 per year supported 4 years) </a:t>
            </a:r>
          </a:p>
          <a:p>
            <a:pPr lvl="2">
              <a:lnSpc>
                <a:spcPct val="70000"/>
              </a:lnSpc>
            </a:pPr>
            <a:r>
              <a:rPr lang="en-US" sz="1200" dirty="0">
                <a:solidFill>
                  <a:srgbClr val="7B0000"/>
                </a:solidFill>
              </a:rPr>
              <a:t>Future version evolution of </a:t>
            </a:r>
            <a:r>
              <a:rPr lang="en-US" sz="1200" dirty="0" err="1">
                <a:solidFill>
                  <a:srgbClr val="7B0000"/>
                </a:solidFill>
              </a:rPr>
              <a:t>LabVIEW</a:t>
            </a:r>
            <a:r>
              <a:rPr lang="en-US" sz="1200" dirty="0">
                <a:solidFill>
                  <a:srgbClr val="7B0000"/>
                </a:solidFill>
              </a:rPr>
              <a:t> has a concern on backward compatibility and may induce additional resources for </a:t>
            </a:r>
            <a:r>
              <a:rPr lang="en-US" sz="1200" dirty="0" smtClean="0">
                <a:solidFill>
                  <a:srgbClr val="7B0000"/>
                </a:solidFill>
              </a:rPr>
              <a:t>migration</a:t>
            </a:r>
          </a:p>
          <a:p>
            <a:pPr lvl="2">
              <a:lnSpc>
                <a:spcPct val="70000"/>
              </a:lnSpc>
            </a:pPr>
            <a:r>
              <a:rPr lang="en-US" sz="1200" dirty="0">
                <a:solidFill>
                  <a:srgbClr val="7B0000"/>
                </a:solidFill>
              </a:rPr>
              <a:t>National Instruments is committed to keep </a:t>
            </a:r>
            <a:r>
              <a:rPr lang="en-US" sz="1200" dirty="0" err="1">
                <a:solidFill>
                  <a:srgbClr val="7B0000"/>
                </a:solidFill>
              </a:rPr>
              <a:t>LabVIEW</a:t>
            </a:r>
            <a:r>
              <a:rPr lang="en-US" sz="1200" dirty="0">
                <a:solidFill>
                  <a:srgbClr val="7B0000"/>
                </a:solidFill>
              </a:rPr>
              <a:t> in production for the next 20 </a:t>
            </a:r>
            <a:r>
              <a:rPr lang="en-US" sz="1200" dirty="0" smtClean="0">
                <a:solidFill>
                  <a:srgbClr val="7B0000"/>
                </a:solidFill>
              </a:rPr>
              <a:t>years</a:t>
            </a:r>
            <a:endParaRPr lang="en-US" sz="1200" dirty="0">
              <a:solidFill>
                <a:srgbClr val="7B0000"/>
              </a:solidFill>
            </a:endParaRPr>
          </a:p>
          <a:p>
            <a:pPr lvl="1">
              <a:lnSpc>
                <a:spcPct val="70000"/>
              </a:lnSpc>
            </a:pPr>
            <a:r>
              <a:rPr lang="en-US" sz="1200" dirty="0" err="1" smtClean="0"/>
              <a:t>PXIe</a:t>
            </a:r>
            <a:r>
              <a:rPr lang="en-US" sz="1200" dirty="0" smtClean="0"/>
              <a:t> </a:t>
            </a:r>
            <a:r>
              <a:rPr lang="en-US" sz="1200" dirty="0"/>
              <a:t>and cRIO</a:t>
            </a:r>
          </a:p>
          <a:p>
            <a:pPr lvl="2">
              <a:lnSpc>
                <a:spcPct val="70000"/>
              </a:lnSpc>
            </a:pPr>
            <a:r>
              <a:rPr lang="en-US" sz="1200" dirty="0" err="1" smtClean="0"/>
              <a:t>PXIe</a:t>
            </a:r>
            <a:r>
              <a:rPr lang="en-US" sz="1200" dirty="0" smtClean="0"/>
              <a:t> Part of the study of CO3 on new frontend selection </a:t>
            </a:r>
            <a:endParaRPr lang="en-US" sz="1200" dirty="0"/>
          </a:p>
          <a:p>
            <a:pPr lvl="2">
              <a:lnSpc>
                <a:spcPct val="70000"/>
              </a:lnSpc>
            </a:pPr>
            <a:r>
              <a:rPr lang="en-US" sz="1200" dirty="0"/>
              <a:t>NI Linux RT </a:t>
            </a:r>
            <a:r>
              <a:rPr lang="en-US" sz="1200" dirty="0" smtClean="0"/>
              <a:t>and White </a:t>
            </a:r>
            <a:r>
              <a:rPr lang="en-US" sz="1200" dirty="0" smtClean="0"/>
              <a:t>Rabbit </a:t>
            </a:r>
            <a:r>
              <a:rPr lang="en-US" sz="1200" dirty="0" smtClean="0"/>
              <a:t>on </a:t>
            </a:r>
            <a:r>
              <a:rPr lang="en-US" sz="1200" dirty="0" err="1" smtClean="0"/>
              <a:t>PXIe</a:t>
            </a:r>
            <a:endParaRPr lang="en-US" sz="1200" dirty="0"/>
          </a:p>
          <a:p>
            <a:pPr lvl="1">
              <a:lnSpc>
                <a:spcPct val="70000"/>
              </a:lnSpc>
            </a:pPr>
            <a:r>
              <a:rPr lang="en-US" sz="1200" dirty="0" smtClean="0"/>
              <a:t>NI Contract </a:t>
            </a:r>
            <a:r>
              <a:rPr lang="en-US" sz="1200" dirty="0"/>
              <a:t>renewal </a:t>
            </a:r>
            <a:r>
              <a:rPr lang="en-US" sz="1200" dirty="0" smtClean="0"/>
              <a:t>foreseen in 2017</a:t>
            </a:r>
          </a:p>
          <a:p>
            <a:pPr lvl="1">
              <a:lnSpc>
                <a:spcPct val="70000"/>
              </a:lnSpc>
            </a:pPr>
            <a:endParaRPr lang="en-US" sz="1200" dirty="0"/>
          </a:p>
          <a:p>
            <a:pPr>
              <a:lnSpc>
                <a:spcPct val="70000"/>
              </a:lnSpc>
            </a:pPr>
            <a:r>
              <a:rPr lang="en-US" sz="1800" dirty="0" smtClean="0"/>
              <a:t>Siemens/ETM WINCC OA</a:t>
            </a:r>
            <a:endParaRPr lang="en-US" sz="1800" dirty="0"/>
          </a:p>
          <a:p>
            <a:pPr lvl="1">
              <a:lnSpc>
                <a:spcPct val="70000"/>
              </a:lnSpc>
            </a:pPr>
            <a:r>
              <a:rPr lang="en-US" sz="1200" dirty="0"/>
              <a:t>New versions </a:t>
            </a:r>
            <a:r>
              <a:rPr lang="en-US" sz="1200" dirty="0" smtClean="0"/>
              <a:t>that will </a:t>
            </a:r>
            <a:r>
              <a:rPr lang="en-US" sz="1200" dirty="0"/>
              <a:t>probably require OS </a:t>
            </a:r>
            <a:r>
              <a:rPr lang="en-US" sz="1200" dirty="0" smtClean="0"/>
              <a:t>upgrades</a:t>
            </a:r>
            <a:endParaRPr lang="en-US" sz="1200" dirty="0"/>
          </a:p>
          <a:p>
            <a:pPr lvl="2">
              <a:lnSpc>
                <a:spcPct val="70000"/>
              </a:lnSpc>
            </a:pPr>
            <a:r>
              <a:rPr lang="en-US" sz="1200" dirty="0" smtClean="0"/>
              <a:t>EYETS : 3.14   LS2</a:t>
            </a:r>
            <a:r>
              <a:rPr lang="en-US" sz="1200" dirty="0"/>
              <a:t>: 3.17 </a:t>
            </a:r>
          </a:p>
          <a:p>
            <a:pPr lvl="1">
              <a:lnSpc>
                <a:spcPct val="70000"/>
              </a:lnSpc>
            </a:pPr>
            <a:r>
              <a:rPr lang="en-US" sz="1200" dirty="0" smtClean="0"/>
              <a:t>Additional functionalities</a:t>
            </a:r>
            <a:endParaRPr lang="en-US" sz="1200" dirty="0"/>
          </a:p>
          <a:p>
            <a:pPr lvl="2">
              <a:lnSpc>
                <a:spcPct val="70000"/>
              </a:lnSpc>
            </a:pPr>
            <a:r>
              <a:rPr lang="en-US" sz="1200" dirty="0" smtClean="0"/>
              <a:t>Improvement of performance for </a:t>
            </a:r>
            <a:r>
              <a:rPr lang="en-US" sz="1200" dirty="0"/>
              <a:t>the </a:t>
            </a:r>
            <a:r>
              <a:rPr lang="en-US" sz="1200" dirty="0" smtClean="0"/>
              <a:t>data Archiving and LHC Logging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/>
              <a:t>Improvements </a:t>
            </a:r>
            <a:r>
              <a:rPr lang="en-US" sz="1200" dirty="0"/>
              <a:t>of the User Interface </a:t>
            </a:r>
            <a:r>
              <a:rPr lang="en-US" sz="1200" dirty="0" smtClean="0"/>
              <a:t>(Layout management, …)</a:t>
            </a:r>
            <a:endParaRPr lang="en-US" sz="1200" dirty="0"/>
          </a:p>
          <a:p>
            <a:pPr lvl="2">
              <a:lnSpc>
                <a:spcPct val="70000"/>
              </a:lnSpc>
            </a:pPr>
            <a:r>
              <a:rPr lang="en-US" sz="1200" dirty="0"/>
              <a:t>Remote (web) access </a:t>
            </a:r>
            <a:r>
              <a:rPr lang="en-US" sz="1200" dirty="0" smtClean="0"/>
              <a:t>already available and need to be tested </a:t>
            </a:r>
          </a:p>
          <a:p>
            <a:pPr lvl="1">
              <a:lnSpc>
                <a:spcPct val="70000"/>
              </a:lnSpc>
            </a:pPr>
            <a:r>
              <a:rPr lang="en-US" sz="1200" dirty="0" smtClean="0"/>
              <a:t>Contract extension for the next 5 years presently under discussion</a:t>
            </a:r>
          </a:p>
          <a:p>
            <a:pPr lvl="2">
              <a:lnSpc>
                <a:spcPct val="70000"/>
              </a:lnSpc>
            </a:pPr>
            <a:r>
              <a:rPr lang="en-US" sz="1200" dirty="0" smtClean="0">
                <a:solidFill>
                  <a:srgbClr val="7B0000"/>
                </a:solidFill>
              </a:rPr>
              <a:t>Siemens is committed to keep WINCC OA in production at least for 10 years and to provide support for 20 years</a:t>
            </a:r>
          </a:p>
          <a:p>
            <a:pPr lvl="2">
              <a:lnSpc>
                <a:spcPct val="70000"/>
              </a:lnSpc>
            </a:pPr>
            <a:endParaRPr lang="en-US" sz="1200" dirty="0">
              <a:solidFill>
                <a:srgbClr val="7B0000"/>
              </a:solidFill>
            </a:endParaRPr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evolution</a:t>
            </a:r>
            <a:endParaRPr lang="en-GB" sz="1200" dirty="0"/>
          </a:p>
        </p:txBody>
      </p:sp>
      <p:pic>
        <p:nvPicPr>
          <p:cNvPr id="7" name="Picture 3" descr="Screen shot 2011-11-25 at 18.52.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647" y="2906812"/>
            <a:ext cx="1288315" cy="82838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297996" y="4244913"/>
            <a:ext cx="2544966" cy="1419907"/>
            <a:chOff x="6297996" y="4244913"/>
            <a:chExt cx="2544966" cy="141990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2962" y="4244913"/>
              <a:ext cx="2540000" cy="1419907"/>
            </a:xfrm>
            <a:prstGeom prst="rect">
              <a:avLst/>
            </a:prstGeom>
          </p:spPr>
        </p:pic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5117557"/>
                </p:ext>
              </p:extLst>
            </p:nvPr>
          </p:nvGraphicFramePr>
          <p:xfrm>
            <a:off x="6297996" y="4351186"/>
            <a:ext cx="2220226" cy="13136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Visio" r:id="rId5" imgW="10247009" imgH="6062213" progId="Visio.Drawing.11">
                    <p:embed/>
                  </p:oleObj>
                </mc:Choice>
                <mc:Fallback>
                  <p:oleObj name="Visio" r:id="rId5" imgW="10247009" imgH="6062213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97996" y="4351186"/>
                          <a:ext cx="2220226" cy="131363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20137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evolution till LS2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7590741" cy="5016068"/>
          </a:xfrm>
        </p:spPr>
        <p:txBody>
          <a:bodyPr>
            <a:normAutofit fontScale="47500" lnSpcReduction="20000"/>
          </a:bodyPr>
          <a:lstStyle/>
          <a:p>
            <a:r>
              <a:rPr lang="en-US" sz="3400" dirty="0" smtClean="0"/>
              <a:t>OPC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OPC-DA should phase out for </a:t>
            </a:r>
            <a:r>
              <a:rPr lang="en-US" dirty="0"/>
              <a:t>LS2        </a:t>
            </a:r>
            <a:r>
              <a:rPr lang="en-US" dirty="0" smtClean="0"/>
              <a:t>       OPC</a:t>
            </a:r>
            <a:r>
              <a:rPr lang="en-US" dirty="0"/>
              <a:t>: DA-&gt;UA </a:t>
            </a:r>
            <a:r>
              <a:rPr lang="en-US" dirty="0" smtClean="0"/>
              <a:t>Migration    </a:t>
            </a:r>
          </a:p>
          <a:p>
            <a:pPr lvl="2"/>
            <a:r>
              <a:rPr lang="en-US" sz="3200" dirty="0" smtClean="0"/>
              <a:t>OPC server development insourced (JCOP decision) : </a:t>
            </a:r>
          </a:p>
          <a:p>
            <a:pPr lvl="3"/>
            <a:r>
              <a:rPr lang="en-US" sz="3200" dirty="0" smtClean="0"/>
              <a:t>OPC</a:t>
            </a:r>
            <a:r>
              <a:rPr lang="en-US" sz="3200" dirty="0"/>
              <a:t>-UA servers must be </a:t>
            </a:r>
            <a:r>
              <a:rPr lang="en-US" sz="3200" dirty="0" smtClean="0"/>
              <a:t>written for CAEN, Wiener, ISEG, Siemens TSPP, Schneider TSPP</a:t>
            </a:r>
          </a:p>
          <a:p>
            <a:pPr lvl="3"/>
            <a:r>
              <a:rPr lang="en-US" sz="3200" dirty="0" smtClean="0"/>
              <a:t>Better integration of OPC-UA with CMW</a:t>
            </a:r>
            <a:endParaRPr lang="en-US" sz="3200" dirty="0"/>
          </a:p>
          <a:p>
            <a:r>
              <a:rPr lang="en-US" sz="3200" dirty="0"/>
              <a:t> </a:t>
            </a:r>
            <a:r>
              <a:rPr lang="en-US" sz="3400" dirty="0" smtClean="0"/>
              <a:t>CAN</a:t>
            </a:r>
          </a:p>
          <a:p>
            <a:pPr lvl="1"/>
            <a:r>
              <a:rPr lang="en-US" sz="2900" dirty="0" smtClean="0"/>
              <a:t>Hardware </a:t>
            </a:r>
            <a:r>
              <a:rPr lang="en-US" sz="2900" dirty="0"/>
              <a:t>interfaces upgrade</a:t>
            </a:r>
          </a:p>
          <a:p>
            <a:pPr lvl="2"/>
            <a:r>
              <a:rPr lang="en-US" sz="2900" dirty="0"/>
              <a:t>Support of SYSTEC USB-CAN and </a:t>
            </a:r>
            <a:r>
              <a:rPr lang="en-US" sz="2900" dirty="0" err="1"/>
              <a:t>AnaGate</a:t>
            </a:r>
            <a:r>
              <a:rPr lang="en-US" sz="2900" dirty="0"/>
              <a:t> Ethernet-CAN gateways</a:t>
            </a:r>
          </a:p>
          <a:p>
            <a:pPr lvl="2"/>
            <a:r>
              <a:rPr lang="en-US" sz="2900" dirty="0"/>
              <a:t>Replacement of USB-CAN interfaces to Ethernet-CAN gateway when possible</a:t>
            </a:r>
          </a:p>
          <a:p>
            <a:pPr lvl="1"/>
            <a:r>
              <a:rPr lang="en-US" sz="2900" dirty="0" smtClean="0"/>
              <a:t>Software </a:t>
            </a:r>
            <a:r>
              <a:rPr lang="en-US" sz="2900" dirty="0"/>
              <a:t>Upgrade </a:t>
            </a:r>
            <a:r>
              <a:rPr lang="en-US" sz="2900" dirty="0" smtClean="0"/>
              <a:t>to use CAN </a:t>
            </a:r>
            <a:r>
              <a:rPr lang="en-US" sz="2900" dirty="0"/>
              <a:t>with </a:t>
            </a:r>
            <a:r>
              <a:rPr lang="en-US" sz="2900" dirty="0" smtClean="0"/>
              <a:t>OPC-UA</a:t>
            </a:r>
          </a:p>
          <a:p>
            <a:pPr lvl="1"/>
            <a:r>
              <a:rPr lang="en-US" sz="2900" dirty="0" smtClean="0"/>
              <a:t>Evolution of ELMB (to be decided in JCOP workshop)</a:t>
            </a:r>
          </a:p>
          <a:p>
            <a:r>
              <a:rPr lang="en-US" sz="3400" dirty="0" smtClean="0"/>
              <a:t>DIP</a:t>
            </a:r>
          </a:p>
          <a:p>
            <a:pPr lvl="1"/>
            <a:r>
              <a:rPr lang="en-US" sz="2900" dirty="0" smtClean="0"/>
              <a:t>API migration to JAVA 8</a:t>
            </a:r>
          </a:p>
          <a:p>
            <a:pPr lvl="1"/>
            <a:r>
              <a:rPr lang="en-US" sz="2900" dirty="0"/>
              <a:t>Reinforce DIP Name Server functionality </a:t>
            </a:r>
            <a:endParaRPr lang="en-US" sz="2900" dirty="0" smtClean="0"/>
          </a:p>
          <a:p>
            <a:pPr lvl="1"/>
            <a:r>
              <a:rPr lang="en-US" sz="2900" dirty="0" smtClean="0"/>
              <a:t>Evolution of the </a:t>
            </a:r>
            <a:r>
              <a:rPr lang="en-US" sz="2900" dirty="0" smtClean="0"/>
              <a:t>underlying </a:t>
            </a:r>
            <a:r>
              <a:rPr lang="en-US" sz="2900" dirty="0" smtClean="0"/>
              <a:t>protocol DIM (CERN in house development) to OPC-UA to be discussed in JCOP Workshop</a:t>
            </a:r>
          </a:p>
          <a:p>
            <a:pPr lvl="1"/>
            <a:r>
              <a:rPr lang="en-US" sz="2900" dirty="0" smtClean="0"/>
              <a:t>Tools </a:t>
            </a:r>
            <a:r>
              <a:rPr lang="en-US" sz="2900" dirty="0"/>
              <a:t>to monitor the activity of clients and servers, i.e. the status of the </a:t>
            </a:r>
            <a:r>
              <a:rPr lang="en-US" sz="2900" dirty="0" smtClean="0"/>
              <a:t>publications</a:t>
            </a:r>
            <a:endParaRPr lang="en-US" sz="3200" dirty="0" smtClean="0"/>
          </a:p>
        </p:txBody>
      </p:sp>
      <p:sp>
        <p:nvSpPr>
          <p:cNvPr id="6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evolution</a:t>
            </a:r>
            <a:endParaRPr lang="en-GB" sz="1200" dirty="0"/>
          </a:p>
        </p:txBody>
      </p:sp>
      <p:sp>
        <p:nvSpPr>
          <p:cNvPr id="7" name="Right Arrow 6"/>
          <p:cNvSpPr/>
          <p:nvPr/>
        </p:nvSpPr>
        <p:spPr>
          <a:xfrm>
            <a:off x="3810000" y="1589128"/>
            <a:ext cx="560103" cy="16933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Diagram 127"/>
          <p:cNvGraphicFramePr/>
          <p:nvPr>
            <p:extLst>
              <p:ext uri="{D42A27DB-BD31-4B8C-83A1-F6EECF244321}">
                <p14:modId xmlns:p14="http://schemas.microsoft.com/office/powerpoint/2010/main" val="1448347795"/>
              </p:ext>
            </p:extLst>
          </p:nvPr>
        </p:nvGraphicFramePr>
        <p:xfrm>
          <a:off x="452766" y="1581781"/>
          <a:ext cx="6818125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6" name="Rectangle 55"/>
          <p:cNvSpPr/>
          <p:nvPr/>
        </p:nvSpPr>
        <p:spPr>
          <a:xfrm>
            <a:off x="1369559" y="3706265"/>
            <a:ext cx="4870250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Premium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98" name="Title 97"/>
          <p:cNvSpPr>
            <a:spLocks noGrp="1"/>
          </p:cNvSpPr>
          <p:nvPr>
            <p:ph type="title"/>
          </p:nvPr>
        </p:nvSpPr>
        <p:spPr>
          <a:xfrm>
            <a:off x="457200" y="-129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Industrial control ecosystem evolution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1378526" y="1013250"/>
            <a:ext cx="5899314" cy="536811"/>
            <a:chOff x="547345" y="1751833"/>
            <a:chExt cx="6481809" cy="536811"/>
          </a:xfrm>
        </p:grpSpPr>
        <p:sp>
          <p:nvSpPr>
            <p:cNvPr id="125" name="Rectangle 124"/>
            <p:cNvSpPr/>
            <p:nvPr/>
          </p:nvSpPr>
          <p:spPr>
            <a:xfrm>
              <a:off x="547345" y="1774235"/>
              <a:ext cx="1285989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398739" y="1751833"/>
              <a:ext cx="1325393" cy="2296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LS2</a:t>
              </a:r>
              <a:endParaRPr lang="en-US" sz="14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249546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5014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19858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84702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08938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2020</a:t>
              </a:r>
              <a:endParaRPr lang="en-US" sz="1200" dirty="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314405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2017</a:t>
              </a:r>
              <a:endParaRPr lang="en-US" sz="1200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379249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2018</a:t>
              </a:r>
              <a:endParaRPr lang="en-US" sz="1200" dirty="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4440940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2019</a:t>
              </a:r>
              <a:endParaRPr lang="en-US" sz="1200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574596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2021</a:t>
              </a:r>
              <a:endParaRPr lang="en-US" sz="1200" dirty="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39440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2022</a:t>
              </a:r>
              <a:endParaRPr lang="en-US" sz="1200" dirty="0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2949987" y="1774235"/>
              <a:ext cx="356585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</p:grpSp>
      <p:sp>
        <p:nvSpPr>
          <p:cNvPr id="206" name="Rectangle 205"/>
          <p:cNvSpPr/>
          <p:nvPr/>
        </p:nvSpPr>
        <p:spPr>
          <a:xfrm>
            <a:off x="1374659" y="1620927"/>
            <a:ext cx="2532725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1374659" y="1749619"/>
            <a:ext cx="4709023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2554997" y="1879443"/>
            <a:ext cx="4716430" cy="8158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209" name="Group 208"/>
          <p:cNvGrpSpPr/>
          <p:nvPr/>
        </p:nvGrpSpPr>
        <p:grpSpPr>
          <a:xfrm>
            <a:off x="1454290" y="2151037"/>
            <a:ext cx="4718424" cy="258721"/>
            <a:chOff x="1454290" y="2151037"/>
            <a:chExt cx="4718424" cy="258721"/>
          </a:xfrm>
        </p:grpSpPr>
        <p:cxnSp>
          <p:nvCxnSpPr>
            <p:cNvPr id="210" name="Straight Arrow Connector 209"/>
            <p:cNvCxnSpPr/>
            <p:nvPr/>
          </p:nvCxnSpPr>
          <p:spPr>
            <a:xfrm flipV="1">
              <a:off x="1454290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V="1">
              <a:off x="2633896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 flipV="1">
              <a:off x="3813502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V="1">
              <a:off x="4993108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6172714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3" name="Rectangle 222"/>
          <p:cNvSpPr/>
          <p:nvPr/>
        </p:nvSpPr>
        <p:spPr>
          <a:xfrm>
            <a:off x="1372113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1947877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542535" y="2721759"/>
            <a:ext cx="1714187" cy="99287"/>
          </a:xfrm>
          <a:prstGeom prst="rect">
            <a:avLst/>
          </a:prstGeom>
          <a:gradFill flip="none" rotWithShape="1">
            <a:gsLst>
              <a:gs pos="45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316962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698983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293641" y="2721759"/>
            <a:ext cx="1714187" cy="99287"/>
          </a:xfrm>
          <a:prstGeom prst="rect">
            <a:avLst/>
          </a:prstGeom>
          <a:gradFill flip="none" rotWithShape="1">
            <a:gsLst>
              <a:gs pos="53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4914592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5443952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6038611" y="2721759"/>
            <a:ext cx="1191622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141001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3740195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1369559" y="3310087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STEP 7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964828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4332910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2629753" y="3081757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4997836" y="3081757"/>
            <a:ext cx="2230081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3169623" y="316653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5537706" y="3166538"/>
            <a:ext cx="1690211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2805290" y="3438691"/>
            <a:ext cx="442494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TIA Portal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1369559" y="3561151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UNITY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410013" y="2720307"/>
            <a:ext cx="1104587" cy="99287"/>
          </a:xfrm>
          <a:prstGeom prst="rect">
            <a:avLst/>
          </a:prstGeom>
          <a:gradFill flip="none" rotWithShape="1">
            <a:gsLst>
              <a:gs pos="49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369560" y="3706265"/>
            <a:ext cx="1253624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2"/>
                </a:solidFill>
              </a:rPr>
              <a:t>Twido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372112" y="3802508"/>
            <a:ext cx="5858119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S7 300/400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372113" y="3802508"/>
            <a:ext cx="848759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S7-200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23184" y="3899952"/>
            <a:ext cx="4607047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Schneider </a:t>
            </a:r>
            <a:r>
              <a:rPr lang="en-US" sz="800" dirty="0" err="1" smtClean="0">
                <a:solidFill>
                  <a:schemeClr val="tx2"/>
                </a:solidFill>
              </a:rPr>
              <a:t>Modicon</a:t>
            </a:r>
            <a:r>
              <a:rPr lang="en-US" sz="800" dirty="0" smtClean="0">
                <a:solidFill>
                  <a:schemeClr val="tx2"/>
                </a:solidFill>
              </a:rPr>
              <a:t> XXX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458631" y="4613355"/>
            <a:ext cx="4651332" cy="9168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Present version</a:t>
            </a:r>
            <a:endParaRPr lang="en-US" sz="800" dirty="0">
              <a:solidFill>
                <a:srgbClr val="333333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334563" y="4724576"/>
            <a:ext cx="2768987" cy="818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319588" y="4831385"/>
            <a:ext cx="2908329" cy="9168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452218" y="5065344"/>
            <a:ext cx="3457539" cy="91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CPC 5</a:t>
            </a:r>
            <a:endParaRPr lang="en-US" sz="800" dirty="0">
              <a:solidFill>
                <a:srgbClr val="333333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452218" y="5217744"/>
            <a:ext cx="5778015" cy="91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CPC </a:t>
            </a:r>
            <a:r>
              <a:rPr lang="en-US" sz="800" dirty="0">
                <a:solidFill>
                  <a:srgbClr val="333333"/>
                </a:solidFill>
              </a:rPr>
              <a:t>6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374659" y="4205652"/>
            <a:ext cx="4651332" cy="9168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40000"/>
                  <a:lumOff val="60000"/>
                </a:schemeClr>
              </a:gs>
              <a:gs pos="92000">
                <a:schemeClr val="bg1"/>
              </a:gs>
            </a:gsLst>
            <a:lin ang="0" scaled="0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735468" y="4358052"/>
            <a:ext cx="3492449" cy="9168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40000"/>
                  <a:lumOff val="60000"/>
                </a:schemeClr>
              </a:gs>
              <a:gs pos="92000">
                <a:schemeClr val="bg1"/>
              </a:gs>
            </a:gsLst>
            <a:lin ang="0" scaled="0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Rectangle 256"/>
          <p:cNvSpPr/>
          <p:nvPr/>
        </p:nvSpPr>
        <p:spPr>
          <a:xfrm>
            <a:off x="88250" y="4098021"/>
            <a:ext cx="905575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620870" y="3998734"/>
            <a:ext cx="4607047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 </a:t>
            </a:r>
            <a:r>
              <a:rPr lang="en-US" sz="800" dirty="0">
                <a:solidFill>
                  <a:schemeClr val="tx2"/>
                </a:solidFill>
              </a:rPr>
              <a:t>S</a:t>
            </a:r>
            <a:r>
              <a:rPr lang="en-US" sz="800" dirty="0" smtClean="0">
                <a:solidFill>
                  <a:schemeClr val="tx2"/>
                </a:solidFill>
              </a:rPr>
              <a:t>iemens  S 1X000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7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2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support</a:t>
            </a:r>
            <a:endParaRPr lang="en-GB" sz="1200" dirty="0"/>
          </a:p>
        </p:txBody>
      </p:sp>
      <p:cxnSp>
        <p:nvCxnSpPr>
          <p:cNvPr id="73" name="Straight Connector 72"/>
          <p:cNvCxnSpPr/>
          <p:nvPr/>
        </p:nvCxnSpPr>
        <p:spPr>
          <a:xfrm>
            <a:off x="7333226" y="1944670"/>
            <a:ext cx="475226" cy="0"/>
          </a:xfrm>
          <a:prstGeom prst="line">
            <a:avLst/>
          </a:prstGeom>
          <a:ln w="53975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7333226" y="2761759"/>
            <a:ext cx="475226" cy="0"/>
          </a:xfrm>
          <a:prstGeom prst="line">
            <a:avLst/>
          </a:prstGeom>
          <a:ln w="53975">
            <a:solidFill>
              <a:schemeClr val="accent1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333226" y="3166538"/>
            <a:ext cx="475226" cy="0"/>
          </a:xfrm>
          <a:prstGeom prst="line">
            <a:avLst/>
          </a:prstGeom>
          <a:ln w="539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33226" y="3394979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333226" y="3514176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33226" y="3630133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333226" y="3846522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333226" y="3965719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7333226" y="4081676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6700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Diagram 127"/>
          <p:cNvGraphicFramePr/>
          <p:nvPr>
            <p:extLst>
              <p:ext uri="{D42A27DB-BD31-4B8C-83A1-F6EECF244321}">
                <p14:modId xmlns:p14="http://schemas.microsoft.com/office/powerpoint/2010/main" val="1787580759"/>
              </p:ext>
            </p:extLst>
          </p:nvPr>
        </p:nvGraphicFramePr>
        <p:xfrm>
          <a:off x="452766" y="1581781"/>
          <a:ext cx="6818125" cy="381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6" name="Rectangle 55"/>
          <p:cNvSpPr/>
          <p:nvPr/>
        </p:nvSpPr>
        <p:spPr>
          <a:xfrm>
            <a:off x="1369559" y="3706265"/>
            <a:ext cx="4870250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Premium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98" name="Title 97"/>
          <p:cNvSpPr>
            <a:spLocks noGrp="1"/>
          </p:cNvSpPr>
          <p:nvPr>
            <p:ph type="title"/>
          </p:nvPr>
        </p:nvSpPr>
        <p:spPr>
          <a:xfrm>
            <a:off x="457200" y="-12975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Foreseen ICE </a:t>
            </a:r>
            <a:r>
              <a:rPr lang="en-US" dirty="0" smtClean="0"/>
              <a:t>frameworks </a:t>
            </a:r>
            <a:r>
              <a:rPr lang="en-US" dirty="0" smtClean="0"/>
              <a:t>versions</a:t>
            </a:r>
            <a:endParaRPr lang="en-US" dirty="0"/>
          </a:p>
        </p:txBody>
      </p:sp>
      <p:grpSp>
        <p:nvGrpSpPr>
          <p:cNvPr id="121" name="Group 120"/>
          <p:cNvGrpSpPr/>
          <p:nvPr/>
        </p:nvGrpSpPr>
        <p:grpSpPr>
          <a:xfrm>
            <a:off x="1378526" y="1013250"/>
            <a:ext cx="5899314" cy="536811"/>
            <a:chOff x="547345" y="1751833"/>
            <a:chExt cx="6481809" cy="536811"/>
          </a:xfrm>
        </p:grpSpPr>
        <p:sp>
          <p:nvSpPr>
            <p:cNvPr id="125" name="Rectangle 124"/>
            <p:cNvSpPr/>
            <p:nvPr/>
          </p:nvSpPr>
          <p:spPr>
            <a:xfrm>
              <a:off x="547345" y="1774235"/>
              <a:ext cx="1285989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LS1</a:t>
              </a:r>
              <a:endParaRPr lang="en-US" sz="14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4398739" y="1751833"/>
              <a:ext cx="1325393" cy="229665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LS2</a:t>
              </a:r>
              <a:endParaRPr lang="en-US" sz="1400" dirty="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249546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5014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19858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84702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2015</a:t>
              </a:r>
              <a:endParaRPr lang="en-US" sz="1200" dirty="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08938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2020</a:t>
              </a:r>
              <a:endParaRPr lang="en-US" sz="1200" dirty="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3144056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2017</a:t>
              </a:r>
              <a:endParaRPr lang="en-US" sz="1200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3792498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2018</a:t>
              </a:r>
              <a:endParaRPr lang="en-US" sz="1200" dirty="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4440940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2019</a:t>
              </a:r>
              <a:endParaRPr lang="en-US" sz="1200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5745962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2021</a:t>
              </a:r>
              <a:endParaRPr lang="en-US" sz="1200" dirty="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394404" y="2003900"/>
              <a:ext cx="634750" cy="28474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2022</a:t>
              </a:r>
              <a:endParaRPr lang="en-US" sz="1200" dirty="0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2949987" y="1774235"/>
              <a:ext cx="356585" cy="197224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dirty="0"/>
            </a:p>
          </p:txBody>
        </p:sp>
      </p:grpSp>
      <p:sp>
        <p:nvSpPr>
          <p:cNvPr id="206" name="Rectangle 205"/>
          <p:cNvSpPr/>
          <p:nvPr/>
        </p:nvSpPr>
        <p:spPr>
          <a:xfrm>
            <a:off x="1374659" y="1620927"/>
            <a:ext cx="2532725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Rectangle 206"/>
          <p:cNvSpPr/>
          <p:nvPr/>
        </p:nvSpPr>
        <p:spPr>
          <a:xfrm>
            <a:off x="1374659" y="1749619"/>
            <a:ext cx="4709023" cy="9928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/>
          <p:cNvSpPr/>
          <p:nvPr/>
        </p:nvSpPr>
        <p:spPr>
          <a:xfrm>
            <a:off x="2554997" y="1879443"/>
            <a:ext cx="4716430" cy="8158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00000"/>
                  <a:lumMod val="9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grpSp>
        <p:nvGrpSpPr>
          <p:cNvPr id="209" name="Group 208"/>
          <p:cNvGrpSpPr/>
          <p:nvPr/>
        </p:nvGrpSpPr>
        <p:grpSpPr>
          <a:xfrm>
            <a:off x="1454290" y="2151037"/>
            <a:ext cx="4718424" cy="258721"/>
            <a:chOff x="1454290" y="2151037"/>
            <a:chExt cx="4718424" cy="258721"/>
          </a:xfrm>
        </p:grpSpPr>
        <p:cxnSp>
          <p:nvCxnSpPr>
            <p:cNvPr id="210" name="Straight Arrow Connector 209"/>
            <p:cNvCxnSpPr/>
            <p:nvPr/>
          </p:nvCxnSpPr>
          <p:spPr>
            <a:xfrm flipV="1">
              <a:off x="1454290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V="1">
              <a:off x="2633896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 flipV="1">
              <a:off x="3813502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V="1">
              <a:off x="4993108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/>
            <p:cNvCxnSpPr/>
            <p:nvPr/>
          </p:nvCxnSpPr>
          <p:spPr>
            <a:xfrm flipV="1">
              <a:off x="6172714" y="2151037"/>
              <a:ext cx="0" cy="258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3" name="Rectangle 222"/>
          <p:cNvSpPr/>
          <p:nvPr/>
        </p:nvSpPr>
        <p:spPr>
          <a:xfrm>
            <a:off x="1372113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1947877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542535" y="2721759"/>
            <a:ext cx="1714187" cy="99287"/>
          </a:xfrm>
          <a:prstGeom prst="rect">
            <a:avLst/>
          </a:prstGeom>
          <a:gradFill flip="none" rotWithShape="1">
            <a:gsLst>
              <a:gs pos="45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316962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3698983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4293641" y="2721759"/>
            <a:ext cx="1714187" cy="99287"/>
          </a:xfrm>
          <a:prstGeom prst="rect">
            <a:avLst/>
          </a:prstGeom>
          <a:gradFill flip="none" rotWithShape="1">
            <a:gsLst>
              <a:gs pos="53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4914592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5443952" y="2604380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/>
          <p:cNvSpPr/>
          <p:nvPr/>
        </p:nvSpPr>
        <p:spPr>
          <a:xfrm>
            <a:off x="6038611" y="2721759"/>
            <a:ext cx="1191622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/>
          <p:cNvSpPr/>
          <p:nvPr/>
        </p:nvSpPr>
        <p:spPr>
          <a:xfrm>
            <a:off x="1410013" y="2488159"/>
            <a:ext cx="1714187" cy="9928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 232"/>
          <p:cNvSpPr/>
          <p:nvPr/>
        </p:nvSpPr>
        <p:spPr>
          <a:xfrm>
            <a:off x="3740195" y="291264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Rectangle 241"/>
          <p:cNvSpPr/>
          <p:nvPr/>
        </p:nvSpPr>
        <p:spPr>
          <a:xfrm>
            <a:off x="1369559" y="3310087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STEP 7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43" name="Rectangle 242"/>
          <p:cNvSpPr/>
          <p:nvPr/>
        </p:nvSpPr>
        <p:spPr>
          <a:xfrm>
            <a:off x="1964828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Rectangle 243"/>
          <p:cNvSpPr/>
          <p:nvPr/>
        </p:nvSpPr>
        <p:spPr>
          <a:xfrm>
            <a:off x="4332910" y="2997206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Rectangle 244"/>
          <p:cNvSpPr/>
          <p:nvPr/>
        </p:nvSpPr>
        <p:spPr>
          <a:xfrm>
            <a:off x="2629753" y="3081757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Rectangle 245"/>
          <p:cNvSpPr/>
          <p:nvPr/>
        </p:nvSpPr>
        <p:spPr>
          <a:xfrm>
            <a:off x="4997836" y="3081757"/>
            <a:ext cx="2230081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Rectangle 246"/>
          <p:cNvSpPr/>
          <p:nvPr/>
        </p:nvSpPr>
        <p:spPr>
          <a:xfrm>
            <a:off x="3169623" y="3166538"/>
            <a:ext cx="2363355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Rectangle 247"/>
          <p:cNvSpPr/>
          <p:nvPr/>
        </p:nvSpPr>
        <p:spPr>
          <a:xfrm>
            <a:off x="5537706" y="3166538"/>
            <a:ext cx="1690211" cy="6761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Rectangle 259"/>
          <p:cNvSpPr/>
          <p:nvPr/>
        </p:nvSpPr>
        <p:spPr>
          <a:xfrm>
            <a:off x="2805290" y="3438691"/>
            <a:ext cx="442494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TIA Portal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2" name="Rectangle 261"/>
          <p:cNvSpPr/>
          <p:nvPr/>
        </p:nvSpPr>
        <p:spPr>
          <a:xfrm>
            <a:off x="1369559" y="3561151"/>
            <a:ext cx="5860672" cy="109952"/>
          </a:xfrm>
          <a:prstGeom prst="rect">
            <a:avLst/>
          </a:prstGeom>
          <a:gradFill flip="none" rotWithShape="1">
            <a:gsLst>
              <a:gs pos="0">
                <a:srgbClr val="DFA3E0"/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>
                <a:solidFill>
                  <a:schemeClr val="tx2"/>
                </a:solidFill>
              </a:rPr>
              <a:t>UNITY</a:t>
            </a:r>
            <a:endParaRPr lang="en-US" sz="700" dirty="0">
              <a:solidFill>
                <a:schemeClr val="tx2"/>
              </a:solidFill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410013" y="2720307"/>
            <a:ext cx="1104587" cy="99287"/>
          </a:xfrm>
          <a:prstGeom prst="rect">
            <a:avLst/>
          </a:prstGeom>
          <a:gradFill flip="none" rotWithShape="1">
            <a:gsLst>
              <a:gs pos="49000">
                <a:schemeClr val="accent4">
                  <a:lumMod val="5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369560" y="3706265"/>
            <a:ext cx="1253624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tx2"/>
                </a:solidFill>
              </a:rPr>
              <a:t>Twido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372112" y="3802508"/>
            <a:ext cx="5858119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S7 300/400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372113" y="3802508"/>
            <a:ext cx="848759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S7-200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623184" y="3899952"/>
            <a:ext cx="4607047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Schneider </a:t>
            </a:r>
            <a:r>
              <a:rPr lang="en-US" sz="800" dirty="0" err="1" smtClean="0">
                <a:solidFill>
                  <a:schemeClr val="tx2"/>
                </a:solidFill>
              </a:rPr>
              <a:t>Modicon</a:t>
            </a:r>
            <a:r>
              <a:rPr lang="en-US" sz="800" dirty="0" smtClean="0">
                <a:solidFill>
                  <a:schemeClr val="tx2"/>
                </a:solidFill>
              </a:rPr>
              <a:t> XXX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458631" y="4613355"/>
            <a:ext cx="4651332" cy="9168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Present version</a:t>
            </a:r>
            <a:endParaRPr lang="en-US" sz="800" dirty="0">
              <a:solidFill>
                <a:srgbClr val="333333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334563" y="4724576"/>
            <a:ext cx="2768987" cy="81886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4319588" y="4831385"/>
            <a:ext cx="2908329" cy="9168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92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1452218" y="5065344"/>
            <a:ext cx="3457539" cy="91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CPC 5</a:t>
            </a:r>
            <a:endParaRPr lang="en-US" sz="800" dirty="0">
              <a:solidFill>
                <a:srgbClr val="333333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452218" y="5217744"/>
            <a:ext cx="5778015" cy="9168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rgbClr val="333333"/>
                </a:solidFill>
              </a:rPr>
              <a:t>CPC </a:t>
            </a:r>
            <a:r>
              <a:rPr lang="en-US" sz="800" dirty="0">
                <a:solidFill>
                  <a:srgbClr val="333333"/>
                </a:solidFill>
              </a:rPr>
              <a:t>6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374659" y="4205652"/>
            <a:ext cx="4651332" cy="9168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40000"/>
                  <a:lumOff val="60000"/>
                </a:schemeClr>
              </a:gs>
              <a:gs pos="92000">
                <a:schemeClr val="bg1"/>
              </a:gs>
            </a:gsLst>
            <a:lin ang="0" scaled="0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735468" y="4358052"/>
            <a:ext cx="3492449" cy="91682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40000"/>
                  <a:lumOff val="60000"/>
                </a:schemeClr>
              </a:gs>
              <a:gs pos="92000">
                <a:schemeClr val="bg1"/>
              </a:gs>
            </a:gsLst>
            <a:lin ang="0" scaled="0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620870" y="3998734"/>
            <a:ext cx="4607047" cy="99287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98000">
                <a:schemeClr val="bg1"/>
              </a:gs>
            </a:gsLst>
            <a:lin ang="0" scaled="1"/>
            <a:tileRect/>
          </a:gradFill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/>
                </a:solidFill>
              </a:rPr>
              <a:t> </a:t>
            </a:r>
            <a:r>
              <a:rPr lang="en-US" sz="800" dirty="0">
                <a:solidFill>
                  <a:schemeClr val="tx2"/>
                </a:solidFill>
              </a:rPr>
              <a:t>S</a:t>
            </a:r>
            <a:r>
              <a:rPr lang="en-US" sz="800" dirty="0" smtClean="0">
                <a:solidFill>
                  <a:schemeClr val="tx2"/>
                </a:solidFill>
              </a:rPr>
              <a:t>iemens  S 1X000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7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Philippe Gayet EN-ICE</a:t>
            </a:r>
            <a:endParaRPr lang="en-US" dirty="0"/>
          </a:p>
        </p:txBody>
      </p:sp>
      <p:sp>
        <p:nvSpPr>
          <p:cNvPr id="7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2" name="Rectangle à coins arrondis 124"/>
          <p:cNvSpPr/>
          <p:nvPr/>
        </p:nvSpPr>
        <p:spPr>
          <a:xfrm>
            <a:off x="7884389" y="1984184"/>
            <a:ext cx="1206312" cy="3376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Technology support</a:t>
            </a:r>
            <a:endParaRPr lang="en-GB" sz="1200" dirty="0"/>
          </a:p>
        </p:txBody>
      </p:sp>
      <p:sp>
        <p:nvSpPr>
          <p:cNvPr id="73" name="Rectangle à coins arrondis 106"/>
          <p:cNvSpPr/>
          <p:nvPr/>
        </p:nvSpPr>
        <p:spPr>
          <a:xfrm>
            <a:off x="7892689" y="2427364"/>
            <a:ext cx="1206313" cy="3620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/>
              <a:t>ICE frameworks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7333226" y="1944670"/>
            <a:ext cx="475226" cy="0"/>
          </a:xfrm>
          <a:prstGeom prst="line">
            <a:avLst/>
          </a:prstGeom>
          <a:ln w="53975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7333226" y="2761759"/>
            <a:ext cx="475226" cy="0"/>
          </a:xfrm>
          <a:prstGeom prst="line">
            <a:avLst/>
          </a:prstGeom>
          <a:ln w="53975">
            <a:solidFill>
              <a:schemeClr val="accent1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33226" y="3166538"/>
            <a:ext cx="475226" cy="0"/>
          </a:xfrm>
          <a:prstGeom prst="line">
            <a:avLst/>
          </a:prstGeom>
          <a:ln w="53975">
            <a:solidFill>
              <a:schemeClr val="accent6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333226" y="3394979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333226" y="3514176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333226" y="3630133"/>
            <a:ext cx="475226" cy="0"/>
          </a:xfrm>
          <a:prstGeom prst="line">
            <a:avLst/>
          </a:prstGeom>
          <a:ln w="53975">
            <a:solidFill>
              <a:srgbClr val="DFA3E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333226" y="3846522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7333226" y="3965719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7333226" y="4081676"/>
            <a:ext cx="475226" cy="0"/>
          </a:xfrm>
          <a:prstGeom prst="line">
            <a:avLst/>
          </a:prstGeom>
          <a:ln w="539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7333226" y="4406020"/>
            <a:ext cx="475226" cy="0"/>
          </a:xfrm>
          <a:prstGeom prst="line">
            <a:avLst/>
          </a:prstGeom>
          <a:ln w="53975">
            <a:solidFill>
              <a:schemeClr val="tx1">
                <a:lumMod val="20000"/>
                <a:lumOff val="8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333226" y="4868517"/>
            <a:ext cx="475226" cy="0"/>
          </a:xfrm>
          <a:prstGeom prst="line">
            <a:avLst/>
          </a:prstGeom>
          <a:ln w="53975">
            <a:solidFill>
              <a:schemeClr val="accent3">
                <a:lumMod val="40000"/>
                <a:lumOff val="60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333226" y="5274921"/>
            <a:ext cx="475226" cy="0"/>
          </a:xfrm>
          <a:prstGeom prst="line">
            <a:avLst/>
          </a:prstGeom>
          <a:ln w="53975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164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15737</TotalTime>
  <Words>2002</Words>
  <Application>Microsoft Macintosh PowerPoint</Application>
  <PresentationFormat>On-screen Show (4:3)</PresentationFormat>
  <Paragraphs>394</Paragraphs>
  <Slides>18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CERN_ENdept_Presentation_ArialFont copy</vt:lpstr>
      <vt:lpstr>Visio</vt:lpstr>
      <vt:lpstr>Industrial Control Activities Forecast</vt:lpstr>
      <vt:lpstr>ICE Covered Area (not Floe)</vt:lpstr>
      <vt:lpstr>Industrial control ecosystem evolution</vt:lpstr>
      <vt:lpstr>Industrial control ecosystem evolution</vt:lpstr>
      <vt:lpstr>Expected evolution till LS2</vt:lpstr>
      <vt:lpstr>Expected evolution till LS2</vt:lpstr>
      <vt:lpstr>Expected evolution till LS2</vt:lpstr>
      <vt:lpstr>Industrial control ecosystem evolution</vt:lpstr>
      <vt:lpstr>Foreseen ICE frameworks versions</vt:lpstr>
      <vt:lpstr>Framework Evolution </vt:lpstr>
      <vt:lpstr>Application developed by ICE (1)</vt:lpstr>
      <vt:lpstr>Application developed by ICE (2)</vt:lpstr>
      <vt:lpstr>Application developed by ICE (3)</vt:lpstr>
      <vt:lpstr>Application developed by ICE (4)</vt:lpstr>
      <vt:lpstr>User applications support known today</vt:lpstr>
      <vt:lpstr>Improved Services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Philippe Gayet</cp:lastModifiedBy>
  <cp:revision>97</cp:revision>
  <cp:lastPrinted>2015-09-29T22:40:42Z</cp:lastPrinted>
  <dcterms:created xsi:type="dcterms:W3CDTF">2014-04-09T15:49:20Z</dcterms:created>
  <dcterms:modified xsi:type="dcterms:W3CDTF">2015-09-30T11:58:57Z</dcterms:modified>
</cp:coreProperties>
</file>