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wdp" ContentType="image/vnd.ms-photo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24"/>
  </p:notesMasterIdLst>
  <p:handoutMasterIdLst>
    <p:handoutMasterId r:id="rId25"/>
  </p:handoutMasterIdLst>
  <p:sldIdLst>
    <p:sldId id="256" r:id="rId2"/>
    <p:sldId id="258" r:id="rId3"/>
    <p:sldId id="260" r:id="rId4"/>
    <p:sldId id="262" r:id="rId5"/>
    <p:sldId id="263" r:id="rId6"/>
    <p:sldId id="264" r:id="rId7"/>
    <p:sldId id="265" r:id="rId8"/>
    <p:sldId id="267" r:id="rId9"/>
    <p:sldId id="290" r:id="rId10"/>
    <p:sldId id="295" r:id="rId11"/>
    <p:sldId id="270" r:id="rId12"/>
    <p:sldId id="272" r:id="rId13"/>
    <p:sldId id="274" r:id="rId14"/>
    <p:sldId id="294" r:id="rId15"/>
    <p:sldId id="276" r:id="rId16"/>
    <p:sldId id="277" r:id="rId17"/>
    <p:sldId id="278" r:id="rId18"/>
    <p:sldId id="291" r:id="rId19"/>
    <p:sldId id="288" r:id="rId20"/>
    <p:sldId id="289" r:id="rId21"/>
    <p:sldId id="281" r:id="rId22"/>
    <p:sldId id="268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4DF4"/>
    <a:srgbClr val="445ECC"/>
    <a:srgbClr val="5197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9050" autoAdjust="0"/>
    <p:restoredTop sz="94261" autoAdjust="0"/>
  </p:normalViewPr>
  <p:slideViewPr>
    <p:cSldViewPr snapToGrid="0" snapToObjects="1">
      <p:cViewPr varScale="1">
        <p:scale>
          <a:sx n="97" d="100"/>
          <a:sy n="97" d="100"/>
        </p:scale>
        <p:origin x="-184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15" d="100"/>
        <a:sy n="11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notesMaster" Target="notesMasters/notesMaster1.xml"/><Relationship Id="rId25" Type="http://schemas.openxmlformats.org/officeDocument/2006/relationships/handoutMaster" Target="handoutMasters/handoutMaster1.xml"/><Relationship Id="rId26" Type="http://schemas.openxmlformats.org/officeDocument/2006/relationships/printerSettings" Target="printerSettings/printerSettings1.bin"/><Relationship Id="rId27" Type="http://schemas.openxmlformats.org/officeDocument/2006/relationships/presProps" Target="presProps.xml"/><Relationship Id="rId28" Type="http://schemas.openxmlformats.org/officeDocument/2006/relationships/viewProps" Target="viewProps.xml"/><Relationship Id="rId29" Type="http://schemas.openxmlformats.org/officeDocument/2006/relationships/theme" Target="theme/theme1.xml"/><Relationship Id="rId3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2FAC70-F179-194B-9BAC-2E429596CD40}" type="datetimeFigureOut">
              <a:rPr lang="en-US" smtClean="0"/>
              <a:t>30/09/15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2C4154-7735-D342-82C6-591FC3C651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26542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30F758-DFBF-5B42-97CC-F2A9407354EB}" type="datetimeFigureOut">
              <a:rPr lang="en-US" smtClean="0"/>
              <a:t>30/09/15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E29D72-7882-1E48-BB17-3EA96D8F7A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813346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339850" lvl="2" indent="-365125"/>
            <a:endParaRPr lang="en-US" u="non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E29D72-7882-1E48-BB17-3EA96D8F7ADE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907643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E29D72-7882-1E48-BB17-3EA96D8F7ADE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02832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E29D72-7882-1E48-BB17-3EA96D8F7ADE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68156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E29D72-7882-1E48-BB17-3EA96D8F7ADE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934701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E29D72-7882-1E48-BB17-3EA96D8F7ADE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448765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E29D72-7882-1E48-BB17-3EA96D8F7ADE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099131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E29D72-7882-1E48-BB17-3EA96D8F7ADE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719106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E29D72-7882-1E48-BB17-3EA96D8F7ADE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230805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E29D72-7882-1E48-BB17-3EA96D8F7ADE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207015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E29D72-7882-1E48-BB17-3EA96D8F7ADE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62018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Fro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2015-09-14_CERN_LS2Days h25 300dpi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7475" y="5616056"/>
            <a:ext cx="4300872" cy="899190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31800" y="2121290"/>
            <a:ext cx="8265984" cy="1826363"/>
          </a:xfrm>
        </p:spPr>
        <p:txBody>
          <a:bodyPr tIns="0" bIns="0" anchor="b">
            <a:norm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buNone/>
              <a:defRPr kumimoji="0" lang="en-US" sz="4000" b="1" i="0" kern="1200" cap="none" spc="0" baseline="0" dirty="0">
                <a:ln w="12700">
                  <a:noFill/>
                  <a:prstDash val="solid"/>
                </a:ln>
                <a:solidFill>
                  <a:schemeClr val="accent1"/>
                </a:solidFill>
                <a:effectLst/>
                <a:latin typeface="+mj-lt"/>
                <a:ea typeface="+mj-ea"/>
                <a:cs typeface="Ubuntu"/>
              </a:defRPr>
            </a:lvl1pPr>
          </a:lstStyle>
          <a:p>
            <a:r>
              <a:rPr kumimoji="0" lang="x-none" dirty="0" smtClean="0"/>
              <a:t>Presentation Title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31800" y="4171952"/>
            <a:ext cx="8265984" cy="1066688"/>
          </a:xfrm>
        </p:spPr>
        <p:txBody>
          <a:bodyPr lIns="45720" tIns="0" rIns="45720" bIns="0" anchor="t">
            <a:norm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800" b="0" i="0">
                <a:solidFill>
                  <a:schemeClr val="accent4"/>
                </a:solidFill>
                <a:effectLst/>
                <a:latin typeface="+mn-lt"/>
                <a:cs typeface="Ubuntu Light"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x-none" dirty="0" smtClean="0"/>
              <a:t>Author and Affiliation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6171504" y="6326591"/>
            <a:ext cx="253732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dirty="0" smtClean="0">
                <a:solidFill>
                  <a:srgbClr val="5197CC"/>
                </a:solidFill>
              </a:rPr>
              <a:t>http://</a:t>
            </a:r>
            <a:r>
              <a:rPr lang="en-GB" sz="1200" dirty="0" err="1" smtClean="0">
                <a:solidFill>
                  <a:srgbClr val="5197CC"/>
                </a:solidFill>
              </a:rPr>
              <a:t>indico.cern.ch</a:t>
            </a:r>
            <a:r>
              <a:rPr lang="en-GB" sz="1200" dirty="0" smtClean="0">
                <a:solidFill>
                  <a:srgbClr val="5197CC"/>
                </a:solidFill>
              </a:rPr>
              <a:t>/event/436424/</a:t>
            </a:r>
            <a:endParaRPr lang="en-GB" sz="1200" dirty="0">
              <a:solidFill>
                <a:srgbClr val="5197CC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Eugenia Hatziangeli - BE/CO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0" y="1260000"/>
            <a:ext cx="8226425" cy="5016068"/>
          </a:xfrm>
        </p:spPr>
        <p:txBody>
          <a:bodyPr/>
          <a:lstStyle>
            <a:lvl2pPr>
              <a:defRPr baseline="0"/>
            </a:lvl2pPr>
          </a:lstStyle>
          <a:p>
            <a:pPr lvl="0"/>
            <a:r>
              <a:rPr lang="x-none" dirty="0" smtClean="0"/>
              <a:t>Slide text first level</a:t>
            </a:r>
          </a:p>
          <a:p>
            <a:pPr lvl="1"/>
            <a:r>
              <a:rPr lang="x-none" dirty="0" smtClean="0"/>
              <a:t>Slide text second level</a:t>
            </a:r>
          </a:p>
          <a:p>
            <a:pPr lvl="2"/>
            <a:r>
              <a:rPr lang="x-none" dirty="0" smtClean="0"/>
              <a:t>Slide text third level</a:t>
            </a:r>
          </a:p>
          <a:p>
            <a:pPr lvl="3"/>
            <a:r>
              <a:rPr lang="x-none" dirty="0" smtClean="0"/>
              <a:t>Slide text fourth level</a:t>
            </a:r>
          </a:p>
          <a:p>
            <a:pPr lvl="4"/>
            <a:r>
              <a:rPr lang="x-none" dirty="0" smtClean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886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Eugenia Hatziangeli - BE/CO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0" y="1245521"/>
            <a:ext cx="8226425" cy="5028279"/>
          </a:xfrm>
        </p:spPr>
        <p:txBody>
          <a:bodyPr/>
          <a:lstStyle>
            <a:lvl2pPr>
              <a:defRPr sz="2400" baseline="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x-none" dirty="0" smtClean="0"/>
              <a:t>Slide text first level</a:t>
            </a:r>
          </a:p>
          <a:p>
            <a:pPr lvl="1"/>
            <a:r>
              <a:rPr lang="x-none" dirty="0" smtClean="0"/>
              <a:t>Slide text second level</a:t>
            </a:r>
          </a:p>
          <a:p>
            <a:pPr lvl="2"/>
            <a:r>
              <a:rPr lang="x-none" dirty="0" smtClean="0"/>
              <a:t>Slide text third level</a:t>
            </a:r>
          </a:p>
          <a:p>
            <a:pPr lvl="3"/>
            <a:r>
              <a:rPr lang="x-none" dirty="0" smtClean="0"/>
              <a:t>Slide text fourth level</a:t>
            </a:r>
          </a:p>
          <a:p>
            <a:pPr lvl="4"/>
            <a:r>
              <a:rPr lang="x-none" dirty="0" smtClean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55348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us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Eugenia Hatziangeli - BE/CO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9744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Eugenia Hatziangeli - BE/CO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02000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er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989009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s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314450" y="4214813"/>
            <a:ext cx="6535738" cy="1609725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accent4"/>
                </a:solidFill>
              </a:defRPr>
            </a:lvl1pPr>
          </a:lstStyle>
          <a:p>
            <a:pPr lvl="0"/>
            <a:r>
              <a:rPr lang="x-none" smtClean="0"/>
              <a:t>Click to edit Master text styles</a:t>
            </a:r>
          </a:p>
        </p:txBody>
      </p:sp>
      <p:pic>
        <p:nvPicPr>
          <p:cNvPr id="2" name="Picture 1" descr="2015-09-14_CERN_LS2Days h25 300dpi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13000" y="2971800"/>
            <a:ext cx="4300872" cy="899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214742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30 Sept 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Eugenia Hatziangeli - BE/CO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1EC37-2693-4AD1-BF1E-85EC34A6FC1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86788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theme" Target="../theme/theme1.xml"/><Relationship Id="rId1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274956" y="6356350"/>
            <a:ext cx="56819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r>
              <a:rPr lang="en-US" smtClean="0"/>
              <a:t>Eugenia Hatziangeli - BE/CO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956924" y="6356350"/>
            <a:ext cx="72987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260000"/>
            <a:ext cx="8226854" cy="502803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Slide text first level</a:t>
            </a:r>
          </a:p>
          <a:p>
            <a:pPr lvl="1" eaLnBrk="1" latinLnBrk="0" hangingPunct="1"/>
            <a:r>
              <a:rPr kumimoji="0" lang="fr-CH" dirty="0" smtClean="0"/>
              <a:t>Slide text second level</a:t>
            </a:r>
          </a:p>
          <a:p>
            <a:pPr lvl="2" eaLnBrk="1" latinLnBrk="0" hangingPunct="1"/>
            <a:r>
              <a:rPr kumimoji="0" lang="fr-CH" dirty="0" smtClean="0"/>
              <a:t>Slide text third level</a:t>
            </a:r>
          </a:p>
          <a:p>
            <a:pPr lvl="3" eaLnBrk="1" latinLnBrk="0" hangingPunct="1"/>
            <a:r>
              <a:rPr kumimoji="0" lang="fr-CH" dirty="0" smtClean="0"/>
              <a:t>Slide text fourth level</a:t>
            </a:r>
          </a:p>
          <a:p>
            <a:pPr lvl="4" eaLnBrk="1" latinLnBrk="0" hangingPunct="1"/>
            <a:r>
              <a:rPr kumimoji="0" lang="fr-CH" dirty="0" smtClean="0"/>
              <a:t>Slide text fifth level</a:t>
            </a:r>
            <a:endParaRPr kumimoji="0" lang="en-US" dirty="0"/>
          </a:p>
        </p:txBody>
      </p:sp>
      <p:pic>
        <p:nvPicPr>
          <p:cNvPr id="2" name="Picture 1" descr="2015-09-14_CERN_LS2Days h10 300dpi.png"/>
          <p:cNvPicPr>
            <a:picLocks noChangeAspect="1"/>
          </p:cNvPicPr>
          <p:nvPr userDrawn="1"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2675" y="6354981"/>
            <a:ext cx="1722177" cy="359676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42993"/>
            <a:ext cx="8226854" cy="71584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GB" noProof="0" dirty="0" smtClean="0"/>
              <a:t>Slide Title</a:t>
            </a:r>
            <a:endParaRPr kumimoji="0" lang="en-GB" noProof="0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457200" y="6285763"/>
            <a:ext cx="8226854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81" r:id="rId2"/>
    <p:sldLayoutId id="2147483685" r:id="rId3"/>
    <p:sldLayoutId id="2147483682" r:id="rId4"/>
    <p:sldLayoutId id="2147483684" r:id="rId5"/>
    <p:sldLayoutId id="2147483680" r:id="rId6"/>
    <p:sldLayoutId id="2147483676" r:id="rId7"/>
    <p:sldLayoutId id="2147483686" r:id="rId8"/>
  </p:sldLayoutIdLst>
  <p:timing>
    <p:tnLst>
      <p:par>
        <p:cTn xmlns:p14="http://schemas.microsoft.com/office/powerpoint/2010/main" id="1" dur="indefinite" restart="never" nodeType="tmRoot"/>
      </p:par>
    </p:tnLst>
  </p:timing>
  <p:hf hdr="0" dt="0"/>
  <p:txStyles>
    <p:titleStyle>
      <a:lvl1pPr algn="l" rtl="0" eaLnBrk="1" latinLnBrk="0" hangingPunct="1">
        <a:spcBef>
          <a:spcPct val="0"/>
        </a:spcBef>
        <a:buNone/>
        <a:defRPr kumimoji="0" sz="3600" b="0" i="0" kern="1200">
          <a:solidFill>
            <a:srgbClr val="0C377B"/>
          </a:solidFill>
          <a:latin typeface="+mj-lt"/>
          <a:ea typeface="+mj-ea"/>
          <a:cs typeface="Ubuntu Light"/>
        </a:defRPr>
      </a:lvl1pPr>
    </p:titleStyle>
    <p:bodyStyle>
      <a:lvl1pPr marL="225425" indent="-225425" algn="l" rtl="0" eaLnBrk="1" latinLnBrk="0" hangingPunct="1">
        <a:lnSpc>
          <a:spcPct val="100000"/>
        </a:lnSpc>
        <a:spcBef>
          <a:spcPts val="900"/>
        </a:spcBef>
        <a:buClr>
          <a:schemeClr val="accent1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1pPr>
      <a:lvl2pPr marL="460375" indent="-228600" algn="l" rtl="0" eaLnBrk="1" latinLnBrk="0" hangingPunct="1">
        <a:lnSpc>
          <a:spcPct val="100000"/>
        </a:lnSpc>
        <a:spcBef>
          <a:spcPts val="900"/>
        </a:spcBef>
        <a:buClr>
          <a:schemeClr val="bg2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2pPr>
      <a:lvl3pPr marL="685800" indent="-225425" algn="l" rtl="0" eaLnBrk="1" latinLnBrk="0" hangingPunct="1">
        <a:lnSpc>
          <a:spcPct val="100000"/>
        </a:lnSpc>
        <a:spcBef>
          <a:spcPts val="900"/>
        </a:spcBef>
        <a:buClr>
          <a:schemeClr val="accent2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3pPr>
      <a:lvl4pPr marL="909638" indent="-223838" algn="l" rtl="0" eaLnBrk="1" latinLnBrk="0" hangingPunct="1">
        <a:lnSpc>
          <a:spcPct val="100000"/>
        </a:lnSpc>
        <a:spcBef>
          <a:spcPts val="900"/>
        </a:spcBef>
        <a:buClr>
          <a:schemeClr val="accent3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4pPr>
      <a:lvl5pPr marL="1146175" indent="-236538" algn="l" rtl="0" eaLnBrk="1" latinLnBrk="0" hangingPunct="1">
        <a:lnSpc>
          <a:spcPct val="100000"/>
        </a:lnSpc>
        <a:spcBef>
          <a:spcPts val="900"/>
        </a:spcBef>
        <a:buClr>
          <a:schemeClr val="accent4"/>
        </a:buClr>
        <a:buSzPct val="100000"/>
        <a:buFont typeface="Arial"/>
        <a:buChar char="•"/>
        <a:defRPr kumimoji="0" sz="3000" b="0" i="0" kern="1200" baseline="0">
          <a:solidFill>
            <a:srgbClr val="0C377B"/>
          </a:solidFill>
          <a:latin typeface="+mn-lt"/>
          <a:ea typeface="+mn-ea"/>
          <a:cs typeface="Ubuntu Light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5.jpeg"/><Relationship Id="rId5" Type="http://schemas.microsoft.com/office/2007/relationships/hdphoto" Target="../media/hdphoto1.wdp"/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3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6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4" Type="http://schemas.openxmlformats.org/officeDocument/2006/relationships/image" Target="../media/image11.jpeg"/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14.png"/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9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15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1800" y="1308754"/>
            <a:ext cx="8265984" cy="1490165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Controls Renovations </a:t>
            </a:r>
            <a:r>
              <a:rPr lang="en-US" dirty="0"/>
              <a:t>and </a:t>
            </a:r>
            <a:r>
              <a:rPr lang="en-US" dirty="0" smtClean="0"/>
              <a:t>End </a:t>
            </a:r>
            <a:r>
              <a:rPr lang="en-US" dirty="0"/>
              <a:t>of </a:t>
            </a:r>
            <a:r>
              <a:rPr lang="en-US" dirty="0" smtClean="0"/>
              <a:t>Life (EoL) </a:t>
            </a:r>
            <a:r>
              <a:rPr lang="en-US" dirty="0"/>
              <a:t>plan of major components of the controls </a:t>
            </a:r>
            <a:r>
              <a:rPr lang="en-US" dirty="0" smtClean="0"/>
              <a:t>infrastructure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>
          <a:xfrm>
            <a:off x="431800" y="3277488"/>
            <a:ext cx="8265984" cy="791312"/>
          </a:xfrm>
        </p:spPr>
        <p:txBody>
          <a:bodyPr>
            <a:normAutofit/>
          </a:bodyPr>
          <a:lstStyle/>
          <a:p>
            <a:r>
              <a:rPr lang="en-US" sz="4500" dirty="0" smtClean="0"/>
              <a:t>Eugenia Hatziangeli BE-CO</a:t>
            </a:r>
          </a:p>
          <a:p>
            <a:endParaRPr lang="en-US" dirty="0" smtClean="0"/>
          </a:p>
        </p:txBody>
      </p:sp>
      <p:sp>
        <p:nvSpPr>
          <p:cNvPr id="4" name="Text Placeholder 2"/>
          <p:cNvSpPr txBox="1">
            <a:spLocks/>
          </p:cNvSpPr>
          <p:nvPr/>
        </p:nvSpPr>
        <p:spPr>
          <a:xfrm>
            <a:off x="431799" y="4548244"/>
            <a:ext cx="8496761" cy="984804"/>
          </a:xfrm>
          <a:prstGeom prst="rect">
            <a:avLst/>
          </a:prstGeom>
        </p:spPr>
        <p:txBody>
          <a:bodyPr vert="horz" lIns="45720" tIns="0" rIns="45720" bIns="0" anchor="t">
            <a:normAutofit lnSpcReduction="10000"/>
          </a:bodyPr>
          <a:lstStyle>
            <a:lvl1pPr marL="0" indent="0" algn="l" rtl="0" eaLnBrk="1" latinLnBrk="0" hangingPunct="1">
              <a:lnSpc>
                <a:spcPct val="90000"/>
              </a:lnSpc>
              <a:spcBef>
                <a:spcPts val="0"/>
              </a:spcBef>
              <a:buClr>
                <a:schemeClr val="accent1"/>
              </a:buClr>
              <a:buSzPct val="100000"/>
              <a:buFont typeface="Arial"/>
              <a:buNone/>
              <a:defRPr kumimoji="0" sz="2800" b="0" i="0" kern="1200">
                <a:solidFill>
                  <a:schemeClr val="accent4"/>
                </a:solidFill>
                <a:effectLst/>
                <a:latin typeface="+mn-lt"/>
                <a:ea typeface="+mn-ea"/>
                <a:cs typeface="Ubuntu Light"/>
              </a:defRPr>
            </a:lvl1pPr>
            <a:lvl2pPr marL="460375" indent="-228600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bg2"/>
              </a:buClr>
              <a:buSzPct val="100000"/>
              <a:buFont typeface="Arial"/>
              <a:buNone/>
              <a:defRPr kumimoji="0" sz="1800" b="0" i="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Ubuntu Light"/>
              </a:defRPr>
            </a:lvl2pPr>
            <a:lvl3pPr marL="685800" indent="-225425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2"/>
              </a:buClr>
              <a:buSzPct val="100000"/>
              <a:buFont typeface="Arial"/>
              <a:buNone/>
              <a:defRPr kumimoji="0" sz="1600" b="0" i="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Ubuntu Light"/>
              </a:defRPr>
            </a:lvl3pPr>
            <a:lvl4pPr marL="909638" indent="-223838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3"/>
              </a:buClr>
              <a:buSzPct val="100000"/>
              <a:buFont typeface="Arial"/>
              <a:buNone/>
              <a:defRPr kumimoji="0" sz="1400" b="0" i="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Ubuntu Light"/>
              </a:defRPr>
            </a:lvl4pPr>
            <a:lvl5pPr marL="1146175" indent="-236538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b="0" i="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Ubuntu Light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 smtClean="0">
                <a:solidFill>
                  <a:schemeClr val="tx1"/>
                </a:solidFill>
              </a:rPr>
              <a:t>Input from C. Dehavay, E. Gousiou, I. Kozsar, M. Pace, E. Said, T. Wlostowski, CO3 members, P. Charrue, C. Roderick, J. Serrano, K. Sigerud, M. Vanden Eynden</a:t>
            </a:r>
            <a:endParaRPr lang="en-US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82858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Eugenia Hatziangeli - BE/CO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Post </a:t>
            </a:r>
            <a:r>
              <a:rPr lang="en-US" dirty="0"/>
              <a:t>ACCOR Renovations </a:t>
            </a:r>
            <a:r>
              <a:rPr lang="en-US" dirty="0" smtClean="0"/>
              <a:t>and End </a:t>
            </a:r>
            <a:r>
              <a:rPr lang="en-US" dirty="0"/>
              <a:t>of </a:t>
            </a:r>
            <a:r>
              <a:rPr lang="en-US" dirty="0" smtClean="0"/>
              <a:t>Life (EoL) </a:t>
            </a:r>
            <a:r>
              <a:rPr lang="en-US" dirty="0"/>
              <a:t>of major Controls </a:t>
            </a:r>
            <a:r>
              <a:rPr lang="en-US" dirty="0" smtClean="0"/>
              <a:t>components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b="1" dirty="0" smtClean="0"/>
              <a:t>Controls Consolidations &amp; Renovations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456771" y="302152"/>
            <a:ext cx="8226854" cy="715840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0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pPr algn="ctr"/>
            <a:r>
              <a:rPr lang="en-US" sz="4800" smtClean="0"/>
              <a:t>Contents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27667114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067" y="57448"/>
            <a:ext cx="9194297" cy="562074"/>
          </a:xfrm>
        </p:spPr>
        <p:txBody>
          <a:bodyPr>
            <a:noAutofit/>
          </a:bodyPr>
          <a:lstStyle/>
          <a:p>
            <a:r>
              <a:rPr lang="en-GB" sz="3200" dirty="0" smtClean="0"/>
              <a:t>Renovation of Timing Pulsed Distribution Network</a:t>
            </a:r>
            <a:endParaRPr lang="en-GB" sz="2000" i="1" dirty="0"/>
          </a:p>
        </p:txBody>
      </p:sp>
      <p:pic>
        <p:nvPicPr>
          <p:cNvPr id="4" name="Picture 2" descr="G:\Departments\BE\Groups\CO\Sections\FE\FE_HW_documentation\Claude_Dehavay\ReTiDiNe\Photo_3_new_HW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40152" y="1575985"/>
            <a:ext cx="2029534" cy="8084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G:\Departments\BE\Groups\CO\Sections\FE\FE_HW_documentation\Claude_Dehavay\ReTiDiNe\ctdar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19872" y="1575985"/>
            <a:ext cx="2317566" cy="8214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3015992"/>
              </p:ext>
            </p:extLst>
          </p:nvPr>
        </p:nvGraphicFramePr>
        <p:xfrm>
          <a:off x="3111030" y="2578634"/>
          <a:ext cx="5869366" cy="209198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94479"/>
                <a:gridCol w="3174887"/>
              </a:tblGrid>
              <a:tr h="3112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Activity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Impact</a:t>
                      </a:r>
                      <a:endParaRPr lang="en-GB" sz="1400" dirty="0"/>
                    </a:p>
                  </a:txBody>
                  <a:tcPr/>
                </a:tc>
              </a:tr>
              <a:tr h="31125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Ethernet socket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EN/EL, IT/CS</a:t>
                      </a:r>
                      <a:endParaRPr lang="en-GB" sz="1400" dirty="0"/>
                    </a:p>
                  </a:txBody>
                  <a:tcPr/>
                </a:tc>
              </a:tr>
              <a:tr h="867665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HW production :</a:t>
                      </a:r>
                    </a:p>
                    <a:p>
                      <a:pPr marL="171450" marR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lang="en-GB" sz="1400" dirty="0" smtClean="0"/>
                        <a:t>TTL-BLO : 500 CTARA + 500 CTDAH done</a:t>
                      </a:r>
                    </a:p>
                    <a:p>
                      <a:pPr marL="171450" marR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lang="en-GB" sz="1400" dirty="0" smtClean="0">
                          <a:solidFill>
                            <a:schemeClr val="tx1"/>
                          </a:solidFill>
                        </a:rPr>
                        <a:t>RS485 :</a:t>
                      </a:r>
                      <a:r>
                        <a:rPr lang="en-GB" sz="1400" baseline="0" dirty="0" smtClean="0">
                          <a:solidFill>
                            <a:schemeClr val="tx1"/>
                          </a:solidFill>
                        </a:rPr>
                        <a:t> Design to be completed</a:t>
                      </a:r>
                      <a:endParaRPr lang="en-GB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Design :             BE/CO/HT</a:t>
                      </a:r>
                    </a:p>
                    <a:p>
                      <a:r>
                        <a:rPr lang="en-GB" sz="1400" dirty="0" smtClean="0"/>
                        <a:t>Production</a:t>
                      </a:r>
                      <a:r>
                        <a:rPr lang="en-GB" sz="1400" baseline="0" dirty="0" smtClean="0"/>
                        <a:t> :       </a:t>
                      </a:r>
                      <a:r>
                        <a:rPr lang="en-GB" sz="1400" dirty="0" smtClean="0"/>
                        <a:t>TE/MPE/EM</a:t>
                      </a:r>
                    </a:p>
                    <a:p>
                      <a:r>
                        <a:rPr lang="en-GB" sz="1400" dirty="0" smtClean="0">
                          <a:solidFill>
                            <a:srgbClr val="0C377B"/>
                          </a:solidFill>
                        </a:rPr>
                        <a:t>Asset </a:t>
                      </a:r>
                      <a:r>
                        <a:rPr lang="en-GB" sz="1400" dirty="0" err="1" smtClean="0">
                          <a:solidFill>
                            <a:srgbClr val="0C377B"/>
                          </a:solidFill>
                        </a:rPr>
                        <a:t>InforEAM</a:t>
                      </a:r>
                      <a:r>
                        <a:rPr lang="en-GB" sz="1400" baseline="0" dirty="0" smtClean="0">
                          <a:solidFill>
                            <a:srgbClr val="0C377B"/>
                          </a:solidFill>
                        </a:rPr>
                        <a:t>: </a:t>
                      </a:r>
                      <a:r>
                        <a:rPr lang="en-GB" sz="1400" dirty="0" smtClean="0">
                          <a:solidFill>
                            <a:srgbClr val="0C377B"/>
                          </a:solidFill>
                        </a:rPr>
                        <a:t>GS/ASE</a:t>
                      </a:r>
                    </a:p>
                  </a:txBody>
                  <a:tcPr/>
                </a:tc>
              </a:tr>
              <a:tr h="31125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Planning,</a:t>
                      </a:r>
                      <a:r>
                        <a:rPr lang="en-GB" sz="1400" baseline="0" dirty="0" smtClean="0"/>
                        <a:t> </a:t>
                      </a:r>
                      <a:r>
                        <a:rPr lang="en-GB" sz="1400" dirty="0" smtClean="0"/>
                        <a:t>Commissioning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EN/MEF,</a:t>
                      </a:r>
                      <a:r>
                        <a:rPr lang="en-GB" sz="1400" baseline="0" dirty="0" smtClean="0"/>
                        <a:t> </a:t>
                      </a:r>
                      <a:r>
                        <a:rPr lang="en-GB" sz="1400" dirty="0" smtClean="0"/>
                        <a:t>BE/OP, LS2 CO Coordinator</a:t>
                      </a:r>
                      <a:endParaRPr lang="en-GB" sz="14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8" name="Picture 3" descr="G:\Departments\BE\Groups\CO\Sections\FE\FE_HW_documentation\Claude_Dehavay\ReTiDiNe\Photo_1_PSB_CTINJ_1U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0780" y="1404301"/>
            <a:ext cx="1755297" cy="17744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6402142" y="1575985"/>
            <a:ext cx="9924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FFFF00"/>
                </a:solidFill>
              </a:rPr>
              <a:t>CTDAH</a:t>
            </a:r>
            <a:endParaRPr lang="en-GB" b="1" dirty="0">
              <a:solidFill>
                <a:srgbClr val="FFFF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313910" y="1575985"/>
            <a:ext cx="9797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FFFF00"/>
                </a:solidFill>
              </a:rPr>
              <a:t>CTARA</a:t>
            </a:r>
            <a:endParaRPr lang="en-GB" b="1" dirty="0">
              <a:solidFill>
                <a:srgbClr val="FFFF00"/>
              </a:solidFill>
            </a:endParaRPr>
          </a:p>
        </p:txBody>
      </p:sp>
      <p:cxnSp>
        <p:nvCxnSpPr>
          <p:cNvPr id="14" name="Elbow Connector 13"/>
          <p:cNvCxnSpPr>
            <a:endCxn id="5" idx="1"/>
          </p:cNvCxnSpPr>
          <p:nvPr/>
        </p:nvCxnSpPr>
        <p:spPr>
          <a:xfrm flipV="1">
            <a:off x="2606077" y="1986707"/>
            <a:ext cx="813795" cy="12700"/>
          </a:xfrm>
          <a:prstGeom prst="bentConnector3">
            <a:avLst>
              <a:gd name="adj1" fmla="val 50000"/>
            </a:avLst>
          </a:prstGeom>
          <a:ln w="57150"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323528" y="576123"/>
            <a:ext cx="84249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i="1" dirty="0"/>
              <a:t>Aim : </a:t>
            </a:r>
            <a:r>
              <a:rPr lang="en-GB" i="1" dirty="0" smtClean="0"/>
              <a:t>Replace </a:t>
            </a:r>
            <a:r>
              <a:rPr lang="en-GB" i="1" dirty="0"/>
              <a:t>obsolete </a:t>
            </a:r>
            <a:r>
              <a:rPr lang="en-GB" i="1" dirty="0" smtClean="0"/>
              <a:t>40y old </a:t>
            </a:r>
            <a:r>
              <a:rPr lang="en-GB" i="1" dirty="0"/>
              <a:t>cards TTL-BLO and RS485 (</a:t>
            </a:r>
            <a:r>
              <a:rPr lang="en-GB" i="1" dirty="0" smtClean="0"/>
              <a:t>400) </a:t>
            </a:r>
            <a:r>
              <a:rPr lang="en-GB" i="1" dirty="0"/>
              <a:t>with </a:t>
            </a:r>
            <a:endParaRPr lang="en-GB" i="1" dirty="0" smtClean="0"/>
          </a:p>
          <a:p>
            <a:r>
              <a:rPr lang="en-GB" i="1" dirty="0"/>
              <a:t> </a:t>
            </a:r>
            <a:r>
              <a:rPr lang="en-GB" i="1" dirty="0" smtClean="0"/>
              <a:t>        new </a:t>
            </a:r>
            <a:r>
              <a:rPr lang="en-GB" i="1" dirty="0" err="1" smtClean="0"/>
              <a:t>VMEbus</a:t>
            </a:r>
            <a:r>
              <a:rPr lang="en-GB" i="1" dirty="0" smtClean="0"/>
              <a:t> </a:t>
            </a:r>
            <a:r>
              <a:rPr lang="en-GB" i="1" dirty="0"/>
              <a:t>crates + modules + </a:t>
            </a:r>
            <a:r>
              <a:rPr lang="en-GB" i="1" dirty="0" smtClean="0"/>
              <a:t>diagnostics</a:t>
            </a:r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7634698"/>
              </p:ext>
            </p:extLst>
          </p:nvPr>
        </p:nvGraphicFramePr>
        <p:xfrm>
          <a:off x="110067" y="3347240"/>
          <a:ext cx="2887088" cy="219455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87088"/>
              </a:tblGrid>
              <a:tr h="272866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Budget</a:t>
                      </a:r>
                      <a:endParaRPr lang="en-GB" sz="1400" dirty="0"/>
                    </a:p>
                  </a:txBody>
                  <a:tcPr/>
                </a:tc>
              </a:tr>
              <a:tr h="21533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>
                          <a:solidFill>
                            <a:srgbClr val="FF0000"/>
                          </a:solidFill>
                        </a:rPr>
                        <a:t>400 KCHF request to Consolidation</a:t>
                      </a:r>
                      <a:r>
                        <a:rPr lang="en-GB" sz="1400" baseline="0" dirty="0" smtClean="0">
                          <a:solidFill>
                            <a:srgbClr val="FF0000"/>
                          </a:solidFill>
                        </a:rPr>
                        <a:t> Budget covering</a:t>
                      </a:r>
                      <a:r>
                        <a:rPr lang="en-GB" sz="1400" baseline="0" dirty="0">
                          <a:solidFill>
                            <a:schemeClr val="dk1"/>
                          </a:solidFill>
                        </a:rPr>
                        <a:t>:</a:t>
                      </a:r>
                      <a:endParaRPr lang="en-GB" sz="1400" baseline="0" dirty="0" smtClean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690243"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•"/>
                      </a:pPr>
                      <a:r>
                        <a:rPr lang="en-GB" sz="1400" baseline="0" dirty="0" smtClean="0"/>
                        <a:t>ELMA contract for </a:t>
                      </a:r>
                      <a:r>
                        <a:rPr lang="en-GB" sz="1400" baseline="0" dirty="0" err="1" smtClean="0"/>
                        <a:t>VMEbus</a:t>
                      </a:r>
                      <a:r>
                        <a:rPr lang="en-GB" sz="1400" baseline="0" dirty="0" smtClean="0"/>
                        <a:t> crates (to be extended)</a:t>
                      </a:r>
                    </a:p>
                    <a:p>
                      <a:pPr marL="285750" indent="-285750">
                        <a:buFontTx/>
                        <a:buChar char="•"/>
                      </a:pPr>
                      <a:r>
                        <a:rPr lang="en-GB" sz="1400" baseline="0" dirty="0" err="1" smtClean="0"/>
                        <a:t>VMEbus</a:t>
                      </a:r>
                      <a:r>
                        <a:rPr lang="en-GB" sz="1400" baseline="0" dirty="0" smtClean="0"/>
                        <a:t> cards proto from BE-CO-HT </a:t>
                      </a:r>
                    </a:p>
                    <a:p>
                      <a:pPr marL="285750" indent="-285750">
                        <a:buFontTx/>
                        <a:buChar char="•"/>
                      </a:pPr>
                      <a:r>
                        <a:rPr lang="en-GB" sz="1400" baseline="0" dirty="0" smtClean="0"/>
                        <a:t>Work will be done by BE-CO FSUs</a:t>
                      </a: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5" name="Tab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22355556"/>
              </p:ext>
            </p:extLst>
          </p:nvPr>
        </p:nvGraphicFramePr>
        <p:xfrm>
          <a:off x="3111030" y="4765218"/>
          <a:ext cx="5869366" cy="14027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69366"/>
              </a:tblGrid>
              <a:tr h="289888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Planning</a:t>
                      </a:r>
                      <a:endParaRPr lang="en-GB" sz="1400" dirty="0"/>
                    </a:p>
                  </a:txBody>
                  <a:tcPr/>
                </a:tc>
              </a:tr>
              <a:tr h="346410">
                <a:tc>
                  <a:txBody>
                    <a:bodyPr/>
                    <a:lstStyle/>
                    <a:p>
                      <a:pPr marL="0" indent="0">
                        <a:lnSpc>
                          <a:spcPct val="80000"/>
                        </a:lnSpc>
                        <a:buFont typeface="Arial"/>
                        <a:buNone/>
                      </a:pPr>
                      <a:r>
                        <a:rPr lang="en-GB" sz="1600" b="0" i="0" dirty="0" smtClean="0">
                          <a:solidFill>
                            <a:schemeClr val="tx1"/>
                          </a:solidFill>
                        </a:rPr>
                        <a:t>Small nodes </a:t>
                      </a:r>
                      <a:r>
                        <a:rPr lang="en-GB" sz="1600" i="0" dirty="0" smtClean="0">
                          <a:solidFill>
                            <a:schemeClr val="tx1"/>
                          </a:solidFill>
                        </a:rPr>
                        <a:t>during TS</a:t>
                      </a:r>
                    </a:p>
                  </a:txBody>
                  <a:tcPr marL="180000"/>
                </a:tc>
              </a:tr>
              <a:tr h="375780">
                <a:tc>
                  <a:txBody>
                    <a:bodyPr/>
                    <a:lstStyle/>
                    <a:p>
                      <a:pPr marL="0" indent="0">
                        <a:lnSpc>
                          <a:spcPct val="80000"/>
                        </a:lnSpc>
                        <a:buFont typeface="Arial"/>
                        <a:buNone/>
                      </a:pPr>
                      <a:r>
                        <a:rPr lang="en-GB" sz="1600" b="0" i="0" dirty="0" smtClean="0">
                          <a:solidFill>
                            <a:schemeClr val="tx1"/>
                          </a:solidFill>
                        </a:rPr>
                        <a:t>Medium nodes </a:t>
                      </a:r>
                      <a:r>
                        <a:rPr lang="en-GB" sz="1600" i="0" dirty="0" smtClean="0">
                          <a:solidFill>
                            <a:schemeClr val="tx1"/>
                          </a:solidFill>
                        </a:rPr>
                        <a:t>during EYETS 2016-17, YETS 2017-2018</a:t>
                      </a:r>
                    </a:p>
                  </a:txBody>
                  <a:tcPr marL="180000"/>
                </a:tc>
              </a:tr>
              <a:tr h="375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GB" sz="1600" b="0" i="0" dirty="0" smtClean="0">
                          <a:solidFill>
                            <a:schemeClr val="tx1"/>
                          </a:solidFill>
                        </a:rPr>
                        <a:t>Big nodes during LS2</a:t>
                      </a:r>
                    </a:p>
                  </a:txBody>
                  <a:tcPr marL="180000"/>
                </a:tc>
              </a:tr>
            </a:tbl>
          </a:graphicData>
        </a:graphic>
      </p:graphicFrame>
      <p:sp>
        <p:nvSpPr>
          <p:cNvPr id="16" name="Footer Placeholder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Eugenia Hatziangeli - BE/CO</a:t>
            </a:r>
            <a:endParaRPr lang="en-GB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1EC37-2693-4AD1-BF1E-85EC34A6FC15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53945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GMT central Timing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20186" y="2241641"/>
            <a:ext cx="2923814" cy="461636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19348"/>
            <a:ext cx="8496944" cy="792088"/>
          </a:xfrm>
        </p:spPr>
        <p:txBody>
          <a:bodyPr>
            <a:noAutofit/>
          </a:bodyPr>
          <a:lstStyle/>
          <a:p>
            <a:r>
              <a:rPr lang="en-GB" sz="3200" dirty="0" smtClean="0"/>
              <a:t>GMT Central </a:t>
            </a:r>
            <a:r>
              <a:rPr lang="en-GB" sz="3200" dirty="0"/>
              <a:t>Timing Renovation </a:t>
            </a:r>
            <a:endParaRPr lang="en-GB" sz="2000" i="1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4549199"/>
              </p:ext>
            </p:extLst>
          </p:nvPr>
        </p:nvGraphicFramePr>
        <p:xfrm>
          <a:off x="231712" y="1749773"/>
          <a:ext cx="5889174" cy="22859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65423"/>
                <a:gridCol w="3023751"/>
              </a:tblGrid>
              <a:tr h="249574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Activity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Impact</a:t>
                      </a:r>
                      <a:endParaRPr lang="en-GB" sz="1400" dirty="0"/>
                    </a:p>
                  </a:txBody>
                  <a:tcPr/>
                </a:tc>
              </a:tr>
              <a:tr h="249574">
                <a:tc>
                  <a:txBody>
                    <a:bodyPr/>
                    <a:lstStyle/>
                    <a:p>
                      <a:r>
                        <a:rPr lang="en-GB" sz="1400" dirty="0" err="1" smtClean="0"/>
                        <a:t>Fibers</a:t>
                      </a:r>
                      <a:r>
                        <a:rPr lang="en-GB" sz="1400" dirty="0" smtClean="0"/>
                        <a:t> + Ethernet sockets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EN/EL, IT/CS</a:t>
                      </a:r>
                      <a:endParaRPr lang="en-GB" sz="1400" dirty="0"/>
                    </a:p>
                  </a:txBody>
                  <a:tcPr/>
                </a:tc>
              </a:tr>
              <a:tr h="742523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HW production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lang="en-GB" sz="1400" baseline="0" dirty="0" smtClean="0"/>
                        <a:t>WR Switches : launch </a:t>
                      </a:r>
                      <a:r>
                        <a:rPr kumimoji="0" lang="en-GB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additional</a:t>
                      </a:r>
                      <a:r>
                        <a:rPr lang="en-GB" sz="1400" baseline="0" dirty="0" smtClean="0"/>
                        <a:t> </a:t>
                      </a:r>
                      <a:r>
                        <a:rPr kumimoji="0" lang="en-GB" sz="1400" b="0" i="0" kern="1200" baseline="0" dirty="0" smtClean="0">
                          <a:solidFill>
                            <a:srgbClr val="0C377B"/>
                          </a:solidFill>
                          <a:latin typeface="+mn-lt"/>
                          <a:ea typeface="+mn-ea"/>
                          <a:cs typeface="Ubuntu Light"/>
                        </a:rPr>
                        <a:t>production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lang="en-GB" sz="1400" baseline="0" dirty="0" smtClean="0"/>
                        <a:t>WR HW modules (Timing Master + CTR WR version) : First design in 2016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Design :               BE/CO/HT</a:t>
                      </a:r>
                    </a:p>
                    <a:p>
                      <a:r>
                        <a:rPr lang="en-GB" sz="1400" dirty="0" smtClean="0"/>
                        <a:t>Production</a:t>
                      </a:r>
                      <a:r>
                        <a:rPr lang="en-GB" sz="1400" baseline="0" dirty="0" smtClean="0"/>
                        <a:t> :         </a:t>
                      </a:r>
                      <a:r>
                        <a:rPr lang="en-GB" sz="1400" dirty="0" smtClean="0"/>
                        <a:t>TE/MPE/EM</a:t>
                      </a:r>
                    </a:p>
                    <a:p>
                      <a:r>
                        <a:rPr lang="en-GB" sz="1400" dirty="0" smtClean="0">
                          <a:solidFill>
                            <a:srgbClr val="0C377B"/>
                          </a:solidFill>
                        </a:rPr>
                        <a:t>Asset </a:t>
                      </a:r>
                      <a:r>
                        <a:rPr lang="en-GB" sz="1400" dirty="0" err="1" smtClean="0">
                          <a:solidFill>
                            <a:srgbClr val="0C377B"/>
                          </a:solidFill>
                        </a:rPr>
                        <a:t>InforEAM</a:t>
                      </a:r>
                      <a:r>
                        <a:rPr lang="en-GB" sz="1400" dirty="0" smtClean="0">
                          <a:solidFill>
                            <a:srgbClr val="0C377B"/>
                          </a:solidFill>
                        </a:rPr>
                        <a:t> </a:t>
                      </a:r>
                      <a:r>
                        <a:rPr lang="en-GB" sz="1400" baseline="0" dirty="0" smtClean="0"/>
                        <a:t>: </a:t>
                      </a:r>
                      <a:r>
                        <a:rPr lang="en-GB" sz="1400" dirty="0" smtClean="0"/>
                        <a:t>GS/ASE</a:t>
                      </a:r>
                    </a:p>
                  </a:txBody>
                  <a:tcPr/>
                </a:tc>
              </a:tr>
              <a:tr h="249574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Planning,</a:t>
                      </a:r>
                      <a:r>
                        <a:rPr lang="en-GB" sz="1400" baseline="0" dirty="0" smtClean="0"/>
                        <a:t> </a:t>
                      </a:r>
                      <a:r>
                        <a:rPr lang="en-GB" sz="1400" dirty="0" smtClean="0"/>
                        <a:t>Commissioning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EN/MEF,</a:t>
                      </a:r>
                      <a:r>
                        <a:rPr lang="en-GB" sz="1400" baseline="0" dirty="0" smtClean="0"/>
                        <a:t> </a:t>
                      </a:r>
                      <a:r>
                        <a:rPr lang="en-GB" sz="1400" dirty="0" smtClean="0"/>
                        <a:t>BE/OP, LS2 CO </a:t>
                      </a:r>
                      <a:r>
                        <a:rPr lang="en-GB" sz="1400" dirty="0" err="1" smtClean="0"/>
                        <a:t>Coord</a:t>
                      </a:r>
                      <a:endParaRPr lang="en-GB" sz="1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251520" y="708546"/>
            <a:ext cx="849694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i="1" dirty="0"/>
              <a:t>Aim : </a:t>
            </a:r>
            <a:r>
              <a:rPr lang="en-GB" sz="1600" i="1" dirty="0" smtClean="0"/>
              <a:t>renovate the GMT Central Timing with White Rabbit (WR)</a:t>
            </a:r>
          </a:p>
          <a:p>
            <a:r>
              <a:rPr lang="en-GB" sz="1600" i="1" dirty="0"/>
              <a:t>Why : </a:t>
            </a:r>
            <a:r>
              <a:rPr lang="en-GB" sz="1600" i="1" dirty="0" smtClean="0"/>
              <a:t>driven </a:t>
            </a:r>
            <a:r>
              <a:rPr lang="en-GB" sz="1600" i="1" dirty="0"/>
              <a:t>by lack of stocks of </a:t>
            </a:r>
            <a:r>
              <a:rPr lang="en-GB" sz="1600" i="1" dirty="0" smtClean="0"/>
              <a:t>current GMT </a:t>
            </a:r>
            <a:r>
              <a:rPr lang="en-GB" sz="1600" i="1" dirty="0"/>
              <a:t>receivers (</a:t>
            </a:r>
            <a:r>
              <a:rPr lang="en-GB" sz="1600" i="1" dirty="0" err="1"/>
              <a:t>CTRx</a:t>
            </a:r>
            <a:r>
              <a:rPr lang="en-GB" sz="1600" i="1" dirty="0" smtClean="0"/>
              <a:t>) (</a:t>
            </a:r>
            <a:r>
              <a:rPr lang="en-GB" sz="1600" i="1" dirty="0"/>
              <a:t>&gt;1000 installed</a:t>
            </a:r>
            <a:r>
              <a:rPr lang="en-GB" sz="1600" i="1" dirty="0" smtClean="0"/>
              <a:t>)</a:t>
            </a:r>
          </a:p>
          <a:p>
            <a:pPr lvl="2"/>
            <a:r>
              <a:rPr lang="en-GB" sz="1600" i="1" dirty="0"/>
              <a:t>stock 200 remaining </a:t>
            </a:r>
            <a:r>
              <a:rPr lang="en-GB" sz="1600" i="1" dirty="0" smtClean="0"/>
              <a:t>– </a:t>
            </a:r>
            <a:r>
              <a:rPr lang="en-GB" sz="1600" i="1" dirty="0"/>
              <a:t>50/y consumed </a:t>
            </a:r>
            <a:r>
              <a:rPr lang="en-GB" sz="1600" i="1" dirty="0" smtClean="0"/>
              <a:t>–&gt; </a:t>
            </a:r>
            <a:r>
              <a:rPr lang="en-GB" sz="1600" i="1" dirty="0"/>
              <a:t>lack of </a:t>
            </a:r>
            <a:r>
              <a:rPr lang="en-GB" sz="1600" i="1" dirty="0" smtClean="0"/>
              <a:t>components</a:t>
            </a:r>
            <a:endParaRPr lang="en-GB" sz="1600" i="1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5298362"/>
              </p:ext>
            </p:extLst>
          </p:nvPr>
        </p:nvGraphicFramePr>
        <p:xfrm>
          <a:off x="6220186" y="1749773"/>
          <a:ext cx="2923814" cy="176783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23814"/>
              </a:tblGrid>
              <a:tr h="249574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Budget</a:t>
                      </a:r>
                      <a:endParaRPr lang="en-GB" sz="1400" dirty="0"/>
                    </a:p>
                  </a:txBody>
                  <a:tcPr/>
                </a:tc>
              </a:tr>
              <a:tr h="249574">
                <a:tc>
                  <a:txBody>
                    <a:bodyPr/>
                    <a:lstStyle/>
                    <a:p>
                      <a:r>
                        <a:rPr lang="en-GB" sz="1400" baseline="0" dirty="0" smtClean="0"/>
                        <a:t>Covered by our operational budget</a:t>
                      </a:r>
                    </a:p>
                  </a:txBody>
                  <a:tcPr/>
                </a:tc>
              </a:tr>
              <a:tr h="742523"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•"/>
                      </a:pPr>
                      <a:r>
                        <a:rPr lang="en-GB" sz="1400" baseline="0" dirty="0" smtClean="0"/>
                        <a:t>White Rabbit modules and switches</a:t>
                      </a:r>
                    </a:p>
                    <a:p>
                      <a:pPr marL="285750" indent="-285750">
                        <a:buFontTx/>
                        <a:buChar char="•"/>
                      </a:pPr>
                      <a:r>
                        <a:rPr lang="en-GB" sz="1400" baseline="0" dirty="0" smtClean="0"/>
                        <a:t>Cabling and sockets</a:t>
                      </a:r>
                    </a:p>
                    <a:p>
                      <a:pPr marL="285750" indent="-285750">
                        <a:buFontTx/>
                        <a:buChar char="•"/>
                      </a:pPr>
                      <a:r>
                        <a:rPr lang="en-GB" sz="1400" baseline="0" dirty="0" smtClean="0"/>
                        <a:t>Work will be done by BE-CO FSUs</a:t>
                      </a: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5779442"/>
              </p:ext>
            </p:extLst>
          </p:nvPr>
        </p:nvGraphicFramePr>
        <p:xfrm>
          <a:off x="251520" y="4157743"/>
          <a:ext cx="5869366" cy="25703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69366"/>
              </a:tblGrid>
              <a:tr h="289888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Planning</a:t>
                      </a:r>
                      <a:endParaRPr lang="en-GB" sz="1400" dirty="0"/>
                    </a:p>
                  </a:txBody>
                  <a:tcPr/>
                </a:tc>
              </a:tr>
              <a:tr h="346410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Develop hybrid GMT/WR master and hook the existing timing distribution to its GMT output. Then have a parallel WR distribution to gradually migrate front ends to WR</a:t>
                      </a:r>
                    </a:p>
                    <a:p>
                      <a:r>
                        <a:rPr lang="en-GB" sz="1600" dirty="0" smtClean="0"/>
                        <a:t>           =&gt; This would allow us to recuperate the CTR modules in those front ends to replenish the stock</a:t>
                      </a:r>
                    </a:p>
                  </a:txBody>
                  <a:tcPr marL="180000"/>
                </a:tc>
              </a:tr>
              <a:tr h="375780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YETS 2017-2018 : Deploy pilot for proof of design before </a:t>
                      </a:r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LS2</a:t>
                      </a:r>
                      <a:endParaRPr lang="en-GB" sz="1600" dirty="0">
                        <a:solidFill>
                          <a:srgbClr val="FF4DF4"/>
                        </a:solidFill>
                      </a:endParaRPr>
                    </a:p>
                  </a:txBody>
                  <a:tcPr marL="180000"/>
                </a:tc>
              </a:tr>
              <a:tr h="375781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LS2: Low intensity migration of part of LIC towards WR to recuperate </a:t>
                      </a:r>
                      <a:r>
                        <a:rPr lang="en-GB" sz="1600" dirty="0" err="1" smtClean="0"/>
                        <a:t>CTRx</a:t>
                      </a:r>
                      <a:r>
                        <a:rPr lang="en-GB" sz="1600" dirty="0" smtClean="0"/>
                        <a:t> stock</a:t>
                      </a:r>
                      <a:endParaRPr lang="en-GB" sz="1600" dirty="0"/>
                    </a:p>
                  </a:txBody>
                  <a:tcPr marL="180000"/>
                </a:tc>
              </a:tr>
            </a:tbl>
          </a:graphicData>
        </a:graphic>
      </p:graphicFrame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Eugenia Hatziangeli - BE/CO</a:t>
            </a:r>
            <a:endParaRPr lang="en-GB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1EC37-2693-4AD1-BF1E-85EC34A6FC15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78875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0"/>
            <a:ext cx="8496944" cy="792088"/>
          </a:xfrm>
        </p:spPr>
        <p:txBody>
          <a:bodyPr>
            <a:noAutofit/>
          </a:bodyPr>
          <a:lstStyle/>
          <a:p>
            <a:r>
              <a:rPr lang="en-GB" sz="3200" dirty="0" smtClean="0"/>
              <a:t>Renovation of GMT External Conditions</a:t>
            </a:r>
            <a:endParaRPr lang="en-GB" sz="2000" i="1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3566015"/>
              </p:ext>
            </p:extLst>
          </p:nvPr>
        </p:nvGraphicFramePr>
        <p:xfrm>
          <a:off x="-1" y="1614361"/>
          <a:ext cx="5598169" cy="312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15538"/>
                <a:gridCol w="2982631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Activity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Impact</a:t>
                      </a:r>
                      <a:endParaRPr lang="en-GB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 err="1" smtClean="0"/>
                        <a:t>Fibers</a:t>
                      </a:r>
                      <a:r>
                        <a:rPr lang="en-GB" sz="1400" dirty="0" smtClean="0"/>
                        <a:t> + Ethernet sockets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EN/EL, IT/CS</a:t>
                      </a:r>
                      <a:endParaRPr lang="en-GB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HW production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lang="en-GB" sz="1400" baseline="0" dirty="0" smtClean="0"/>
                        <a:t>WR Switches : launch </a:t>
                      </a:r>
                      <a:r>
                        <a:rPr kumimoji="0" lang="en-GB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additional</a:t>
                      </a:r>
                      <a:r>
                        <a:rPr lang="en-GB" sz="1400" baseline="0" dirty="0" smtClean="0"/>
                        <a:t> </a:t>
                      </a:r>
                      <a:r>
                        <a:rPr kumimoji="0" lang="en-GB" sz="1400" b="0" i="0" kern="1200" baseline="0" dirty="0" smtClean="0">
                          <a:solidFill>
                            <a:srgbClr val="0C377B"/>
                          </a:solidFill>
                          <a:latin typeface="+mn-lt"/>
                          <a:ea typeface="+mn-ea"/>
                          <a:cs typeface="Ubuntu Light"/>
                        </a:rPr>
                        <a:t>production</a:t>
                      </a:r>
                    </a:p>
                    <a:p>
                      <a:pPr marL="285750" indent="-285750">
                        <a:buFontTx/>
                        <a:buChar char="•"/>
                      </a:pPr>
                      <a:r>
                        <a:rPr lang="en-GB" sz="1400" baseline="0" dirty="0" smtClean="0"/>
                        <a:t>WR </a:t>
                      </a:r>
                      <a:r>
                        <a:rPr lang="en-GB" sz="1400" i="0" baseline="0" dirty="0" smtClean="0"/>
                        <a:t>contact interface </a:t>
                      </a:r>
                      <a:r>
                        <a:rPr lang="en-GB" sz="1400" baseline="0" dirty="0" smtClean="0"/>
                        <a:t>: New design</a:t>
                      </a:r>
                    </a:p>
                    <a:p>
                      <a:pPr marL="285750" indent="-285750">
                        <a:buFontTx/>
                        <a:buChar char="•"/>
                      </a:pPr>
                      <a:r>
                        <a:rPr lang="en-GB" sz="1400" baseline="0" dirty="0" smtClean="0"/>
                        <a:t>BE-CO Fellow will work on translation of the on/off switch </a:t>
                      </a:r>
                      <a:r>
                        <a:rPr lang="en-GB" sz="1400" i="0" baseline="0" dirty="0" smtClean="0"/>
                        <a:t>to WR contact interface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Design :              BE/CO/HT</a:t>
                      </a:r>
                    </a:p>
                    <a:p>
                      <a:r>
                        <a:rPr lang="en-GB" sz="1400" dirty="0" smtClean="0"/>
                        <a:t>Production</a:t>
                      </a:r>
                      <a:r>
                        <a:rPr lang="en-GB" sz="1400" baseline="0" dirty="0" smtClean="0"/>
                        <a:t> :        </a:t>
                      </a:r>
                      <a:r>
                        <a:rPr lang="en-GB" sz="1400" dirty="0" smtClean="0"/>
                        <a:t>TE/MPE/EM</a:t>
                      </a:r>
                    </a:p>
                    <a:p>
                      <a:r>
                        <a:rPr lang="en-GB" sz="1400" dirty="0" smtClean="0"/>
                        <a:t>Asset </a:t>
                      </a:r>
                      <a:r>
                        <a:rPr lang="en-GB" sz="1400" dirty="0" err="1" smtClean="0"/>
                        <a:t>InforEAM</a:t>
                      </a:r>
                      <a:r>
                        <a:rPr lang="en-GB" sz="1400" baseline="0" dirty="0" smtClean="0"/>
                        <a:t>: </a:t>
                      </a:r>
                      <a:r>
                        <a:rPr lang="en-GB" sz="1400" dirty="0" smtClean="0"/>
                        <a:t>GS/ASE</a:t>
                      </a:r>
                    </a:p>
                    <a:p>
                      <a:endParaRPr lang="en-GB" sz="140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Planning, Commissioning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EN/MEF,</a:t>
                      </a:r>
                      <a:r>
                        <a:rPr lang="en-GB" sz="1400" baseline="0" dirty="0" smtClean="0"/>
                        <a:t> </a:t>
                      </a:r>
                      <a:r>
                        <a:rPr lang="en-GB" sz="1400" dirty="0" smtClean="0"/>
                        <a:t>BE/OP, LS2 CO </a:t>
                      </a:r>
                      <a:r>
                        <a:rPr lang="en-GB" sz="1400" dirty="0" err="1" smtClean="0"/>
                        <a:t>Coord</a:t>
                      </a:r>
                      <a:endParaRPr lang="en-GB" sz="1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142102" y="587367"/>
            <a:ext cx="842493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i="1" dirty="0"/>
              <a:t>Aim : replace the old GMT “external conditions” infrastructure with </a:t>
            </a:r>
            <a:r>
              <a:rPr lang="en-GB" sz="1600" i="1" dirty="0" smtClean="0"/>
              <a:t>WR</a:t>
            </a:r>
          </a:p>
          <a:p>
            <a:r>
              <a:rPr lang="en-GB" sz="1600" i="1" dirty="0" smtClean="0"/>
              <a:t>Why : present </a:t>
            </a:r>
            <a:r>
              <a:rPr lang="en-GB" sz="1600" i="1" dirty="0"/>
              <a:t>installation </a:t>
            </a:r>
            <a:r>
              <a:rPr lang="en-GB" sz="1600" i="1" dirty="0" smtClean="0"/>
              <a:t>on unreliable legacy </a:t>
            </a:r>
            <a:r>
              <a:rPr lang="en-GB" sz="1600" i="1" dirty="0"/>
              <a:t>hardware </a:t>
            </a:r>
            <a:r>
              <a:rPr lang="en-GB" sz="1600" i="1" dirty="0" smtClean="0"/>
              <a:t>with long </a:t>
            </a:r>
            <a:r>
              <a:rPr lang="en-GB" sz="1600" i="1" dirty="0"/>
              <a:t>coax cables and unreliable contact </a:t>
            </a:r>
            <a:r>
              <a:rPr lang="en-GB" sz="1600" i="1" dirty="0" smtClean="0"/>
              <a:t>interfaces – already issues – anticipate further degradation </a:t>
            </a:r>
            <a:endParaRPr lang="en-US" sz="1600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2551681"/>
              </p:ext>
            </p:extLst>
          </p:nvPr>
        </p:nvGraphicFramePr>
        <p:xfrm>
          <a:off x="5714798" y="1614361"/>
          <a:ext cx="3434501" cy="176354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34501"/>
              </a:tblGrid>
              <a:tr h="355249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Budget</a:t>
                      </a:r>
                      <a:endParaRPr lang="en-GB" sz="1400" dirty="0"/>
                    </a:p>
                  </a:txBody>
                  <a:tcPr/>
                </a:tc>
              </a:tr>
              <a:tr h="362823">
                <a:tc>
                  <a:txBody>
                    <a:bodyPr/>
                    <a:lstStyle/>
                    <a:p>
                      <a:r>
                        <a:rPr lang="en-GB" sz="1400" baseline="0" dirty="0" smtClean="0">
                          <a:solidFill>
                            <a:srgbClr val="FF0000"/>
                          </a:solidFill>
                        </a:rPr>
                        <a:t>200 KCHF in consolidation request</a:t>
                      </a:r>
                    </a:p>
                  </a:txBody>
                  <a:tcPr/>
                </a:tc>
              </a:tr>
              <a:tr h="1045475"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•"/>
                      </a:pPr>
                      <a:r>
                        <a:rPr lang="en-GB" sz="1400" baseline="0" dirty="0" smtClean="0"/>
                        <a:t>White Rabbit modules and switches</a:t>
                      </a:r>
                    </a:p>
                    <a:p>
                      <a:pPr marL="285750" indent="-285750">
                        <a:buFontTx/>
                        <a:buChar char="•"/>
                      </a:pPr>
                      <a:r>
                        <a:rPr lang="en-GB" sz="1400" baseline="0" dirty="0" smtClean="0"/>
                        <a:t>Cabling and sockets</a:t>
                      </a:r>
                    </a:p>
                    <a:p>
                      <a:pPr marL="285750" indent="-285750">
                        <a:buFontTx/>
                        <a:buChar char="•"/>
                      </a:pPr>
                      <a:r>
                        <a:rPr lang="en-GB" sz="1400" baseline="0" dirty="0" smtClean="0"/>
                        <a:t>BE-CO FSU Jobs</a:t>
                      </a: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4" name="Picture 3" descr="GMT external conditions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14798" y="3377909"/>
            <a:ext cx="3429202" cy="3233890"/>
          </a:xfrm>
          <a:prstGeom prst="rect">
            <a:avLst/>
          </a:prstGeom>
        </p:spPr>
      </p:pic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7070891"/>
              </p:ext>
            </p:extLst>
          </p:nvPr>
        </p:nvGraphicFramePr>
        <p:xfrm>
          <a:off x="0" y="4881840"/>
          <a:ext cx="5598169" cy="116216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98169"/>
              </a:tblGrid>
              <a:tr h="289888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Planning</a:t>
                      </a:r>
                      <a:endParaRPr lang="en-GB" sz="1400" dirty="0"/>
                    </a:p>
                  </a:txBody>
                  <a:tcPr/>
                </a:tc>
              </a:tr>
              <a:tr h="346410">
                <a:tc>
                  <a:txBody>
                    <a:bodyPr/>
                    <a:lstStyle/>
                    <a:p>
                      <a:pPr marL="0" indent="0">
                        <a:lnSpc>
                          <a:spcPct val="80000"/>
                        </a:lnSpc>
                        <a:buFont typeface="Arial"/>
                        <a:buNone/>
                      </a:pPr>
                      <a:r>
                        <a:rPr lang="en-GB" sz="1600" dirty="0" smtClean="0"/>
                        <a:t>Take the opportunity to make installation more coherent =&gt; need discussions</a:t>
                      </a:r>
                      <a:r>
                        <a:rPr lang="en-GB" sz="1600" baseline="0" dirty="0" smtClean="0"/>
                        <a:t> with </a:t>
                      </a:r>
                      <a:r>
                        <a:rPr lang="en-GB" sz="1600" dirty="0" smtClean="0"/>
                        <a:t>equipment groups</a:t>
                      </a:r>
                      <a:endParaRPr lang="en-GB" sz="1600" i="0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180000"/>
                </a:tc>
              </a:tr>
              <a:tr h="375780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Migration during LS2</a:t>
                      </a:r>
                      <a:endParaRPr lang="en-GB" sz="1600" dirty="0"/>
                    </a:p>
                  </a:txBody>
                  <a:tcPr marL="180000"/>
                </a:tc>
              </a:tr>
            </a:tbl>
          </a:graphicData>
        </a:graphic>
      </p:graphicFrame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Eugenia Hatziangeli - BE/CO</a:t>
            </a:r>
            <a:endParaRPr lang="en-GB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1EC37-2693-4AD1-BF1E-85EC34A6FC15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71183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/>
              <a:t>Timing PLS-SU </a:t>
            </a:r>
            <a:r>
              <a:rPr lang="en-US" sz="3200" dirty="0" smtClean="0"/>
              <a:t>Receivers</a:t>
            </a:r>
            <a:endParaRPr lang="en-GB" sz="2000" i="1" dirty="0"/>
          </a:p>
        </p:txBody>
      </p:sp>
      <p:sp>
        <p:nvSpPr>
          <p:cNvPr id="7" name="Rectangle 6"/>
          <p:cNvSpPr/>
          <p:nvPr/>
        </p:nvSpPr>
        <p:spPr>
          <a:xfrm>
            <a:off x="567786" y="901371"/>
            <a:ext cx="846191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i="1" dirty="0"/>
              <a:t>Aim : Replace </a:t>
            </a:r>
            <a:r>
              <a:rPr lang="en-GB" i="1" dirty="0" smtClean="0"/>
              <a:t>these very </a:t>
            </a:r>
            <a:r>
              <a:rPr lang="en-GB" i="1" dirty="0"/>
              <a:t>old modules used by equipment specialists to </a:t>
            </a:r>
            <a:r>
              <a:rPr lang="en-GB" i="1" dirty="0" smtClean="0"/>
              <a:t>diagnose timing </a:t>
            </a:r>
            <a:r>
              <a:rPr lang="en-GB" i="1" dirty="0"/>
              <a:t>locally, with a physical knobs and buttons and LEDs interface. </a:t>
            </a:r>
            <a:endParaRPr lang="en-GB" i="1" dirty="0" smtClean="0"/>
          </a:p>
          <a:p>
            <a:r>
              <a:rPr lang="en-GB" i="1" dirty="0" smtClean="0"/>
              <a:t>Why : </a:t>
            </a:r>
            <a:r>
              <a:rPr lang="en-GB" i="1" dirty="0"/>
              <a:t>Legacy hardware </a:t>
            </a:r>
            <a:r>
              <a:rPr lang="en-GB" i="1" dirty="0" smtClean="0"/>
              <a:t>which we </a:t>
            </a:r>
            <a:r>
              <a:rPr lang="en-GB" i="1" dirty="0"/>
              <a:t>cannot </a:t>
            </a:r>
            <a:r>
              <a:rPr lang="en-GB" i="1" dirty="0" smtClean="0"/>
              <a:t>produce </a:t>
            </a:r>
            <a:r>
              <a:rPr lang="en-GB" i="1" dirty="0"/>
              <a:t>any more - no stock </a:t>
            </a:r>
            <a:r>
              <a:rPr lang="en-GB" i="1" dirty="0" smtClean="0"/>
              <a:t>problem</a:t>
            </a:r>
            <a:endParaRPr lang="en-US" dirty="0"/>
          </a:p>
        </p:txBody>
      </p: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9591169"/>
              </p:ext>
            </p:extLst>
          </p:nvPr>
        </p:nvGraphicFramePr>
        <p:xfrm>
          <a:off x="751604" y="5396102"/>
          <a:ext cx="4004248" cy="81011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04248"/>
              </a:tblGrid>
              <a:tr h="227702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Budget</a:t>
                      </a:r>
                      <a:endParaRPr lang="en-GB" sz="1400" dirty="0"/>
                    </a:p>
                  </a:txBody>
                  <a:tcPr/>
                </a:tc>
              </a:tr>
              <a:tr h="505312">
                <a:tc>
                  <a:txBody>
                    <a:bodyPr/>
                    <a:lstStyle/>
                    <a:p>
                      <a:r>
                        <a:rPr lang="en-GB" sz="1400" smtClean="0">
                          <a:solidFill>
                            <a:srgbClr val="FF0000"/>
                          </a:solidFill>
                        </a:rPr>
                        <a:t>200 </a:t>
                      </a:r>
                      <a:r>
                        <a:rPr lang="en-GB" sz="1400" dirty="0" smtClean="0">
                          <a:solidFill>
                            <a:srgbClr val="FF0000"/>
                          </a:solidFill>
                        </a:rPr>
                        <a:t>KCHF </a:t>
                      </a:r>
                      <a:r>
                        <a:rPr lang="en-GB" sz="1400" dirty="0" smtClean="0">
                          <a:solidFill>
                            <a:srgbClr val="FF0000"/>
                          </a:solidFill>
                        </a:rPr>
                        <a:t>request to Consolidation</a:t>
                      </a:r>
                      <a:r>
                        <a:rPr lang="en-GB" sz="1400" baseline="0" dirty="0" smtClean="0">
                          <a:solidFill>
                            <a:srgbClr val="FF0000"/>
                          </a:solidFill>
                        </a:rPr>
                        <a:t> Budget </a:t>
                      </a: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5" name="Picture 14" descr="Screen Shot 2015-09-28 at 21.30.38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7452" y="2078168"/>
            <a:ext cx="4022248" cy="1863464"/>
          </a:xfrm>
          <a:prstGeom prst="rect">
            <a:avLst/>
          </a:prstGeom>
        </p:spPr>
      </p:pic>
      <p:pic>
        <p:nvPicPr>
          <p:cNvPr id="3" name="Picture 2" descr="Screen Shot 2015-09-29 at 00.11.34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63120" y="4005132"/>
            <a:ext cx="2417270" cy="2362200"/>
          </a:xfrm>
          <a:prstGeom prst="rect">
            <a:avLst/>
          </a:prstGeom>
        </p:spPr>
      </p:pic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9713049"/>
              </p:ext>
            </p:extLst>
          </p:nvPr>
        </p:nvGraphicFramePr>
        <p:xfrm>
          <a:off x="751604" y="3917506"/>
          <a:ext cx="4004248" cy="12597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04248"/>
              </a:tblGrid>
              <a:tr h="289888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Planning</a:t>
                      </a:r>
                      <a:endParaRPr lang="en-GB" sz="1400" dirty="0"/>
                    </a:p>
                  </a:txBody>
                  <a:tcPr/>
                </a:tc>
              </a:tr>
              <a:tr h="34641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Migrate some of the PLS-SU boxes before LS2</a:t>
                      </a:r>
                    </a:p>
                  </a:txBody>
                  <a:tcPr marL="180000"/>
                </a:tc>
              </a:tr>
              <a:tr h="37578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Perform a larger migration during LS2</a:t>
                      </a:r>
                      <a:endParaRPr lang="en-GB" sz="1600" dirty="0" smtClean="0">
                        <a:solidFill>
                          <a:srgbClr val="3366FF"/>
                        </a:solidFill>
                      </a:endParaRPr>
                    </a:p>
                  </a:txBody>
                  <a:tcPr marL="180000"/>
                </a:tc>
              </a:tr>
            </a:tbl>
          </a:graphicData>
        </a:graphic>
      </p:graphicFrame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1910070"/>
              </p:ext>
            </p:extLst>
          </p:nvPr>
        </p:nvGraphicFramePr>
        <p:xfrm>
          <a:off x="751603" y="1989087"/>
          <a:ext cx="4004249" cy="17890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04249"/>
              </a:tblGrid>
              <a:tr h="349112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Activity</a:t>
                      </a:r>
                      <a:endParaRPr lang="en-GB" sz="1400" dirty="0"/>
                    </a:p>
                  </a:txBody>
                  <a:tcPr/>
                </a:tc>
              </a:tr>
              <a:tr h="490040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Possible replacement using a software-based system</a:t>
                      </a:r>
                    </a:p>
                  </a:txBody>
                  <a:tcPr marL="180000"/>
                </a:tc>
              </a:tr>
              <a:tr h="430412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Need prior discussions with the users</a:t>
                      </a:r>
                    </a:p>
                  </a:txBody>
                  <a:tcPr marL="180000"/>
                </a:tc>
              </a:tr>
              <a:tr h="43041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No cabling work is required</a:t>
                      </a:r>
                    </a:p>
                  </a:txBody>
                  <a:tcPr marL="180000"/>
                </a:tc>
              </a:tr>
            </a:tbl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Eugenia Hatziangeli - BE/CO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7608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TDWA_front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18789" y="3748114"/>
            <a:ext cx="3433111" cy="998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en-GB" sz="3200" dirty="0"/>
              <a:t>OASIS </a:t>
            </a:r>
            <a:r>
              <a:rPr lang="en-GB" sz="3200" dirty="0" smtClean="0"/>
              <a:t>– Consolidation of </a:t>
            </a:r>
            <a:r>
              <a:rPr lang="en-GB" sz="3200" dirty="0"/>
              <a:t>Oasis </a:t>
            </a:r>
            <a:r>
              <a:rPr lang="en-GB" sz="3200" dirty="0" smtClean="0"/>
              <a:t>Triggers</a:t>
            </a:r>
            <a:endParaRPr lang="en-GB" sz="32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1001843"/>
              </p:ext>
            </p:extLst>
          </p:nvPr>
        </p:nvGraphicFramePr>
        <p:xfrm>
          <a:off x="285136" y="2058059"/>
          <a:ext cx="5002023" cy="222121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64640"/>
                <a:gridCol w="2337383"/>
              </a:tblGrid>
              <a:tr h="387335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Activity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Impact</a:t>
                      </a:r>
                      <a:endParaRPr lang="en-GB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 err="1" smtClean="0"/>
                        <a:t>Fibers</a:t>
                      </a:r>
                      <a:r>
                        <a:rPr lang="en-GB" sz="1400" dirty="0" smtClean="0"/>
                        <a:t> + Ethernet sockets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smtClean="0"/>
                        <a:t>EN/EL, IT/CS</a:t>
                      </a:r>
                      <a:endParaRPr lang="en-GB" sz="1400"/>
                    </a:p>
                  </a:txBody>
                  <a:tcPr/>
                </a:tc>
              </a:tr>
              <a:tr h="926853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HW production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lang="en-GB" sz="1400" dirty="0" smtClean="0"/>
                        <a:t>WR switch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lang="en-GB" sz="1400" dirty="0" smtClean="0"/>
                        <a:t>TDC</a:t>
                      </a:r>
                      <a:r>
                        <a:rPr lang="en-GB" sz="1400" baseline="0" dirty="0" smtClean="0"/>
                        <a:t> </a:t>
                      </a:r>
                      <a:r>
                        <a:rPr lang="en-GB" sz="1400" dirty="0" smtClean="0"/>
                        <a:t>Mezzanines</a:t>
                      </a:r>
                      <a:r>
                        <a:rPr lang="en-GB" sz="1400" baseline="0" dirty="0" smtClean="0"/>
                        <a:t> &amp; Fine Delay</a:t>
                      </a:r>
                      <a:endParaRPr lang="en-GB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 smtClean="0">
                        <a:solidFill>
                          <a:srgbClr val="0C377B"/>
                        </a:solidFill>
                      </a:endParaRPr>
                    </a:p>
                    <a:p>
                      <a:r>
                        <a:rPr lang="en-GB" sz="1400" dirty="0" smtClean="0">
                          <a:solidFill>
                            <a:srgbClr val="0C377B"/>
                          </a:solidFill>
                        </a:rPr>
                        <a:t>Asset </a:t>
                      </a:r>
                      <a:r>
                        <a:rPr lang="en-GB" sz="1400" dirty="0" err="1" smtClean="0">
                          <a:solidFill>
                            <a:srgbClr val="0C377B"/>
                          </a:solidFill>
                        </a:rPr>
                        <a:t>InforEAM</a:t>
                      </a:r>
                      <a:r>
                        <a:rPr lang="en-GB" sz="1400" dirty="0" smtClean="0">
                          <a:solidFill>
                            <a:srgbClr val="0C377B"/>
                          </a:solidFill>
                        </a:rPr>
                        <a:t>: GS/ASE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Planning, Commissioning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EN/MEF,</a:t>
                      </a:r>
                      <a:r>
                        <a:rPr lang="en-GB" sz="1400" baseline="0" dirty="0" smtClean="0"/>
                        <a:t> </a:t>
                      </a:r>
                      <a:r>
                        <a:rPr lang="en-GB" sz="1400" dirty="0" smtClean="0"/>
                        <a:t>BE/OP,</a:t>
                      </a:r>
                    </a:p>
                    <a:p>
                      <a:r>
                        <a:rPr lang="en-GB" sz="1400" dirty="0" smtClean="0"/>
                        <a:t>LS2 CO </a:t>
                      </a:r>
                      <a:r>
                        <a:rPr lang="en-GB" sz="1400" dirty="0" err="1" smtClean="0"/>
                        <a:t>Coord</a:t>
                      </a:r>
                      <a:endParaRPr lang="en-GB" sz="14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027" name="Picture 3" descr="G:\Departments\BE\Groups\CO\Sections\FE\FE_HW_documentation\Claude_Dehavay\LS2\Oasis_trigger_354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02203" y="1825252"/>
            <a:ext cx="3433111" cy="1404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9" name="Elbow Connector 8"/>
          <p:cNvCxnSpPr/>
          <p:nvPr/>
        </p:nvCxnSpPr>
        <p:spPr>
          <a:xfrm rot="5400000">
            <a:off x="7612540" y="3325995"/>
            <a:ext cx="659151" cy="491813"/>
          </a:xfrm>
          <a:prstGeom prst="bentConnector3">
            <a:avLst>
              <a:gd name="adj1" fmla="val 50000"/>
            </a:avLst>
          </a:prstGeom>
          <a:ln w="57150"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/>
          <p:cNvSpPr/>
          <p:nvPr/>
        </p:nvSpPr>
        <p:spPr>
          <a:xfrm>
            <a:off x="457200" y="953867"/>
            <a:ext cx="840256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i="1" dirty="0" smtClean="0"/>
              <a:t>Aim: Replace OASIS trigger system by WR</a:t>
            </a:r>
          </a:p>
          <a:p>
            <a:r>
              <a:rPr lang="en-GB" i="1" dirty="0" smtClean="0"/>
              <a:t>Why : </a:t>
            </a:r>
            <a:r>
              <a:rPr lang="en-GB" i="1" dirty="0"/>
              <a:t>obsolete hardware </a:t>
            </a:r>
            <a:r>
              <a:rPr lang="en-GB" i="1" dirty="0" smtClean="0"/>
              <a:t>– not enough stock </a:t>
            </a:r>
            <a:r>
              <a:rPr lang="en-GB" i="1" dirty="0"/>
              <a:t>of legacy CTC </a:t>
            </a:r>
            <a:r>
              <a:rPr lang="en-GB" i="1" dirty="0" smtClean="0"/>
              <a:t>modules spares (components are not available)</a:t>
            </a:r>
            <a:endParaRPr lang="en-US" i="1" dirty="0"/>
          </a:p>
        </p:txBody>
      </p:sp>
      <p:graphicFrame>
        <p:nvGraphicFramePr>
          <p:cNvPr id="23" name="Table 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2451997"/>
              </p:ext>
            </p:extLst>
          </p:nvPr>
        </p:nvGraphicFramePr>
        <p:xfrm>
          <a:off x="5054429" y="4954027"/>
          <a:ext cx="3780885" cy="134354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80885"/>
              </a:tblGrid>
              <a:tr h="463158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Budget</a:t>
                      </a:r>
                      <a:endParaRPr lang="en-GB" sz="1400" dirty="0"/>
                    </a:p>
                  </a:txBody>
                  <a:tcPr/>
                </a:tc>
              </a:tr>
              <a:tr h="429643"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•"/>
                      </a:pPr>
                      <a:r>
                        <a:rPr lang="en-GB" sz="1400" baseline="0" dirty="0" smtClean="0"/>
                        <a:t>Money already obtained from the consolidation project</a:t>
                      </a:r>
                    </a:p>
                  </a:txBody>
                  <a:tcPr/>
                </a:tc>
              </a:tr>
              <a:tr h="362224">
                <a:tc>
                  <a:txBody>
                    <a:bodyPr/>
                    <a:lstStyle/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•"/>
                        <a:tabLst/>
                        <a:defRPr/>
                      </a:pPr>
                      <a:r>
                        <a:rPr lang="en-GB" sz="1400" baseline="0" dirty="0" smtClean="0"/>
                        <a:t>Hardware is in process to be procured</a:t>
                      </a: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487475"/>
              </p:ext>
            </p:extLst>
          </p:nvPr>
        </p:nvGraphicFramePr>
        <p:xfrm>
          <a:off x="777569" y="4591203"/>
          <a:ext cx="3780885" cy="12429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80885"/>
              </a:tblGrid>
              <a:tr h="407419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Planning</a:t>
                      </a:r>
                      <a:endParaRPr lang="en-GB" sz="1400" dirty="0"/>
                    </a:p>
                  </a:txBody>
                  <a:tcPr/>
                </a:tc>
              </a:tr>
              <a:tr h="433858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Prototype in next 2 years</a:t>
                      </a:r>
                    </a:p>
                  </a:txBody>
                  <a:tcPr/>
                </a:tc>
              </a:tr>
              <a:tr h="401697">
                <a:tc>
                  <a:txBody>
                    <a:bodyPr/>
                    <a:lstStyle/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•"/>
                        <a:tabLst/>
                        <a:defRPr/>
                      </a:pPr>
                      <a:r>
                        <a:rPr lang="en-GB" sz="140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LS2: </a:t>
                      </a:r>
                      <a:r>
                        <a:rPr lang="en-GB" sz="1400" dirty="0" smtClean="0"/>
                        <a:t>Full renovation </a:t>
                      </a:r>
                      <a:endParaRPr lang="en-GB" sz="1400" dirty="0" smtClean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Eugenia Hatziangeli - BE/CO</a:t>
            </a:r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1EC37-2693-4AD1-BF1E-85EC34A6FC15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69747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Eugenia Hatziangeli - BE/CO</a:t>
            </a:r>
            <a:endParaRPr lang="en-GB" dirty="0"/>
          </a:p>
        </p:txBody>
      </p:sp>
      <p:pic>
        <p:nvPicPr>
          <p:cNvPr id="3" name="Picture 2" descr="353-CR32-photo6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4614" y="3236477"/>
            <a:ext cx="3999386" cy="299953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38734"/>
            <a:ext cx="8229600" cy="778098"/>
          </a:xfrm>
        </p:spPr>
        <p:txBody>
          <a:bodyPr>
            <a:normAutofit/>
          </a:bodyPr>
          <a:lstStyle/>
          <a:p>
            <a:r>
              <a:rPr lang="en-GB" sz="3200" dirty="0" smtClean="0"/>
              <a:t>OASIS</a:t>
            </a:r>
            <a:r>
              <a:rPr lang="en-GB" sz="3200" dirty="0"/>
              <a:t> </a:t>
            </a:r>
            <a:r>
              <a:rPr lang="en-GB" sz="3200" dirty="0" smtClean="0"/>
              <a:t>- </a:t>
            </a:r>
            <a:r>
              <a:rPr lang="en-GB" sz="2700" dirty="0" smtClean="0"/>
              <a:t>Eradication of VXI systems</a:t>
            </a:r>
            <a:endParaRPr lang="en-GB" sz="32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5582962"/>
              </p:ext>
            </p:extLst>
          </p:nvPr>
        </p:nvGraphicFramePr>
        <p:xfrm>
          <a:off x="146183" y="1532804"/>
          <a:ext cx="8678241" cy="152990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50952"/>
                <a:gridCol w="5727289"/>
              </a:tblGrid>
              <a:tr h="284636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Activity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Impact</a:t>
                      </a:r>
                      <a:endParaRPr lang="en-GB" sz="1400" dirty="0"/>
                    </a:p>
                  </a:txBody>
                  <a:tcPr/>
                </a:tc>
              </a:tr>
              <a:tr h="395474">
                <a:tc>
                  <a:txBody>
                    <a:bodyPr/>
                    <a:lstStyle/>
                    <a:p>
                      <a:r>
                        <a:rPr lang="en-GB" sz="1400" dirty="0" err="1" smtClean="0"/>
                        <a:t>Fibers</a:t>
                      </a:r>
                      <a:r>
                        <a:rPr lang="en-GB" sz="1400" dirty="0" smtClean="0"/>
                        <a:t> + Ethernet sockets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EN/EL, IT/CS</a:t>
                      </a:r>
                      <a:endParaRPr lang="en-GB" sz="1400" dirty="0"/>
                    </a:p>
                  </a:txBody>
                  <a:tcPr/>
                </a:tc>
              </a:tr>
              <a:tr h="524833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HW production</a:t>
                      </a:r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GB" sz="1400" baseline="0" dirty="0" smtClean="0"/>
                        <a:t>SVEC + </a:t>
                      </a:r>
                      <a:r>
                        <a:rPr lang="en-GB" sz="1400" dirty="0" smtClean="0"/>
                        <a:t>FMC/ADC</a:t>
                      </a:r>
                      <a:r>
                        <a:rPr lang="en-GB" sz="1400" baseline="0" dirty="0" smtClean="0"/>
                        <a:t> Mezzanine</a:t>
                      </a:r>
                      <a:endParaRPr lang="en-GB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rgbClr val="0C377B"/>
                          </a:solidFill>
                        </a:rPr>
                        <a:t>Asset </a:t>
                      </a:r>
                      <a:r>
                        <a:rPr lang="en-GB" sz="1400" dirty="0" err="1" smtClean="0">
                          <a:solidFill>
                            <a:srgbClr val="0C377B"/>
                          </a:solidFill>
                        </a:rPr>
                        <a:t>InforEAM</a:t>
                      </a:r>
                      <a:r>
                        <a:rPr lang="en-GB" sz="1400" dirty="0" smtClean="0">
                          <a:solidFill>
                            <a:srgbClr val="0C377B"/>
                          </a:solidFill>
                        </a:rPr>
                        <a:t> : GS/ASE</a:t>
                      </a: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Planning, Commissioning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EN/MEF,</a:t>
                      </a:r>
                      <a:r>
                        <a:rPr lang="en-GB" sz="1400" baseline="0" dirty="0" smtClean="0"/>
                        <a:t> </a:t>
                      </a:r>
                      <a:r>
                        <a:rPr lang="en-GB" sz="1400" dirty="0" smtClean="0"/>
                        <a:t>BE/OP, LS2 CO </a:t>
                      </a:r>
                      <a:r>
                        <a:rPr lang="en-GB" sz="1400" dirty="0" err="1" smtClean="0"/>
                        <a:t>Coord</a:t>
                      </a:r>
                      <a:endParaRPr lang="en-GB" sz="1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Rectangle 9"/>
          <p:cNvSpPr/>
          <p:nvPr/>
        </p:nvSpPr>
        <p:spPr>
          <a:xfrm>
            <a:off x="392405" y="634611"/>
            <a:ext cx="840256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i="1" dirty="0" smtClean="0"/>
              <a:t>Aim : Replace OASIS VXI systems by WR</a:t>
            </a:r>
          </a:p>
          <a:p>
            <a:r>
              <a:rPr lang="en-GB" i="1" dirty="0" smtClean="0"/>
              <a:t>Why : VXI systems are &gt;10years, very expensive, </a:t>
            </a:r>
            <a:br>
              <a:rPr lang="en-GB" i="1" dirty="0" smtClean="0"/>
            </a:br>
            <a:r>
              <a:rPr lang="en-GB" i="1" dirty="0" smtClean="0"/>
              <a:t>          performance problems (not enough memory, </a:t>
            </a:r>
            <a:r>
              <a:rPr lang="en-GB" i="1" dirty="0"/>
              <a:t>not enough </a:t>
            </a:r>
            <a:r>
              <a:rPr lang="en-GB" i="1" dirty="0" smtClean="0"/>
              <a:t>samples)</a:t>
            </a:r>
            <a:endParaRPr lang="en-US" i="1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50462502"/>
              </p:ext>
            </p:extLst>
          </p:nvPr>
        </p:nvGraphicFramePr>
        <p:xfrm>
          <a:off x="366487" y="4924474"/>
          <a:ext cx="4687413" cy="13115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87413"/>
              </a:tblGrid>
              <a:tr h="369901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Budget</a:t>
                      </a:r>
                      <a:endParaRPr lang="en-GB" sz="1400" dirty="0"/>
                    </a:p>
                  </a:txBody>
                  <a:tcPr/>
                </a:tc>
              </a:tr>
              <a:tr h="552901"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•"/>
                      </a:pPr>
                      <a:r>
                        <a:rPr lang="en-GB" sz="1400" baseline="0" dirty="0" smtClean="0"/>
                        <a:t>Money already obtained from the consolidation project</a:t>
                      </a:r>
                    </a:p>
                  </a:txBody>
                  <a:tcPr/>
                </a:tc>
              </a:tr>
              <a:tr h="388740">
                <a:tc>
                  <a:txBody>
                    <a:bodyPr/>
                    <a:lstStyle/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•"/>
                        <a:tabLst/>
                        <a:defRPr/>
                      </a:pPr>
                      <a:r>
                        <a:rPr lang="en-GB" sz="1400" baseline="0" dirty="0" smtClean="0"/>
                        <a:t>Hardware is in process to be procured</a:t>
                      </a: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19525307"/>
              </p:ext>
            </p:extLst>
          </p:nvPr>
        </p:nvGraphicFramePr>
        <p:xfrm>
          <a:off x="657761" y="3462588"/>
          <a:ext cx="3780885" cy="111344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80885"/>
              </a:tblGrid>
              <a:tr h="407419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Planning</a:t>
                      </a:r>
                      <a:endParaRPr lang="en-GB" sz="1400" dirty="0"/>
                    </a:p>
                  </a:txBody>
                  <a:tcPr/>
                </a:tc>
              </a:tr>
              <a:tr h="353015"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GB" sz="1400" dirty="0" smtClean="0"/>
                        <a:t> EYETS 2016-17 : Partial renovation</a:t>
                      </a:r>
                      <a:endParaRPr lang="en-GB" sz="1400" dirty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53015"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GB" sz="1400" dirty="0" smtClean="0"/>
                        <a:t>LS2</a:t>
                      </a:r>
                      <a:r>
                        <a:rPr lang="en-GB" sz="140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:</a:t>
                      </a:r>
                      <a:r>
                        <a:rPr lang="en-GB" sz="1400" dirty="0" smtClean="0"/>
                        <a:t> Full renovation </a:t>
                      </a:r>
                      <a:endParaRPr lang="en-GB" sz="1400" dirty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1EC37-2693-4AD1-BF1E-85EC34A6FC15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87095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1EC37-2693-4AD1-BF1E-85EC34A6FC15}" type="slidenum">
              <a:rPr lang="en-GB" smtClean="0"/>
              <a:t>17</a:t>
            </a:fld>
            <a:endParaRPr lang="en-GB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Eugenia Hatziangeli - BE/CO</a:t>
            </a:r>
            <a:endParaRPr lang="en-GB" dirty="0"/>
          </a:p>
        </p:txBody>
      </p:sp>
      <p:pic>
        <p:nvPicPr>
          <p:cNvPr id="11" name="Picture 10" descr="Screen Shot 2015-09-29 at 10.34.05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6270621" y="1127125"/>
            <a:ext cx="3695700" cy="1847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1700" y="85481"/>
            <a:ext cx="8229600" cy="778098"/>
          </a:xfrm>
        </p:spPr>
        <p:txBody>
          <a:bodyPr>
            <a:normAutofit fontScale="90000"/>
          </a:bodyPr>
          <a:lstStyle/>
          <a:p>
            <a:r>
              <a:rPr lang="en-GB" sz="3200" dirty="0" smtClean="0"/>
              <a:t>LHC </a:t>
            </a:r>
            <a:r>
              <a:rPr lang="en-GB" sz="3200" dirty="0" err="1" smtClean="0"/>
              <a:t>WorldFIP</a:t>
            </a:r>
            <a:r>
              <a:rPr lang="en-GB" sz="3200" dirty="0" smtClean="0"/>
              <a:t> Infrastructure</a:t>
            </a:r>
            <a:br>
              <a:rPr lang="en-GB" sz="3200" dirty="0" smtClean="0"/>
            </a:br>
            <a:endParaRPr lang="en-GB" sz="32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0396211"/>
              </p:ext>
            </p:extLst>
          </p:nvPr>
        </p:nvGraphicFramePr>
        <p:xfrm>
          <a:off x="116629" y="1768504"/>
          <a:ext cx="7192092" cy="27228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72558"/>
                <a:gridCol w="3519534"/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Activity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Impact</a:t>
                      </a:r>
                      <a:endParaRPr lang="en-GB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HW production</a:t>
                      </a:r>
                    </a:p>
                    <a:p>
                      <a:pPr marL="171450" marR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lang="en-GB" sz="1400" dirty="0" smtClean="0"/>
                        <a:t>Bus</a:t>
                      </a:r>
                      <a:r>
                        <a:rPr lang="en-GB" sz="1400" baseline="0" dirty="0" smtClean="0"/>
                        <a:t> Arbiter PCI cards done</a:t>
                      </a:r>
                      <a:endParaRPr lang="en-GB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BE/CO/HT + TE/MPE/EM</a:t>
                      </a:r>
                      <a:endParaRPr lang="en-GB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New</a:t>
                      </a:r>
                      <a:r>
                        <a:rPr lang="en-GB" sz="1400" baseline="0" dirty="0" smtClean="0"/>
                        <a:t> device driver + </a:t>
                      </a:r>
                      <a:r>
                        <a:rPr lang="en-GB" sz="1400" dirty="0" smtClean="0"/>
                        <a:t>SW libraries:</a:t>
                      </a:r>
                    </a:p>
                    <a:p>
                      <a:r>
                        <a:rPr lang="en-GB" sz="1400" dirty="0" smtClean="0"/>
                        <a:t>     Proof-of-concept OK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Power</a:t>
                      </a:r>
                      <a:r>
                        <a:rPr lang="en-GB" sz="1400" baseline="0" dirty="0" smtClean="0"/>
                        <a:t> Converters, Cryogenics, QPS, Survey, Beam Instrumentation</a:t>
                      </a:r>
                      <a:endParaRPr lang="en-GB" sz="140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Agreement + Testing :</a:t>
                      </a:r>
                    </a:p>
                    <a:p>
                      <a:r>
                        <a:rPr lang="en-GB" sz="1400" dirty="0" smtClean="0"/>
                        <a:t>  Backwards compatible layer</a:t>
                      </a:r>
                      <a:r>
                        <a:rPr lang="en-GB" sz="1400" baseline="0" dirty="0" smtClean="0"/>
                        <a:t> for clients who keep the old API</a:t>
                      </a:r>
                    </a:p>
                    <a:p>
                      <a:pPr marL="171450" indent="-171450">
                        <a:buFont typeface="Arial"/>
                        <a:buChar char="•"/>
                      </a:pPr>
                      <a:r>
                        <a:rPr lang="en-GB" sz="1400" baseline="0" dirty="0" smtClean="0"/>
                        <a:t>Encourage clients towards the new API</a:t>
                      </a:r>
                      <a:endParaRPr lang="en-GB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Power</a:t>
                      </a:r>
                      <a:r>
                        <a:rPr lang="en-GB" sz="1400" baseline="0" dirty="0" smtClean="0"/>
                        <a:t> Converters, Cryogenics, QPS, Survey, Beam Instrumentation</a:t>
                      </a:r>
                      <a:endParaRPr lang="en-GB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Planning,</a:t>
                      </a:r>
                      <a:r>
                        <a:rPr lang="en-GB" sz="1400" baseline="0" dirty="0" smtClean="0"/>
                        <a:t> </a:t>
                      </a:r>
                      <a:r>
                        <a:rPr lang="en-GB" sz="1400" dirty="0" smtClean="0"/>
                        <a:t>Commissioning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EN/MEF,</a:t>
                      </a:r>
                      <a:r>
                        <a:rPr lang="en-GB" sz="1400" baseline="0" dirty="0" smtClean="0"/>
                        <a:t> </a:t>
                      </a:r>
                      <a:r>
                        <a:rPr lang="en-GB" sz="1400" dirty="0" smtClean="0"/>
                        <a:t>BE/OP, LS2 CO </a:t>
                      </a:r>
                      <a:r>
                        <a:rPr lang="en-GB" sz="1400" dirty="0" err="1" smtClean="0"/>
                        <a:t>Coord</a:t>
                      </a:r>
                      <a:endParaRPr lang="en-GB" sz="1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341701" y="431431"/>
            <a:ext cx="48399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i="1" dirty="0"/>
              <a:t>Aim : </a:t>
            </a:r>
            <a:r>
              <a:rPr lang="en-GB" sz="1600" i="1" dirty="0" smtClean="0"/>
              <a:t>install the new in-house bus arbiters cards and associated high-level libraries </a:t>
            </a:r>
            <a:r>
              <a:rPr lang="en-GB" sz="1600" i="1" dirty="0"/>
              <a:t>to replace </a:t>
            </a:r>
            <a:r>
              <a:rPr lang="en-GB" sz="1600" i="1" dirty="0" smtClean="0"/>
              <a:t>the </a:t>
            </a:r>
            <a:r>
              <a:rPr lang="en-GB" sz="1600" i="1" dirty="0" err="1" smtClean="0"/>
              <a:t>WorldFIP</a:t>
            </a:r>
            <a:r>
              <a:rPr lang="en-GB" sz="1600" i="1" dirty="0" smtClean="0"/>
              <a:t> </a:t>
            </a:r>
            <a:r>
              <a:rPr lang="en-GB" sz="1600" i="1" dirty="0"/>
              <a:t>Bus </a:t>
            </a:r>
            <a:r>
              <a:rPr lang="en-GB" sz="1600" i="1" dirty="0" smtClean="0"/>
              <a:t>Arbiters (</a:t>
            </a:r>
            <a:r>
              <a:rPr lang="en-GB" sz="1600" i="1" dirty="0" err="1" smtClean="0"/>
              <a:t>WorldFIP</a:t>
            </a:r>
            <a:r>
              <a:rPr lang="en-GB" sz="1600" i="1" dirty="0" smtClean="0"/>
              <a:t> master) </a:t>
            </a:r>
            <a:r>
              <a:rPr lang="en-GB" sz="1600" i="1" dirty="0"/>
              <a:t>for all LHC systems (</a:t>
            </a:r>
            <a:r>
              <a:rPr lang="en-GB" sz="1600" i="1" dirty="0" smtClean="0"/>
              <a:t>Power converters</a:t>
            </a:r>
            <a:r>
              <a:rPr lang="en-GB" sz="1600" i="1" dirty="0"/>
              <a:t>, </a:t>
            </a:r>
            <a:r>
              <a:rPr lang="en-GB" sz="1600" i="1" dirty="0" smtClean="0"/>
              <a:t>QPS, Cryogenics,</a:t>
            </a:r>
            <a:r>
              <a:rPr lang="en-GB" sz="1600" i="1" dirty="0"/>
              <a:t> </a:t>
            </a:r>
            <a:r>
              <a:rPr lang="en-GB" sz="1600" i="1" dirty="0" smtClean="0"/>
              <a:t>..)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7684142"/>
              </p:ext>
            </p:extLst>
          </p:nvPr>
        </p:nvGraphicFramePr>
        <p:xfrm>
          <a:off x="5181601" y="4643373"/>
          <a:ext cx="3270128" cy="151161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70128"/>
              </a:tblGrid>
              <a:tr h="370298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Budget</a:t>
                      </a:r>
                      <a:endParaRPr lang="en-GB" sz="1400" dirty="0"/>
                    </a:p>
                  </a:txBody>
                  <a:tcPr/>
                </a:tc>
              </a:tr>
              <a:tr h="1141315">
                <a:tc>
                  <a:txBody>
                    <a:bodyPr/>
                    <a:lstStyle/>
                    <a:p>
                      <a:r>
                        <a:rPr lang="en-GB" sz="1400" baseline="0" dirty="0" smtClean="0">
                          <a:solidFill>
                            <a:srgbClr val="FF0000"/>
                          </a:solidFill>
                        </a:rPr>
                        <a:t>400 KCHF allocated in consolidation covering</a:t>
                      </a:r>
                    </a:p>
                    <a:p>
                      <a:pPr marL="285750" indent="-285750">
                        <a:buFontTx/>
                        <a:buChar char="•"/>
                      </a:pPr>
                      <a:r>
                        <a:rPr lang="en-GB" sz="1400" baseline="0" dirty="0" smtClean="0"/>
                        <a:t>cards production</a:t>
                      </a:r>
                    </a:p>
                    <a:p>
                      <a:pPr marL="285750" indent="-285750">
                        <a:buFontTx/>
                        <a:buChar char="•"/>
                      </a:pPr>
                      <a:r>
                        <a:rPr lang="en-GB" sz="1400" baseline="0" dirty="0" smtClean="0"/>
                        <a:t>FSUs Job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5885574" y="1339903"/>
            <a:ext cx="113364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Alstom PCI BA</a:t>
            </a:r>
            <a:endParaRPr lang="en-US" sz="11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54402">
            <a:off x="5071314" y="-66245"/>
            <a:ext cx="2081907" cy="1887596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7308721" y="3965110"/>
            <a:ext cx="177489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/>
              <a:t>FMC mezzanine board, to be plugged on the </a:t>
            </a:r>
            <a:r>
              <a:rPr lang="en-US" sz="1000" b="1" dirty="0" err="1" smtClean="0"/>
              <a:t>PCIe</a:t>
            </a:r>
            <a:r>
              <a:rPr lang="en-US" sz="1000" b="1" dirty="0" smtClean="0"/>
              <a:t> carrier (SPEC)</a:t>
            </a:r>
            <a:endParaRPr lang="en-US" sz="1000" b="1" dirty="0"/>
          </a:p>
        </p:txBody>
      </p:sp>
      <p:cxnSp>
        <p:nvCxnSpPr>
          <p:cNvPr id="18" name="Elbow Connector 17"/>
          <p:cNvCxnSpPr/>
          <p:nvPr/>
        </p:nvCxnSpPr>
        <p:spPr>
          <a:xfrm flipV="1">
            <a:off x="7101877" y="864853"/>
            <a:ext cx="813795" cy="12700"/>
          </a:xfrm>
          <a:prstGeom prst="bentConnector3">
            <a:avLst>
              <a:gd name="adj1" fmla="val 50000"/>
            </a:avLst>
          </a:prstGeom>
          <a:ln w="57150"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9351345"/>
              </p:ext>
            </p:extLst>
          </p:nvPr>
        </p:nvGraphicFramePr>
        <p:xfrm>
          <a:off x="116629" y="4643373"/>
          <a:ext cx="4810820" cy="15656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10820"/>
              </a:tblGrid>
              <a:tr h="407419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Planning</a:t>
                      </a:r>
                      <a:endParaRPr lang="en-GB" sz="1400" dirty="0"/>
                    </a:p>
                  </a:txBody>
                  <a:tcPr/>
                </a:tc>
              </a:tr>
              <a:tr h="353015"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GB" sz="1400" dirty="0" smtClean="0"/>
                        <a:t>Deploy the new master in selected places before LS2 to get confidence and a general replacement during LS2 :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lang="en-GB" sz="140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TS 2016:</a:t>
                      </a:r>
                      <a:r>
                        <a:rPr lang="en-GB" sz="1400" dirty="0" smtClean="0">
                          <a:solidFill>
                            <a:schemeClr val="accent6">
                              <a:lumMod val="60000"/>
                              <a:lumOff val="40000"/>
                            </a:schemeClr>
                          </a:solidFill>
                        </a:rPr>
                        <a:t> </a:t>
                      </a:r>
                      <a:r>
                        <a:rPr lang="en-GB" sz="1400" dirty="0" smtClean="0"/>
                        <a:t>install few non critical pilot(s) in LHC</a:t>
                      </a:r>
                      <a:endParaRPr lang="en-GB" sz="1400" dirty="0" smtClean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lang="en-GB" sz="140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EYETS 2016-17:</a:t>
                      </a:r>
                      <a:r>
                        <a:rPr lang="en-GB" sz="1400" dirty="0" smtClean="0"/>
                        <a:t> install few pilot(s)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lang="en-GB" sz="140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LS2: </a:t>
                      </a:r>
                      <a:r>
                        <a:rPr lang="en-GB" sz="1400" dirty="0" smtClean="0"/>
                        <a:t>Full replacement </a:t>
                      </a:r>
                      <a:endParaRPr lang="en-GB" sz="1400" dirty="0" smtClean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263947" y="6301943"/>
            <a:ext cx="8802299" cy="52322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GB" sz="1400" dirty="0" smtClean="0"/>
              <a:t>Cu</a:t>
            </a:r>
            <a:r>
              <a:rPr lang="en-GB" sz="1400" dirty="0"/>
              <a:t>/Optical </a:t>
            </a:r>
            <a:r>
              <a:rPr lang="en-GB" sz="1400" dirty="0" smtClean="0"/>
              <a:t>repeaters were already insourced (GOFIP) and we plan to insource </a:t>
            </a:r>
            <a:r>
              <a:rPr lang="en-GB" sz="1400" dirty="0"/>
              <a:t>the Cu/Cu repeaters before </a:t>
            </a:r>
            <a:r>
              <a:rPr lang="en-GB" sz="1400" dirty="0" smtClean="0"/>
              <a:t>LS2 to ensure adequate stock. No need </a:t>
            </a:r>
            <a:r>
              <a:rPr lang="en-GB" sz="1400" dirty="0"/>
              <a:t>to replace the existing ones so far as they are not giving any problem</a:t>
            </a:r>
          </a:p>
        </p:txBody>
      </p:sp>
    </p:spTree>
    <p:extLst>
      <p:ext uri="{BB962C8B-B14F-4D97-AF65-F5344CB8AC3E}">
        <p14:creationId xmlns:p14="http://schemas.microsoft.com/office/powerpoint/2010/main" val="3569919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Removal of Obsolete </a:t>
            </a:r>
            <a:r>
              <a:rPr lang="en-US" dirty="0"/>
              <a:t>C</a:t>
            </a:r>
            <a:r>
              <a:rPr lang="en-US" dirty="0" smtClean="0"/>
              <a:t>ables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660" y="1295796"/>
            <a:ext cx="3924985" cy="2099189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1600" b="1" dirty="0" smtClean="0"/>
              <a:t>133</a:t>
            </a:r>
            <a:r>
              <a:rPr lang="en-US" sz="1600" dirty="0" smtClean="0"/>
              <a:t> obsolete control cables will be removed from the Booster (out of 1540) in 2015-16 YETS</a:t>
            </a:r>
          </a:p>
          <a:p>
            <a:pPr lvl="1">
              <a:lnSpc>
                <a:spcPct val="90000"/>
              </a:lnSpc>
            </a:pPr>
            <a:r>
              <a:rPr lang="en-US" sz="1600" dirty="0" smtClean="0"/>
              <a:t>Cables checked against CO DB &amp; GESMAR</a:t>
            </a:r>
          </a:p>
          <a:p>
            <a:pPr lvl="1">
              <a:lnSpc>
                <a:spcPct val="90000"/>
              </a:lnSpc>
            </a:pPr>
            <a:r>
              <a:rPr lang="en-US" sz="1600" dirty="0"/>
              <a:t>M</a:t>
            </a:r>
            <a:r>
              <a:rPr lang="en-US" sz="1600" dirty="0" smtClean="0"/>
              <a:t>ore obsolete cables should be in the paper lists (not in GESMAR)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Eugenia Hatziangeli - BE/CO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1EC37-2693-4AD1-BF1E-85EC34A6FC15}" type="slidenum">
              <a:rPr lang="en-GB" smtClean="0"/>
              <a:t>18</a:t>
            </a:fld>
            <a:endParaRPr lang="en-GB"/>
          </a:p>
        </p:txBody>
      </p:sp>
      <p:pic>
        <p:nvPicPr>
          <p:cNvPr id="6" name="Picture 5" descr="Screen Shot 2015-09-29 at 00.32.25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62645" y="758834"/>
            <a:ext cx="5181355" cy="3099128"/>
          </a:xfrm>
          <a:prstGeom prst="rect">
            <a:avLst/>
          </a:prstGeom>
        </p:spPr>
      </p:pic>
      <p:sp>
        <p:nvSpPr>
          <p:cNvPr id="7" name="Content Placeholder 2"/>
          <p:cNvSpPr txBox="1">
            <a:spLocks/>
          </p:cNvSpPr>
          <p:nvPr/>
        </p:nvSpPr>
        <p:spPr>
          <a:xfrm>
            <a:off x="47433" y="3561419"/>
            <a:ext cx="8764496" cy="2736850"/>
          </a:xfrm>
          <a:prstGeom prst="rect">
            <a:avLst/>
          </a:prstGeom>
        </p:spPr>
        <p:txBody>
          <a:bodyPr vert="horz">
            <a:noAutofit/>
          </a:bodyPr>
          <a:lstStyle>
            <a:lvl1pPr marL="225425" indent="-225425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1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1pPr>
            <a:lvl2pPr marL="460375" indent="-228600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bg2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2pPr>
            <a:lvl3pPr marL="685800" indent="-225425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2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3pPr>
            <a:lvl4pPr marL="909638" indent="-223838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3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4pPr>
            <a:lvl5pPr marL="1146175" indent="-236538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3000" b="0" i="0" kern="1200" baseline="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</a:pPr>
            <a:r>
              <a:rPr lang="en-US" sz="1600" dirty="0" smtClean="0"/>
              <a:t>Possible Improvements</a:t>
            </a:r>
          </a:p>
          <a:p>
            <a:pPr lvl="1">
              <a:lnSpc>
                <a:spcPct val="90000"/>
              </a:lnSpc>
            </a:pPr>
            <a:r>
              <a:rPr lang="en-US" sz="1600" dirty="0" smtClean="0"/>
              <a:t>Move all information from paper to digital (big gain as paper contains the oldest cables)</a:t>
            </a:r>
          </a:p>
          <a:p>
            <a:pPr lvl="1">
              <a:lnSpc>
                <a:spcPct val="90000"/>
              </a:lnSpc>
            </a:pPr>
            <a:r>
              <a:rPr lang="en-US" sz="1600" dirty="0" smtClean="0"/>
              <a:t>Put fiber optic cables in a DB</a:t>
            </a:r>
          </a:p>
          <a:p>
            <a:pPr lvl="1">
              <a:lnSpc>
                <a:spcPct val="90000"/>
              </a:lnSpc>
            </a:pPr>
            <a:r>
              <a:rPr lang="en-US" sz="1600" dirty="0" smtClean="0"/>
              <a:t>Asset management of the cables and GESMAR could be </a:t>
            </a:r>
            <a:r>
              <a:rPr lang="en-US" sz="1600" dirty="0"/>
              <a:t>part of the Asset management </a:t>
            </a:r>
            <a:r>
              <a:rPr lang="en-US" sz="1600" dirty="0" smtClean="0"/>
              <a:t>system</a:t>
            </a:r>
          </a:p>
          <a:p>
            <a:pPr lvl="1">
              <a:lnSpc>
                <a:spcPct val="90000"/>
              </a:lnSpc>
            </a:pPr>
            <a:r>
              <a:rPr lang="en-US" sz="1600" dirty="0"/>
              <a:t>Electronic follow up of all (de)cabling demands would ease the work progress follow up from the </a:t>
            </a:r>
            <a:r>
              <a:rPr lang="en-US" sz="1600" dirty="0" smtClean="0"/>
              <a:t>clients</a:t>
            </a:r>
          </a:p>
          <a:p>
            <a:pPr>
              <a:lnSpc>
                <a:spcPct val="90000"/>
              </a:lnSpc>
            </a:pPr>
            <a:r>
              <a:rPr lang="en-US" sz="1600" dirty="0" smtClean="0"/>
              <a:t>An </a:t>
            </a:r>
            <a:r>
              <a:rPr lang="en-US" sz="1600" dirty="0"/>
              <a:t>excellent </a:t>
            </a:r>
            <a:r>
              <a:rPr lang="en-US" sz="1600" dirty="0" smtClean="0"/>
              <a:t>initiative in the form of a WG was put in place up by EN/EL to establish a single common method/process for cable disconnection with all users and BE-CO is participating</a:t>
            </a:r>
          </a:p>
          <a:p>
            <a:pPr lvl="1">
              <a:lnSpc>
                <a:spcPct val="90000"/>
              </a:lnSpc>
            </a:pP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41603539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Hardware </a:t>
            </a:r>
            <a:r>
              <a:rPr lang="en-US" dirty="0"/>
              <a:t>U</a:t>
            </a:r>
            <a:r>
              <a:rPr lang="en-US" dirty="0" smtClean="0"/>
              <a:t>pgrades in a glance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Eugenia Hatziangeli - BE/CO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1EC37-2693-4AD1-BF1E-85EC34A6FC15}" type="slidenum">
              <a:rPr lang="en-GB" smtClean="0"/>
              <a:t>19</a:t>
            </a:fld>
            <a:endParaRPr lang="en-GB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5207129"/>
              </p:ext>
            </p:extLst>
          </p:nvPr>
        </p:nvGraphicFramePr>
        <p:xfrm>
          <a:off x="142549" y="874607"/>
          <a:ext cx="8876726" cy="520184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47390"/>
                <a:gridCol w="1221556"/>
                <a:gridCol w="1221556"/>
                <a:gridCol w="1221556"/>
                <a:gridCol w="1221556"/>
                <a:gridCol w="1221556"/>
                <a:gridCol w="1221556"/>
              </a:tblGrid>
              <a:tr h="619683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System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Aim</a:t>
                      </a:r>
                    </a:p>
                    <a:p>
                      <a:pPr algn="ctr"/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Motivation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Performed</a:t>
                      </a:r>
                      <a:r>
                        <a:rPr lang="en-US" sz="1400" baseline="0" dirty="0" smtClean="0"/>
                        <a:t> by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Potential impact 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Impact</a:t>
                      </a:r>
                      <a:r>
                        <a:rPr lang="en-US" sz="1400" baseline="0" dirty="0" smtClean="0"/>
                        <a:t> on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When</a:t>
                      </a:r>
                      <a:endParaRPr lang="en-US" sz="1400" dirty="0"/>
                    </a:p>
                  </a:txBody>
                  <a:tcPr/>
                </a:tc>
              </a:tr>
              <a:tr h="1009774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SPS Intercom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Replace the present infrastructure with new technology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Old technology and</a:t>
                      </a:r>
                      <a:r>
                        <a:rPr lang="en-US" sz="1200" baseline="0" dirty="0" smtClean="0"/>
                        <a:t> </a:t>
                      </a:r>
                      <a:r>
                        <a:rPr lang="en-US" sz="1200" dirty="0" smtClean="0"/>
                        <a:t>spare parts -</a:t>
                      </a:r>
                      <a:r>
                        <a:rPr lang="en-US" sz="1200" baseline="0" dirty="0" smtClean="0"/>
                        <a:t> </a:t>
                      </a:r>
                      <a:r>
                        <a:rPr lang="en-US" sz="1200" dirty="0" smtClean="0"/>
                        <a:t>will not survive after LS2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0" dirty="0" smtClean="0">
                          <a:solidFill>
                            <a:srgbClr val="000090"/>
                          </a:solidFill>
                        </a:rPr>
                        <a:t>GS-ASE + BE-CO (public address ++</a:t>
                      </a:r>
                      <a:r>
                        <a:rPr lang="en-US" sz="1200" b="0" baseline="0" dirty="0" smtClean="0">
                          <a:solidFill>
                            <a:srgbClr val="000090"/>
                          </a:solidFill>
                        </a:rPr>
                        <a:t> system)</a:t>
                      </a:r>
                      <a:endParaRPr lang="en-US" sz="1200" b="0" dirty="0">
                        <a:solidFill>
                          <a:srgbClr val="00009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Change of habit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SPS Operations</a:t>
                      </a:r>
                    </a:p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LS2</a:t>
                      </a:r>
                      <a:endParaRPr lang="en-US" sz="1200" dirty="0"/>
                    </a:p>
                  </a:txBody>
                  <a:tcPr/>
                </a:tc>
              </a:tr>
              <a:tr h="1191016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CCC Consoles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Replace</a:t>
                      </a:r>
                      <a:r>
                        <a:rPr lang="en-US" sz="1200" baseline="0" dirty="0" smtClean="0"/>
                        <a:t> the consoles installed early 2015 and recycle them in the local CRs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Regular technological</a:t>
                      </a:r>
                      <a:r>
                        <a:rPr lang="en-US" sz="1200" baseline="0" dirty="0" smtClean="0"/>
                        <a:t> upgrade (working lifetime of 3-4 years)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BE-CO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Minimal</a:t>
                      </a:r>
                      <a:r>
                        <a:rPr lang="en-US" sz="1200" baseline="0" dirty="0" smtClean="0"/>
                        <a:t> to none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CCC</a:t>
                      </a:r>
                      <a:r>
                        <a:rPr lang="en-US" sz="1200" baseline="0" dirty="0" smtClean="0"/>
                        <a:t> Operators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End LS2</a:t>
                      </a:r>
                      <a:endParaRPr lang="en-US" sz="1200" dirty="0"/>
                    </a:p>
                  </a:txBody>
                  <a:tcPr/>
                </a:tc>
              </a:tr>
              <a:tr h="1191016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CCR Backend</a:t>
                      </a:r>
                      <a:r>
                        <a:rPr lang="en-US" sz="1400" b="1" baseline="0" dirty="0" smtClean="0"/>
                        <a:t> Servers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3 first days of the year for system maintenance and upgrades of all the servers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Dedicated end of year maintenance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BE-CO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Minimal</a:t>
                      </a:r>
                      <a:r>
                        <a:rPr lang="en-US" sz="1200" baseline="0" dirty="0" smtClean="0"/>
                        <a:t> to none</a:t>
                      </a:r>
                      <a:endParaRPr lang="en-US" sz="1200" dirty="0" smtClean="0"/>
                    </a:p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aseline="0" dirty="0" smtClean="0"/>
                        <a:t>YETS 15/17 EYETS 16</a:t>
                      </a:r>
                    </a:p>
                    <a:p>
                      <a:r>
                        <a:rPr lang="en-US" sz="1200" baseline="0" dirty="0" smtClean="0"/>
                        <a:t>LS2</a:t>
                      </a:r>
                      <a:endParaRPr lang="en-US" sz="1200" dirty="0"/>
                    </a:p>
                  </a:txBody>
                  <a:tcPr/>
                </a:tc>
              </a:tr>
              <a:tr h="1009774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Database servers and storage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Replacement certain</a:t>
                      </a:r>
                      <a:r>
                        <a:rPr lang="en-US" sz="1200" baseline="0" dirty="0" smtClean="0"/>
                        <a:t> hardware + additional disk storage 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Regular end of maintenance replacement</a:t>
                      </a:r>
                    </a:p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IT-DB</a:t>
                      </a:r>
                    </a:p>
                    <a:p>
                      <a:r>
                        <a:rPr lang="en-US" sz="1200" dirty="0" smtClean="0"/>
                        <a:t>BE-CO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aseline="0" dirty="0" smtClean="0"/>
                        <a:t>None</a:t>
                      </a:r>
                      <a:endParaRPr lang="en-US" sz="1200" dirty="0" smtClean="0"/>
                    </a:p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LS2</a:t>
                      </a:r>
                      <a:endParaRPr lang="en-US" sz="12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003996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6771" y="302152"/>
            <a:ext cx="8226854" cy="715840"/>
          </a:xfrm>
        </p:spPr>
        <p:txBody>
          <a:bodyPr>
            <a:noAutofit/>
          </a:bodyPr>
          <a:lstStyle/>
          <a:p>
            <a:pPr algn="ctr"/>
            <a:r>
              <a:rPr lang="en-US" sz="4800" dirty="0" smtClean="0"/>
              <a:t>Contents</a:t>
            </a:r>
            <a:endParaRPr lang="en-US" sz="4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Eugenia Hatziangeli - BE/CO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 b="1" dirty="0" smtClean="0"/>
          </a:p>
          <a:p>
            <a:r>
              <a:rPr lang="en-US" b="1" dirty="0" smtClean="0"/>
              <a:t>Post </a:t>
            </a:r>
            <a:r>
              <a:rPr lang="en-US" b="1" dirty="0"/>
              <a:t>ACCOR Renovations </a:t>
            </a:r>
            <a:r>
              <a:rPr lang="en-US" b="1" dirty="0" smtClean="0"/>
              <a:t>and End </a:t>
            </a:r>
            <a:r>
              <a:rPr lang="en-US" b="1" dirty="0"/>
              <a:t>of </a:t>
            </a:r>
            <a:r>
              <a:rPr lang="en-US" b="1" dirty="0" smtClean="0"/>
              <a:t>Life (EoL) </a:t>
            </a:r>
            <a:r>
              <a:rPr lang="en-US" b="1" dirty="0"/>
              <a:t>of major Controls </a:t>
            </a:r>
            <a:r>
              <a:rPr lang="en-US" b="1" dirty="0" smtClean="0"/>
              <a:t>components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Controls Consolidations &amp; Renovations</a:t>
            </a:r>
          </a:p>
        </p:txBody>
      </p:sp>
    </p:spTree>
    <p:extLst>
      <p:ext uri="{BB962C8B-B14F-4D97-AF65-F5344CB8AC3E}">
        <p14:creationId xmlns:p14="http://schemas.microsoft.com/office/powerpoint/2010/main" val="31257008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8839"/>
            <a:ext cx="8226854" cy="715840"/>
          </a:xfrm>
        </p:spPr>
        <p:txBody>
          <a:bodyPr/>
          <a:lstStyle/>
          <a:p>
            <a:r>
              <a:rPr lang="en-US" dirty="0" smtClean="0"/>
              <a:t>Upgrades of Control Software Services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Eugenia Hatziangeli - BE/CO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1EC37-2693-4AD1-BF1E-85EC34A6FC15}" type="slidenum">
              <a:rPr lang="en-GB" smtClean="0"/>
              <a:t>20</a:t>
            </a:fld>
            <a:endParaRPr lang="en-GB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2763277"/>
              </p:ext>
            </p:extLst>
          </p:nvPr>
        </p:nvGraphicFramePr>
        <p:xfrm>
          <a:off x="116630" y="998178"/>
          <a:ext cx="8913712" cy="495756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39011"/>
                <a:gridCol w="1657271"/>
                <a:gridCol w="1729981"/>
                <a:gridCol w="699771"/>
                <a:gridCol w="1231079"/>
                <a:gridCol w="1438419"/>
                <a:gridCol w="918180"/>
              </a:tblGrid>
              <a:tr h="595651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System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Aim</a:t>
                      </a:r>
                    </a:p>
                    <a:p>
                      <a:pPr algn="ctr"/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Motivation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aseline="0" dirty="0" smtClean="0"/>
                        <a:t>By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Potential impact 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Impact</a:t>
                      </a:r>
                      <a:r>
                        <a:rPr lang="en-US" sz="1400" baseline="0" dirty="0" smtClean="0"/>
                        <a:t> on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When</a:t>
                      </a:r>
                      <a:endParaRPr lang="en-US" sz="1400" dirty="0"/>
                    </a:p>
                  </a:txBody>
                  <a:tcPr/>
                </a:tc>
              </a:tr>
              <a:tr h="1422181"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Layout Services</a:t>
                      </a:r>
                    </a:p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1" dirty="0" smtClean="0"/>
                    </a:p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new database &amp; tools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New approach: distributed data management </a:t>
                      </a:r>
                      <a:br>
                        <a:rPr lang="en-US" sz="1200" dirty="0" smtClean="0"/>
                      </a:br>
                      <a:r>
                        <a:rPr lang="en-US" sz="1200" dirty="0" smtClean="0"/>
                        <a:t>(enable eq. groups to manage their data reliably using new</a:t>
                      </a:r>
                      <a:r>
                        <a:rPr lang="en-US" sz="1200" baseline="0" dirty="0" smtClean="0"/>
                        <a:t> </a:t>
                      </a:r>
                      <a:r>
                        <a:rPr lang="en-US" sz="1200" dirty="0" smtClean="0"/>
                        <a:t>CO provided tools)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Layout Database Scale &amp; Scope has evolved significantly over last 12 years</a:t>
                      </a:r>
                    </a:p>
                    <a:p>
                      <a:r>
                        <a:rPr lang="en-US" sz="1200" dirty="0" smtClean="0"/>
                        <a:t>Current system, tools and approach have reached their limits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CO-DS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solidFill>
                            <a:srgbClr val="FF6600"/>
                          </a:solidFill>
                        </a:rPr>
                        <a:t>Generic access user/</a:t>
                      </a:r>
                      <a:r>
                        <a:rPr lang="en-US" sz="1200" b="1" dirty="0" err="1" smtClean="0">
                          <a:solidFill>
                            <a:srgbClr val="FF6600"/>
                          </a:solidFill>
                        </a:rPr>
                        <a:t>passwd</a:t>
                      </a:r>
                      <a:r>
                        <a:rPr lang="en-US" sz="1200" b="1" dirty="0" smtClean="0">
                          <a:solidFill>
                            <a:srgbClr val="FF6600"/>
                          </a:solidFill>
                        </a:rPr>
                        <a:t> will be replaced by specific per system user/</a:t>
                      </a:r>
                      <a:r>
                        <a:rPr lang="en-US" sz="1200" b="1" dirty="0" err="1" smtClean="0">
                          <a:solidFill>
                            <a:srgbClr val="FF6600"/>
                          </a:solidFill>
                        </a:rPr>
                        <a:t>passwd</a:t>
                      </a:r>
                      <a:r>
                        <a:rPr lang="en-US" sz="1200" b="1" dirty="0" smtClean="0">
                          <a:solidFill>
                            <a:srgbClr val="FF6600"/>
                          </a:solidFill>
                        </a:rPr>
                        <a:t> </a:t>
                      </a:r>
                      <a:endParaRPr lang="en-US" sz="1200" b="1" dirty="0">
                        <a:solidFill>
                          <a:srgbClr val="FF66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Current programmatic users of the Layout database will be impacted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Production</a:t>
                      </a:r>
                      <a:r>
                        <a:rPr lang="en-US" sz="1200" baseline="0" dirty="0" smtClean="0"/>
                        <a:t> in </a:t>
                      </a:r>
                      <a:r>
                        <a:rPr lang="en-US" sz="1200" dirty="0" smtClean="0"/>
                        <a:t>2018 </a:t>
                      </a:r>
                      <a:endParaRPr lang="en-US" sz="1200" dirty="0"/>
                    </a:p>
                  </a:txBody>
                  <a:tcPr/>
                </a:tc>
              </a:tr>
              <a:tr h="836611"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DIAMON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DIAMON with ALARM functionalities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rgbClr val="0C377B"/>
                          </a:solidFill>
                        </a:rPr>
                        <a:t>To simplify alarm</a:t>
                      </a:r>
                      <a:r>
                        <a:rPr lang="en-US" sz="1200" baseline="0" dirty="0" smtClean="0">
                          <a:solidFill>
                            <a:srgbClr val="0C377B"/>
                          </a:solidFill>
                        </a:rPr>
                        <a:t> definitions and allow</a:t>
                      </a:r>
                      <a:r>
                        <a:rPr lang="en-US" sz="1200" dirty="0" smtClean="0">
                          <a:solidFill>
                            <a:srgbClr val="0C377B"/>
                          </a:solidFill>
                        </a:rPr>
                        <a:t> immediate</a:t>
                      </a:r>
                      <a:r>
                        <a:rPr lang="en-US" sz="1200" baseline="0" dirty="0" smtClean="0">
                          <a:solidFill>
                            <a:srgbClr val="0C377B"/>
                          </a:solidFill>
                        </a:rPr>
                        <a:t> upgrades of alarm configuration</a:t>
                      </a:r>
                      <a:endParaRPr lang="en-US" sz="1200" dirty="0" smtClean="0">
                        <a:solidFill>
                          <a:srgbClr val="0C377B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CO-IN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Minimal</a:t>
                      </a:r>
                      <a:r>
                        <a:rPr lang="en-US" sz="1200" baseline="0" dirty="0" smtClean="0"/>
                        <a:t> to none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Deployments in close collaboration with all users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TS, </a:t>
                      </a:r>
                    </a:p>
                    <a:p>
                      <a:r>
                        <a:rPr lang="en-US" sz="1200" dirty="0" smtClean="0"/>
                        <a:t>YETS</a:t>
                      </a:r>
                      <a:r>
                        <a:rPr lang="en-US" sz="1200" baseline="0" dirty="0" smtClean="0"/>
                        <a:t> </a:t>
                      </a:r>
                      <a:r>
                        <a:rPr lang="en-US" sz="1200" dirty="0" smtClean="0"/>
                        <a:t>15/17, EYETS</a:t>
                      </a:r>
                      <a:endParaRPr lang="en-US" sz="1200" dirty="0"/>
                    </a:p>
                  </a:txBody>
                  <a:tcPr/>
                </a:tc>
              </a:tr>
              <a:tr h="1959816"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CMW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New version of RBAC server</a:t>
                      </a:r>
                    </a:p>
                    <a:p>
                      <a:endParaRPr lang="en-US" sz="1200" dirty="0" smtClean="0"/>
                    </a:p>
                    <a:p>
                      <a:r>
                        <a:rPr lang="en-US" sz="1200" dirty="0" smtClean="0"/>
                        <a:t>New version of CMW&lt;-&gt;DIP Gateways -&gt; RDA3 driven by DB</a:t>
                      </a:r>
                      <a:r>
                        <a:rPr lang="en-US" sz="1200" baseline="0" dirty="0" smtClean="0"/>
                        <a:t> </a:t>
                      </a:r>
                      <a:r>
                        <a:rPr lang="en-US" sz="1200" dirty="0" err="1" smtClean="0"/>
                        <a:t>config</a:t>
                      </a:r>
                      <a:r>
                        <a:rPr lang="en-US" sz="1200" dirty="0" smtClean="0"/>
                        <a:t>.</a:t>
                      </a:r>
                    </a:p>
                    <a:p>
                      <a:endParaRPr lang="en-US" sz="1200" dirty="0" smtClean="0"/>
                    </a:p>
                    <a:p>
                      <a:r>
                        <a:rPr lang="en-US" sz="1200" dirty="0" smtClean="0"/>
                        <a:t>New major version of CMW Directory Server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Server independence</a:t>
                      </a:r>
                      <a:r>
                        <a:rPr lang="en-US" sz="1200" baseline="0" dirty="0" smtClean="0"/>
                        <a:t> </a:t>
                      </a:r>
                      <a:r>
                        <a:rPr lang="en-US" sz="1200" dirty="0" smtClean="0"/>
                        <a:t>from online DB access</a:t>
                      </a:r>
                    </a:p>
                    <a:p>
                      <a:r>
                        <a:rPr lang="en-US" sz="1200" dirty="0" smtClean="0"/>
                        <a:t> </a:t>
                      </a:r>
                    </a:p>
                    <a:p>
                      <a:r>
                        <a:rPr lang="en-US" sz="1200" dirty="0" smtClean="0"/>
                        <a:t>Ensure consistency of deployed</a:t>
                      </a:r>
                      <a:r>
                        <a:rPr lang="en-US" sz="1200" baseline="0" dirty="0" smtClean="0"/>
                        <a:t> </a:t>
                      </a:r>
                      <a:r>
                        <a:rPr lang="en-US" sz="1200" dirty="0" smtClean="0"/>
                        <a:t>configuration</a:t>
                      </a:r>
                    </a:p>
                    <a:p>
                      <a:endParaRPr lang="en-US" sz="1200" dirty="0" smtClean="0"/>
                    </a:p>
                    <a:p>
                      <a:endParaRPr lang="en-US" sz="1200" dirty="0" smtClean="0"/>
                    </a:p>
                    <a:p>
                      <a:endParaRPr lang="en-US" sz="1200" dirty="0" smtClean="0"/>
                    </a:p>
                    <a:p>
                      <a:r>
                        <a:rPr lang="en-US" sz="1200" dirty="0" smtClean="0"/>
                        <a:t>Easier to evolve and maintain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CO-IN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Minimal</a:t>
                      </a:r>
                      <a:r>
                        <a:rPr lang="en-US" sz="1200" baseline="0" dirty="0" smtClean="0"/>
                        <a:t> to none</a:t>
                      </a:r>
                      <a:endParaRPr lang="en-US" sz="1200" dirty="0" smtClean="0"/>
                    </a:p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aseline="0" dirty="0" smtClean="0"/>
                        <a:t>EYETS,</a:t>
                      </a:r>
                    </a:p>
                    <a:p>
                      <a:r>
                        <a:rPr lang="en-US" sz="1200" baseline="0" dirty="0" smtClean="0"/>
                        <a:t>YETS 17 </a:t>
                      </a:r>
                      <a:endParaRPr lang="en-US" sz="1200" dirty="0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8" name="Straight Connector 7"/>
          <p:cNvCxnSpPr/>
          <p:nvPr/>
        </p:nvCxnSpPr>
        <p:spPr>
          <a:xfrm flipV="1">
            <a:off x="1356894" y="5292401"/>
            <a:ext cx="3381517" cy="2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1360680" y="4376847"/>
            <a:ext cx="3377731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57866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Upgrades of Control Room Applications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Eugenia Hatziangeli - BE/CO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1EC37-2693-4AD1-BF1E-85EC34A6FC15}" type="slidenum">
              <a:rPr lang="en-GB" smtClean="0"/>
              <a:t>21</a:t>
            </a:fld>
            <a:endParaRPr lang="en-GB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1419435"/>
              </p:ext>
            </p:extLst>
          </p:nvPr>
        </p:nvGraphicFramePr>
        <p:xfrm>
          <a:off x="126616" y="2106875"/>
          <a:ext cx="8913712" cy="283421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39011"/>
                <a:gridCol w="1657271"/>
                <a:gridCol w="1524102"/>
                <a:gridCol w="971904"/>
                <a:gridCol w="1258507"/>
                <a:gridCol w="1344737"/>
                <a:gridCol w="918180"/>
              </a:tblGrid>
              <a:tr h="575422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System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Aim</a:t>
                      </a:r>
                    </a:p>
                    <a:p>
                      <a:pPr algn="ctr"/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Motivation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aseline="0" dirty="0" smtClean="0"/>
                        <a:t>By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Potential impact 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Impact</a:t>
                      </a:r>
                      <a:r>
                        <a:rPr lang="en-US" sz="1200" baseline="0" dirty="0" smtClean="0"/>
                        <a:t> on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When</a:t>
                      </a:r>
                      <a:endParaRPr lang="en-US" sz="1200" dirty="0"/>
                    </a:p>
                  </a:txBody>
                  <a:tcPr/>
                </a:tc>
              </a:tr>
              <a:tr h="1422181"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LSA DB</a:t>
                      </a:r>
                    </a:p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To</a:t>
                      </a:r>
                      <a:r>
                        <a:rPr kumimoji="0" lang="en-US" sz="12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a</a:t>
                      </a:r>
                      <a:r>
                        <a:rPr kumimoji="0"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utomate import of new FESA class versions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OP request to automate the propagation of changes from CCDB to InCA/LSA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CO-APs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Applications accessing or changing settings via LSA/InCA.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OP applications developers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YETS 2015-2016</a:t>
                      </a:r>
                    </a:p>
                  </a:txBody>
                  <a:tcPr/>
                </a:tc>
              </a:tr>
              <a:tr h="836611"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Settings Management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Consolidate and simplify the high level Settings Management	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Reduce complexity overall by extracting the exceptional cases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CO-APs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All applications depending on APs public APIs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Application developers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LS2</a:t>
                      </a:r>
                      <a:endParaRPr lang="en-US" sz="12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98255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89195"/>
            <a:ext cx="8226854" cy="71584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Controls Consolidations/Renovations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Eugenia Hatziangeli - BE/CO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233257" y="1260000"/>
            <a:ext cx="8747139" cy="5016068"/>
          </a:xfrm>
        </p:spPr>
        <p:txBody>
          <a:bodyPr>
            <a:normAutofit lnSpcReduction="10000"/>
          </a:bodyPr>
          <a:lstStyle/>
          <a:p>
            <a:r>
              <a:rPr lang="en-US" sz="2000" dirty="0" smtClean="0"/>
              <a:t>LHC </a:t>
            </a:r>
            <a:r>
              <a:rPr lang="en-US" sz="2000" dirty="0" err="1" smtClean="0"/>
              <a:t>WorldFIP</a:t>
            </a:r>
            <a:r>
              <a:rPr lang="en-US" sz="2000" dirty="0"/>
              <a:t> Bus </a:t>
            </a:r>
            <a:r>
              <a:rPr lang="en-US" sz="2000" dirty="0" smtClean="0"/>
              <a:t>Arbiters (</a:t>
            </a:r>
            <a:r>
              <a:rPr lang="en-US" sz="2000" b="1" dirty="0" smtClean="0"/>
              <a:t>FIP master</a:t>
            </a:r>
            <a:r>
              <a:rPr lang="en-US" sz="2000" dirty="0" smtClean="0"/>
              <a:t>)</a:t>
            </a:r>
            <a:r>
              <a:rPr lang="en-US" sz="2000" b="1" dirty="0" smtClean="0"/>
              <a:t>, concludes the insourcing of </a:t>
            </a:r>
            <a:r>
              <a:rPr lang="en-US" sz="2000" b="1" dirty="0" err="1"/>
              <a:t>WorldFIP</a:t>
            </a:r>
            <a:r>
              <a:rPr lang="en-US" sz="2000" b="1" dirty="0"/>
              <a:t> technology </a:t>
            </a:r>
            <a:r>
              <a:rPr lang="en-US" sz="2000" dirty="0" smtClean="0"/>
              <a:t>inside BE-CO</a:t>
            </a:r>
          </a:p>
          <a:p>
            <a:r>
              <a:rPr lang="en-US" sz="2000" b="1" dirty="0"/>
              <a:t>Timing Distribution </a:t>
            </a:r>
            <a:r>
              <a:rPr lang="en-US" sz="2000" b="1" dirty="0" smtClean="0"/>
              <a:t>Network </a:t>
            </a:r>
            <a:r>
              <a:rPr lang="en-US" sz="1400" dirty="0" smtClean="0"/>
              <a:t>(cabling requests)</a:t>
            </a:r>
            <a:endParaRPr lang="en-US" sz="1400" dirty="0"/>
          </a:p>
          <a:p>
            <a:r>
              <a:rPr lang="en-US" sz="2000" b="1" dirty="0" smtClean="0"/>
              <a:t>GMT Central Timing </a:t>
            </a:r>
            <a:r>
              <a:rPr lang="en-US" sz="2000" dirty="0" smtClean="0"/>
              <a:t>and </a:t>
            </a:r>
            <a:r>
              <a:rPr lang="en-US" sz="2000" b="1" dirty="0" smtClean="0"/>
              <a:t>External Conditions</a:t>
            </a:r>
            <a:r>
              <a:rPr lang="en-US" sz="1100" b="1" dirty="0"/>
              <a:t> </a:t>
            </a:r>
            <a:r>
              <a:rPr lang="en-US" sz="1400" dirty="0" smtClean="0"/>
              <a:t>(</a:t>
            </a:r>
            <a:r>
              <a:rPr lang="en-US" sz="1400" dirty="0"/>
              <a:t>cabling requests)</a:t>
            </a:r>
          </a:p>
          <a:p>
            <a:r>
              <a:rPr lang="en-US" sz="2000" b="1" dirty="0" smtClean="0"/>
              <a:t>OASIS Triggers </a:t>
            </a:r>
            <a:r>
              <a:rPr lang="en-US" sz="2000" dirty="0" smtClean="0"/>
              <a:t>and </a:t>
            </a:r>
            <a:r>
              <a:rPr lang="en-US" sz="2000" b="1" dirty="0" smtClean="0"/>
              <a:t>VXI systems </a:t>
            </a:r>
            <a:r>
              <a:rPr lang="en-US" sz="1400" dirty="0"/>
              <a:t>(cabling requests)</a:t>
            </a:r>
          </a:p>
          <a:p>
            <a:r>
              <a:rPr lang="en-US" sz="2000" dirty="0"/>
              <a:t>Removal of </a:t>
            </a:r>
            <a:r>
              <a:rPr lang="en-US" sz="2000" b="1" dirty="0"/>
              <a:t>133 obsolete cables </a:t>
            </a:r>
            <a:r>
              <a:rPr lang="en-US" sz="2000" dirty="0"/>
              <a:t>in </a:t>
            </a:r>
            <a:r>
              <a:rPr lang="en-US" sz="2000" b="1" dirty="0"/>
              <a:t>PSB</a:t>
            </a:r>
            <a:r>
              <a:rPr lang="en-US" sz="2000" dirty="0"/>
              <a:t> </a:t>
            </a:r>
            <a:r>
              <a:rPr lang="en-US" sz="1400" dirty="0"/>
              <a:t>(cabling requests)</a:t>
            </a:r>
          </a:p>
          <a:p>
            <a:pPr lvl="1"/>
            <a:r>
              <a:rPr lang="en-US" sz="2000" dirty="0" smtClean="0"/>
              <a:t>Improvements </a:t>
            </a:r>
            <a:r>
              <a:rPr lang="en-US" sz="2000" dirty="0"/>
              <a:t>to </a:t>
            </a:r>
            <a:r>
              <a:rPr lang="en-US" sz="2000" b="1" dirty="0"/>
              <a:t>cabling data management </a:t>
            </a:r>
            <a:r>
              <a:rPr lang="en-US" sz="2000" dirty="0"/>
              <a:t>&amp; </a:t>
            </a:r>
            <a:r>
              <a:rPr lang="en-US" sz="2000" b="1" dirty="0"/>
              <a:t>workflow</a:t>
            </a:r>
            <a:r>
              <a:rPr lang="en-US" sz="2000" dirty="0"/>
              <a:t> would greatly </a:t>
            </a:r>
            <a:r>
              <a:rPr lang="en-US" sz="2000" b="1" dirty="0"/>
              <a:t>facilitate</a:t>
            </a:r>
            <a:r>
              <a:rPr lang="en-US" sz="2000" dirty="0"/>
              <a:t> (</a:t>
            </a:r>
            <a:r>
              <a:rPr lang="en-US" sz="2000" dirty="0" smtClean="0"/>
              <a:t>de)</a:t>
            </a:r>
            <a:r>
              <a:rPr lang="en-US" sz="2000" dirty="0"/>
              <a:t>cabling needs</a:t>
            </a:r>
          </a:p>
          <a:p>
            <a:r>
              <a:rPr lang="en-US" sz="2000" dirty="0" smtClean="0"/>
              <a:t>Upgrades of the hardware infrastructure, controls software services and high level applications</a:t>
            </a:r>
          </a:p>
          <a:p>
            <a:pPr lvl="1"/>
            <a:r>
              <a:rPr lang="en-US" sz="2000" b="1" dirty="0" smtClean="0"/>
              <a:t>Work</a:t>
            </a:r>
            <a:r>
              <a:rPr lang="en-US" sz="2000" dirty="0" smtClean="0"/>
              <a:t> is </a:t>
            </a:r>
            <a:r>
              <a:rPr lang="en-US" sz="2000" b="1" dirty="0" smtClean="0"/>
              <a:t>planned</a:t>
            </a:r>
            <a:r>
              <a:rPr lang="en-US" sz="2000" dirty="0" smtClean="0"/>
              <a:t> and </a:t>
            </a:r>
            <a:r>
              <a:rPr lang="en-US" sz="2000" b="1" dirty="0" smtClean="0"/>
              <a:t>coordinated</a:t>
            </a:r>
            <a:r>
              <a:rPr lang="en-US" sz="2000" dirty="0" smtClean="0"/>
              <a:t> with </a:t>
            </a:r>
            <a:r>
              <a:rPr lang="en-US" sz="2000" b="1" dirty="0" smtClean="0"/>
              <a:t>the users</a:t>
            </a:r>
          </a:p>
          <a:p>
            <a:pPr lvl="1"/>
            <a:r>
              <a:rPr lang="en-US" sz="2000" b="1" dirty="0" smtClean="0"/>
              <a:t>Impact</a:t>
            </a:r>
            <a:r>
              <a:rPr lang="en-US" sz="2000" dirty="0" smtClean="0"/>
              <a:t> on most work </a:t>
            </a:r>
            <a:r>
              <a:rPr lang="en-US" sz="2000" b="1" dirty="0" smtClean="0"/>
              <a:t>is</a:t>
            </a:r>
            <a:r>
              <a:rPr lang="en-US" sz="2000" dirty="0" smtClean="0"/>
              <a:t> estimated </a:t>
            </a:r>
            <a:r>
              <a:rPr lang="en-US" sz="2000" b="1" dirty="0" smtClean="0"/>
              <a:t>low</a:t>
            </a:r>
          </a:p>
          <a:p>
            <a:r>
              <a:rPr lang="en-US" sz="2000" dirty="0" smtClean="0"/>
              <a:t>The BE-CO work planning is followed up by the LS2 CO coordinator in close collaboration with the EN/MEF planning team</a:t>
            </a:r>
            <a:endParaRPr lang="en-US" sz="2000" dirty="0"/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8362803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Post ACCOR </a:t>
            </a:r>
            <a:r>
              <a:rPr lang="en-US" dirty="0" smtClean="0"/>
              <a:t>Renovations and EoL - Context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Eugenia Hatziangeli - BE/CO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b="1" dirty="0" smtClean="0"/>
              <a:t>25th </a:t>
            </a:r>
            <a:r>
              <a:rPr lang="en-US" b="1" dirty="0"/>
              <a:t>June </a:t>
            </a:r>
            <a:r>
              <a:rPr lang="en-US" dirty="0"/>
              <a:t>[CO3</a:t>
            </a:r>
            <a:r>
              <a:rPr lang="en-US" dirty="0" smtClean="0"/>
              <a:t>]</a:t>
            </a:r>
          </a:p>
          <a:p>
            <a:pPr lvl="1"/>
            <a:r>
              <a:rPr lang="en-US" dirty="0" smtClean="0"/>
              <a:t>BE</a:t>
            </a:r>
            <a:r>
              <a:rPr lang="en-US" dirty="0"/>
              <a:t>-CO proposal for End </a:t>
            </a:r>
            <a:r>
              <a:rPr lang="en-US" dirty="0" smtClean="0"/>
              <a:t>of </a:t>
            </a:r>
            <a:r>
              <a:rPr lang="en-US" dirty="0"/>
              <a:t>Life &amp; support (OS, GM/SLEQUIP, FESA2, RDA2, …)</a:t>
            </a:r>
          </a:p>
          <a:p>
            <a:r>
              <a:rPr lang="en-US" b="1" dirty="0" smtClean="0"/>
              <a:t>1st September</a:t>
            </a:r>
          </a:p>
          <a:p>
            <a:pPr lvl="1"/>
            <a:r>
              <a:rPr lang="en-US" dirty="0"/>
              <a:t>R</a:t>
            </a:r>
            <a:r>
              <a:rPr lang="en-US" dirty="0" smtClean="0"/>
              <a:t>enovation </a:t>
            </a:r>
            <a:r>
              <a:rPr lang="en-US" dirty="0"/>
              <a:t>roadmap provided by EQP Groups</a:t>
            </a:r>
          </a:p>
          <a:p>
            <a:r>
              <a:rPr lang="en-US" b="1" dirty="0" smtClean="0"/>
              <a:t>17</a:t>
            </a:r>
            <a:r>
              <a:rPr lang="en-US" b="1" baseline="30000" dirty="0" smtClean="0"/>
              <a:t>th</a:t>
            </a:r>
            <a:r>
              <a:rPr lang="en-US" b="1" dirty="0" smtClean="0"/>
              <a:t> </a:t>
            </a:r>
            <a:r>
              <a:rPr lang="en-US" b="1" dirty="0"/>
              <a:t>September </a:t>
            </a:r>
            <a:r>
              <a:rPr lang="en-US" dirty="0" smtClean="0"/>
              <a:t>[CO3]:</a:t>
            </a:r>
          </a:p>
          <a:p>
            <a:pPr lvl="1"/>
            <a:r>
              <a:rPr lang="en-US" dirty="0"/>
              <a:t>D</a:t>
            </a:r>
            <a:r>
              <a:rPr lang="en-US" dirty="0" smtClean="0"/>
              <a:t>ebriefing </a:t>
            </a:r>
            <a:r>
              <a:rPr lang="en-US" dirty="0"/>
              <a:t>+ outline of mismatch between EOL and </a:t>
            </a:r>
            <a:r>
              <a:rPr lang="en-US" dirty="0" smtClean="0"/>
              <a:t>roadmaps + agreement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39629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76907" y="951734"/>
            <a:ext cx="8855968" cy="366638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1200" kern="1200"/>
          </a:p>
        </p:txBody>
      </p:sp>
      <p:sp>
        <p:nvSpPr>
          <p:cNvPr id="42" name="Rounded Rectangle 41"/>
          <p:cNvSpPr/>
          <p:nvPr/>
        </p:nvSpPr>
        <p:spPr>
          <a:xfrm>
            <a:off x="2492749" y="1894787"/>
            <a:ext cx="1460112" cy="1068309"/>
          </a:xfrm>
          <a:prstGeom prst="roundRect">
            <a:avLst/>
          </a:prstGeom>
          <a:solidFill>
            <a:srgbClr val="FFFF00">
              <a:alpha val="26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Rounded Rectangle 40"/>
          <p:cNvSpPr/>
          <p:nvPr/>
        </p:nvSpPr>
        <p:spPr>
          <a:xfrm>
            <a:off x="993161" y="2731320"/>
            <a:ext cx="1499588" cy="834867"/>
          </a:xfrm>
          <a:prstGeom prst="roundRect">
            <a:avLst/>
          </a:prstGeom>
          <a:solidFill>
            <a:srgbClr val="FFFF00">
              <a:alpha val="26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44048"/>
            <a:ext cx="8226854" cy="715840"/>
          </a:xfrm>
        </p:spPr>
        <p:txBody>
          <a:bodyPr>
            <a:normAutofit/>
          </a:bodyPr>
          <a:lstStyle/>
          <a:p>
            <a:r>
              <a:rPr lang="en-US" dirty="0" smtClean="0"/>
              <a:t>CO Roadmap </a:t>
            </a:r>
            <a:r>
              <a:rPr lang="en-US" dirty="0"/>
              <a:t>- EoL and </a:t>
            </a:r>
            <a:r>
              <a:rPr lang="en-US" dirty="0" smtClean="0"/>
              <a:t>Support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274956" y="6366905"/>
            <a:ext cx="5681967" cy="365125"/>
          </a:xfrm>
        </p:spPr>
        <p:txBody>
          <a:bodyPr/>
          <a:lstStyle/>
          <a:p>
            <a:r>
              <a:rPr lang="en-US" smtClean="0"/>
              <a:t>Eugenia Hatziangeli - BE/CO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956924" y="6366905"/>
            <a:ext cx="729876" cy="365125"/>
          </a:xfrm>
        </p:spPr>
        <p:txBody>
          <a:bodyPr/>
          <a:lstStyle/>
          <a:p>
            <a:fld id="{8D6C380F-326D-3C40-9EE7-7FBAB0953422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8" name="Vertical Text Placeholder 2"/>
          <p:cNvSpPr txBox="1">
            <a:spLocks/>
          </p:cNvSpPr>
          <p:nvPr/>
        </p:nvSpPr>
        <p:spPr>
          <a:xfrm>
            <a:off x="173285" y="1104767"/>
            <a:ext cx="8859589" cy="5440363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25425" indent="-225425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1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1pPr>
            <a:lvl2pPr marL="460375" indent="-228600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bg2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2pPr>
            <a:lvl3pPr marL="685800" indent="-225425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2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3pPr>
            <a:lvl4pPr marL="909638" indent="-223838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3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4pPr>
            <a:lvl5pPr marL="1146175" indent="-236538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3000" b="0" i="0" kern="1200" baseline="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b="1" dirty="0" smtClean="0">
              <a:solidFill>
                <a:srgbClr val="FF6600"/>
              </a:solidFill>
            </a:endParaRPr>
          </a:p>
          <a:p>
            <a:pPr marL="0" indent="0">
              <a:buFont typeface="Arial"/>
              <a:buNone/>
            </a:pPr>
            <a:endParaRPr lang="en-GB" b="1" dirty="0" smtClean="0">
              <a:solidFill>
                <a:srgbClr val="0000FF"/>
              </a:solidFill>
            </a:endParaRPr>
          </a:p>
          <a:p>
            <a:pPr marL="0" indent="0">
              <a:buFont typeface="Arial"/>
              <a:buNone/>
            </a:pPr>
            <a:endParaRPr lang="en-GB" b="1" dirty="0"/>
          </a:p>
        </p:txBody>
      </p:sp>
      <p:sp>
        <p:nvSpPr>
          <p:cNvPr id="9" name="Rectangle 8"/>
          <p:cNvSpPr/>
          <p:nvPr/>
        </p:nvSpPr>
        <p:spPr>
          <a:xfrm>
            <a:off x="173286" y="4206108"/>
            <a:ext cx="1398339" cy="35101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 cmpd="sng"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rgbClr val="000000"/>
                </a:solidFill>
              </a:rPr>
              <a:t>2015</a:t>
            </a:r>
            <a:endParaRPr lang="en-US" sz="1200" b="1" dirty="0">
              <a:solidFill>
                <a:srgbClr val="00000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571625" y="4206108"/>
            <a:ext cx="1437772" cy="351011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38100" cmpd="sng"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rgbClr val="000000"/>
                </a:solidFill>
              </a:rPr>
              <a:t>2016</a:t>
            </a:r>
            <a:endParaRPr lang="en-US" sz="1400" b="1" dirty="0">
              <a:solidFill>
                <a:srgbClr val="00000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969966" y="4206108"/>
            <a:ext cx="1398339" cy="351011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38100" cmpd="sng"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rgbClr val="000000"/>
                </a:solidFill>
              </a:rPr>
              <a:t>2017</a:t>
            </a:r>
            <a:endParaRPr lang="en-US" sz="1200" b="1" dirty="0">
              <a:solidFill>
                <a:srgbClr val="000000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4368305" y="4206108"/>
            <a:ext cx="1398339" cy="351011"/>
          </a:xfrm>
          <a:prstGeom prst="rect">
            <a:avLst/>
          </a:prstGeom>
          <a:solidFill>
            <a:srgbClr val="CCFFCC"/>
          </a:solidFill>
          <a:ln w="38100" cmpd="sng"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rgbClr val="000000"/>
                </a:solidFill>
              </a:rPr>
              <a:t>2018</a:t>
            </a:r>
            <a:endParaRPr lang="en-US" sz="1200" b="1" dirty="0">
              <a:solidFill>
                <a:srgbClr val="000000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5766644" y="4206108"/>
            <a:ext cx="2694733" cy="351011"/>
          </a:xfrm>
          <a:prstGeom prst="rect">
            <a:avLst/>
          </a:prstGeom>
          <a:gradFill>
            <a:gsLst>
              <a:gs pos="100000">
                <a:schemeClr val="accent6">
                  <a:lumMod val="75000"/>
                </a:schemeClr>
              </a:gs>
              <a:gs pos="0">
                <a:schemeClr val="accent6">
                  <a:lumMod val="60000"/>
                  <a:lumOff val="40000"/>
                </a:schemeClr>
              </a:gs>
            </a:gsLst>
          </a:gradFill>
          <a:ln w="38100" cmpd="sng"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000000"/>
                </a:solidFill>
              </a:rPr>
              <a:t>LS2:   2019-2020</a:t>
            </a:r>
            <a:endParaRPr lang="en-US" sz="1400" b="1" dirty="0">
              <a:solidFill>
                <a:srgbClr val="000000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8461375" y="4206108"/>
            <a:ext cx="571500" cy="351011"/>
          </a:xfrm>
          <a:prstGeom prst="rect">
            <a:avLst/>
          </a:prstGeom>
          <a:solidFill>
            <a:srgbClr val="CCFFCC"/>
          </a:solidFill>
          <a:ln w="38100" cmpd="sng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b="1" dirty="0">
              <a:solidFill>
                <a:srgbClr val="000000"/>
              </a:solidFill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8593586" y="2840858"/>
            <a:ext cx="287336" cy="1365251"/>
            <a:chOff x="8593586" y="2936875"/>
            <a:chExt cx="287336" cy="1365250"/>
          </a:xfrm>
        </p:grpSpPr>
        <p:cxnSp>
          <p:nvCxnSpPr>
            <p:cNvPr id="16" name="Straight Connector 15"/>
            <p:cNvCxnSpPr/>
            <p:nvPr/>
          </p:nvCxnSpPr>
          <p:spPr>
            <a:xfrm flipV="1">
              <a:off x="8686800" y="3920965"/>
              <a:ext cx="0" cy="38116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Rectangle 16"/>
            <p:cNvSpPr/>
            <p:nvPr/>
          </p:nvSpPr>
          <p:spPr>
            <a:xfrm>
              <a:off x="8593586" y="2936875"/>
              <a:ext cx="287336" cy="951711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accent2">
                  <a:lumMod val="75000"/>
                </a:schemeClr>
              </a:solidFill>
            </a:ln>
            <a:scene3d>
              <a:camera prst="orthographicFront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en-GB" sz="1600" dirty="0" smtClean="0">
                  <a:solidFill>
                    <a:schemeClr val="bg1"/>
                  </a:solidFill>
                </a:rPr>
                <a:t>LHC start </a:t>
              </a:r>
              <a:endParaRPr lang="en-GB" sz="16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2660849" y="3078983"/>
            <a:ext cx="309117" cy="1127125"/>
            <a:chOff x="2660847" y="3175000"/>
            <a:chExt cx="309117" cy="1127125"/>
          </a:xfrm>
        </p:grpSpPr>
        <p:cxnSp>
          <p:nvCxnSpPr>
            <p:cNvPr id="19" name="Straight Connector 18"/>
            <p:cNvCxnSpPr/>
            <p:nvPr/>
          </p:nvCxnSpPr>
          <p:spPr>
            <a:xfrm flipV="1">
              <a:off x="2820736" y="3920965"/>
              <a:ext cx="0" cy="38116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Rectangle 19"/>
            <p:cNvSpPr/>
            <p:nvPr/>
          </p:nvSpPr>
          <p:spPr>
            <a:xfrm>
              <a:off x="2660847" y="3175000"/>
              <a:ext cx="309117" cy="713586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accent2">
                  <a:lumMod val="75000"/>
                </a:schemeClr>
              </a:solidFill>
            </a:ln>
            <a:scene3d>
              <a:camera prst="orthographicFront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en-GB" sz="1200" dirty="0" smtClean="0">
                  <a:solidFill>
                    <a:schemeClr val="bg1"/>
                  </a:solidFill>
                </a:rPr>
                <a:t>CTF stop</a:t>
              </a:r>
              <a:endParaRPr lang="en-GB" sz="1200" dirty="0">
                <a:solidFill>
                  <a:schemeClr val="bg1"/>
                </a:solidFill>
              </a:endParaRPr>
            </a:p>
          </p:txBody>
        </p:sp>
      </p:grpSp>
      <p:cxnSp>
        <p:nvCxnSpPr>
          <p:cNvPr id="21" name="Straight Connector 20"/>
          <p:cNvCxnSpPr/>
          <p:nvPr/>
        </p:nvCxnSpPr>
        <p:spPr>
          <a:xfrm>
            <a:off x="8461375" y="4206108"/>
            <a:ext cx="5715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3" name="Group 22"/>
          <p:cNvGrpSpPr/>
          <p:nvPr/>
        </p:nvGrpSpPr>
        <p:grpSpPr>
          <a:xfrm>
            <a:off x="2660849" y="1953446"/>
            <a:ext cx="1117403" cy="2252663"/>
            <a:chOff x="2660847" y="2049462"/>
            <a:chExt cx="1117403" cy="2252663"/>
          </a:xfrm>
        </p:grpSpPr>
        <p:sp>
          <p:nvSpPr>
            <p:cNvPr id="24" name="Rectangle 23"/>
            <p:cNvSpPr/>
            <p:nvPr/>
          </p:nvSpPr>
          <p:spPr>
            <a:xfrm>
              <a:off x="2660847" y="2049462"/>
              <a:ext cx="1117403" cy="966788"/>
            </a:xfrm>
            <a:prstGeom prst="rect">
              <a:avLst/>
            </a:prstGeom>
            <a:solidFill>
              <a:srgbClr val="445ECC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400" dirty="0" smtClean="0"/>
                <a:t>End of </a:t>
              </a:r>
              <a:r>
                <a:rPr lang="en-GB" sz="1600" dirty="0" smtClean="0">
                  <a:solidFill>
                    <a:srgbClr val="000000"/>
                  </a:solidFill>
                </a:rPr>
                <a:t>non InCA </a:t>
              </a:r>
              <a:r>
                <a:rPr lang="en-GB" sz="1400" dirty="0" smtClean="0"/>
                <a:t>framework support</a:t>
              </a:r>
              <a:endParaRPr lang="en-GB" sz="1400" dirty="0"/>
            </a:p>
          </p:txBody>
        </p:sp>
        <p:cxnSp>
          <p:nvCxnSpPr>
            <p:cNvPr id="25" name="Straight Connector 24"/>
            <p:cNvCxnSpPr/>
            <p:nvPr/>
          </p:nvCxnSpPr>
          <p:spPr>
            <a:xfrm>
              <a:off x="3009397" y="3016250"/>
              <a:ext cx="0" cy="1285875"/>
            </a:xfrm>
            <a:prstGeom prst="line">
              <a:avLst/>
            </a:prstGeom>
            <a:ln w="25400">
              <a:solidFill>
                <a:schemeClr val="tx1"/>
              </a:solidFill>
              <a:tailEnd type="triangl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2" name="Straight Connector 21"/>
          <p:cNvCxnSpPr/>
          <p:nvPr/>
        </p:nvCxnSpPr>
        <p:spPr>
          <a:xfrm>
            <a:off x="8461375" y="4552530"/>
            <a:ext cx="5715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6" name="Group 25"/>
          <p:cNvGrpSpPr/>
          <p:nvPr/>
        </p:nvGrpSpPr>
        <p:grpSpPr>
          <a:xfrm>
            <a:off x="1129799" y="1953446"/>
            <a:ext cx="1247775" cy="2252663"/>
            <a:chOff x="1129797" y="2049462"/>
            <a:chExt cx="1247775" cy="2252663"/>
          </a:xfrm>
        </p:grpSpPr>
        <p:sp>
          <p:nvSpPr>
            <p:cNvPr id="27" name="Rectangle 26"/>
            <p:cNvSpPr/>
            <p:nvPr/>
          </p:nvSpPr>
          <p:spPr>
            <a:xfrm>
              <a:off x="1129797" y="2049462"/>
              <a:ext cx="1247775" cy="777875"/>
            </a:xfrm>
            <a:prstGeom prst="rect">
              <a:avLst/>
            </a:prstGeom>
            <a:solidFill>
              <a:srgbClr val="445ECC"/>
            </a:solidFill>
            <a:ln>
              <a:solidFill>
                <a:schemeClr val="tx1"/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200" dirty="0"/>
                <a:t>E</a:t>
              </a:r>
              <a:r>
                <a:rPr lang="en-GB" sz="1200" dirty="0" smtClean="0"/>
                <a:t>nd of </a:t>
              </a:r>
              <a:r>
                <a:rPr lang="en-GB" sz="1400" dirty="0" smtClean="0">
                  <a:solidFill>
                    <a:schemeClr val="tx1"/>
                  </a:solidFill>
                </a:rPr>
                <a:t>FESA2</a:t>
              </a:r>
              <a:endParaRPr lang="en-GB" sz="1200" dirty="0" smtClean="0"/>
            </a:p>
            <a:p>
              <a:pPr algn="ctr"/>
              <a:r>
                <a:rPr lang="en-GB" sz="1200" dirty="0"/>
                <a:t>f</a:t>
              </a:r>
              <a:r>
                <a:rPr lang="en-GB" sz="1200" dirty="0" smtClean="0"/>
                <a:t>ramework support</a:t>
              </a:r>
              <a:endParaRPr lang="en-GB" sz="1200" dirty="0"/>
            </a:p>
          </p:txBody>
        </p:sp>
        <p:cxnSp>
          <p:nvCxnSpPr>
            <p:cNvPr id="28" name="Straight Connector 27"/>
            <p:cNvCxnSpPr/>
            <p:nvPr/>
          </p:nvCxnSpPr>
          <p:spPr>
            <a:xfrm>
              <a:off x="1558422" y="2936875"/>
              <a:ext cx="0" cy="1365250"/>
            </a:xfrm>
            <a:prstGeom prst="line">
              <a:avLst/>
            </a:prstGeom>
            <a:ln>
              <a:tailEnd type="triangle" w="lg" len="lg"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</p:cxnSp>
        <p:sp>
          <p:nvSpPr>
            <p:cNvPr id="29" name="Rectangle 28"/>
            <p:cNvSpPr/>
            <p:nvPr/>
          </p:nvSpPr>
          <p:spPr>
            <a:xfrm>
              <a:off x="1129797" y="2827337"/>
              <a:ext cx="1247775" cy="777875"/>
            </a:xfrm>
            <a:prstGeom prst="rect">
              <a:avLst/>
            </a:prstGeom>
            <a:solidFill>
              <a:srgbClr val="445ECC"/>
            </a:solidFill>
            <a:ln>
              <a:solidFill>
                <a:schemeClr val="tx1"/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200" dirty="0" smtClean="0"/>
                <a:t>Freeze of </a:t>
              </a:r>
              <a:r>
                <a:rPr lang="en-GB" sz="1400" dirty="0" smtClean="0">
                  <a:solidFill>
                    <a:srgbClr val="000000"/>
                  </a:solidFill>
                </a:rPr>
                <a:t>GM</a:t>
              </a:r>
              <a:r>
                <a:rPr lang="en-GB" sz="1400" dirty="0" smtClean="0"/>
                <a:t> </a:t>
              </a:r>
              <a:r>
                <a:rPr lang="en-GB" sz="1200" dirty="0" smtClean="0"/>
                <a:t>executable</a:t>
              </a:r>
              <a:endParaRPr lang="en-GB" sz="1200" dirty="0"/>
            </a:p>
          </p:txBody>
        </p:sp>
      </p:grpSp>
      <p:cxnSp>
        <p:nvCxnSpPr>
          <p:cNvPr id="30" name="Straight Connector 29"/>
          <p:cNvCxnSpPr/>
          <p:nvPr/>
        </p:nvCxnSpPr>
        <p:spPr>
          <a:xfrm>
            <a:off x="5766642" y="2883720"/>
            <a:ext cx="0" cy="1365251"/>
          </a:xfrm>
          <a:prstGeom prst="line">
            <a:avLst/>
          </a:prstGeom>
          <a:ln w="2540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Rectangle 30"/>
          <p:cNvSpPr/>
          <p:nvPr/>
        </p:nvSpPr>
        <p:spPr>
          <a:xfrm>
            <a:off x="5105599" y="1928046"/>
            <a:ext cx="1117403" cy="930275"/>
          </a:xfrm>
          <a:prstGeom prst="rect">
            <a:avLst/>
          </a:prstGeom>
          <a:solidFill>
            <a:srgbClr val="445ECC"/>
          </a:solidFill>
          <a:ln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/>
              <a:t>End  of </a:t>
            </a:r>
            <a:r>
              <a:rPr lang="en-GB" sz="1400" dirty="0" smtClean="0">
                <a:solidFill>
                  <a:srgbClr val="000000"/>
                </a:solidFill>
              </a:rPr>
              <a:t>FESA2</a:t>
            </a:r>
            <a:r>
              <a:rPr lang="en-GB" sz="1400" dirty="0" smtClean="0"/>
              <a:t> </a:t>
            </a:r>
            <a:r>
              <a:rPr lang="en-GB" sz="1200" dirty="0" smtClean="0"/>
              <a:t>dev. tools support</a:t>
            </a:r>
            <a:endParaRPr lang="en-GB" sz="1200" dirty="0"/>
          </a:p>
        </p:txBody>
      </p:sp>
      <p:sp>
        <p:nvSpPr>
          <p:cNvPr id="32" name="Rounded Rectangle 31"/>
          <p:cNvSpPr/>
          <p:nvPr/>
        </p:nvSpPr>
        <p:spPr>
          <a:xfrm>
            <a:off x="6223000" y="951733"/>
            <a:ext cx="2300232" cy="3206591"/>
          </a:xfrm>
          <a:prstGeom prst="roundRect">
            <a:avLst/>
          </a:prstGeom>
          <a:solidFill>
            <a:srgbClr val="FFFF00">
              <a:alpha val="26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33" name="Group 32"/>
          <p:cNvGrpSpPr/>
          <p:nvPr/>
        </p:nvGrpSpPr>
        <p:grpSpPr>
          <a:xfrm>
            <a:off x="6341210" y="1120643"/>
            <a:ext cx="2182022" cy="3037681"/>
            <a:chOff x="6341210" y="1216659"/>
            <a:chExt cx="2182022" cy="3037681"/>
          </a:xfrm>
        </p:grpSpPr>
        <p:sp>
          <p:nvSpPr>
            <p:cNvPr id="34" name="Rectangle 33"/>
            <p:cNvSpPr/>
            <p:nvPr/>
          </p:nvSpPr>
          <p:spPr>
            <a:xfrm>
              <a:off x="6348361" y="3059112"/>
              <a:ext cx="1275459" cy="650875"/>
            </a:xfrm>
            <a:prstGeom prst="rect">
              <a:avLst/>
            </a:prstGeom>
            <a:solidFill>
              <a:srgbClr val="445ECC"/>
            </a:solidFill>
            <a:ln>
              <a:solidFill>
                <a:schemeClr val="tx1"/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200" dirty="0" smtClean="0"/>
                <a:t>End of </a:t>
              </a:r>
              <a:r>
                <a:rPr lang="en-GB" sz="1400" dirty="0" smtClean="0">
                  <a:solidFill>
                    <a:srgbClr val="000000"/>
                  </a:solidFill>
                </a:rPr>
                <a:t>32-bit </a:t>
              </a:r>
              <a:r>
                <a:rPr lang="en-GB" sz="1200" dirty="0" smtClean="0"/>
                <a:t>machines</a:t>
              </a:r>
              <a:endParaRPr lang="en-GB" sz="1200" dirty="0"/>
            </a:p>
          </p:txBody>
        </p:sp>
        <p:cxnSp>
          <p:nvCxnSpPr>
            <p:cNvPr id="35" name="Straight Connector 34"/>
            <p:cNvCxnSpPr/>
            <p:nvPr/>
          </p:nvCxnSpPr>
          <p:spPr>
            <a:xfrm>
              <a:off x="7162298" y="3662202"/>
              <a:ext cx="0" cy="592138"/>
            </a:xfrm>
            <a:prstGeom prst="line">
              <a:avLst/>
            </a:prstGeom>
            <a:ln w="25400">
              <a:solidFill>
                <a:schemeClr val="tx1"/>
              </a:solidFill>
              <a:tailEnd type="triangl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Rectangle 35"/>
            <p:cNvSpPr/>
            <p:nvPr/>
          </p:nvSpPr>
          <p:spPr>
            <a:xfrm>
              <a:off x="6341210" y="1820862"/>
              <a:ext cx="1275459" cy="587375"/>
            </a:xfrm>
            <a:prstGeom prst="rect">
              <a:avLst/>
            </a:prstGeom>
            <a:solidFill>
              <a:srgbClr val="445ECC"/>
            </a:solidFill>
            <a:ln>
              <a:solidFill>
                <a:schemeClr val="tx1"/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200" dirty="0" smtClean="0"/>
                <a:t>End of </a:t>
              </a:r>
              <a:r>
                <a:rPr lang="en-GB" sz="1400" dirty="0" smtClean="0">
                  <a:solidFill>
                    <a:srgbClr val="000000"/>
                  </a:solidFill>
                </a:rPr>
                <a:t>RDA2 &amp; PROX</a:t>
              </a:r>
              <a:r>
                <a:rPr lang="en-GB" sz="1200" dirty="0" smtClean="0">
                  <a:solidFill>
                    <a:srgbClr val="000000"/>
                  </a:solidFill>
                </a:rPr>
                <a:t>Y</a:t>
              </a:r>
              <a:endParaRPr lang="en-GB" sz="1200" dirty="0">
                <a:solidFill>
                  <a:srgbClr val="000000"/>
                </a:solidFill>
              </a:endParaRPr>
            </a:p>
          </p:txBody>
        </p:sp>
        <p:sp>
          <p:nvSpPr>
            <p:cNvPr id="37" name="Rectangle 36"/>
            <p:cNvSpPr/>
            <p:nvPr/>
          </p:nvSpPr>
          <p:spPr>
            <a:xfrm>
              <a:off x="6348361" y="2408237"/>
              <a:ext cx="1275459" cy="650875"/>
            </a:xfrm>
            <a:prstGeom prst="rect">
              <a:avLst/>
            </a:prstGeom>
            <a:solidFill>
              <a:srgbClr val="445ECC"/>
            </a:solidFill>
            <a:ln>
              <a:solidFill>
                <a:schemeClr val="tx1"/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200" dirty="0" smtClean="0"/>
                <a:t>End of </a:t>
              </a:r>
              <a:r>
                <a:rPr lang="en-GB" sz="1400" dirty="0" smtClean="0">
                  <a:solidFill>
                    <a:srgbClr val="000000"/>
                  </a:solidFill>
                </a:rPr>
                <a:t>GM</a:t>
              </a:r>
              <a:r>
                <a:rPr lang="en-GB" sz="1400" dirty="0" smtClean="0"/>
                <a:t> </a:t>
              </a:r>
              <a:r>
                <a:rPr lang="en-GB" sz="1200" dirty="0" smtClean="0"/>
                <a:t>&amp; </a:t>
              </a:r>
              <a:r>
                <a:rPr lang="en-GB" sz="1400" dirty="0" smtClean="0">
                  <a:solidFill>
                    <a:srgbClr val="000000"/>
                  </a:solidFill>
                </a:rPr>
                <a:t>SLEQUIP</a:t>
              </a:r>
              <a:endParaRPr lang="en-GB" sz="1200" dirty="0">
                <a:solidFill>
                  <a:srgbClr val="000000"/>
                </a:solidFill>
              </a:endParaRPr>
            </a:p>
          </p:txBody>
        </p:sp>
        <p:cxnSp>
          <p:nvCxnSpPr>
            <p:cNvPr id="38" name="Straight Connector 37"/>
            <p:cNvCxnSpPr/>
            <p:nvPr/>
          </p:nvCxnSpPr>
          <p:spPr>
            <a:xfrm flipH="1">
              <a:off x="7162298" y="3524250"/>
              <a:ext cx="533400" cy="730090"/>
            </a:xfrm>
            <a:prstGeom prst="line">
              <a:avLst/>
            </a:prstGeom>
            <a:ln w="25400">
              <a:solidFill>
                <a:schemeClr val="tx1"/>
              </a:solidFill>
              <a:tailEnd type="triangl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Rectangle 38"/>
            <p:cNvSpPr/>
            <p:nvPr/>
          </p:nvSpPr>
          <p:spPr>
            <a:xfrm>
              <a:off x="7644747" y="2936875"/>
              <a:ext cx="878485" cy="587375"/>
            </a:xfrm>
            <a:prstGeom prst="rect">
              <a:avLst/>
            </a:prstGeom>
            <a:solidFill>
              <a:srgbClr val="445ECC"/>
            </a:solidFill>
            <a:ln>
              <a:solidFill>
                <a:schemeClr val="tx1"/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200" dirty="0" smtClean="0"/>
                <a:t>End of  </a:t>
              </a:r>
              <a:r>
                <a:rPr lang="en-GB" sz="1400" dirty="0" smtClean="0">
                  <a:solidFill>
                    <a:srgbClr val="000000"/>
                  </a:solidFill>
                </a:rPr>
                <a:t>XMOTIF </a:t>
              </a:r>
              <a:endParaRPr lang="en-GB" sz="1200" dirty="0">
                <a:solidFill>
                  <a:srgbClr val="000000"/>
                </a:solidFill>
              </a:endParaRPr>
            </a:p>
          </p:txBody>
        </p:sp>
        <p:sp>
          <p:nvSpPr>
            <p:cNvPr id="40" name="Rectangle 39"/>
            <p:cNvSpPr/>
            <p:nvPr/>
          </p:nvSpPr>
          <p:spPr>
            <a:xfrm>
              <a:off x="6348361" y="1216659"/>
              <a:ext cx="1268308" cy="604203"/>
            </a:xfrm>
            <a:prstGeom prst="rect">
              <a:avLst/>
            </a:prstGeom>
            <a:solidFill>
              <a:srgbClr val="445ECC"/>
            </a:solidFill>
            <a:ln>
              <a:solidFill>
                <a:schemeClr val="tx1"/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200" dirty="0" smtClean="0"/>
                <a:t>End of </a:t>
              </a:r>
              <a:r>
                <a:rPr lang="en-GB" sz="1400" dirty="0" smtClean="0">
                  <a:solidFill>
                    <a:srgbClr val="000000"/>
                  </a:solidFill>
                </a:rPr>
                <a:t>FESA2</a:t>
              </a:r>
              <a:endParaRPr lang="en-GB" sz="1200" dirty="0">
                <a:solidFill>
                  <a:srgbClr val="000000"/>
                </a:solidFill>
              </a:endParaRPr>
            </a:p>
          </p:txBody>
        </p:sp>
      </p:grpSp>
      <p:sp>
        <p:nvSpPr>
          <p:cNvPr id="44" name="Content Placeholder 4"/>
          <p:cNvSpPr>
            <a:spLocks noGrp="1"/>
          </p:cNvSpPr>
          <p:nvPr>
            <p:ph sz="quarter" idx="13"/>
          </p:nvPr>
        </p:nvSpPr>
        <p:spPr>
          <a:xfrm>
            <a:off x="297793" y="4773447"/>
            <a:ext cx="4011431" cy="1511785"/>
          </a:xfrm>
        </p:spPr>
        <p:txBody>
          <a:bodyPr>
            <a:noAutofit/>
          </a:bodyPr>
          <a:lstStyle/>
          <a:p>
            <a:r>
              <a:rPr lang="en-US" sz="1400" b="1" dirty="0"/>
              <a:t>YETS 2015-2016</a:t>
            </a:r>
          </a:p>
          <a:p>
            <a:pPr lvl="1"/>
            <a:r>
              <a:rPr lang="en-US" sz="1100" b="1" dirty="0"/>
              <a:t>Freeze of all GM </a:t>
            </a:r>
            <a:r>
              <a:rPr lang="en-US" sz="1100" b="1" dirty="0" smtClean="0"/>
              <a:t>executable</a:t>
            </a:r>
            <a:r>
              <a:rPr lang="en-US" sz="1100" b="1" dirty="0"/>
              <a:t>  </a:t>
            </a:r>
          </a:p>
          <a:p>
            <a:r>
              <a:rPr lang="en-US" sz="1400" b="1" dirty="0"/>
              <a:t>End 2016</a:t>
            </a:r>
          </a:p>
          <a:p>
            <a:pPr lvl="1"/>
            <a:r>
              <a:rPr lang="en-US" sz="1100" b="1" dirty="0" smtClean="0"/>
              <a:t>All FE installations and </a:t>
            </a:r>
            <a:r>
              <a:rPr lang="en-US" sz="1100" b="1" dirty="0"/>
              <a:t>non-InCA JAVA AP framework </a:t>
            </a:r>
            <a:r>
              <a:rPr lang="en-US" sz="1100" b="1" dirty="0" smtClean="0"/>
              <a:t>for </a:t>
            </a:r>
            <a:r>
              <a:rPr lang="en-US" sz="1100" b="1" dirty="0"/>
              <a:t>CTF will be stopped end </a:t>
            </a:r>
            <a:r>
              <a:rPr lang="en-US" sz="1100" b="1" dirty="0" smtClean="0"/>
              <a:t>2016</a:t>
            </a:r>
            <a:endParaRPr lang="en-US" sz="1100" b="1" dirty="0"/>
          </a:p>
        </p:txBody>
      </p:sp>
      <p:sp>
        <p:nvSpPr>
          <p:cNvPr id="45" name="Content Placeholder 4"/>
          <p:cNvSpPr txBox="1">
            <a:spLocks/>
          </p:cNvSpPr>
          <p:nvPr/>
        </p:nvSpPr>
        <p:spPr>
          <a:xfrm>
            <a:off x="4650828" y="4696418"/>
            <a:ext cx="4382047" cy="1588814"/>
          </a:xfrm>
          <a:prstGeom prst="rect">
            <a:avLst/>
          </a:prstGeom>
        </p:spPr>
        <p:txBody>
          <a:bodyPr vert="horz">
            <a:normAutofit fontScale="40000" lnSpcReduction="20000"/>
          </a:bodyPr>
          <a:lstStyle>
            <a:lvl1pPr marL="225425" indent="-225425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1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1pPr>
            <a:lvl2pPr marL="460375" indent="-228600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bg2"/>
              </a:buClr>
              <a:buSzPct val="100000"/>
              <a:buFont typeface="Arial"/>
              <a:buChar char="•"/>
              <a:defRPr kumimoji="0" sz="2400" b="0" i="0" kern="1200" baseline="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2pPr>
            <a:lvl3pPr marL="685800" indent="-225425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2"/>
              </a:buClr>
              <a:buSzPct val="100000"/>
              <a:buFont typeface="Arial"/>
              <a:buChar char="•"/>
              <a:defRPr kumimoji="0" sz="24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3pPr>
            <a:lvl4pPr marL="909638" indent="-223838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3"/>
              </a:buClr>
              <a:buSzPct val="100000"/>
              <a:buFont typeface="Arial"/>
              <a:buChar char="•"/>
              <a:defRPr kumimoji="0" sz="20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4pPr>
            <a:lvl5pPr marL="1146175" indent="-236538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b="0" i="0" kern="1200" baseline="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500" b="1" dirty="0" smtClean="0"/>
              <a:t>Mid of LS2</a:t>
            </a:r>
          </a:p>
          <a:p>
            <a:pPr lvl="1"/>
            <a:r>
              <a:rPr lang="en-US" sz="2800" b="1" dirty="0" smtClean="0"/>
              <a:t>No 32-bit OS machines (LynxOS + Linux)</a:t>
            </a:r>
          </a:p>
          <a:p>
            <a:pPr lvl="1"/>
            <a:r>
              <a:rPr lang="en-US" sz="2800" b="1" dirty="0" smtClean="0"/>
              <a:t>No RDA2 communication &amp; proxies</a:t>
            </a:r>
          </a:p>
          <a:p>
            <a:pPr lvl="1"/>
            <a:r>
              <a:rPr lang="en-US" sz="2800" b="1" dirty="0" smtClean="0"/>
              <a:t>No GM or FESA2 executable</a:t>
            </a:r>
          </a:p>
          <a:p>
            <a:pPr lvl="1"/>
            <a:r>
              <a:rPr lang="en-US" sz="2800" b="1" dirty="0" smtClean="0"/>
              <a:t>No SLEQUIP</a:t>
            </a:r>
          </a:p>
          <a:p>
            <a:pPr lvl="1"/>
            <a:r>
              <a:rPr lang="en-US" sz="2800" b="1" dirty="0" smtClean="0"/>
              <a:t>No X/MOTIF AP</a:t>
            </a:r>
          </a:p>
          <a:p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583982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Renovation Roadmaps by EQP Groups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Eugenia Hatziangeli - BE/CO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457200" y="1118521"/>
            <a:ext cx="8483600" cy="5028279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Roadmap received for almost all systems</a:t>
            </a:r>
          </a:p>
          <a:p>
            <a:pPr lvl="1"/>
            <a:r>
              <a:rPr lang="en-US" dirty="0"/>
              <a:t>Detailed planning available for each </a:t>
            </a:r>
            <a:r>
              <a:rPr lang="en-US" dirty="0" smtClean="0"/>
              <a:t>FE</a:t>
            </a:r>
            <a:endParaRPr lang="en-US" dirty="0"/>
          </a:p>
          <a:p>
            <a:pPr lvl="1"/>
            <a:r>
              <a:rPr lang="en-US" dirty="0"/>
              <a:t>More than </a:t>
            </a:r>
            <a:r>
              <a:rPr lang="en-US" b="1" dirty="0"/>
              <a:t>900 </a:t>
            </a:r>
            <a:r>
              <a:rPr lang="en-US" b="1" dirty="0" smtClean="0"/>
              <a:t>FEs </a:t>
            </a:r>
            <a:r>
              <a:rPr lang="en-US" dirty="0"/>
              <a:t>concerned</a:t>
            </a:r>
          </a:p>
          <a:p>
            <a:pPr lvl="1"/>
            <a:r>
              <a:rPr lang="en-US" dirty="0"/>
              <a:t>Roadmap provided by 10 EQP </a:t>
            </a:r>
            <a:r>
              <a:rPr lang="en-US" dirty="0" smtClean="0"/>
              <a:t>Groups</a:t>
            </a:r>
            <a:endParaRPr lang="en-US" dirty="0"/>
          </a:p>
          <a:p>
            <a:pPr lvl="2"/>
            <a:r>
              <a:rPr lang="en-US" dirty="0"/>
              <a:t>BE-BI (370 </a:t>
            </a:r>
            <a:r>
              <a:rPr lang="en-US" dirty="0" smtClean="0"/>
              <a:t>FEs</a:t>
            </a:r>
            <a:r>
              <a:rPr lang="en-US" dirty="0"/>
              <a:t>): first feedback received but </a:t>
            </a:r>
            <a:r>
              <a:rPr lang="en-US" dirty="0" smtClean="0"/>
              <a:t>detailed </a:t>
            </a:r>
            <a:r>
              <a:rPr lang="en-US" dirty="0"/>
              <a:t>roadmap </a:t>
            </a:r>
            <a:r>
              <a:rPr lang="en-US" dirty="0" smtClean="0"/>
              <a:t>expected </a:t>
            </a:r>
            <a:r>
              <a:rPr lang="en-US" dirty="0"/>
              <a:t>end </a:t>
            </a:r>
            <a:r>
              <a:rPr lang="en-US" dirty="0" smtClean="0"/>
              <a:t>2015</a:t>
            </a:r>
            <a:endParaRPr lang="en-US" dirty="0"/>
          </a:p>
          <a:p>
            <a:pPr lvl="2"/>
            <a:r>
              <a:rPr lang="en-US" dirty="0"/>
              <a:t>EN-EL (2 </a:t>
            </a:r>
            <a:r>
              <a:rPr lang="en-US" dirty="0" smtClean="0"/>
              <a:t>FEs): under discussion</a:t>
            </a:r>
            <a:endParaRPr lang="en-US" dirty="0"/>
          </a:p>
          <a:p>
            <a:r>
              <a:rPr lang="en-US" dirty="0"/>
              <a:t>Compilation of all roadmaps done </a:t>
            </a:r>
          </a:p>
          <a:p>
            <a:pPr lvl="1"/>
            <a:r>
              <a:rPr lang="en-US" dirty="0"/>
              <a:t>One </a:t>
            </a:r>
            <a:r>
              <a:rPr lang="en-US" dirty="0" smtClean="0"/>
              <a:t>document with shared </a:t>
            </a:r>
            <a:r>
              <a:rPr lang="en-US" dirty="0"/>
              <a:t>access to come </a:t>
            </a:r>
            <a:r>
              <a:rPr lang="en-US" dirty="0" smtClean="0"/>
              <a:t>soon for approval</a:t>
            </a:r>
            <a:endParaRPr lang="en-US" dirty="0"/>
          </a:p>
          <a:p>
            <a:r>
              <a:rPr lang="en-US" b="1" dirty="0" smtClean="0"/>
              <a:t>We are grateful for the excellent effort put in by all equipment groups</a:t>
            </a:r>
            <a:endParaRPr lang="en-US" b="1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74207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Alignment of Renovation </a:t>
            </a:r>
            <a:r>
              <a:rPr lang="en-US" dirty="0"/>
              <a:t>P</a:t>
            </a:r>
            <a:r>
              <a:rPr lang="en-US" dirty="0" smtClean="0"/>
              <a:t>lans </a:t>
            </a:r>
            <a:r>
              <a:rPr lang="en-US" dirty="0"/>
              <a:t>&amp; </a:t>
            </a:r>
            <a:r>
              <a:rPr lang="en-US" dirty="0" smtClean="0"/>
              <a:t>EoL (1/2)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Eugenia Hatziangeli - BE/CO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457200" y="1029621"/>
            <a:ext cx="8226425" cy="5028279"/>
          </a:xfrm>
        </p:spPr>
        <p:txBody>
          <a:bodyPr>
            <a:normAutofit/>
          </a:bodyPr>
          <a:lstStyle/>
          <a:p>
            <a:r>
              <a:rPr lang="en-US" dirty="0" smtClean="0"/>
              <a:t>BE-CO EoL</a:t>
            </a:r>
            <a:r>
              <a:rPr lang="en-US" dirty="0"/>
              <a:t>: freeze all GM </a:t>
            </a:r>
            <a:r>
              <a:rPr lang="en-US" dirty="0" smtClean="0"/>
              <a:t>executable</a:t>
            </a:r>
            <a:r>
              <a:rPr lang="en-US" dirty="0"/>
              <a:t> by YETS 2015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CO proposal </a:t>
            </a:r>
            <a:r>
              <a:rPr lang="en-US" dirty="0" smtClean="0">
                <a:solidFill>
                  <a:srgbClr val="FF0000"/>
                </a:solidFill>
              </a:rPr>
              <a:t>is not accepted </a:t>
            </a:r>
            <a:r>
              <a:rPr lang="en-US" dirty="0">
                <a:solidFill>
                  <a:srgbClr val="FF0000"/>
                </a:solidFill>
              </a:rPr>
              <a:t>for ABT, BI, RF </a:t>
            </a:r>
          </a:p>
          <a:p>
            <a:pPr lvl="2"/>
            <a:r>
              <a:rPr lang="en-US" sz="2200" dirty="0" smtClean="0"/>
              <a:t>GM </a:t>
            </a:r>
            <a:r>
              <a:rPr lang="en-US" sz="2200" dirty="0"/>
              <a:t>code should stay editable until LS2 to accommodate OP/MD </a:t>
            </a:r>
            <a:r>
              <a:rPr lang="en-US" sz="2200" dirty="0" smtClean="0"/>
              <a:t>requests</a:t>
            </a:r>
            <a:endParaRPr lang="en-US" sz="2200" dirty="0"/>
          </a:p>
          <a:p>
            <a:pPr lvl="2"/>
            <a:r>
              <a:rPr lang="en-US" sz="2200" dirty="0" smtClean="0"/>
              <a:t>CO now in discussion with the Eq. groups to see how to facilitate this request</a:t>
            </a:r>
          </a:p>
          <a:p>
            <a:r>
              <a:rPr lang="en-US" dirty="0" smtClean="0"/>
              <a:t>CO EoL</a:t>
            </a:r>
            <a:r>
              <a:rPr lang="en-US" dirty="0"/>
              <a:t>: All FE installations and non-InCA JAVA AP framework for CTF will be stopped end </a:t>
            </a:r>
            <a:r>
              <a:rPr lang="en-US" dirty="0" smtClean="0"/>
              <a:t>2016</a:t>
            </a:r>
          </a:p>
          <a:p>
            <a:pPr lvl="1"/>
            <a:r>
              <a:rPr lang="en-US" dirty="0" smtClean="0">
                <a:solidFill>
                  <a:schemeClr val="accent3"/>
                </a:solidFill>
              </a:rPr>
              <a:t>No </a:t>
            </a:r>
            <a:r>
              <a:rPr lang="en-US" dirty="0">
                <a:solidFill>
                  <a:schemeClr val="accent3"/>
                </a:solidFill>
              </a:rPr>
              <a:t>objection from EQP &amp; OP groups</a:t>
            </a:r>
          </a:p>
        </p:txBody>
      </p:sp>
    </p:spTree>
    <p:extLst>
      <p:ext uri="{BB962C8B-B14F-4D97-AF65-F5344CB8AC3E}">
        <p14:creationId xmlns:p14="http://schemas.microsoft.com/office/powerpoint/2010/main" val="6880754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Alignment of </a:t>
            </a:r>
            <a:r>
              <a:rPr lang="en-US" dirty="0" smtClean="0"/>
              <a:t>Renovation </a:t>
            </a:r>
            <a:r>
              <a:rPr lang="en-US" dirty="0"/>
              <a:t>P</a:t>
            </a:r>
            <a:r>
              <a:rPr lang="en-US" dirty="0" smtClean="0"/>
              <a:t>lans </a:t>
            </a:r>
            <a:r>
              <a:rPr lang="en-US" dirty="0"/>
              <a:t>&amp; </a:t>
            </a:r>
            <a:r>
              <a:rPr lang="en-US" dirty="0" smtClean="0"/>
              <a:t>EoL (2/2)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Eugenia Hatziangeli - BE/CO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317500" y="1016921"/>
            <a:ext cx="8597900" cy="5028279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CO </a:t>
            </a:r>
            <a:r>
              <a:rPr lang="en-US" dirty="0" smtClean="0"/>
              <a:t>EoL</a:t>
            </a:r>
            <a:r>
              <a:rPr lang="en-US" dirty="0"/>
              <a:t>: Stop of RDA2/FESA2/32bit OS/GM/SL/</a:t>
            </a:r>
            <a:r>
              <a:rPr lang="en-US" dirty="0" err="1"/>
              <a:t>XMotif</a:t>
            </a:r>
            <a:r>
              <a:rPr lang="en-US" dirty="0"/>
              <a:t> by mid LS2</a:t>
            </a:r>
          </a:p>
          <a:p>
            <a:pPr lvl="1">
              <a:buFont typeface="Wingdings" charset="2"/>
              <a:buChar char="ü"/>
            </a:pPr>
            <a:r>
              <a:rPr lang="en-US" dirty="0"/>
              <a:t>EQP Renovation roadmaps are </a:t>
            </a:r>
            <a:r>
              <a:rPr lang="en-US" dirty="0">
                <a:solidFill>
                  <a:srgbClr val="4F9A06"/>
                </a:solidFill>
              </a:rPr>
              <a:t>compliant with CO </a:t>
            </a:r>
            <a:r>
              <a:rPr lang="en-US" dirty="0" smtClean="0">
                <a:solidFill>
                  <a:srgbClr val="4F9A06"/>
                </a:solidFill>
              </a:rPr>
              <a:t>EoL </a:t>
            </a:r>
            <a:r>
              <a:rPr lang="en-US" dirty="0">
                <a:solidFill>
                  <a:srgbClr val="4F9A06"/>
                </a:solidFill>
              </a:rPr>
              <a:t>at 95</a:t>
            </a:r>
            <a:r>
              <a:rPr lang="en-US" dirty="0" smtClean="0">
                <a:solidFill>
                  <a:srgbClr val="4F9A06"/>
                </a:solidFill>
              </a:rPr>
              <a:t>%</a:t>
            </a:r>
          </a:p>
          <a:p>
            <a:pPr lvl="2"/>
            <a:r>
              <a:rPr lang="en-US" dirty="0" smtClean="0">
                <a:solidFill>
                  <a:srgbClr val="FF6600"/>
                </a:solidFill>
              </a:rPr>
              <a:t>For the most obsolete systems [GM, SLEQUIP], some renovation takes place late (LS2)</a:t>
            </a:r>
            <a:endParaRPr lang="en-US" dirty="0" smtClean="0"/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Very few renovations are not compliant with EoL</a:t>
            </a:r>
          </a:p>
          <a:p>
            <a:pPr lvl="2"/>
            <a:r>
              <a:rPr lang="en-US" sz="2200" dirty="0" smtClean="0"/>
              <a:t>SPS </a:t>
            </a:r>
            <a:r>
              <a:rPr lang="en-US" sz="2200" dirty="0"/>
              <a:t>BLM </a:t>
            </a:r>
            <a:r>
              <a:rPr lang="en-US" sz="2200" dirty="0" smtClean="0"/>
              <a:t>(10 FEs, LynxOS</a:t>
            </a:r>
            <a:r>
              <a:rPr lang="en-US" sz="2200" dirty="0"/>
              <a:t>): renovation planning is </a:t>
            </a:r>
            <a:r>
              <a:rPr lang="en-US" sz="2200" dirty="0" smtClean="0"/>
              <a:t>LS3</a:t>
            </a:r>
            <a:endParaRPr lang="en-US" sz="2200" dirty="0"/>
          </a:p>
          <a:p>
            <a:pPr lvl="2"/>
            <a:r>
              <a:rPr lang="en-US" sz="2200" dirty="0" smtClean="0"/>
              <a:t>Legacy B</a:t>
            </a:r>
            <a:r>
              <a:rPr lang="en-US" sz="2200" dirty="0"/>
              <a:t>-TRAIN </a:t>
            </a:r>
            <a:r>
              <a:rPr lang="en-US" sz="2200" dirty="0" smtClean="0"/>
              <a:t>(~6 FEs) </a:t>
            </a:r>
            <a:r>
              <a:rPr lang="en-US" sz="2200" dirty="0"/>
              <a:t>requested to be kept operational beyond </a:t>
            </a:r>
            <a:r>
              <a:rPr lang="en-US" sz="2200" dirty="0" smtClean="0"/>
              <a:t>LS2</a:t>
            </a:r>
          </a:p>
          <a:p>
            <a:pPr lvl="3">
              <a:buFont typeface="Wingdings" charset="2"/>
              <a:buChar char="Ø"/>
            </a:pPr>
            <a:r>
              <a:rPr lang="en-US" sz="1900" dirty="0" smtClean="0"/>
              <a:t>BE-CO ready to help them </a:t>
            </a:r>
            <a:r>
              <a:rPr lang="en-US" sz="1900" dirty="0"/>
              <a:t>so they </a:t>
            </a:r>
            <a:r>
              <a:rPr lang="en-US" sz="1900" dirty="0" smtClean="0"/>
              <a:t>could deploy </a:t>
            </a:r>
            <a:r>
              <a:rPr lang="en-US" sz="1900" dirty="0"/>
              <a:t>4 new systems during LS2: LEIR, AD, PSB and </a:t>
            </a:r>
            <a:r>
              <a:rPr lang="en-US" sz="1900" dirty="0" smtClean="0"/>
              <a:t>CPS</a:t>
            </a:r>
            <a:endParaRPr lang="en-US" sz="1900" dirty="0"/>
          </a:p>
          <a:p>
            <a:pPr lvl="2">
              <a:buFont typeface="Wingdings" charset="2"/>
              <a:buChar char="Ø"/>
            </a:pPr>
            <a:r>
              <a:rPr lang="en-US" sz="2200" dirty="0" smtClean="0"/>
              <a:t>In discussion now with corresponding groups to see how BE-CO can help</a:t>
            </a:r>
            <a:endParaRPr lang="en-US" sz="2200" dirty="0"/>
          </a:p>
          <a:p>
            <a:pPr lvl="3">
              <a:buFont typeface="Wingdings" charset="2"/>
              <a:buChar char="Ø"/>
            </a:pPr>
            <a:endParaRPr lang="en-US" b="1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23464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 Tools </a:t>
            </a:r>
            <a:r>
              <a:rPr lang="en-US" dirty="0" smtClean="0"/>
              <a:t>for Renovation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Eugenia Hatziangeli - BE/CO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457200" y="1124651"/>
            <a:ext cx="8432485" cy="5028279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en-US" sz="1800" dirty="0" smtClean="0"/>
              <a:t>Massive </a:t>
            </a:r>
            <a:r>
              <a:rPr lang="en-US" sz="1800" dirty="0"/>
              <a:t>Class/Device migrations (GM -&gt; FESA, FESA2 -&gt; FESA3) will take place until LS2 </a:t>
            </a:r>
          </a:p>
          <a:p>
            <a:pPr lvl="1">
              <a:lnSpc>
                <a:spcPct val="90000"/>
              </a:lnSpc>
            </a:pPr>
            <a:r>
              <a:rPr lang="en-US" sz="1600" dirty="0"/>
              <a:t>CO tools (FESA instantiation, CCDB migration) to be extensively used </a:t>
            </a:r>
            <a:endParaRPr lang="en-US" sz="1600" dirty="0" smtClean="0"/>
          </a:p>
          <a:p>
            <a:pPr>
              <a:lnSpc>
                <a:spcPct val="90000"/>
              </a:lnSpc>
            </a:pPr>
            <a:r>
              <a:rPr lang="en-US" sz="1800" dirty="0" smtClean="0"/>
              <a:t>FESA </a:t>
            </a:r>
            <a:r>
              <a:rPr lang="en-US" sz="1800" dirty="0"/>
              <a:t>Migration tools</a:t>
            </a:r>
          </a:p>
          <a:p>
            <a:pPr lvl="1">
              <a:lnSpc>
                <a:spcPct val="90000"/>
              </a:lnSpc>
            </a:pPr>
            <a:r>
              <a:rPr lang="en-US" sz="1600" dirty="0"/>
              <a:t>Available in Eclipse since </a:t>
            </a:r>
            <a:r>
              <a:rPr lang="en-US" sz="1600" b="1" dirty="0"/>
              <a:t>end 2014</a:t>
            </a:r>
          </a:p>
          <a:p>
            <a:pPr lvl="1">
              <a:lnSpc>
                <a:spcPct val="90000"/>
              </a:lnSpc>
            </a:pPr>
            <a:r>
              <a:rPr lang="en-US" sz="1600" dirty="0" smtClean="0"/>
              <a:t>FESA3 </a:t>
            </a:r>
            <a:r>
              <a:rPr lang="en-US" sz="1600" dirty="0"/>
              <a:t>is stable -</a:t>
            </a:r>
            <a:r>
              <a:rPr lang="en-US" sz="1600" b="1" dirty="0"/>
              <a:t>&gt; priority can be increased on tools improvements</a:t>
            </a:r>
            <a:r>
              <a:rPr lang="en-US" sz="1600" dirty="0"/>
              <a:t>, if required</a:t>
            </a:r>
          </a:p>
          <a:p>
            <a:pPr lvl="1">
              <a:lnSpc>
                <a:spcPct val="90000"/>
              </a:lnSpc>
            </a:pPr>
            <a:r>
              <a:rPr lang="en-US" sz="1600" dirty="0"/>
              <a:t>Contact </a:t>
            </a:r>
            <a:r>
              <a:rPr lang="en-US" sz="1600" dirty="0" err="1"/>
              <a:t>fesa</a:t>
            </a:r>
            <a:r>
              <a:rPr lang="en-US" sz="1600" dirty="0"/>
              <a:t>-support for help &amp; feedback on improvements</a:t>
            </a:r>
          </a:p>
          <a:p>
            <a:pPr>
              <a:lnSpc>
                <a:spcPct val="90000"/>
              </a:lnSpc>
            </a:pPr>
            <a:r>
              <a:rPr lang="en-US" sz="1800" dirty="0"/>
              <a:t>Controls Configuration </a:t>
            </a:r>
            <a:r>
              <a:rPr lang="en-US" sz="1800" dirty="0" smtClean="0"/>
              <a:t>Service </a:t>
            </a:r>
            <a:r>
              <a:rPr lang="en-US" sz="1800" dirty="0"/>
              <a:t>(CCS) tools</a:t>
            </a:r>
          </a:p>
          <a:p>
            <a:pPr lvl="1">
              <a:lnSpc>
                <a:spcPct val="90000"/>
              </a:lnSpc>
            </a:pPr>
            <a:r>
              <a:rPr lang="en-US" sz="1600" dirty="0"/>
              <a:t>Presentation/demo of the new migration tools</a:t>
            </a:r>
            <a:r>
              <a:rPr lang="en-US" sz="1600" b="1" dirty="0"/>
              <a:t>: October </a:t>
            </a:r>
            <a:r>
              <a:rPr lang="en-US" sz="1600" b="1" dirty="0" smtClean="0"/>
              <a:t>2015</a:t>
            </a:r>
            <a:endParaRPr lang="en-US" sz="1400" dirty="0"/>
          </a:p>
          <a:p>
            <a:pPr lvl="1">
              <a:lnSpc>
                <a:spcPct val="90000"/>
              </a:lnSpc>
            </a:pPr>
            <a:r>
              <a:rPr lang="en-US" sz="1600" b="1" dirty="0" smtClean="0"/>
              <a:t>On</a:t>
            </a:r>
            <a:r>
              <a:rPr lang="en-US" sz="1600" b="1" dirty="0"/>
              <a:t>-demand training sessions </a:t>
            </a:r>
            <a:r>
              <a:rPr lang="en-US" sz="1600" dirty="0"/>
              <a:t>between CCS Support and EQP </a:t>
            </a:r>
            <a:r>
              <a:rPr lang="en-US" sz="1600" dirty="0" smtClean="0"/>
              <a:t>developers</a:t>
            </a:r>
            <a:endParaRPr lang="en-US" sz="1600" dirty="0"/>
          </a:p>
          <a:p>
            <a:pPr lvl="1">
              <a:lnSpc>
                <a:spcPct val="90000"/>
              </a:lnSpc>
            </a:pPr>
            <a:r>
              <a:rPr lang="en-US" sz="1600" dirty="0"/>
              <a:t>Developers with </a:t>
            </a:r>
            <a:r>
              <a:rPr lang="en-US" sz="1600" dirty="0" smtClean="0"/>
              <a:t>new </a:t>
            </a:r>
            <a:r>
              <a:rPr lang="en-US" sz="1600" dirty="0"/>
              <a:t>class </a:t>
            </a:r>
            <a:r>
              <a:rPr lang="en-US" sz="1600" dirty="0" smtClean="0"/>
              <a:t>design </a:t>
            </a:r>
            <a:r>
              <a:rPr lang="en-US" sz="1600" dirty="0"/>
              <a:t>should contact CCS Support </a:t>
            </a:r>
            <a:r>
              <a:rPr lang="en-US" sz="1600" dirty="0" smtClean="0"/>
              <a:t>for </a:t>
            </a:r>
            <a:r>
              <a:rPr lang="en-US" sz="1600" dirty="0"/>
              <a:t>migration tests </a:t>
            </a:r>
            <a:r>
              <a:rPr lang="en-US" sz="1600" dirty="0" smtClean="0"/>
              <a:t>on </a:t>
            </a:r>
            <a:r>
              <a:rPr lang="en-US" sz="1600" dirty="0"/>
              <a:t>our </a:t>
            </a:r>
            <a:r>
              <a:rPr lang="en-US" sz="1600" dirty="0" err="1" smtClean="0"/>
              <a:t>testbed</a:t>
            </a:r>
            <a:endParaRPr lang="en-US" sz="1600" dirty="0" smtClean="0"/>
          </a:p>
          <a:p>
            <a:pPr>
              <a:lnSpc>
                <a:spcPct val="90000"/>
              </a:lnSpc>
            </a:pPr>
            <a:r>
              <a:rPr lang="en-US" sz="2000" b="1" dirty="0" smtClean="0"/>
              <a:t>User feedback </a:t>
            </a:r>
            <a:r>
              <a:rPr lang="en-US" sz="2000" b="1" dirty="0"/>
              <a:t>on </a:t>
            </a:r>
            <a:r>
              <a:rPr lang="en-US" sz="2000" b="1" dirty="0" smtClean="0"/>
              <a:t>tools improvements </a:t>
            </a:r>
            <a:r>
              <a:rPr lang="en-US" sz="2000" b="1" dirty="0"/>
              <a:t>is essential as soon as </a:t>
            </a:r>
            <a:r>
              <a:rPr lang="en-US" sz="2000" b="1" dirty="0" smtClean="0"/>
              <a:t>possible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27485927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9138"/>
            <a:ext cx="8226854" cy="71584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Post ACCOR Renovations and </a:t>
            </a:r>
            <a:r>
              <a:rPr lang="en-US" dirty="0" smtClean="0"/>
              <a:t>EoL</a:t>
            </a:r>
            <a:br>
              <a:rPr lang="en-US" dirty="0" smtClean="0"/>
            </a:br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Eugenia Hatziangeli - BE/CO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94382" y="1093121"/>
            <a:ext cx="8773056" cy="5028279"/>
          </a:xfrm>
        </p:spPr>
        <p:txBody>
          <a:bodyPr>
            <a:normAutofit/>
          </a:bodyPr>
          <a:lstStyle/>
          <a:p>
            <a:r>
              <a:rPr lang="en-US" sz="2400" dirty="0" smtClean="0"/>
              <a:t>We have now an </a:t>
            </a:r>
            <a:r>
              <a:rPr lang="en-US" sz="2400" b="1" dirty="0" smtClean="0"/>
              <a:t>agreed roadmap </a:t>
            </a:r>
            <a:r>
              <a:rPr lang="en-US" sz="2400" dirty="0" smtClean="0"/>
              <a:t>with all Eq. groups for the remaining </a:t>
            </a:r>
            <a:r>
              <a:rPr lang="en-US" sz="2400" b="1" dirty="0" smtClean="0"/>
              <a:t>post ACCOR renovations </a:t>
            </a:r>
            <a:r>
              <a:rPr lang="en-US" sz="2400" dirty="0" smtClean="0"/>
              <a:t>(</a:t>
            </a:r>
            <a:r>
              <a:rPr lang="en-US" sz="2400" b="1" dirty="0" smtClean="0"/>
              <a:t>900 FEs</a:t>
            </a:r>
            <a:r>
              <a:rPr lang="en-US" sz="2400" dirty="0" smtClean="0"/>
              <a:t>) and </a:t>
            </a:r>
            <a:r>
              <a:rPr lang="en-US" sz="2400" b="1" dirty="0" smtClean="0"/>
              <a:t>EoL</a:t>
            </a:r>
            <a:r>
              <a:rPr lang="en-US" sz="2400" dirty="0" smtClean="0"/>
              <a:t> of controls components </a:t>
            </a:r>
          </a:p>
          <a:p>
            <a:pPr lvl="1"/>
            <a:r>
              <a:rPr lang="en-US" sz="2000" dirty="0" smtClean="0"/>
              <a:t>EDMS</a:t>
            </a:r>
            <a:r>
              <a:rPr lang="en-US" sz="2000" dirty="0"/>
              <a:t>, shared-access document </a:t>
            </a:r>
            <a:r>
              <a:rPr lang="en-US" sz="2000" dirty="0" smtClean="0"/>
              <a:t>will be available soon</a:t>
            </a:r>
          </a:p>
          <a:p>
            <a:r>
              <a:rPr lang="en-US" sz="2400" dirty="0" smtClean="0"/>
              <a:t>Remaining actions</a:t>
            </a:r>
          </a:p>
          <a:p>
            <a:pPr lvl="1"/>
            <a:r>
              <a:rPr lang="en-US" sz="2000" dirty="0" smtClean="0"/>
              <a:t>BI roadmap by end 2015</a:t>
            </a:r>
          </a:p>
          <a:p>
            <a:pPr lvl="1"/>
            <a:r>
              <a:rPr lang="en-US" sz="2000" dirty="0" smtClean="0"/>
              <a:t>CO </a:t>
            </a:r>
            <a:r>
              <a:rPr lang="en-US" sz="2000" dirty="0" smtClean="0">
                <a:latin typeface="Wingdings"/>
                <a:ea typeface="Wingdings"/>
                <a:cs typeface="Wingdings"/>
                <a:sym typeface="Wingdings"/>
              </a:rPr>
              <a:t></a:t>
            </a:r>
            <a:r>
              <a:rPr lang="en-US" sz="2000" dirty="0" smtClean="0"/>
              <a:t> Eq. groups discussions on GM support until LS2</a:t>
            </a:r>
          </a:p>
          <a:p>
            <a:pPr lvl="1"/>
            <a:r>
              <a:rPr lang="en-US" sz="2000" dirty="0" smtClean="0"/>
              <a:t>Dedicated </a:t>
            </a:r>
            <a:r>
              <a:rPr lang="en-US" sz="2000" dirty="0"/>
              <a:t>meetings with Eq. groups </a:t>
            </a:r>
            <a:r>
              <a:rPr lang="en-US" sz="2000" dirty="0" smtClean="0"/>
              <a:t>to </a:t>
            </a:r>
            <a:r>
              <a:rPr lang="en-US" sz="2000" dirty="0"/>
              <a:t>address the few renovations not compliant with </a:t>
            </a:r>
            <a:r>
              <a:rPr lang="en-US" sz="2000" dirty="0" smtClean="0"/>
              <a:t>EoL </a:t>
            </a:r>
            <a:r>
              <a:rPr lang="en-US" sz="2000" dirty="0"/>
              <a:t>(SPS BLMs, B-</a:t>
            </a:r>
            <a:r>
              <a:rPr lang="en-US" sz="2000" dirty="0" smtClean="0"/>
              <a:t>TRAINs)</a:t>
            </a:r>
          </a:p>
          <a:p>
            <a:r>
              <a:rPr lang="en-US" sz="2400" dirty="0"/>
              <a:t>D</a:t>
            </a:r>
            <a:r>
              <a:rPr lang="en-US" sz="2400" dirty="0" smtClean="0"/>
              <a:t>evelopers should provide </a:t>
            </a:r>
            <a:r>
              <a:rPr lang="en-US" sz="2400" b="1" dirty="0" smtClean="0"/>
              <a:t>feedback</a:t>
            </a:r>
            <a:r>
              <a:rPr lang="en-US" sz="2400" dirty="0" smtClean="0"/>
              <a:t> </a:t>
            </a:r>
            <a:r>
              <a:rPr lang="en-US" sz="2400" dirty="0"/>
              <a:t>to Configuration Service </a:t>
            </a:r>
            <a:r>
              <a:rPr lang="en-US" sz="2400" dirty="0" smtClean="0"/>
              <a:t>and </a:t>
            </a:r>
            <a:r>
              <a:rPr lang="en-US" sz="2400" dirty="0"/>
              <a:t>FESA </a:t>
            </a:r>
            <a:r>
              <a:rPr lang="en-US" sz="2400" b="1" dirty="0" smtClean="0"/>
              <a:t>tools</a:t>
            </a:r>
            <a:r>
              <a:rPr lang="en-US" sz="2400" dirty="0" smtClean="0"/>
              <a:t> for </a:t>
            </a:r>
            <a:r>
              <a:rPr lang="en-US" sz="2400" b="1" dirty="0" smtClean="0"/>
              <a:t>needed functionality</a:t>
            </a:r>
          </a:p>
          <a:p>
            <a:endParaRPr lang="en-US" sz="2400" dirty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0336908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CERN_ENdept_Presentation_ArialFont copy">
  <a:themeElements>
    <a:clrScheme name="CERN">
      <a:dk1>
        <a:srgbClr val="0C377B"/>
      </a:dk1>
      <a:lt1>
        <a:srgbClr val="FFFFFF"/>
      </a:lt1>
      <a:dk2>
        <a:srgbClr val="333333"/>
      </a:dk2>
      <a:lt2>
        <a:srgbClr val="999999"/>
      </a:lt2>
      <a:accent1>
        <a:srgbClr val="0C377B"/>
      </a:accent1>
      <a:accent2>
        <a:srgbClr val="A40000"/>
      </a:accent2>
      <a:accent3>
        <a:srgbClr val="4F9A06"/>
      </a:accent3>
      <a:accent4>
        <a:srgbClr val="5197CC"/>
      </a:accent4>
      <a:accent5>
        <a:srgbClr val="EF2929"/>
      </a:accent5>
      <a:accent6>
        <a:srgbClr val="8AE234"/>
      </a:accent6>
      <a:hlink>
        <a:srgbClr val="3465A4"/>
      </a:hlink>
      <a:folHlink>
        <a:srgbClr val="3465A4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3659</TotalTime>
  <Words>2649</Words>
  <Application>Microsoft Macintosh PowerPoint</Application>
  <PresentationFormat>On-screen Show (4:3)</PresentationFormat>
  <Paragraphs>424</Paragraphs>
  <Slides>22</Slides>
  <Notes>10</Notes>
  <HiddenSlides>1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CERN_ENdept_Presentation_ArialFont copy</vt:lpstr>
      <vt:lpstr>Controls Renovations and End of Life (EoL) plan of major components of the controls infrastructure</vt:lpstr>
      <vt:lpstr>Contents</vt:lpstr>
      <vt:lpstr>Post ACCOR Renovations and EoL - Context</vt:lpstr>
      <vt:lpstr>CO Roadmap - EoL and Support</vt:lpstr>
      <vt:lpstr>Renovation Roadmaps by EQP Groups</vt:lpstr>
      <vt:lpstr>Alignment of Renovation Plans &amp; EoL (1/2)</vt:lpstr>
      <vt:lpstr>Alignment of Renovation Plans &amp; EoL (2/2)</vt:lpstr>
      <vt:lpstr>CO Tools for Renovation</vt:lpstr>
      <vt:lpstr>Post ACCOR Renovations and EoL Summary</vt:lpstr>
      <vt:lpstr>PowerPoint Presentation</vt:lpstr>
      <vt:lpstr>Renovation of Timing Pulsed Distribution Network</vt:lpstr>
      <vt:lpstr>GMT Central Timing Renovation </vt:lpstr>
      <vt:lpstr>Renovation of GMT External Conditions</vt:lpstr>
      <vt:lpstr>Timing PLS-SU Receivers</vt:lpstr>
      <vt:lpstr>OASIS – Consolidation of Oasis Triggers</vt:lpstr>
      <vt:lpstr>OASIS - Eradication of VXI systems</vt:lpstr>
      <vt:lpstr>LHC WorldFIP Infrastructure </vt:lpstr>
      <vt:lpstr>Removal of Obsolete Cables</vt:lpstr>
      <vt:lpstr>Other Hardware Upgrades in a glance</vt:lpstr>
      <vt:lpstr>Upgrades of Control Software Services</vt:lpstr>
      <vt:lpstr>Upgrades of Control Room Applications</vt:lpstr>
      <vt:lpstr>Controls Consolidations/Renovations Summary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Pierre Bonnal</dc:creator>
  <cp:lastModifiedBy>Eugenia HATZIANGELI</cp:lastModifiedBy>
  <cp:revision>157</cp:revision>
  <dcterms:created xsi:type="dcterms:W3CDTF">2014-04-09T15:49:20Z</dcterms:created>
  <dcterms:modified xsi:type="dcterms:W3CDTF">2015-09-30T12:04:20Z</dcterms:modified>
</cp:coreProperties>
</file>