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4" r:id="rId1"/>
  </p:sldMasterIdLst>
  <p:notesMasterIdLst>
    <p:notesMasterId r:id="rId14"/>
  </p:notesMasterIdLst>
  <p:handoutMasterIdLst>
    <p:handoutMasterId r:id="rId15"/>
  </p:handoutMasterIdLst>
  <p:sldIdLst>
    <p:sldId id="389" r:id="rId2"/>
    <p:sldId id="390" r:id="rId3"/>
    <p:sldId id="391" r:id="rId4"/>
    <p:sldId id="393" r:id="rId5"/>
    <p:sldId id="392" r:id="rId6"/>
    <p:sldId id="394" r:id="rId7"/>
    <p:sldId id="395" r:id="rId8"/>
    <p:sldId id="399" r:id="rId9"/>
    <p:sldId id="396" r:id="rId10"/>
    <p:sldId id="398" r:id="rId11"/>
    <p:sldId id="400" r:id="rId12"/>
    <p:sldId id="39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B99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7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2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ABA37-8096-1D4F-8FF7-D9A3BB0CA658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3CA7B-3EFE-0147-9D2D-BA0A908F36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9071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F890B-C361-4340-A52B-7D443A732EBC}" type="datetimeFigureOut">
              <a:rPr lang="en-GB" smtClean="0"/>
              <a:t>29/09/2015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43A7F-6C9C-4B79-A33B-F112B3095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433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75" y="5616056"/>
            <a:ext cx="4300872" cy="8991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/event/436424/</a:t>
            </a:r>
            <a:endParaRPr lang="en-GB" sz="1200" dirty="0">
              <a:solidFill>
                <a:srgbClr val="5197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65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978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75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85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56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424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0" y="2971800"/>
            <a:ext cx="4300872" cy="89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583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75" y="6354981"/>
            <a:ext cx="1722177" cy="35967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02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421" y="644057"/>
            <a:ext cx="8226854" cy="178399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Main MPE Activities during </a:t>
            </a:r>
            <a:r>
              <a:rPr lang="en-US" dirty="0" smtClean="0"/>
              <a:t>YETS/EYETS/LS2 </a:t>
            </a:r>
            <a:r>
              <a:rPr lang="en-US" dirty="0"/>
              <a:t>and the Provision of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212327"/>
            <a:ext cx="8226425" cy="3061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Andrzej Siemko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1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85" y="210709"/>
            <a:ext cx="8596590" cy="421419"/>
          </a:xfrm>
        </p:spPr>
        <p:txBody>
          <a:bodyPr>
            <a:noAutofit/>
          </a:bodyPr>
          <a:lstStyle/>
          <a:p>
            <a:pPr algn="ctr"/>
            <a:r>
              <a:rPr lang="en-GB" sz="2800" dirty="0"/>
              <a:t>Magnet Interlock consolidation in PS </a:t>
            </a:r>
            <a:r>
              <a:rPr lang="en-GB" sz="2800" dirty="0" smtClean="0"/>
              <a:t>complex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4686" y="954157"/>
            <a:ext cx="8658970" cy="652976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MPE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is committed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to continue deployment of generic, COTS based Warm Magnet Interlock System (WIC)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kern="0" dirty="0">
                <a:solidFill>
                  <a:schemeClr val="tx1"/>
                </a:solidFill>
                <a:latin typeface="Calibri" panose="020F0502020204030204" pitchFamily="34" charset="0"/>
              </a:rPr>
              <a:t>&gt;33 instances already deployed in LHC, TI2, TI8, SPS, AWAKE, </a:t>
            </a:r>
            <a:r>
              <a:rPr lang="en-US" sz="20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HighRadMat</a:t>
            </a:r>
            <a:r>
              <a:rPr lang="en-US" sz="2000" kern="0" dirty="0">
                <a:solidFill>
                  <a:schemeClr val="tx1"/>
                </a:solidFill>
                <a:latin typeface="Calibri" panose="020F0502020204030204" pitchFamily="34" charset="0"/>
              </a:rPr>
              <a:t>, TT10/20, PSB, LINAC4, HIE-ISOLDE, LINAC3 and LEIR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</a:rPr>
              <a:t>3 families of legacy interlock systems still remain today (PS, North Area + AD/TT2/East Area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/…)</a:t>
            </a:r>
          </a:p>
          <a:p>
            <a:pPr marL="0" indent="0">
              <a:spcBef>
                <a:spcPts val="600"/>
              </a:spcBef>
              <a:buNone/>
            </a:pP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</a:rPr>
              <a:t>Aiming for coherent consolidation plans in-line with EPC and MSC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</a:rPr>
              <a:t>complete main proton chain by end of LS2 (including PS, L4-PSB-PS transfer lines, TT2/</a:t>
            </a:r>
            <a:r>
              <a:rPr lang="en-GB" sz="2000" dirty="0" err="1">
                <a:solidFill>
                  <a:schemeClr val="tx1"/>
                </a:solidFill>
                <a:latin typeface="Calibri" panose="020F0502020204030204" pitchFamily="34" charset="0"/>
              </a:rPr>
              <a:t>nTOF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</a:rPr>
              <a:t>/TT10, East Area?)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</a:rPr>
              <a:t>remaining EXP areas by LS3 (AD, North Area, BA80)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</a:rPr>
              <a:t>Detailed discussions ongoing in view of EYETS and LS2 activities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Markus Zerlauth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5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2400" dirty="0"/>
              <a:t>Magnet Interlock consolidation in PS </a:t>
            </a:r>
            <a:r>
              <a:rPr lang="en-GB" sz="2400" dirty="0" smtClean="0"/>
              <a:t>complex (contd.)</a:t>
            </a:r>
            <a:br>
              <a:rPr lang="en-GB" sz="2400" dirty="0" smtClean="0"/>
            </a:br>
            <a:r>
              <a:rPr lang="en-GB" sz="2400" dirty="0" smtClean="0"/>
              <a:t>WIC installation – generic solution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Markus Zerlauth TE-MPE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\\cern.ch\dfs\Projects\MagnetInterlocks\WIC PS\Pictures\365_FromMagnetsToAuxInterlocks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36" y="3434152"/>
            <a:ext cx="868856" cy="1674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ern.ch\dfs\Projects\MagnetInterlocks\WIC PS\Pictures\355_AuxInterlocksRack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540" y="4238040"/>
            <a:ext cx="738416" cy="1190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\\cern.ch\dfs\Projects\MagnetInterlocks\WIC PS\Pictures\365_AuxInterlockRack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24" y="3930381"/>
            <a:ext cx="1080135" cy="170878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ontent Placeholder 4"/>
          <p:cNvSpPr>
            <a:spLocks noGrp="1"/>
          </p:cNvSpPr>
          <p:nvPr>
            <p:ph sz="quarter" idx="13"/>
          </p:nvPr>
        </p:nvSpPr>
        <p:spPr>
          <a:xfrm>
            <a:off x="132335" y="5690521"/>
            <a:ext cx="2142621" cy="4748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400" b="1" dirty="0">
                <a:latin typeface="Calibri" pitchFamily="34" charset="0"/>
              </a:rPr>
              <a:t>Legacy magnet interlocks for PS mains and </a:t>
            </a:r>
            <a:r>
              <a:rPr lang="en-US" sz="1400" b="1" dirty="0" smtClean="0">
                <a:latin typeface="Calibri" pitchFamily="34" charset="0"/>
              </a:rPr>
              <a:t>auxiliaries</a:t>
            </a:r>
            <a:endParaRPr lang="en-US" b="1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1259" y="2547014"/>
            <a:ext cx="5316703" cy="329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57200" y="1144988"/>
            <a:ext cx="8229600" cy="1232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GB" kern="0">
                <a:solidFill>
                  <a:schemeClr val="tx1">
                    <a:lumMod val="60000"/>
                    <a:lumOff val="40000"/>
                  </a:schemeClr>
                </a:solidFill>
              </a:rPr>
              <a:t>Standardized </a:t>
            </a:r>
            <a:r>
              <a:rPr lang="en-GB" kern="0"/>
              <a:t>interlock system for normal conducting magnets </a:t>
            </a:r>
            <a:r>
              <a:rPr lang="en-US" kern="0"/>
              <a:t>based on </a:t>
            </a:r>
            <a:r>
              <a:rPr lang="en-US" kern="0">
                <a:solidFill>
                  <a:schemeClr val="tx1">
                    <a:lumMod val="60000"/>
                    <a:lumOff val="40000"/>
                  </a:schemeClr>
                </a:solidFill>
              </a:rPr>
              <a:t>Programmable Logic Controllers (PLC):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1600" kern="0">
                <a:solidFill>
                  <a:schemeClr val="tx1">
                    <a:lumMod val="60000"/>
                    <a:lumOff val="40000"/>
                  </a:schemeClr>
                </a:solidFill>
              </a:rPr>
              <a:t>Collects inputs </a:t>
            </a:r>
            <a:r>
              <a:rPr lang="en-US" sz="1600" kern="0"/>
              <a:t>from thermo-switches, flow switches and internal PC faults 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1600" kern="0">
                <a:solidFill>
                  <a:schemeClr val="tx1">
                    <a:lumMod val="60000"/>
                    <a:lumOff val="40000"/>
                  </a:schemeClr>
                </a:solidFill>
              </a:rPr>
              <a:t>Provides Permits to the power converter and beam interlock system</a:t>
            </a:r>
            <a:endParaRPr lang="en-US" sz="1600" kern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AutoShape 32"/>
          <p:cNvSpPr>
            <a:spLocks noChangeArrowheads="1"/>
          </p:cNvSpPr>
          <p:nvPr/>
        </p:nvSpPr>
        <p:spPr bwMode="auto">
          <a:xfrm>
            <a:off x="2636505" y="3237692"/>
            <a:ext cx="1094497" cy="647651"/>
          </a:xfrm>
          <a:prstGeom prst="can">
            <a:avLst>
              <a:gd name="adj" fmla="val 25000"/>
            </a:avLst>
          </a:prstGeom>
          <a:solidFill>
            <a:srgbClr val="DDDDDD"/>
          </a:solidFill>
          <a:ln w="9525">
            <a:solidFill>
              <a:srgbClr val="0055A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19" name="Text Box 33"/>
          <p:cNvSpPr txBox="1">
            <a:spLocks noChangeArrowheads="1"/>
          </p:cNvSpPr>
          <p:nvPr/>
        </p:nvSpPr>
        <p:spPr bwMode="auto">
          <a:xfrm>
            <a:off x="2590324" y="3176012"/>
            <a:ext cx="1216025" cy="65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cs typeface="Times New Roman" pitchFamily="18" charset="0"/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Configuration DB</a:t>
            </a:r>
            <a:endParaRPr lang="en-US" sz="12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694995" y="3434152"/>
            <a:ext cx="1209095" cy="2068152"/>
            <a:chOff x="414940" y="3572047"/>
            <a:chExt cx="1708789" cy="2961255"/>
          </a:xfrm>
        </p:grpSpPr>
        <p:sp>
          <p:nvSpPr>
            <p:cNvPr id="23" name="Text Box 33"/>
            <p:cNvSpPr txBox="1">
              <a:spLocks noChangeArrowheads="1"/>
            </p:cNvSpPr>
            <p:nvPr/>
          </p:nvSpPr>
          <p:spPr bwMode="auto">
            <a:xfrm>
              <a:off x="414940" y="6421577"/>
              <a:ext cx="239711" cy="11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cs typeface="Times New Roman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1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4" name="Line 34"/>
            <p:cNvSpPr>
              <a:spLocks noChangeShapeType="1"/>
            </p:cNvSpPr>
            <p:nvPr/>
          </p:nvSpPr>
          <p:spPr bwMode="auto">
            <a:xfrm flipV="1">
              <a:off x="1691681" y="3572047"/>
              <a:ext cx="432048" cy="101600"/>
            </a:xfrm>
            <a:prstGeom prst="line">
              <a:avLst/>
            </a:prstGeom>
            <a:noFill/>
            <a:ln w="22225">
              <a:solidFill>
                <a:srgbClr val="DDDDDD">
                  <a:lumMod val="50000"/>
                </a:srgb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90324" y="4295895"/>
            <a:ext cx="1409182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Replaced by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34762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85" y="103367"/>
            <a:ext cx="8596590" cy="904928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LHC magnet circuit re-commissioning, including powering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0345" y="1216549"/>
            <a:ext cx="8416456" cy="4931547"/>
          </a:xfrm>
        </p:spPr>
        <p:txBody>
          <a:bodyPr>
            <a:normAutofit/>
          </a:bodyPr>
          <a:lstStyle/>
          <a:p>
            <a:r>
              <a:rPr lang="en-US" sz="2400" dirty="0"/>
              <a:t>Similar campaign to LS1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Will require external expert level </a:t>
            </a:r>
            <a:r>
              <a:rPr lang="en-US" dirty="0" smtClean="0"/>
              <a:t>resources with experience from previous LHC campaigns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At present it is much less evident to find such resources</a:t>
            </a: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1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85" y="0"/>
            <a:ext cx="8596590" cy="811033"/>
          </a:xfrm>
        </p:spPr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11894" y="1019285"/>
            <a:ext cx="8226425" cy="512881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ELQA during LS2</a:t>
            </a:r>
          </a:p>
          <a:p>
            <a:pPr lvl="1"/>
            <a:r>
              <a:rPr lang="en-US" dirty="0"/>
              <a:t>AVAILABLE MANPOWER VS QUANTITY OF WORK DURING LS2</a:t>
            </a:r>
          </a:p>
          <a:p>
            <a:pPr lvl="1"/>
            <a:endParaRPr lang="en-US" dirty="0"/>
          </a:p>
          <a:p>
            <a:r>
              <a:rPr lang="en-US" dirty="0"/>
              <a:t>Upgrade of DQYPQ “Quadrupole Yellow Racks”</a:t>
            </a:r>
          </a:p>
          <a:p>
            <a:endParaRPr lang="en-US" dirty="0"/>
          </a:p>
          <a:p>
            <a:r>
              <a:rPr lang="en-US" dirty="0"/>
              <a:t>Upgrade of </a:t>
            </a:r>
            <a:r>
              <a:rPr lang="en-US" smtClean="0"/>
              <a:t>QPS systems</a:t>
            </a:r>
            <a:endParaRPr lang="en-US" dirty="0"/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Maintenance of Energy Extraction Systems</a:t>
            </a:r>
          </a:p>
          <a:p>
            <a:pPr lvl="1"/>
            <a:r>
              <a:rPr lang="en-US" dirty="0"/>
              <a:t>13 kA EE</a:t>
            </a:r>
          </a:p>
          <a:p>
            <a:pPr lvl="1"/>
            <a:r>
              <a:rPr lang="en-US" dirty="0"/>
              <a:t>600 A EE</a:t>
            </a:r>
          </a:p>
          <a:p>
            <a:pPr marL="448056" lvl="1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Deployment of WIC interlocks in PS</a:t>
            </a:r>
          </a:p>
          <a:p>
            <a:endParaRPr lang="en-US" dirty="0"/>
          </a:p>
          <a:p>
            <a:r>
              <a:rPr lang="en-US" dirty="0"/>
              <a:t>LHC magnet circuit re-commissioning, including powering tests</a:t>
            </a: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453226"/>
            <a:ext cx="8226854" cy="596346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Scenario assumed for ELQA activities during LS2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14115"/>
            <a:ext cx="8226425" cy="4659685"/>
          </a:xfrm>
        </p:spPr>
        <p:txBody>
          <a:bodyPr>
            <a:normAutofit fontScale="92500" lnSpcReduction="10000"/>
          </a:bodyPr>
          <a:lstStyle/>
          <a:p>
            <a:pPr marL="493776" lvl="0" indent="-457200">
              <a:spcBef>
                <a:spcPct val="20000"/>
              </a:spcBef>
              <a:buClr>
                <a:srgbClr val="DDDDDD"/>
              </a:buClr>
              <a:buSzPct val="80000"/>
            </a:pPr>
            <a:r>
              <a:rPr lang="en-US" sz="2600" dirty="0" smtClean="0">
                <a:solidFill>
                  <a:schemeClr val="tx1"/>
                </a:solidFill>
                <a:cs typeface="+mn-cs"/>
              </a:rPr>
              <a:t>- ELQA </a:t>
            </a:r>
            <a:r>
              <a:rPr lang="en-US" sz="2600" dirty="0">
                <a:solidFill>
                  <a:schemeClr val="tx1"/>
                </a:solidFill>
                <a:cs typeface="+mn-cs"/>
              </a:rPr>
              <a:t>campaign at cold before warm up of magnets for LS2 activities</a:t>
            </a:r>
          </a:p>
          <a:p>
            <a:pPr marL="493776" lvl="0" indent="-457200">
              <a:spcBef>
                <a:spcPct val="20000"/>
              </a:spcBef>
              <a:buClr>
                <a:srgbClr val="DDDDDD"/>
              </a:buClr>
              <a:buSzPct val="80000"/>
            </a:pPr>
            <a:endParaRPr lang="en-US" sz="2600" dirty="0">
              <a:solidFill>
                <a:schemeClr val="tx1"/>
              </a:solidFill>
              <a:cs typeface="+mn-cs"/>
            </a:endParaRPr>
          </a:p>
          <a:p>
            <a:pPr marL="493776" lvl="0" indent="-457200">
              <a:spcBef>
                <a:spcPct val="20000"/>
              </a:spcBef>
              <a:buClr>
                <a:srgbClr val="DDDDDD"/>
              </a:buClr>
              <a:buSzPct val="80000"/>
            </a:pPr>
            <a:r>
              <a:rPr lang="en-US" sz="2600" dirty="0" smtClean="0">
                <a:solidFill>
                  <a:schemeClr val="tx1"/>
                </a:solidFill>
                <a:cs typeface="+mn-cs"/>
              </a:rPr>
              <a:t>- ELQA </a:t>
            </a:r>
            <a:r>
              <a:rPr lang="en-US" sz="2600" dirty="0">
                <a:solidFill>
                  <a:schemeClr val="tx1"/>
                </a:solidFill>
                <a:cs typeface="+mn-cs"/>
              </a:rPr>
              <a:t>campaign at warm before start of LS2 activities</a:t>
            </a:r>
          </a:p>
          <a:p>
            <a:pPr marL="493776" lvl="0" indent="-457200">
              <a:spcBef>
                <a:spcPct val="20000"/>
              </a:spcBef>
              <a:buClr>
                <a:srgbClr val="DDDDDD"/>
              </a:buClr>
              <a:buSzPct val="80000"/>
            </a:pPr>
            <a:endParaRPr lang="en-US" sz="2600" dirty="0">
              <a:solidFill>
                <a:schemeClr val="tx1"/>
              </a:solidFill>
              <a:cs typeface="+mn-cs"/>
            </a:endParaRPr>
          </a:p>
          <a:p>
            <a:pPr marL="493776" lvl="0" indent="-457200">
              <a:spcBef>
                <a:spcPct val="20000"/>
              </a:spcBef>
              <a:buClr>
                <a:srgbClr val="DDDDDD"/>
              </a:buClr>
              <a:buSzPct val="80000"/>
            </a:pPr>
            <a:r>
              <a:rPr lang="en-US" sz="2600" dirty="0" smtClean="0">
                <a:solidFill>
                  <a:schemeClr val="tx1"/>
                </a:solidFill>
                <a:cs typeface="+mn-cs"/>
              </a:rPr>
              <a:t>- ELQA (AIV, MIC &amp; DOC) </a:t>
            </a:r>
            <a:r>
              <a:rPr lang="en-US" sz="2600" dirty="0">
                <a:solidFill>
                  <a:schemeClr val="tx1"/>
                </a:solidFill>
                <a:cs typeface="+mn-cs"/>
              </a:rPr>
              <a:t>for 5 to 10 magnets to be replaced </a:t>
            </a:r>
            <a:r>
              <a:rPr lang="en-US" sz="2600" dirty="0" smtClean="0">
                <a:solidFill>
                  <a:schemeClr val="tx1"/>
                </a:solidFill>
                <a:cs typeface="+mn-cs"/>
              </a:rPr>
              <a:t>and </a:t>
            </a:r>
            <a:r>
              <a:rPr lang="en-US" sz="2600" dirty="0">
                <a:solidFill>
                  <a:schemeClr val="tx1"/>
                </a:solidFill>
                <a:cs typeface="+mn-cs"/>
              </a:rPr>
              <a:t>NC diagnostics</a:t>
            </a:r>
          </a:p>
          <a:p>
            <a:pPr marL="493776" lvl="0" indent="-457200">
              <a:spcBef>
                <a:spcPct val="20000"/>
              </a:spcBef>
              <a:buClr>
                <a:srgbClr val="DDDDDD"/>
              </a:buClr>
              <a:buSzPct val="80000"/>
            </a:pPr>
            <a:endParaRPr lang="en-US" sz="2600" dirty="0">
              <a:solidFill>
                <a:schemeClr val="tx1"/>
              </a:solidFill>
              <a:cs typeface="+mn-cs"/>
            </a:endParaRPr>
          </a:p>
          <a:p>
            <a:pPr marL="493776" lvl="0" indent="-457200">
              <a:spcBef>
                <a:spcPct val="20000"/>
              </a:spcBef>
              <a:buClr>
                <a:srgbClr val="DDDDDD"/>
              </a:buClr>
              <a:buSzPct val="80000"/>
            </a:pPr>
            <a:r>
              <a:rPr lang="en-US" sz="2600" dirty="0" smtClean="0">
                <a:solidFill>
                  <a:schemeClr val="tx1"/>
                </a:solidFill>
                <a:cs typeface="+mn-cs"/>
              </a:rPr>
              <a:t>- ELQA </a:t>
            </a:r>
            <a:r>
              <a:rPr lang="en-US" sz="2600" dirty="0">
                <a:solidFill>
                  <a:schemeClr val="tx1"/>
                </a:solidFill>
                <a:cs typeface="+mn-cs"/>
              </a:rPr>
              <a:t>campaign at warm before cool down after LS2 </a:t>
            </a:r>
          </a:p>
          <a:p>
            <a:pPr marL="493776" lvl="0" indent="-457200">
              <a:spcBef>
                <a:spcPct val="20000"/>
              </a:spcBef>
              <a:buClr>
                <a:srgbClr val="DDDDDD"/>
              </a:buClr>
              <a:buSzPct val="80000"/>
            </a:pPr>
            <a:endParaRPr lang="en-US" sz="2600" dirty="0">
              <a:solidFill>
                <a:schemeClr val="tx1"/>
              </a:solidFill>
              <a:cs typeface="+mn-cs"/>
            </a:endParaRPr>
          </a:p>
          <a:p>
            <a:pPr marL="493776" lvl="0" indent="-457200">
              <a:spcBef>
                <a:spcPct val="20000"/>
              </a:spcBef>
              <a:buClr>
                <a:srgbClr val="DDDDDD"/>
              </a:buClr>
              <a:buSzPct val="80000"/>
            </a:pPr>
            <a:r>
              <a:rPr lang="en-US" sz="2600" dirty="0" smtClean="0">
                <a:solidFill>
                  <a:schemeClr val="tx1"/>
                </a:solidFill>
                <a:cs typeface="+mn-cs"/>
              </a:rPr>
              <a:t>- Final </a:t>
            </a:r>
            <a:r>
              <a:rPr lang="en-US" sz="2600" dirty="0">
                <a:solidFill>
                  <a:schemeClr val="tx1"/>
                </a:solidFill>
                <a:cs typeface="+mn-cs"/>
              </a:rPr>
              <a:t>ELQA campaign at cold before powering tests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5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70813"/>
            <a:ext cx="8226854" cy="564543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ELQA during LS2 – external resources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86248" y="691763"/>
            <a:ext cx="8468138" cy="550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1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421" y="87464"/>
            <a:ext cx="8226854" cy="46912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ELQA during LS2 – required resources (total)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46490" y="556591"/>
            <a:ext cx="8591671" cy="570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20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85" y="0"/>
            <a:ext cx="8596590" cy="811033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ELQA – external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11894" y="1019285"/>
            <a:ext cx="8226425" cy="51288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Three contacts </a:t>
            </a:r>
            <a:r>
              <a:rPr lang="en-US" sz="2400" dirty="0"/>
              <a:t>with HNINP, Cracow for upgrading the ELQA test systems for LS2 are signed and </a:t>
            </a:r>
            <a:r>
              <a:rPr lang="en-US" sz="2400" dirty="0" smtClean="0"/>
              <a:t>running</a:t>
            </a:r>
          </a:p>
          <a:p>
            <a:r>
              <a:rPr lang="en-GB" sz="2400" dirty="0" smtClean="0"/>
              <a:t>One additional contract with the same Institute for assistance during TS, YETS and EYETS is signed and also operational</a:t>
            </a:r>
            <a:endParaRPr lang="en-US" sz="2400" dirty="0"/>
          </a:p>
          <a:p>
            <a:r>
              <a:rPr lang="en-US" sz="2400" dirty="0"/>
              <a:t>Contracts for the resources for LS2 ELQA  activities are not yet signed, but preliminarily  agreed with HNINP</a:t>
            </a:r>
          </a:p>
          <a:p>
            <a:pPr lvl="1"/>
            <a:r>
              <a:rPr lang="en-US" dirty="0"/>
              <a:t>Total cost nearing 3 MCHF</a:t>
            </a: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7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85" y="1"/>
            <a:ext cx="8596590" cy="47707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Upgrade of DQYPQ “Quadrupole Yellow Racks”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7221" y="739471"/>
            <a:ext cx="8404530" cy="5408626"/>
          </a:xfrm>
        </p:spPr>
        <p:txBody>
          <a:bodyPr>
            <a:normAutofit/>
          </a:bodyPr>
          <a:lstStyle/>
          <a:p>
            <a:pPr marL="728726" lvl="1" indent="-457200">
              <a:spcBef>
                <a:spcPct val="20000"/>
              </a:spcBef>
              <a:buClr>
                <a:srgbClr val="DDDDDD"/>
              </a:buClr>
              <a:buSzPct val="80000"/>
            </a:pPr>
            <a:r>
              <a:rPr lang="en-US" sz="2000" dirty="0">
                <a:solidFill>
                  <a:schemeClr val="tx1"/>
                </a:solidFill>
                <a:cs typeface="+mn-cs"/>
              </a:rPr>
              <a:t>Similar to DQYPB “Dipole Yellow </a:t>
            </a:r>
            <a:r>
              <a:rPr lang="en-US" sz="2000" dirty="0" err="1">
                <a:solidFill>
                  <a:schemeClr val="tx1"/>
                </a:solidFill>
                <a:cs typeface="+mn-cs"/>
              </a:rPr>
              <a:t>Racs</a:t>
            </a:r>
            <a:r>
              <a:rPr lang="en-US" sz="2000" dirty="0">
                <a:solidFill>
                  <a:schemeClr val="tx1"/>
                </a:solidFill>
                <a:cs typeface="+mn-cs"/>
              </a:rPr>
              <a:t>” performed during </a:t>
            </a:r>
            <a:r>
              <a:rPr lang="en-US" sz="2000" dirty="0" smtClean="0">
                <a:solidFill>
                  <a:schemeClr val="tx1"/>
                </a:solidFill>
                <a:cs typeface="+mn-cs"/>
              </a:rPr>
              <a:t>LS1.</a:t>
            </a:r>
            <a:endParaRPr lang="en-US" sz="2000" dirty="0">
              <a:solidFill>
                <a:schemeClr val="tx1"/>
              </a:solidFill>
              <a:cs typeface="+mn-cs"/>
            </a:endParaRPr>
          </a:p>
          <a:p>
            <a:pPr marL="905256" lvl="1" indent="-457200">
              <a:spcBef>
                <a:spcPct val="20000"/>
              </a:spcBef>
              <a:buClr>
                <a:srgbClr val="0055A0"/>
              </a:buClr>
              <a:buSzPct val="110000"/>
            </a:pPr>
            <a:endParaRPr lang="en-US" sz="2000" dirty="0">
              <a:solidFill>
                <a:schemeClr val="tx1"/>
              </a:solidFill>
              <a:cs typeface="+mn-cs"/>
            </a:endParaRPr>
          </a:p>
          <a:p>
            <a:pPr marL="905256" lvl="1" indent="-457200">
              <a:spcBef>
                <a:spcPct val="20000"/>
              </a:spcBef>
              <a:buClr>
                <a:srgbClr val="0055A0"/>
              </a:buClr>
              <a:buSzPct val="110000"/>
            </a:pPr>
            <a:r>
              <a:rPr lang="en-US" sz="2000" dirty="0">
                <a:solidFill>
                  <a:schemeClr val="tx1"/>
                </a:solidFill>
                <a:cs typeface="+mn-cs"/>
              </a:rPr>
              <a:t>“HL-LHC ready” principle (</a:t>
            </a:r>
            <a:r>
              <a:rPr lang="en-US" sz="2000" dirty="0" smtClean="0">
                <a:solidFill>
                  <a:schemeClr val="tx1"/>
                </a:solidFill>
                <a:cs typeface="+mn-cs"/>
              </a:rPr>
              <a:t>i.e</a:t>
            </a:r>
            <a:r>
              <a:rPr lang="en-US" sz="2000" dirty="0">
                <a:solidFill>
                  <a:schemeClr val="tx1"/>
                </a:solidFill>
                <a:cs typeface="+mn-cs"/>
              </a:rPr>
              <a:t>. no more changes required for covering the </a:t>
            </a:r>
            <a:r>
              <a:rPr lang="en-US" sz="2000" dirty="0" smtClean="0">
                <a:solidFill>
                  <a:schemeClr val="tx1"/>
                </a:solidFill>
                <a:cs typeface="+mn-cs"/>
              </a:rPr>
              <a:t>future needs)</a:t>
            </a:r>
            <a:endParaRPr lang="en-US" sz="2000" dirty="0">
              <a:solidFill>
                <a:schemeClr val="tx1"/>
              </a:solidFill>
              <a:cs typeface="+mn-cs"/>
            </a:endParaRPr>
          </a:p>
          <a:p>
            <a:pPr marL="905256" lvl="1" indent="-457200">
              <a:spcBef>
                <a:spcPct val="20000"/>
              </a:spcBef>
              <a:buClr>
                <a:srgbClr val="0055A0"/>
              </a:buClr>
              <a:buSzPct val="110000"/>
            </a:pPr>
            <a:r>
              <a:rPr lang="en-US" sz="2000" dirty="0" smtClean="0">
                <a:solidFill>
                  <a:schemeClr val="tx1"/>
                </a:solidFill>
                <a:cs typeface="+mn-cs"/>
              </a:rPr>
              <a:t>It concerns </a:t>
            </a:r>
            <a:r>
              <a:rPr lang="en-US" sz="2000" dirty="0">
                <a:solidFill>
                  <a:schemeClr val="tx1"/>
                </a:solidFill>
                <a:cs typeface="+mn-cs"/>
              </a:rPr>
              <a:t>less </a:t>
            </a:r>
            <a:r>
              <a:rPr lang="en-US" sz="2000" dirty="0" smtClean="0">
                <a:solidFill>
                  <a:schemeClr val="tx1"/>
                </a:solidFill>
                <a:cs typeface="+mn-cs"/>
              </a:rPr>
              <a:t>equipment (396 units instead of 1232), </a:t>
            </a:r>
            <a:r>
              <a:rPr lang="en-US" sz="2000" dirty="0">
                <a:solidFill>
                  <a:schemeClr val="tx1"/>
                </a:solidFill>
                <a:cs typeface="+mn-cs"/>
              </a:rPr>
              <a:t>but the required expert level resources are </a:t>
            </a:r>
            <a:r>
              <a:rPr lang="en-US" sz="2000" dirty="0" smtClean="0">
                <a:solidFill>
                  <a:schemeClr val="tx1"/>
                </a:solidFill>
                <a:cs typeface="+mn-cs"/>
              </a:rPr>
              <a:t>similar</a:t>
            </a:r>
          </a:p>
          <a:p>
            <a:pPr marL="905256" lvl="1" indent="-457200">
              <a:spcBef>
                <a:spcPct val="20000"/>
              </a:spcBef>
              <a:buClr>
                <a:srgbClr val="0055A0"/>
              </a:buClr>
              <a:buSzPct val="110000"/>
            </a:pPr>
            <a:r>
              <a:rPr lang="en-GB" sz="2000" dirty="0" smtClean="0"/>
              <a:t>Includes replacement of the existing </a:t>
            </a:r>
            <a:r>
              <a:rPr lang="en-GB" sz="2000" dirty="0"/>
              <a:t>version </a:t>
            </a:r>
            <a:r>
              <a:rPr lang="en-GB" sz="2000" dirty="0" smtClean="0"/>
              <a:t>of the QDS detection crate by a new - </a:t>
            </a:r>
            <a:r>
              <a:rPr lang="en-GB" sz="2000" dirty="0"/>
              <a:t>including next generation detection systems, enhanced quench heater supervision, fully redundant powering </a:t>
            </a:r>
            <a:r>
              <a:rPr lang="en-GB" sz="2000" dirty="0" smtClean="0"/>
              <a:t>and </a:t>
            </a:r>
            <a:r>
              <a:rPr lang="en-GB" sz="2000" dirty="0"/>
              <a:t>advanced options for crate supervision and maintenance</a:t>
            </a:r>
            <a:r>
              <a:rPr lang="en-GB" sz="2000" dirty="0" smtClean="0"/>
              <a:t>.</a:t>
            </a:r>
          </a:p>
          <a:p>
            <a:pPr marL="905256" lvl="1" indent="-457200">
              <a:spcBef>
                <a:spcPct val="20000"/>
              </a:spcBef>
              <a:buClr>
                <a:srgbClr val="0055A0"/>
              </a:buClr>
              <a:buSzPct val="110000"/>
            </a:pPr>
            <a:r>
              <a:rPr lang="en-GB" sz="2000" dirty="0" smtClean="0"/>
              <a:t>Includes DQHDS pulse current measurement transformers and a re-designed electrical shuffling module (DQLIM).</a:t>
            </a:r>
            <a:endParaRPr lang="en-US" sz="2000" dirty="0">
              <a:solidFill>
                <a:schemeClr val="tx1"/>
              </a:solidFill>
              <a:cs typeface="+mn-cs"/>
            </a:endParaRPr>
          </a:p>
          <a:p>
            <a:pPr marL="905256" lvl="1" indent="-457200">
              <a:spcBef>
                <a:spcPct val="20000"/>
              </a:spcBef>
              <a:buClr>
                <a:srgbClr val="0055A0"/>
              </a:buClr>
              <a:buSzPct val="110000"/>
            </a:pPr>
            <a:r>
              <a:rPr lang="en-US" sz="2000" dirty="0">
                <a:solidFill>
                  <a:schemeClr val="tx1"/>
                </a:solidFill>
                <a:cs typeface="+mn-cs"/>
              </a:rPr>
              <a:t>Similar number of contracts with </a:t>
            </a:r>
            <a:r>
              <a:rPr lang="en-US" sz="2000" dirty="0" smtClean="0">
                <a:solidFill>
                  <a:schemeClr val="tx1"/>
                </a:solidFill>
                <a:cs typeface="+mn-cs"/>
              </a:rPr>
              <a:t>industry</a:t>
            </a:r>
            <a:r>
              <a:rPr lang="en-US" sz="2000" dirty="0">
                <a:solidFill>
                  <a:schemeClr val="tx1"/>
                </a:solidFill>
                <a:cs typeface="+mn-cs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cs typeface="+mn-cs"/>
              </a:rPr>
              <a:t>as the DYPB upgrade of LS1.</a:t>
            </a:r>
            <a:endParaRPr lang="en-US" sz="2000" dirty="0">
              <a:solidFill>
                <a:schemeClr val="tx1"/>
              </a:solidFill>
              <a:cs typeface="+mn-cs"/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85" y="0"/>
            <a:ext cx="8596590" cy="811033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Quench Protection Upgrades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8913" y="1036706"/>
            <a:ext cx="8226425" cy="512881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GB" dirty="0" smtClean="0"/>
              <a:t>IPQ</a:t>
            </a:r>
            <a:r>
              <a:rPr lang="en-GB" dirty="0"/>
              <a:t>, IPD &amp; IT protection</a:t>
            </a:r>
          </a:p>
          <a:p>
            <a:pPr lvl="1" algn="just"/>
            <a:r>
              <a:rPr lang="en-GB" dirty="0"/>
              <a:t>Upgrade of IPQ, IPD and IT systems to dedicated bus-bar splice protection and diagnostics, add enhanced quench heater circuits supervision, improve DQHDS trigger, elaborate a safe remote power cycle option.</a:t>
            </a:r>
          </a:p>
          <a:p>
            <a:pPr algn="just"/>
            <a:r>
              <a:rPr lang="fr-FR" dirty="0" smtClean="0"/>
              <a:t>600 </a:t>
            </a:r>
            <a:r>
              <a:rPr lang="fr-FR" dirty="0"/>
              <a:t>A protection DAQ &amp;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sensors</a:t>
            </a:r>
            <a:endParaRPr lang="fr-FR" dirty="0"/>
          </a:p>
          <a:p>
            <a:pPr lvl="1" algn="just"/>
            <a:r>
              <a:rPr lang="en-GB" dirty="0"/>
              <a:t>Upgrade of DAQ systems and crate supervision. Possible upgrade of current sensors for measuring directly the derivative of the current. </a:t>
            </a:r>
          </a:p>
          <a:p>
            <a:pPr algn="just"/>
            <a:r>
              <a:rPr lang="en-GB" dirty="0" err="1"/>
              <a:t>HiLumi</a:t>
            </a:r>
            <a:r>
              <a:rPr lang="en-GB" dirty="0"/>
              <a:t> 11 T magnets</a:t>
            </a:r>
          </a:p>
          <a:p>
            <a:pPr lvl="1" algn="just"/>
            <a:r>
              <a:rPr lang="en-GB" dirty="0"/>
              <a:t>Deployment detection and supervision systems for the new 11T </a:t>
            </a:r>
            <a:r>
              <a:rPr lang="en-GB" dirty="0" smtClean="0"/>
              <a:t>magnets, </a:t>
            </a:r>
            <a:r>
              <a:rPr lang="en-GB" dirty="0"/>
              <a:t>including a</a:t>
            </a:r>
            <a:r>
              <a:rPr lang="en-GB" dirty="0" smtClean="0"/>
              <a:t> </a:t>
            </a:r>
            <a:r>
              <a:rPr lang="en-GB" dirty="0"/>
              <a:t>revised bus-bar protection</a:t>
            </a:r>
            <a:r>
              <a:rPr lang="en-GB" dirty="0" smtClean="0"/>
              <a:t>.</a:t>
            </a:r>
          </a:p>
          <a:p>
            <a:pPr lvl="1" algn="just"/>
            <a:endParaRPr lang="en-GB" dirty="0"/>
          </a:p>
          <a:p>
            <a:pPr algn="just"/>
            <a:r>
              <a:rPr lang="en-GB" dirty="0"/>
              <a:t>Monitoring and protection of conical joints</a:t>
            </a:r>
          </a:p>
          <a:p>
            <a:pPr lvl="1" algn="just"/>
            <a:r>
              <a:rPr lang="en-GB" dirty="0"/>
              <a:t>Installation of new detection electronics to monitor the resistance of conical joints used in the warm cabling of the LHC main circuits</a:t>
            </a: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51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85" y="0"/>
            <a:ext cx="8596590" cy="811033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Maintenance of Energy Extraction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9767" y="1036706"/>
            <a:ext cx="8226425" cy="5128812"/>
          </a:xfrm>
        </p:spPr>
        <p:txBody>
          <a:bodyPr>
            <a:normAutofit/>
          </a:bodyPr>
          <a:lstStyle/>
          <a:p>
            <a:r>
              <a:rPr lang="en-US" dirty="0"/>
              <a:t>13 kA EE systems</a:t>
            </a:r>
          </a:p>
          <a:p>
            <a:pPr lvl="1"/>
            <a:r>
              <a:rPr lang="en-US" dirty="0"/>
              <a:t>Extensive maintenance campaign, similar to LS1</a:t>
            </a:r>
          </a:p>
          <a:p>
            <a:pPr lvl="1"/>
            <a:r>
              <a:rPr lang="en-US" dirty="0"/>
              <a:t>External resources are mandatory – contracts are not yet established, but underway</a:t>
            </a:r>
          </a:p>
          <a:p>
            <a:pPr lvl="1"/>
            <a:endParaRPr lang="en-US" dirty="0"/>
          </a:p>
          <a:p>
            <a:r>
              <a:rPr lang="en-US" dirty="0"/>
              <a:t>600 A EE systems</a:t>
            </a:r>
          </a:p>
          <a:p>
            <a:pPr lvl="1"/>
            <a:r>
              <a:rPr lang="en-US" dirty="0" smtClean="0"/>
              <a:t>To some degree a less </a:t>
            </a:r>
            <a:r>
              <a:rPr lang="en-US" dirty="0"/>
              <a:t>extensive maintenance campaign as compare to LS1</a:t>
            </a:r>
          </a:p>
          <a:p>
            <a:pPr lvl="1"/>
            <a:r>
              <a:rPr lang="en-US" dirty="0"/>
              <a:t>External resources are nevertheless mandatory – contracts are not yet established</a:t>
            </a: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Andrzej Siemko TE-MPE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0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25713</TotalTime>
  <Words>777</Words>
  <Application>Microsoft Office PowerPoint</Application>
  <PresentationFormat>On-screen Show (4:3)</PresentationFormat>
  <Paragraphs>108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Times New Roman</vt:lpstr>
      <vt:lpstr>Ubuntu</vt:lpstr>
      <vt:lpstr>Ubuntu Light</vt:lpstr>
      <vt:lpstr>Wingdings</vt:lpstr>
      <vt:lpstr>CERN_ENdept_Presentation_ArialFont copy</vt:lpstr>
      <vt:lpstr>Main MPE Activities during YETS/EYETS/LS2 and the Provision of Resources</vt:lpstr>
      <vt:lpstr>Outline</vt:lpstr>
      <vt:lpstr>Scenario assumed for ELQA activities during LS2</vt:lpstr>
      <vt:lpstr>ELQA during LS2 – external resources</vt:lpstr>
      <vt:lpstr>ELQA during LS2 – required resources (total)</vt:lpstr>
      <vt:lpstr>ELQA – external resources</vt:lpstr>
      <vt:lpstr>Upgrade of DQYPQ “Quadrupole Yellow Racks”</vt:lpstr>
      <vt:lpstr>Quench Protection Upgrades</vt:lpstr>
      <vt:lpstr>Maintenance of Energy Extraction Systems</vt:lpstr>
      <vt:lpstr>Magnet Interlock consolidation in PS complex</vt:lpstr>
      <vt:lpstr>Magnet Interlock consolidation in PS complex (contd.) WIC installation – generic solution</vt:lpstr>
      <vt:lpstr>LHC magnet circuit re-commissioning, including powering tests</vt:lpstr>
    </vt:vector>
  </TitlesOfParts>
  <Manager/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MPE Activities during LS2</dc:title>
  <dc:subject/>
  <dc:creator>A. Siemko</dc:creator>
  <cp:keywords/>
  <dc:description/>
  <cp:lastModifiedBy>Knud Dahlerup-Petersen</cp:lastModifiedBy>
  <cp:revision>166</cp:revision>
  <cp:lastPrinted>2015-09-29T12:31:20Z</cp:lastPrinted>
  <dcterms:created xsi:type="dcterms:W3CDTF">2012-11-30T11:04:26Z</dcterms:created>
  <dcterms:modified xsi:type="dcterms:W3CDTF">2015-09-29T17:22:12Z</dcterms:modified>
  <cp:category/>
</cp:coreProperties>
</file>