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4"/>
  </p:notesMasterIdLst>
  <p:handoutMasterIdLst>
    <p:handoutMasterId r:id="rId35"/>
  </p:handoutMasterIdLst>
  <p:sldIdLst>
    <p:sldId id="256" r:id="rId2"/>
    <p:sldId id="261" r:id="rId3"/>
    <p:sldId id="262" r:id="rId4"/>
    <p:sldId id="263" r:id="rId5"/>
    <p:sldId id="264" r:id="rId6"/>
    <p:sldId id="284" r:id="rId7"/>
    <p:sldId id="285" r:id="rId8"/>
    <p:sldId id="286" r:id="rId9"/>
    <p:sldId id="283" r:id="rId10"/>
    <p:sldId id="265" r:id="rId11"/>
    <p:sldId id="266" r:id="rId12"/>
    <p:sldId id="267" r:id="rId13"/>
    <p:sldId id="288" r:id="rId14"/>
    <p:sldId id="269" r:id="rId15"/>
    <p:sldId id="273" r:id="rId16"/>
    <p:sldId id="274" r:id="rId17"/>
    <p:sldId id="276" r:id="rId18"/>
    <p:sldId id="296" r:id="rId19"/>
    <p:sldId id="277" r:id="rId20"/>
    <p:sldId id="278" r:id="rId21"/>
    <p:sldId id="279" r:id="rId22"/>
    <p:sldId id="280" r:id="rId23"/>
    <p:sldId id="292" r:id="rId24"/>
    <p:sldId id="298" r:id="rId25"/>
    <p:sldId id="297" r:id="rId26"/>
    <p:sldId id="259" r:id="rId27"/>
    <p:sldId id="295" r:id="rId28"/>
    <p:sldId id="291" r:id="rId29"/>
    <p:sldId id="281" r:id="rId30"/>
    <p:sldId id="287" r:id="rId31"/>
    <p:sldId id="293" r:id="rId32"/>
    <p:sldId id="294" r:id="rId33"/>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sabel Bejar Alonso" initials="IBA" lastIdx="9" clrIdx="0">
    <p:extLst>
      <p:ext uri="{19B8F6BF-5375-455C-9EA6-DF929625EA0E}">
        <p15:presenceInfo xmlns:p15="http://schemas.microsoft.com/office/powerpoint/2012/main" userId="S-1-5-21-1526224874-1540688658-1361462980-19306" providerId="AD"/>
      </p:ext>
    </p:extLst>
  </p:cmAuthor>
  <p:cmAuthor id="2" name="Paula Alvarez Lopez" initials="PAL" lastIdx="2" clrIdx="1">
    <p:extLst>
      <p:ext uri="{19B8F6BF-5375-455C-9EA6-DF929625EA0E}">
        <p15:presenceInfo xmlns:p15="http://schemas.microsoft.com/office/powerpoint/2012/main" userId="S-1-5-21-1526224874-1540688658-1361462980-271752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FF99CC"/>
    <a:srgbClr val="C3D69B"/>
    <a:srgbClr val="8EB4E3"/>
    <a:srgbClr val="5197C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571" autoAdjust="0"/>
    <p:restoredTop sz="63984" autoAdjust="0"/>
  </p:normalViewPr>
  <p:slideViewPr>
    <p:cSldViewPr snapToGrid="0" snapToObjects="1">
      <p:cViewPr varScale="1">
        <p:scale>
          <a:sx n="65" d="100"/>
          <a:sy n="65" d="100"/>
        </p:scale>
        <p:origin x="1560" y="48"/>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60" d="100"/>
          <a:sy n="60" d="100"/>
        </p:scale>
        <p:origin x="3202"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4D2FAC70-F179-194B-9BAC-2E429596CD40}" type="datetimeFigureOut">
              <a:rPr lang="en-US" smtClean="0"/>
              <a:t>9/28/2015</a:t>
            </a:fld>
            <a:endParaRPr lang="en-GB"/>
          </a:p>
        </p:txBody>
      </p:sp>
      <p:sp>
        <p:nvSpPr>
          <p:cNvPr id="4" name="Footer Placehold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8E2C4154-7735-D342-82C6-591FC3C651C8}" type="slidenum">
              <a:rPr lang="en-GB" smtClean="0"/>
              <a:t>‹#›</a:t>
            </a:fld>
            <a:endParaRPr lang="en-GB"/>
          </a:p>
        </p:txBody>
      </p:sp>
    </p:spTree>
    <p:extLst>
      <p:ext uri="{BB962C8B-B14F-4D97-AF65-F5344CB8AC3E}">
        <p14:creationId xmlns:p14="http://schemas.microsoft.com/office/powerpoint/2010/main" val="41626542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3930F758-DFBF-5B42-97CC-F2A9407354EB}" type="datetimeFigureOut">
              <a:rPr lang="en-US" smtClean="0"/>
              <a:t>9/28/2015</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GB"/>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7DE29D72-7882-1E48-BB17-3EA96D8F7ADE}" type="slidenum">
              <a:rPr lang="en-GB" smtClean="0"/>
              <a:t>‹#›</a:t>
            </a:fld>
            <a:endParaRPr lang="en-GB"/>
          </a:p>
        </p:txBody>
      </p:sp>
    </p:spTree>
    <p:extLst>
      <p:ext uri="{BB962C8B-B14F-4D97-AF65-F5344CB8AC3E}">
        <p14:creationId xmlns:p14="http://schemas.microsoft.com/office/powerpoint/2010/main" val="327813346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DE29D72-7882-1E48-BB17-3EA96D8F7ADE}" type="slidenum">
              <a:rPr lang="en-GB" smtClean="0"/>
              <a:t>10</a:t>
            </a:fld>
            <a:endParaRPr lang="en-GB"/>
          </a:p>
        </p:txBody>
      </p:sp>
    </p:spTree>
    <p:extLst>
      <p:ext uri="{BB962C8B-B14F-4D97-AF65-F5344CB8AC3E}">
        <p14:creationId xmlns:p14="http://schemas.microsoft.com/office/powerpoint/2010/main" val="22291903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10"/>
          </p:nvPr>
        </p:nvSpPr>
        <p:spPr/>
        <p:txBody>
          <a:bodyPr/>
          <a:lstStyle/>
          <a:p>
            <a:r>
              <a:rPr lang="en-GB" dirty="0" smtClean="0"/>
              <a:t>B. </a:t>
            </a:r>
            <a:r>
              <a:rPr lang="en-GB" dirty="0" err="1" smtClean="0"/>
              <a:t>Delille</a:t>
            </a:r>
            <a:r>
              <a:rPr lang="en-GB" dirty="0" smtClean="0"/>
              <a:t> - TE retreat - February 2015</a:t>
            </a:r>
            <a:endParaRPr lang="en-GB" dirty="0"/>
          </a:p>
        </p:txBody>
      </p:sp>
      <p:sp>
        <p:nvSpPr>
          <p:cNvPr id="5" name="Slide Number Placeholder 4"/>
          <p:cNvSpPr>
            <a:spLocks noGrp="1"/>
          </p:cNvSpPr>
          <p:nvPr>
            <p:ph type="sldNum" sz="quarter" idx="11"/>
          </p:nvPr>
        </p:nvSpPr>
        <p:spPr/>
        <p:txBody>
          <a:bodyPr/>
          <a:lstStyle/>
          <a:p>
            <a:fld id="{A62E3FC1-F8BD-4FD1-8EC3-054FA4B73FEE}" type="slidenum">
              <a:rPr lang="en-GB" smtClean="0"/>
              <a:t>23</a:t>
            </a:fld>
            <a:endParaRPr lang="en-GB"/>
          </a:p>
        </p:txBody>
      </p:sp>
    </p:spTree>
    <p:extLst>
      <p:ext uri="{BB962C8B-B14F-4D97-AF65-F5344CB8AC3E}">
        <p14:creationId xmlns:p14="http://schemas.microsoft.com/office/powerpoint/2010/main" val="10379265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DE29D72-7882-1E48-BB17-3EA96D8F7ADE}" type="slidenum">
              <a:rPr lang="en-GB" smtClean="0"/>
              <a:t>30</a:t>
            </a:fld>
            <a:endParaRPr lang="en-GB"/>
          </a:p>
        </p:txBody>
      </p:sp>
    </p:spTree>
    <p:extLst>
      <p:ext uri="{BB962C8B-B14F-4D97-AF65-F5344CB8AC3E}">
        <p14:creationId xmlns:p14="http://schemas.microsoft.com/office/powerpoint/2010/main" val="3530214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DE29D72-7882-1E48-BB17-3EA96D8F7ADE}" type="slidenum">
              <a:rPr lang="en-GB" smtClean="0"/>
              <a:t>13</a:t>
            </a:fld>
            <a:endParaRPr lang="en-GB"/>
          </a:p>
        </p:txBody>
      </p:sp>
    </p:spTree>
    <p:extLst>
      <p:ext uri="{BB962C8B-B14F-4D97-AF65-F5344CB8AC3E}">
        <p14:creationId xmlns:p14="http://schemas.microsoft.com/office/powerpoint/2010/main" val="36200859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_tradnl" dirty="0"/>
          </a:p>
        </p:txBody>
      </p:sp>
      <p:sp>
        <p:nvSpPr>
          <p:cNvPr id="4" name="Slide Number Placeholder 3"/>
          <p:cNvSpPr>
            <a:spLocks noGrp="1"/>
          </p:cNvSpPr>
          <p:nvPr>
            <p:ph type="sldNum" sz="quarter" idx="10"/>
          </p:nvPr>
        </p:nvSpPr>
        <p:spPr/>
        <p:txBody>
          <a:bodyPr/>
          <a:lstStyle/>
          <a:p>
            <a:fld id="{5AAD5AE1-8DAA-4720-851B-5749129BDBE5}" type="slidenum">
              <a:rPr lang="en-GB" smtClean="0"/>
              <a:t>14</a:t>
            </a:fld>
            <a:endParaRPr lang="en-GB"/>
          </a:p>
        </p:txBody>
      </p:sp>
    </p:spTree>
    <p:extLst>
      <p:ext uri="{BB962C8B-B14F-4D97-AF65-F5344CB8AC3E}">
        <p14:creationId xmlns:p14="http://schemas.microsoft.com/office/powerpoint/2010/main" val="2527667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AAD5AE1-8DAA-4720-851B-5749129BDBE5}" type="slidenum">
              <a:rPr lang="en-GB" smtClean="0"/>
              <a:t>15</a:t>
            </a:fld>
            <a:endParaRPr lang="en-GB"/>
          </a:p>
        </p:txBody>
      </p:sp>
    </p:spTree>
    <p:extLst>
      <p:ext uri="{BB962C8B-B14F-4D97-AF65-F5344CB8AC3E}">
        <p14:creationId xmlns:p14="http://schemas.microsoft.com/office/powerpoint/2010/main" val="16142814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DE29D72-7882-1E48-BB17-3EA96D8F7ADE}" type="slidenum">
              <a:rPr lang="en-GB" smtClean="0"/>
              <a:t>16</a:t>
            </a:fld>
            <a:endParaRPr lang="en-GB"/>
          </a:p>
        </p:txBody>
      </p:sp>
    </p:spTree>
    <p:extLst>
      <p:ext uri="{BB962C8B-B14F-4D97-AF65-F5344CB8AC3E}">
        <p14:creationId xmlns:p14="http://schemas.microsoft.com/office/powerpoint/2010/main" val="10507824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DE29D72-7882-1E48-BB17-3EA96D8F7ADE}" type="slidenum">
              <a:rPr lang="en-GB" smtClean="0"/>
              <a:t>19</a:t>
            </a:fld>
            <a:endParaRPr lang="en-GB"/>
          </a:p>
        </p:txBody>
      </p:sp>
    </p:spTree>
    <p:extLst>
      <p:ext uri="{BB962C8B-B14F-4D97-AF65-F5344CB8AC3E}">
        <p14:creationId xmlns:p14="http://schemas.microsoft.com/office/powerpoint/2010/main" val="27280521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DE29D72-7882-1E48-BB17-3EA96D8F7ADE}" type="slidenum">
              <a:rPr lang="en-GB" smtClean="0"/>
              <a:t>20</a:t>
            </a:fld>
            <a:endParaRPr lang="en-GB"/>
          </a:p>
        </p:txBody>
      </p:sp>
    </p:spTree>
    <p:extLst>
      <p:ext uri="{BB962C8B-B14F-4D97-AF65-F5344CB8AC3E}">
        <p14:creationId xmlns:p14="http://schemas.microsoft.com/office/powerpoint/2010/main" val="34669338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DE29D72-7882-1E48-BB17-3EA96D8F7ADE}" type="slidenum">
              <a:rPr lang="en-GB" smtClean="0"/>
              <a:t>21</a:t>
            </a:fld>
            <a:endParaRPr lang="en-GB"/>
          </a:p>
        </p:txBody>
      </p:sp>
    </p:spTree>
    <p:extLst>
      <p:ext uri="{BB962C8B-B14F-4D97-AF65-F5344CB8AC3E}">
        <p14:creationId xmlns:p14="http://schemas.microsoft.com/office/powerpoint/2010/main" val="25625352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DE29D72-7882-1E48-BB17-3EA96D8F7ADE}" type="slidenum">
              <a:rPr lang="en-GB" smtClean="0"/>
              <a:t>22</a:t>
            </a:fld>
            <a:endParaRPr lang="en-GB"/>
          </a:p>
        </p:txBody>
      </p:sp>
    </p:spTree>
    <p:extLst>
      <p:ext uri="{BB962C8B-B14F-4D97-AF65-F5344CB8AC3E}">
        <p14:creationId xmlns:p14="http://schemas.microsoft.com/office/powerpoint/2010/main" val="332516502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secHead" preserve="1">
  <p:cSld name="Front">
    <p:spTree>
      <p:nvGrpSpPr>
        <p:cNvPr id="1" name=""/>
        <p:cNvGrpSpPr/>
        <p:nvPr/>
      </p:nvGrpSpPr>
      <p:grpSpPr>
        <a:xfrm>
          <a:off x="0" y="0"/>
          <a:ext cx="0" cy="0"/>
          <a:chOff x="0" y="0"/>
          <a:chExt cx="0" cy="0"/>
        </a:xfrm>
      </p:grpSpPr>
      <p:pic>
        <p:nvPicPr>
          <p:cNvPr id="6" name="Picture 5" descr="2015-09-14_CERN_LS2Days h25 300dpi.pn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417475" y="5616056"/>
            <a:ext cx="4300872" cy="899190"/>
          </a:xfrm>
          <a:prstGeom prst="rect">
            <a:avLst/>
          </a:prstGeom>
        </p:spPr>
      </p:pic>
      <p:sp>
        <p:nvSpPr>
          <p:cNvPr id="2" name="Titre 1"/>
          <p:cNvSpPr>
            <a:spLocks noGrp="1"/>
          </p:cNvSpPr>
          <p:nvPr>
            <p:ph type="title" hasCustomPrompt="1"/>
          </p:nvPr>
        </p:nvSpPr>
        <p:spPr>
          <a:xfrm>
            <a:off x="431800" y="2121290"/>
            <a:ext cx="8265984" cy="1826363"/>
          </a:xfrm>
        </p:spPr>
        <p:txBody>
          <a:bodyPr tIns="0" bIns="0" anchor="b">
            <a:normAutofit/>
          </a:bodyPr>
          <a:lstStyle>
            <a:lvl1pPr algn="l">
              <a:lnSpc>
                <a:spcPct val="90000"/>
              </a:lnSpc>
              <a:spcBef>
                <a:spcPts val="0"/>
              </a:spcBef>
              <a:buNone/>
              <a:defRPr kumimoji="0" lang="en-US" sz="4000" b="1" i="0" kern="1200" cap="none" spc="0" baseline="0" dirty="0">
                <a:ln w="12700">
                  <a:noFill/>
                  <a:prstDash val="solid"/>
                </a:ln>
                <a:solidFill>
                  <a:schemeClr val="accent1"/>
                </a:solidFill>
                <a:effectLst/>
                <a:latin typeface="+mj-lt"/>
                <a:ea typeface="+mj-ea"/>
                <a:cs typeface="Ubuntu"/>
              </a:defRPr>
            </a:lvl1pPr>
          </a:lstStyle>
          <a:p>
            <a:r>
              <a:rPr kumimoji="0" lang="x-none" dirty="0" smtClean="0"/>
              <a:t>Presentation Title</a:t>
            </a:r>
            <a:endParaRPr kumimoji="0" lang="en-US" dirty="0"/>
          </a:p>
        </p:txBody>
      </p:sp>
      <p:sp>
        <p:nvSpPr>
          <p:cNvPr id="3" name="Espace réservé du texte 2"/>
          <p:cNvSpPr>
            <a:spLocks noGrp="1"/>
          </p:cNvSpPr>
          <p:nvPr>
            <p:ph type="body" idx="1" hasCustomPrompt="1"/>
          </p:nvPr>
        </p:nvSpPr>
        <p:spPr>
          <a:xfrm>
            <a:off x="431800" y="4171952"/>
            <a:ext cx="8265984" cy="1066688"/>
          </a:xfrm>
        </p:spPr>
        <p:txBody>
          <a:bodyPr lIns="45720" tIns="0" rIns="45720" bIns="0" anchor="t">
            <a:normAutofit/>
          </a:bodyPr>
          <a:lstStyle>
            <a:lvl1pPr marL="0" indent="0" algn="l">
              <a:lnSpc>
                <a:spcPct val="90000"/>
              </a:lnSpc>
              <a:spcBef>
                <a:spcPts val="0"/>
              </a:spcBef>
              <a:buNone/>
              <a:defRPr sz="2800" b="0" i="0">
                <a:solidFill>
                  <a:schemeClr val="accent4"/>
                </a:solidFill>
                <a:effectLst/>
                <a:latin typeface="+mn-lt"/>
                <a:cs typeface="Ubuntu Ligh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x-none" dirty="0" smtClean="0"/>
              <a:t>Author and Affiliation</a:t>
            </a:r>
          </a:p>
        </p:txBody>
      </p:sp>
      <p:sp>
        <p:nvSpPr>
          <p:cNvPr id="7" name="Rectangle 6"/>
          <p:cNvSpPr/>
          <p:nvPr userDrawn="1"/>
        </p:nvSpPr>
        <p:spPr>
          <a:xfrm>
            <a:off x="6171504" y="6326591"/>
            <a:ext cx="2537323" cy="276999"/>
          </a:xfrm>
          <a:prstGeom prst="rect">
            <a:avLst/>
          </a:prstGeom>
        </p:spPr>
        <p:txBody>
          <a:bodyPr wrap="none">
            <a:spAutoFit/>
          </a:bodyPr>
          <a:lstStyle/>
          <a:p>
            <a:r>
              <a:rPr lang="en-GB" sz="1200" dirty="0" smtClean="0">
                <a:solidFill>
                  <a:srgbClr val="5197CC"/>
                </a:solidFill>
              </a:rPr>
              <a:t>http://</a:t>
            </a:r>
            <a:r>
              <a:rPr lang="en-GB" sz="1200" dirty="0" err="1" smtClean="0">
                <a:solidFill>
                  <a:srgbClr val="5197CC"/>
                </a:solidFill>
              </a:rPr>
              <a:t>indico.cern.ch</a:t>
            </a:r>
            <a:r>
              <a:rPr lang="en-GB" sz="1200" dirty="0" smtClean="0">
                <a:solidFill>
                  <a:srgbClr val="5197CC"/>
                </a:solidFill>
              </a:rPr>
              <a:t>/event/436424/</a:t>
            </a:r>
            <a:endParaRPr lang="en-GB" sz="1200" dirty="0">
              <a:solidFill>
                <a:srgbClr val="5197CC"/>
              </a:solidFill>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smtClean="0"/>
              <a:t>Slide Title</a:t>
            </a:r>
            <a:endParaRPr lang="en-US" dirty="0"/>
          </a:p>
        </p:txBody>
      </p:sp>
      <p:sp>
        <p:nvSpPr>
          <p:cNvPr id="4" name="Footer Placeholder 3"/>
          <p:cNvSpPr>
            <a:spLocks noGrp="1"/>
          </p:cNvSpPr>
          <p:nvPr>
            <p:ph type="ftr" sz="quarter" idx="11"/>
          </p:nvPr>
        </p:nvSpPr>
        <p:spPr/>
        <p:txBody>
          <a:bodyPr/>
          <a:lstStyle/>
          <a:p>
            <a:r>
              <a:rPr lang="en-US" smtClean="0"/>
              <a:t>Author DPT-GRP</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60000"/>
            <a:ext cx="8226425" cy="5016068"/>
          </a:xfrm>
        </p:spPr>
        <p:txBody>
          <a:bodyPr/>
          <a:lstStyle>
            <a:lvl2pPr>
              <a:defRPr baseline="0"/>
            </a:lvl2pPr>
          </a:lstStyle>
          <a:p>
            <a:pPr lvl="0"/>
            <a:r>
              <a:rPr lang="x-none" dirty="0" smtClean="0"/>
              <a:t>Slide text first level</a:t>
            </a:r>
          </a:p>
          <a:p>
            <a:pPr lvl="1"/>
            <a:r>
              <a:rPr lang="x-none" dirty="0" smtClean="0"/>
              <a:t>Slide text second level</a:t>
            </a:r>
          </a:p>
          <a:p>
            <a:pPr lvl="2"/>
            <a:r>
              <a:rPr lang="x-none" dirty="0" smtClean="0"/>
              <a:t>Slide text third level</a:t>
            </a:r>
          </a:p>
          <a:p>
            <a:pPr lvl="3"/>
            <a:r>
              <a:rPr lang="x-none" dirty="0" smtClean="0"/>
              <a:t>Slide text fourth level</a:t>
            </a:r>
          </a:p>
          <a:p>
            <a:pPr lvl="4"/>
            <a:r>
              <a:rPr lang="x-none" dirty="0" smtClean="0"/>
              <a:t>Slide text fifth level</a:t>
            </a:r>
            <a:endParaRPr lang="en-US" dirty="0"/>
          </a:p>
        </p:txBody>
      </p:sp>
    </p:spTree>
    <p:extLst>
      <p:ext uri="{BB962C8B-B14F-4D97-AF65-F5344CB8AC3E}">
        <p14:creationId xmlns:p14="http://schemas.microsoft.com/office/powerpoint/2010/main" val="206886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fault A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smtClean="0"/>
              <a:t>Slide Title</a:t>
            </a:r>
            <a:endParaRPr lang="en-US" dirty="0"/>
          </a:p>
        </p:txBody>
      </p:sp>
      <p:sp>
        <p:nvSpPr>
          <p:cNvPr id="4" name="Footer Placeholder 3"/>
          <p:cNvSpPr>
            <a:spLocks noGrp="1"/>
          </p:cNvSpPr>
          <p:nvPr>
            <p:ph type="ftr" sz="quarter" idx="11"/>
          </p:nvPr>
        </p:nvSpPr>
        <p:spPr/>
        <p:txBody>
          <a:bodyPr/>
          <a:lstStyle/>
          <a:p>
            <a:r>
              <a:rPr lang="en-US" smtClean="0"/>
              <a:t>Author DPT-GRP</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45521"/>
            <a:ext cx="8226425" cy="5028279"/>
          </a:xfrm>
        </p:spPr>
        <p:txBody>
          <a:bodyPr/>
          <a:lstStyle>
            <a:lvl2pPr>
              <a:defRPr sz="2400" baseline="0"/>
            </a:lvl2pPr>
            <a:lvl3pPr>
              <a:defRPr sz="2400"/>
            </a:lvl3pPr>
            <a:lvl4pPr>
              <a:defRPr sz="2000"/>
            </a:lvl4pPr>
            <a:lvl5pPr>
              <a:defRPr sz="2000"/>
            </a:lvl5pPr>
          </a:lstStyle>
          <a:p>
            <a:pPr lvl="0"/>
            <a:r>
              <a:rPr lang="x-none" dirty="0" smtClean="0"/>
              <a:t>Slide text first level</a:t>
            </a:r>
          </a:p>
          <a:p>
            <a:pPr lvl="1"/>
            <a:r>
              <a:rPr lang="x-none" dirty="0" smtClean="0"/>
              <a:t>Slide text second level</a:t>
            </a:r>
          </a:p>
          <a:p>
            <a:pPr lvl="2"/>
            <a:r>
              <a:rPr lang="x-none" dirty="0" smtClean="0"/>
              <a:t>Slide text third level</a:t>
            </a:r>
          </a:p>
          <a:p>
            <a:pPr lvl="3"/>
            <a:r>
              <a:rPr lang="x-none" dirty="0" smtClean="0"/>
              <a:t>Slide text fourth level</a:t>
            </a:r>
          </a:p>
          <a:p>
            <a:pPr lvl="4"/>
            <a:r>
              <a:rPr lang="x-none" dirty="0" smtClean="0"/>
              <a:t>Slide text fifth level</a:t>
            </a:r>
            <a:endParaRPr lang="en-US" dirty="0"/>
          </a:p>
        </p:txBody>
      </p:sp>
    </p:spTree>
    <p:extLst>
      <p:ext uri="{BB962C8B-B14F-4D97-AF65-F5344CB8AC3E}">
        <p14:creationId xmlns:p14="http://schemas.microsoft.com/office/powerpoint/2010/main" val="3535534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Just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smtClean="0"/>
              <a:t>Slide Title</a:t>
            </a:r>
            <a:endParaRPr lang="en-US" dirty="0"/>
          </a:p>
        </p:txBody>
      </p:sp>
      <p:sp>
        <p:nvSpPr>
          <p:cNvPr id="4" name="Footer Placeholder 3"/>
          <p:cNvSpPr>
            <a:spLocks noGrp="1"/>
          </p:cNvSpPr>
          <p:nvPr>
            <p:ph type="ftr" sz="quarter" idx="11"/>
          </p:nvPr>
        </p:nvSpPr>
        <p:spPr/>
        <p:txBody>
          <a:bodyPr/>
          <a:lstStyle/>
          <a:p>
            <a:r>
              <a:rPr lang="en-US" smtClean="0"/>
              <a:t>Author DPT-GRP</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1341974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Author DPT-GRP</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3330200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Very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8900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Last">
    <p:bg>
      <p:bgRef idx="1001">
        <a:schemeClr val="bg1"/>
      </p:bgRef>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314450" y="4214813"/>
            <a:ext cx="6535738" cy="1609725"/>
          </a:xfrm>
        </p:spPr>
        <p:txBody>
          <a:bodyPr anchor="ctr"/>
          <a:lstStyle>
            <a:lvl1pPr marL="0" indent="0" algn="ctr">
              <a:buNone/>
              <a:defRPr>
                <a:solidFill>
                  <a:schemeClr val="accent4"/>
                </a:solidFill>
              </a:defRPr>
            </a:lvl1pPr>
          </a:lstStyle>
          <a:p>
            <a:pPr lvl="0"/>
            <a:r>
              <a:rPr lang="x-none" smtClean="0"/>
              <a:t>Click to edit Master text styles</a:t>
            </a:r>
          </a:p>
        </p:txBody>
      </p:sp>
      <p:pic>
        <p:nvPicPr>
          <p:cNvPr id="2" name="Picture 1" descr="2015-09-14_CERN_LS2Days h25 300dpi.pn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2413000" y="2971800"/>
            <a:ext cx="4300872" cy="899190"/>
          </a:xfrm>
          <a:prstGeom prst="rect">
            <a:avLst/>
          </a:prstGeom>
        </p:spPr>
      </p:pic>
    </p:spTree>
    <p:extLst>
      <p:ext uri="{BB962C8B-B14F-4D97-AF65-F5344CB8AC3E}">
        <p14:creationId xmlns:p14="http://schemas.microsoft.com/office/powerpoint/2010/main" val="326214742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0FA004B2-1541-5046-B6F2-22AF56585712}" type="slidenum">
              <a:rPr lang="en-US" smtClean="0"/>
              <a:t>‹#›</a:t>
            </a:fld>
            <a:endParaRPr lang="en-US"/>
          </a:p>
        </p:txBody>
      </p:sp>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Footer Placeholder 4"/>
          <p:cNvSpPr>
            <a:spLocks noGrp="1"/>
          </p:cNvSpPr>
          <p:nvPr>
            <p:ph type="ftr" sz="quarter" idx="3"/>
          </p:nvPr>
        </p:nvSpPr>
        <p:spPr>
          <a:xfrm>
            <a:off x="3124200" y="6311960"/>
            <a:ext cx="2895600" cy="365125"/>
          </a:xfrm>
          <a:prstGeom prst="rect">
            <a:avLst/>
          </a:prstGeom>
        </p:spPr>
        <p:txBody>
          <a:bodyPr vert="horz" lIns="91440" tIns="45720" rIns="91440" bIns="45720" rtlCol="0" anchor="ctr"/>
          <a:lstStyle>
            <a:lvl1pPr algn="ctr">
              <a:defRPr sz="1200">
                <a:solidFill>
                  <a:schemeClr val="tx1"/>
                </a:solidFill>
              </a:defRPr>
            </a:lvl1pPr>
          </a:lstStyle>
          <a:p>
            <a:endParaRPr lang="en-GB" dirty="0"/>
          </a:p>
        </p:txBody>
      </p:sp>
    </p:spTree>
    <p:extLst>
      <p:ext uri="{BB962C8B-B14F-4D97-AF65-F5344CB8AC3E}">
        <p14:creationId xmlns:p14="http://schemas.microsoft.com/office/powerpoint/2010/main" val="123407116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a:xfrm>
            <a:off x="2274956" y="6356350"/>
            <a:ext cx="5681967" cy="365125"/>
          </a:xfrm>
          <a:prstGeom prst="rect">
            <a:avLst/>
          </a:prstGeom>
        </p:spPr>
        <p:txBody>
          <a:bodyPr vert="horz" lIns="91440" tIns="45720" rIns="91440" bIns="45720" rtlCol="0" anchor="ctr"/>
          <a:lstStyle>
            <a:lvl1pPr algn="ctr">
              <a:defRPr sz="1200" b="0" i="0">
                <a:solidFill>
                  <a:srgbClr val="729FCF"/>
                </a:solidFill>
                <a:latin typeface="+mn-lt"/>
                <a:cs typeface="Ubuntu Light"/>
              </a:defRPr>
            </a:lvl1pPr>
          </a:lstStyle>
          <a:p>
            <a:r>
              <a:rPr lang="en-US" smtClean="0"/>
              <a:t>Author DPT-GRP</a:t>
            </a:r>
            <a:endParaRPr lang="en-US" dirty="0"/>
          </a:p>
        </p:txBody>
      </p:sp>
      <p:sp>
        <p:nvSpPr>
          <p:cNvPr id="4" name="Slide Number Placeholder 3"/>
          <p:cNvSpPr>
            <a:spLocks noGrp="1"/>
          </p:cNvSpPr>
          <p:nvPr>
            <p:ph type="sldNum" sz="quarter" idx="4"/>
          </p:nvPr>
        </p:nvSpPr>
        <p:spPr>
          <a:xfrm>
            <a:off x="7956924" y="6356350"/>
            <a:ext cx="729876" cy="365125"/>
          </a:xfrm>
          <a:prstGeom prst="rect">
            <a:avLst/>
          </a:prstGeom>
        </p:spPr>
        <p:txBody>
          <a:bodyPr vert="horz" lIns="91440" tIns="45720" rIns="91440" bIns="45720" rtlCol="0" anchor="ctr"/>
          <a:lstStyle>
            <a:lvl1pPr algn="r">
              <a:defRPr sz="1200" b="0" i="0">
                <a:solidFill>
                  <a:srgbClr val="729FCF"/>
                </a:solidFill>
                <a:latin typeface="+mn-lt"/>
                <a:cs typeface="Ubuntu Light"/>
              </a:defRPr>
            </a:lvl1pPr>
          </a:lstStyle>
          <a:p>
            <a:fld id="{8D6C380F-326D-3C40-9EE7-7FBAB0953422}" type="slidenum">
              <a:rPr lang="en-US" smtClean="0"/>
              <a:pPr/>
              <a:t>‹#›</a:t>
            </a:fld>
            <a:endParaRPr lang="en-US"/>
          </a:p>
        </p:txBody>
      </p:sp>
      <p:sp>
        <p:nvSpPr>
          <p:cNvPr id="30" name="Espace réservé du texte 29"/>
          <p:cNvSpPr>
            <a:spLocks noGrp="1"/>
          </p:cNvSpPr>
          <p:nvPr>
            <p:ph type="body" idx="1"/>
          </p:nvPr>
        </p:nvSpPr>
        <p:spPr>
          <a:xfrm>
            <a:off x="457200" y="1260000"/>
            <a:ext cx="8226854" cy="5028031"/>
          </a:xfrm>
          <a:prstGeom prst="rect">
            <a:avLst/>
          </a:prstGeom>
        </p:spPr>
        <p:txBody>
          <a:bodyPr vert="horz">
            <a:normAutofit/>
          </a:bodyPr>
          <a:lstStyle/>
          <a:p>
            <a:pPr lvl="0" eaLnBrk="1" latinLnBrk="0" hangingPunct="1"/>
            <a:r>
              <a:rPr kumimoji="0" lang="fr-CH" dirty="0" smtClean="0"/>
              <a:t>Slide text first level</a:t>
            </a:r>
          </a:p>
          <a:p>
            <a:pPr lvl="1" eaLnBrk="1" latinLnBrk="0" hangingPunct="1"/>
            <a:r>
              <a:rPr kumimoji="0" lang="fr-CH" dirty="0" smtClean="0"/>
              <a:t>Slide text second level</a:t>
            </a:r>
          </a:p>
          <a:p>
            <a:pPr lvl="2" eaLnBrk="1" latinLnBrk="0" hangingPunct="1"/>
            <a:r>
              <a:rPr kumimoji="0" lang="fr-CH" dirty="0" smtClean="0"/>
              <a:t>Slide text third level</a:t>
            </a:r>
          </a:p>
          <a:p>
            <a:pPr lvl="3" eaLnBrk="1" latinLnBrk="0" hangingPunct="1"/>
            <a:r>
              <a:rPr kumimoji="0" lang="fr-CH" dirty="0" smtClean="0"/>
              <a:t>Slide text fourth level</a:t>
            </a:r>
          </a:p>
          <a:p>
            <a:pPr lvl="4" eaLnBrk="1" latinLnBrk="0" hangingPunct="1"/>
            <a:r>
              <a:rPr kumimoji="0" lang="fr-CH" dirty="0" smtClean="0"/>
              <a:t>Slide text fifth level</a:t>
            </a:r>
            <a:endParaRPr kumimoji="0" lang="en-US" dirty="0"/>
          </a:p>
        </p:txBody>
      </p:sp>
      <p:pic>
        <p:nvPicPr>
          <p:cNvPr id="2" name="Picture 1" descr="2015-09-14_CERN_LS2Days h10 300dpi.png"/>
          <p:cNvPicPr>
            <a:picLocks noChangeAspect="1"/>
          </p:cNvPicPr>
          <p:nvPr userDrawn="1"/>
        </p:nvPicPr>
        <p:blipFill>
          <a:blip r:embed="rId10" cstate="email">
            <a:extLst>
              <a:ext uri="{28A0092B-C50C-407E-A947-70E740481C1C}">
                <a14:useLocalDpi xmlns:a14="http://schemas.microsoft.com/office/drawing/2010/main" val="0"/>
              </a:ext>
            </a:extLst>
          </a:blip>
          <a:stretch>
            <a:fillRect/>
          </a:stretch>
        </p:blipFill>
        <p:spPr>
          <a:xfrm>
            <a:off x="462675" y="6354981"/>
            <a:ext cx="1722177" cy="359676"/>
          </a:xfrm>
          <a:prstGeom prst="rect">
            <a:avLst/>
          </a:prstGeom>
        </p:spPr>
      </p:pic>
      <p:sp>
        <p:nvSpPr>
          <p:cNvPr id="9" name="Espace réservé du titre 8"/>
          <p:cNvSpPr>
            <a:spLocks noGrp="1"/>
          </p:cNvSpPr>
          <p:nvPr>
            <p:ph type="title"/>
          </p:nvPr>
        </p:nvSpPr>
        <p:spPr>
          <a:xfrm>
            <a:off x="457200" y="233493"/>
            <a:ext cx="8226854" cy="715840"/>
          </a:xfrm>
          <a:prstGeom prst="rect">
            <a:avLst/>
          </a:prstGeom>
        </p:spPr>
        <p:txBody>
          <a:bodyPr vert="horz" lIns="45720" rIns="45720" anchor="ctr">
            <a:normAutofit/>
          </a:bodyPr>
          <a:lstStyle/>
          <a:p>
            <a:r>
              <a:rPr kumimoji="0" lang="en-GB" noProof="0" dirty="0" smtClean="0"/>
              <a:t>Slide Title</a:t>
            </a:r>
            <a:endParaRPr kumimoji="0" lang="en-GB" noProof="0" dirty="0"/>
          </a:p>
        </p:txBody>
      </p:sp>
      <p:cxnSp>
        <p:nvCxnSpPr>
          <p:cNvPr id="8" name="Straight Connector 7"/>
          <p:cNvCxnSpPr/>
          <p:nvPr/>
        </p:nvCxnSpPr>
        <p:spPr>
          <a:xfrm>
            <a:off x="457200" y="6285763"/>
            <a:ext cx="8226854"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3" r:id="rId1"/>
    <p:sldLayoutId id="2147483681" r:id="rId2"/>
    <p:sldLayoutId id="2147483685" r:id="rId3"/>
    <p:sldLayoutId id="2147483682" r:id="rId4"/>
    <p:sldLayoutId id="2147483684" r:id="rId5"/>
    <p:sldLayoutId id="2147483680" r:id="rId6"/>
    <p:sldLayoutId id="2147483676" r:id="rId7"/>
    <p:sldLayoutId id="2147483686" r:id="rId8"/>
  </p:sldLayoutIdLst>
  <p:timing>
    <p:tnLst>
      <p:par>
        <p:cTn id="1" dur="indefinite" restart="never" nodeType="tmRoot"/>
      </p:par>
    </p:tnLst>
  </p:timing>
  <p:hf hdr="0" dt="0"/>
  <p:txStyles>
    <p:titleStyle>
      <a:lvl1pPr algn="l" rtl="0" eaLnBrk="1" latinLnBrk="0" hangingPunct="1">
        <a:spcBef>
          <a:spcPct val="0"/>
        </a:spcBef>
        <a:buNone/>
        <a:defRPr kumimoji="0" sz="3600" b="0" i="0" kern="1200">
          <a:solidFill>
            <a:srgbClr val="0C377B"/>
          </a:solidFill>
          <a:latin typeface="+mj-lt"/>
          <a:ea typeface="+mj-ea"/>
          <a:cs typeface="Ubuntu Light"/>
        </a:defRPr>
      </a:lvl1pPr>
    </p:titleStyle>
    <p:body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mn-l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3000" b="0" i="0" kern="1200">
          <a:solidFill>
            <a:srgbClr val="0C377B"/>
          </a:solidFill>
          <a:latin typeface="+mn-l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3000" b="0" i="0" kern="1200">
          <a:solidFill>
            <a:srgbClr val="0C377B"/>
          </a:solidFill>
          <a:latin typeface="+mn-l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3000" b="0" i="0" kern="1200">
          <a:solidFill>
            <a:srgbClr val="0C377B"/>
          </a:solidFill>
          <a:latin typeface="+mn-l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3000" b="0" i="0" kern="1200" baseline="0">
          <a:solidFill>
            <a:srgbClr val="0C377B"/>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8.xml"/><Relationship Id="rId5" Type="http://schemas.openxmlformats.org/officeDocument/2006/relationships/image" Target="../media/image4.png"/><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8.xml"/><Relationship Id="rId5" Type="http://schemas.openxmlformats.org/officeDocument/2006/relationships/image" Target="../media/image10.png"/><Relationship Id="rId4" Type="http://schemas.openxmlformats.org/officeDocument/2006/relationships/image" Target="../media/image9.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HL-LHC </a:t>
            </a:r>
            <a:br>
              <a:rPr lang="en-US" dirty="0" smtClean="0"/>
            </a:br>
            <a:r>
              <a:rPr lang="en-US" dirty="0" smtClean="0"/>
              <a:t>ACTIVITIES DURING LS2</a:t>
            </a:r>
            <a:endParaRPr lang="en-US" dirty="0"/>
          </a:p>
        </p:txBody>
      </p:sp>
      <p:sp>
        <p:nvSpPr>
          <p:cNvPr id="3" name="Text Placeholder 2"/>
          <p:cNvSpPr>
            <a:spLocks noGrp="1"/>
          </p:cNvSpPr>
          <p:nvPr>
            <p:ph type="body" idx="1"/>
          </p:nvPr>
        </p:nvSpPr>
        <p:spPr/>
        <p:txBody>
          <a:bodyPr/>
          <a:lstStyle/>
          <a:p>
            <a:r>
              <a:rPr lang="en-US" dirty="0" smtClean="0"/>
              <a:t>Paula </a:t>
            </a:r>
            <a:r>
              <a:rPr lang="en-US" dirty="0" err="1" smtClean="0"/>
              <a:t>Álvarez</a:t>
            </a:r>
            <a:r>
              <a:rPr lang="en-US" dirty="0" smtClean="0"/>
              <a:t> </a:t>
            </a:r>
            <a:r>
              <a:rPr lang="en-US" dirty="0" err="1" smtClean="0"/>
              <a:t>López</a:t>
            </a:r>
            <a:r>
              <a:rPr lang="en-US" dirty="0" smtClean="0"/>
              <a:t>,</a:t>
            </a:r>
          </a:p>
          <a:p>
            <a:r>
              <a:rPr lang="en-US" dirty="0" smtClean="0"/>
              <a:t>on behalf of </a:t>
            </a:r>
            <a:r>
              <a:rPr lang="en-US" smtClean="0"/>
              <a:t>the HL-LHC </a:t>
            </a:r>
            <a:r>
              <a:rPr lang="en-US" dirty="0" smtClean="0"/>
              <a:t>Project team</a:t>
            </a:r>
            <a:endParaRPr lang="en-US" dirty="0"/>
          </a:p>
        </p:txBody>
      </p:sp>
    </p:spTree>
    <p:extLst>
      <p:ext uri="{BB962C8B-B14F-4D97-AF65-F5344CB8AC3E}">
        <p14:creationId xmlns:p14="http://schemas.microsoft.com/office/powerpoint/2010/main" val="37182858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Installation </a:t>
            </a:r>
            <a:r>
              <a:rPr lang="fr-CH" dirty="0" err="1" smtClean="0"/>
              <a:t>Overview</a:t>
            </a:r>
            <a:r>
              <a:rPr lang="fr-CH" dirty="0" smtClean="0"/>
              <a:t> for LS2</a:t>
            </a:r>
            <a:endParaRPr lang="en-GB" dirty="0"/>
          </a:p>
        </p:txBody>
      </p:sp>
      <p:sp>
        <p:nvSpPr>
          <p:cNvPr id="3" name="Footer Placeholder 2"/>
          <p:cNvSpPr>
            <a:spLocks noGrp="1"/>
          </p:cNvSpPr>
          <p:nvPr>
            <p:ph type="ftr" sz="quarter" idx="11"/>
          </p:nvPr>
        </p:nvSpPr>
        <p:spPr>
          <a:xfrm>
            <a:off x="1707382" y="6300516"/>
            <a:ext cx="5681967" cy="365125"/>
          </a:xfrm>
        </p:spPr>
        <p:txBody>
          <a:bodyPr/>
          <a:lstStyle/>
          <a:p>
            <a:r>
              <a:rPr lang="en-US" smtClean="0"/>
              <a:t>Author DPT-GRP</a:t>
            </a:r>
            <a:endParaRPr lang="en-US" dirty="0"/>
          </a:p>
        </p:txBody>
      </p:sp>
      <p:sp>
        <p:nvSpPr>
          <p:cNvPr id="4" name="Slide Number Placeholder 3"/>
          <p:cNvSpPr>
            <a:spLocks noGrp="1"/>
          </p:cNvSpPr>
          <p:nvPr>
            <p:ph type="sldNum" sz="quarter" idx="12"/>
          </p:nvPr>
        </p:nvSpPr>
        <p:spPr>
          <a:xfrm>
            <a:off x="7956924" y="6288668"/>
            <a:ext cx="729876" cy="365125"/>
          </a:xfrm>
        </p:spPr>
        <p:txBody>
          <a:bodyPr/>
          <a:lstStyle/>
          <a:p>
            <a:fld id="{8D6C380F-326D-3C40-9EE7-7FBAB0953422}" type="slidenum">
              <a:rPr lang="en-US" smtClean="0"/>
              <a:pPr/>
              <a:t>10</a:t>
            </a:fld>
            <a:endParaRPr lang="en-US" dirty="0"/>
          </a:p>
        </p:txBody>
      </p:sp>
      <p:pic>
        <p:nvPicPr>
          <p:cNvPr id="53"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179576" y="931181"/>
            <a:ext cx="6742544" cy="45490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7" name="Oval 56"/>
          <p:cNvSpPr/>
          <p:nvPr/>
        </p:nvSpPr>
        <p:spPr>
          <a:xfrm>
            <a:off x="1882414" y="4067133"/>
            <a:ext cx="45719" cy="45719"/>
          </a:xfrm>
          <a:prstGeom prst="ellipse">
            <a:avLst/>
          </a:prstGeom>
          <a:noFill/>
          <a:ln w="76200" cap="flat" cmpd="sng" algn="ctr">
            <a:solidFill>
              <a:srgbClr val="92D050"/>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s-ES_tradnl" sz="1800" b="0" i="0" u="none" strike="noStrike" kern="0" cap="none" spc="0" normalizeH="0" baseline="0" noProof="0" smtClean="0">
              <a:ln>
                <a:noFill/>
              </a:ln>
              <a:solidFill>
                <a:prstClr val="black"/>
              </a:solidFill>
              <a:effectLst/>
              <a:uLnTx/>
              <a:uFillTx/>
              <a:latin typeface="Calibri"/>
              <a:ea typeface="+mn-ea"/>
              <a:cs typeface="+mn-cs"/>
            </a:endParaRPr>
          </a:p>
        </p:txBody>
      </p:sp>
      <p:sp>
        <p:nvSpPr>
          <p:cNvPr id="58" name="Oval 57"/>
          <p:cNvSpPr/>
          <p:nvPr/>
        </p:nvSpPr>
        <p:spPr>
          <a:xfrm>
            <a:off x="2295353" y="4535927"/>
            <a:ext cx="45719" cy="45719"/>
          </a:xfrm>
          <a:prstGeom prst="ellipse">
            <a:avLst/>
          </a:prstGeom>
          <a:noFill/>
          <a:ln w="76200" cap="flat" cmpd="sng" algn="ctr">
            <a:solidFill>
              <a:srgbClr val="92D050"/>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s-ES_tradnl" sz="1800" b="0" i="0" u="none" strike="noStrike" kern="0" cap="none" spc="0" normalizeH="0" baseline="0" noProof="0" smtClean="0">
              <a:ln>
                <a:noFill/>
              </a:ln>
              <a:solidFill>
                <a:prstClr val="black"/>
              </a:solidFill>
              <a:effectLst/>
              <a:uLnTx/>
              <a:uFillTx/>
              <a:latin typeface="Calibri"/>
              <a:ea typeface="+mn-ea"/>
              <a:cs typeface="+mn-cs"/>
            </a:endParaRPr>
          </a:p>
        </p:txBody>
      </p:sp>
      <p:sp>
        <p:nvSpPr>
          <p:cNvPr id="59" name="Right Triangle 58"/>
          <p:cNvSpPr/>
          <p:nvPr/>
        </p:nvSpPr>
        <p:spPr>
          <a:xfrm flipV="1">
            <a:off x="6182904" y="4584528"/>
            <a:ext cx="191386" cy="226472"/>
          </a:xfrm>
          <a:prstGeom prst="rtTriangle">
            <a:avLst/>
          </a:prstGeom>
          <a:solidFill>
            <a:srgbClr val="FFFF00"/>
          </a:solidFill>
          <a:ln w="9525" cap="flat" cmpd="sng" algn="ctr">
            <a:solidFill>
              <a:srgbClr val="FFFF00"/>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s-ES_tradnl" sz="1800" b="0" i="0" u="none" strike="noStrike" kern="0" cap="none" spc="0" normalizeH="0" baseline="0" noProof="0" smtClean="0">
              <a:ln>
                <a:noFill/>
              </a:ln>
              <a:solidFill>
                <a:prstClr val="white"/>
              </a:solidFill>
              <a:effectLst/>
              <a:uLnTx/>
              <a:uFillTx/>
              <a:latin typeface="Calibri"/>
              <a:ea typeface="+mn-ea"/>
              <a:cs typeface="+mn-cs"/>
            </a:endParaRPr>
          </a:p>
        </p:txBody>
      </p:sp>
      <p:sp>
        <p:nvSpPr>
          <p:cNvPr id="66" name="Cloud 65"/>
          <p:cNvSpPr/>
          <p:nvPr/>
        </p:nvSpPr>
        <p:spPr>
          <a:xfrm>
            <a:off x="3070860" y="1854221"/>
            <a:ext cx="251057" cy="159488"/>
          </a:xfrm>
          <a:prstGeom prst="cloud">
            <a:avLst/>
          </a:prstGeom>
          <a:solidFill>
            <a:srgbClr val="FF000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s-ES_tradnl" sz="1800" b="0" i="0" u="none" strike="noStrike" kern="0" cap="none" spc="0" normalizeH="0" baseline="0" noProof="0" smtClean="0">
              <a:ln>
                <a:noFill/>
              </a:ln>
              <a:solidFill>
                <a:prstClr val="white"/>
              </a:solidFill>
              <a:effectLst/>
              <a:uLnTx/>
              <a:uFillTx/>
              <a:latin typeface="Calibri"/>
              <a:ea typeface="+mn-ea"/>
              <a:cs typeface="+mn-cs"/>
            </a:endParaRPr>
          </a:p>
        </p:txBody>
      </p:sp>
      <p:sp>
        <p:nvSpPr>
          <p:cNvPr id="67" name="Cloud 66"/>
          <p:cNvSpPr/>
          <p:nvPr/>
        </p:nvSpPr>
        <p:spPr>
          <a:xfrm>
            <a:off x="4296118" y="1718123"/>
            <a:ext cx="251057" cy="159488"/>
          </a:xfrm>
          <a:prstGeom prst="cloud">
            <a:avLst/>
          </a:prstGeom>
          <a:solidFill>
            <a:srgbClr val="FF000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s-ES_tradnl" sz="1800" b="0" i="0" u="none" strike="noStrike" kern="0" cap="none" spc="0" normalizeH="0" baseline="0" noProof="0" smtClean="0">
              <a:ln>
                <a:noFill/>
              </a:ln>
              <a:solidFill>
                <a:prstClr val="white"/>
              </a:solidFill>
              <a:effectLst/>
              <a:uLnTx/>
              <a:uFillTx/>
              <a:latin typeface="Calibri"/>
              <a:ea typeface="+mn-ea"/>
              <a:cs typeface="+mn-cs"/>
            </a:endParaRPr>
          </a:p>
        </p:txBody>
      </p:sp>
      <p:sp>
        <p:nvSpPr>
          <p:cNvPr id="69" name="Trapezoid 68"/>
          <p:cNvSpPr/>
          <p:nvPr/>
        </p:nvSpPr>
        <p:spPr>
          <a:xfrm>
            <a:off x="2266364" y="4549375"/>
            <a:ext cx="212651" cy="152896"/>
          </a:xfrm>
          <a:prstGeom prst="trapezoid">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solidFill>
                <a:schemeClr val="lt1"/>
              </a:solidFill>
            </a:endParaRPr>
          </a:p>
        </p:txBody>
      </p:sp>
      <p:sp>
        <p:nvSpPr>
          <p:cNvPr id="70" name="Trapezoid 69"/>
          <p:cNvSpPr/>
          <p:nvPr/>
        </p:nvSpPr>
        <p:spPr>
          <a:xfrm>
            <a:off x="5604987" y="4946325"/>
            <a:ext cx="212651" cy="152896"/>
          </a:xfrm>
          <a:prstGeom prst="trapezoid">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solidFill>
                <a:schemeClr val="lt1"/>
              </a:solidFill>
            </a:endParaRPr>
          </a:p>
        </p:txBody>
      </p:sp>
      <p:grpSp>
        <p:nvGrpSpPr>
          <p:cNvPr id="9" name="Group 8"/>
          <p:cNvGrpSpPr/>
          <p:nvPr/>
        </p:nvGrpSpPr>
        <p:grpSpPr>
          <a:xfrm>
            <a:off x="215014" y="5880795"/>
            <a:ext cx="1956070" cy="369332"/>
            <a:chOff x="1419604" y="5973265"/>
            <a:chExt cx="1956070" cy="369332"/>
          </a:xfrm>
        </p:grpSpPr>
        <p:sp>
          <p:nvSpPr>
            <p:cNvPr id="73" name="Oval 72"/>
            <p:cNvSpPr/>
            <p:nvPr/>
          </p:nvSpPr>
          <p:spPr>
            <a:xfrm flipV="1">
              <a:off x="1419604" y="6164797"/>
              <a:ext cx="49202" cy="45719"/>
            </a:xfrm>
            <a:prstGeom prst="ellipse">
              <a:avLst/>
            </a:prstGeom>
            <a:noFill/>
            <a:ln w="76200" cap="flat" cmpd="sng" algn="ctr">
              <a:solidFill>
                <a:srgbClr val="92D050"/>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s-ES_tradnl" sz="1800" b="0" i="0" u="none" strike="noStrike" kern="0" cap="none" spc="0" normalizeH="0" baseline="0" noProof="0" smtClean="0">
                <a:ln>
                  <a:noFill/>
                </a:ln>
                <a:solidFill>
                  <a:prstClr val="black"/>
                </a:solidFill>
                <a:effectLst/>
                <a:uLnTx/>
                <a:uFillTx/>
                <a:latin typeface="Calibri"/>
                <a:ea typeface="+mn-ea"/>
                <a:cs typeface="+mn-cs"/>
              </a:endParaRPr>
            </a:p>
          </p:txBody>
        </p:sp>
        <p:sp>
          <p:nvSpPr>
            <p:cNvPr id="74" name="Rectangle 73"/>
            <p:cNvSpPr/>
            <p:nvPr/>
          </p:nvSpPr>
          <p:spPr>
            <a:xfrm>
              <a:off x="1468806" y="5973265"/>
              <a:ext cx="1906868" cy="369332"/>
            </a:xfrm>
            <a:prstGeom prst="rect">
              <a:avLst/>
            </a:prstGeom>
          </p:spPr>
          <p:txBody>
            <a:bodyPr wrap="none">
              <a:spAutoFit/>
            </a:bodyPr>
            <a:lstStyle/>
            <a:p>
              <a:pPr algn="ctr" defTabSz="457200"/>
              <a:r>
                <a:rPr lang="en-GB" dirty="0" err="1" smtClean="0">
                  <a:latin typeface="Calibri"/>
                </a:rPr>
                <a:t>Cryo-bypass+TCLD</a:t>
              </a:r>
              <a:endParaRPr lang="en-GB" dirty="0">
                <a:latin typeface="Calibri"/>
              </a:endParaRPr>
            </a:p>
          </p:txBody>
        </p:sp>
      </p:grpSp>
      <p:grpSp>
        <p:nvGrpSpPr>
          <p:cNvPr id="7" name="Group 6"/>
          <p:cNvGrpSpPr/>
          <p:nvPr/>
        </p:nvGrpSpPr>
        <p:grpSpPr>
          <a:xfrm>
            <a:off x="2272451" y="5970684"/>
            <a:ext cx="907655" cy="369332"/>
            <a:chOff x="1479407" y="5613395"/>
            <a:chExt cx="907655" cy="369332"/>
          </a:xfrm>
        </p:grpSpPr>
        <p:sp>
          <p:nvSpPr>
            <p:cNvPr id="75" name="Right Triangle 74"/>
            <p:cNvSpPr/>
            <p:nvPr/>
          </p:nvSpPr>
          <p:spPr>
            <a:xfrm flipV="1">
              <a:off x="1479407" y="5684825"/>
              <a:ext cx="191386" cy="226472"/>
            </a:xfrm>
            <a:prstGeom prst="rtTriangle">
              <a:avLst/>
            </a:prstGeom>
            <a:solidFill>
              <a:srgbClr val="FFFF00"/>
            </a:solidFill>
            <a:ln w="9525" cap="flat" cmpd="sng" algn="ctr">
              <a:solidFill>
                <a:srgbClr val="FFFF00"/>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s-ES_tradnl" sz="1800" b="0" i="0" u="none" strike="noStrike" kern="0" cap="none" spc="0" normalizeH="0" baseline="0" noProof="0" smtClean="0">
                <a:ln>
                  <a:noFill/>
                </a:ln>
                <a:solidFill>
                  <a:prstClr val="white"/>
                </a:solidFill>
                <a:effectLst/>
                <a:uLnTx/>
                <a:uFillTx/>
                <a:latin typeface="Calibri"/>
                <a:ea typeface="+mn-ea"/>
                <a:cs typeface="+mn-cs"/>
              </a:endParaRPr>
            </a:p>
          </p:txBody>
        </p:sp>
        <p:sp>
          <p:nvSpPr>
            <p:cNvPr id="76" name="TextBox 75"/>
            <p:cNvSpPr txBox="1"/>
            <p:nvPr/>
          </p:nvSpPr>
          <p:spPr>
            <a:xfrm>
              <a:off x="1705850" y="5613395"/>
              <a:ext cx="681212" cy="369332"/>
            </a:xfrm>
            <a:prstGeom prst="rect">
              <a:avLst/>
            </a:prstGeom>
            <a:noFill/>
          </p:spPr>
          <p:txBody>
            <a:bodyPr wrap="none" rtlCol="0">
              <a:spAutoFit/>
            </a:bodyPr>
            <a:lstStyle/>
            <a:p>
              <a:pPr defTabSz="457200"/>
              <a:r>
                <a:rPr lang="en-GB" dirty="0" smtClean="0">
                  <a:latin typeface="Calibri"/>
                </a:rPr>
                <a:t>TAXN</a:t>
              </a:r>
              <a:endParaRPr lang="es-ES_tradnl" dirty="0">
                <a:latin typeface="Calibri"/>
              </a:endParaRPr>
            </a:p>
          </p:txBody>
        </p:sp>
      </p:grpSp>
      <p:grpSp>
        <p:nvGrpSpPr>
          <p:cNvPr id="8" name="Group 7"/>
          <p:cNvGrpSpPr/>
          <p:nvPr/>
        </p:nvGrpSpPr>
        <p:grpSpPr>
          <a:xfrm>
            <a:off x="4337090" y="5675955"/>
            <a:ext cx="2041826" cy="369332"/>
            <a:chOff x="2729870" y="5662705"/>
            <a:chExt cx="2041826" cy="369332"/>
          </a:xfrm>
        </p:grpSpPr>
        <p:sp>
          <p:nvSpPr>
            <p:cNvPr id="79" name="L-Shape 78"/>
            <p:cNvSpPr/>
            <p:nvPr/>
          </p:nvSpPr>
          <p:spPr>
            <a:xfrm>
              <a:off x="2729870" y="5756930"/>
              <a:ext cx="170121" cy="159489"/>
            </a:xfrm>
            <a:prstGeom prst="corner">
              <a:avLst/>
            </a:prstGeom>
            <a:solidFill>
              <a:srgbClr val="FF000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s-ES_tradnl" sz="1800" b="0" i="0" u="none" strike="noStrike" kern="0" cap="none" spc="0" normalizeH="0" baseline="0" noProof="0" smtClean="0">
                <a:ln>
                  <a:noFill/>
                </a:ln>
                <a:solidFill>
                  <a:prstClr val="white"/>
                </a:solidFill>
                <a:effectLst/>
                <a:uLnTx/>
                <a:uFillTx/>
                <a:latin typeface="Calibri"/>
                <a:ea typeface="+mn-ea"/>
                <a:cs typeface="+mn-cs"/>
              </a:endParaRPr>
            </a:p>
          </p:txBody>
        </p:sp>
        <p:sp>
          <p:nvSpPr>
            <p:cNvPr id="80" name="TextBox 79"/>
            <p:cNvSpPr txBox="1"/>
            <p:nvPr/>
          </p:nvSpPr>
          <p:spPr>
            <a:xfrm>
              <a:off x="2776050" y="5662705"/>
              <a:ext cx="1995646" cy="369332"/>
            </a:xfrm>
            <a:prstGeom prst="rect">
              <a:avLst/>
            </a:prstGeom>
            <a:noFill/>
          </p:spPr>
          <p:txBody>
            <a:bodyPr wrap="square" rtlCol="0">
              <a:spAutoFit/>
            </a:bodyPr>
            <a:lstStyle/>
            <a:p>
              <a:pPr algn="r" defTabSz="457200"/>
              <a:r>
                <a:rPr lang="en-US" dirty="0" smtClean="0">
                  <a:latin typeface="Calibri"/>
                </a:rPr>
                <a:t>Fast wire scanners</a:t>
              </a:r>
              <a:endParaRPr lang="en-GB" dirty="0" smtClean="0">
                <a:latin typeface="Calibri"/>
              </a:endParaRPr>
            </a:p>
          </p:txBody>
        </p:sp>
      </p:grpSp>
      <p:grpSp>
        <p:nvGrpSpPr>
          <p:cNvPr id="10" name="Group 9"/>
          <p:cNvGrpSpPr/>
          <p:nvPr/>
        </p:nvGrpSpPr>
        <p:grpSpPr>
          <a:xfrm>
            <a:off x="4327065" y="5993923"/>
            <a:ext cx="798513" cy="369332"/>
            <a:chOff x="4755464" y="6032595"/>
            <a:chExt cx="798513" cy="369332"/>
          </a:xfrm>
        </p:grpSpPr>
        <p:sp>
          <p:nvSpPr>
            <p:cNvPr id="81" name="Rectangle 80"/>
            <p:cNvSpPr/>
            <p:nvPr/>
          </p:nvSpPr>
          <p:spPr>
            <a:xfrm>
              <a:off x="4968111" y="6032595"/>
              <a:ext cx="585866" cy="369332"/>
            </a:xfrm>
            <a:prstGeom prst="rect">
              <a:avLst/>
            </a:prstGeom>
          </p:spPr>
          <p:txBody>
            <a:bodyPr wrap="none">
              <a:spAutoFit/>
            </a:bodyPr>
            <a:lstStyle/>
            <a:p>
              <a:pPr defTabSz="457200"/>
              <a:r>
                <a:rPr lang="en-US" kern="1400" dirty="0">
                  <a:latin typeface="Calibri" panose="020F0502020204030204" pitchFamily="34" charset="0"/>
                  <a:ea typeface="Times New Roman" panose="02020603050405020304" pitchFamily="18" charset="0"/>
                  <a:cs typeface="Times New Roman" panose="02020603050405020304" pitchFamily="18" charset="0"/>
                </a:rPr>
                <a:t>BGV</a:t>
              </a:r>
              <a:endParaRPr lang="es-ES_tradnl" dirty="0">
                <a:latin typeface="Calibri"/>
              </a:endParaRPr>
            </a:p>
          </p:txBody>
        </p:sp>
        <p:sp>
          <p:nvSpPr>
            <p:cNvPr id="82" name="Cloud 81"/>
            <p:cNvSpPr/>
            <p:nvPr/>
          </p:nvSpPr>
          <p:spPr>
            <a:xfrm>
              <a:off x="4755464" y="6118046"/>
              <a:ext cx="251057" cy="159488"/>
            </a:xfrm>
            <a:prstGeom prst="cloud">
              <a:avLst/>
            </a:prstGeom>
            <a:solidFill>
              <a:srgbClr val="FF000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s-ES_tradnl" sz="1800" b="0" i="0" u="none" strike="noStrike" kern="0" cap="none" spc="0" normalizeH="0" baseline="0" noProof="0" smtClean="0">
                <a:ln>
                  <a:noFill/>
                </a:ln>
                <a:solidFill>
                  <a:prstClr val="white"/>
                </a:solidFill>
                <a:effectLst/>
                <a:uLnTx/>
                <a:uFillTx/>
                <a:latin typeface="Calibri"/>
                <a:ea typeface="+mn-ea"/>
                <a:cs typeface="+mn-cs"/>
              </a:endParaRPr>
            </a:p>
          </p:txBody>
        </p:sp>
      </p:grpSp>
      <p:sp>
        <p:nvSpPr>
          <p:cNvPr id="95" name="Arc 94"/>
          <p:cNvSpPr/>
          <p:nvPr/>
        </p:nvSpPr>
        <p:spPr>
          <a:xfrm rot="2433966">
            <a:off x="6692879" y="2831894"/>
            <a:ext cx="319079" cy="178382"/>
          </a:xfrm>
          <a:prstGeom prst="arc">
            <a:avLst>
              <a:gd name="adj1" fmla="val 16200000"/>
              <a:gd name="adj2" fmla="val 19466020"/>
            </a:avLst>
          </a:prstGeom>
          <a:noFill/>
          <a:ln w="63500" cap="flat" cmpd="sng" algn="ctr">
            <a:solidFill>
              <a:srgbClr val="856F9D"/>
            </a:solidFill>
            <a:prstDash val="solid"/>
          </a:ln>
          <a:effectLst>
            <a:outerShdw blurRad="40000" dist="20000" dir="5400000" rotWithShape="0">
              <a:srgbClr val="000000">
                <a:alpha val="38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s-ES_tradnl" sz="1800" b="0" i="0" u="none" strike="noStrike" kern="0" cap="none" spc="0" normalizeH="0" baseline="0" noProof="0" smtClean="0">
              <a:ln>
                <a:noFill/>
              </a:ln>
              <a:solidFill>
                <a:prstClr val="black"/>
              </a:solidFill>
              <a:effectLst/>
              <a:uLnTx/>
              <a:uFillTx/>
              <a:latin typeface="Calibri"/>
              <a:ea typeface="+mn-ea"/>
              <a:cs typeface="+mn-cs"/>
            </a:endParaRPr>
          </a:p>
        </p:txBody>
      </p:sp>
      <p:pic>
        <p:nvPicPr>
          <p:cNvPr id="97" name="Picture 96"/>
          <p:cNvPicPr>
            <a:picLocks noChangeAspect="1"/>
          </p:cNvPicPr>
          <p:nvPr/>
        </p:nvPicPr>
        <p:blipFill>
          <a:blip r:embed="rId4"/>
          <a:stretch>
            <a:fillRect/>
          </a:stretch>
        </p:blipFill>
        <p:spPr>
          <a:xfrm>
            <a:off x="3477002" y="3546147"/>
            <a:ext cx="1148705" cy="769268"/>
          </a:xfrm>
          <a:prstGeom prst="rect">
            <a:avLst/>
          </a:prstGeom>
        </p:spPr>
      </p:pic>
      <p:pic>
        <p:nvPicPr>
          <p:cNvPr id="98" name="Picture 97"/>
          <p:cNvPicPr>
            <a:picLocks noChangeAspect="1"/>
          </p:cNvPicPr>
          <p:nvPr/>
        </p:nvPicPr>
        <p:blipFill>
          <a:blip r:embed="rId5"/>
          <a:stretch>
            <a:fillRect/>
          </a:stretch>
        </p:blipFill>
        <p:spPr>
          <a:xfrm>
            <a:off x="5770501" y="837381"/>
            <a:ext cx="1226860" cy="987026"/>
          </a:xfrm>
          <a:prstGeom prst="rect">
            <a:avLst/>
          </a:prstGeom>
        </p:spPr>
      </p:pic>
      <p:cxnSp>
        <p:nvCxnSpPr>
          <p:cNvPr id="42" name="Straight Connector 41"/>
          <p:cNvCxnSpPr/>
          <p:nvPr/>
        </p:nvCxnSpPr>
        <p:spPr>
          <a:xfrm>
            <a:off x="6253615" y="2163633"/>
            <a:ext cx="260203" cy="207530"/>
          </a:xfrm>
          <a:prstGeom prst="line">
            <a:avLst/>
          </a:prstGeom>
          <a:ln w="76200">
            <a:solidFill>
              <a:srgbClr val="7030A0"/>
            </a:solidFill>
          </a:ln>
          <a:effectLst/>
        </p:spPr>
        <p:style>
          <a:lnRef idx="3">
            <a:schemeClr val="accent6"/>
          </a:lnRef>
          <a:fillRef idx="0">
            <a:schemeClr val="accent6"/>
          </a:fillRef>
          <a:effectRef idx="2">
            <a:schemeClr val="accent6"/>
          </a:effectRef>
          <a:fontRef idx="minor">
            <a:schemeClr val="tx1"/>
          </a:fontRef>
        </p:style>
      </p:cxnSp>
      <p:sp>
        <p:nvSpPr>
          <p:cNvPr id="45" name="Isosceles Triangle 44"/>
          <p:cNvSpPr/>
          <p:nvPr/>
        </p:nvSpPr>
        <p:spPr>
          <a:xfrm rot="10800000" flipV="1">
            <a:off x="161014" y="5689819"/>
            <a:ext cx="108000" cy="108000"/>
          </a:xfrm>
          <a:prstGeom prst="triangle">
            <a:avLst/>
          </a:prstGeom>
          <a:solidFill>
            <a:srgbClr val="92D050"/>
          </a:solidFill>
          <a:ln w="28575">
            <a:solidFill>
              <a:srgbClr val="92D050"/>
            </a:solidFill>
          </a:ln>
        </p:spPr>
        <p:style>
          <a:lnRef idx="3">
            <a:schemeClr val="accent6"/>
          </a:lnRef>
          <a:fillRef idx="0">
            <a:schemeClr val="accent6"/>
          </a:fillRef>
          <a:effectRef idx="2">
            <a:schemeClr val="accent6"/>
          </a:effectRef>
          <a:fontRef idx="minor">
            <a:schemeClr val="tx1"/>
          </a:fontRef>
        </p:style>
        <p:txBody>
          <a:bodyPr rtlCol="0" anchor="ctr"/>
          <a:lstStyle/>
          <a:p>
            <a:pPr algn="ctr"/>
            <a:endParaRPr lang="es-ES_tradnl"/>
          </a:p>
        </p:txBody>
      </p:sp>
      <p:sp>
        <p:nvSpPr>
          <p:cNvPr id="46" name="Rectangle 45"/>
          <p:cNvSpPr/>
          <p:nvPr/>
        </p:nvSpPr>
        <p:spPr>
          <a:xfrm>
            <a:off x="342424" y="5547087"/>
            <a:ext cx="837152" cy="369332"/>
          </a:xfrm>
          <a:prstGeom prst="rect">
            <a:avLst/>
          </a:prstGeom>
        </p:spPr>
        <p:txBody>
          <a:bodyPr wrap="none">
            <a:spAutoFit/>
          </a:bodyPr>
          <a:lstStyle/>
          <a:p>
            <a:pPr algn="ctr"/>
            <a:r>
              <a:rPr lang="en-GB" dirty="0">
                <a:latin typeface="Calibri"/>
              </a:rPr>
              <a:t>TCSPM</a:t>
            </a:r>
          </a:p>
        </p:txBody>
      </p:sp>
      <p:sp>
        <p:nvSpPr>
          <p:cNvPr id="47" name="Isosceles Triangle 46"/>
          <p:cNvSpPr/>
          <p:nvPr/>
        </p:nvSpPr>
        <p:spPr>
          <a:xfrm rot="10800000" flipV="1">
            <a:off x="6977617" y="3963763"/>
            <a:ext cx="108000" cy="108000"/>
          </a:xfrm>
          <a:prstGeom prst="triangle">
            <a:avLst/>
          </a:prstGeom>
          <a:solidFill>
            <a:srgbClr val="92D050"/>
          </a:solidFill>
          <a:ln w="28575">
            <a:solidFill>
              <a:srgbClr val="92D050"/>
            </a:solidFill>
          </a:ln>
        </p:spPr>
        <p:style>
          <a:lnRef idx="3">
            <a:schemeClr val="accent6"/>
          </a:lnRef>
          <a:fillRef idx="0">
            <a:schemeClr val="accent6"/>
          </a:fillRef>
          <a:effectRef idx="2">
            <a:schemeClr val="accent6"/>
          </a:effectRef>
          <a:fontRef idx="minor">
            <a:schemeClr val="tx1"/>
          </a:fontRef>
        </p:style>
        <p:txBody>
          <a:bodyPr rtlCol="0" anchor="ctr"/>
          <a:lstStyle/>
          <a:p>
            <a:pPr algn="ctr"/>
            <a:endParaRPr lang="es-ES_tradnl"/>
          </a:p>
        </p:txBody>
      </p:sp>
      <p:sp>
        <p:nvSpPr>
          <p:cNvPr id="48" name="Isosceles Triangle 47"/>
          <p:cNvSpPr/>
          <p:nvPr/>
        </p:nvSpPr>
        <p:spPr>
          <a:xfrm rot="10800000" flipV="1">
            <a:off x="6715565" y="4315415"/>
            <a:ext cx="108000" cy="108000"/>
          </a:xfrm>
          <a:prstGeom prst="triangle">
            <a:avLst/>
          </a:prstGeom>
          <a:solidFill>
            <a:srgbClr val="92D050"/>
          </a:solidFill>
          <a:ln w="28575">
            <a:solidFill>
              <a:srgbClr val="92D050"/>
            </a:solidFill>
          </a:ln>
        </p:spPr>
        <p:style>
          <a:lnRef idx="3">
            <a:schemeClr val="accent6"/>
          </a:lnRef>
          <a:fillRef idx="0">
            <a:schemeClr val="accent6"/>
          </a:fillRef>
          <a:effectRef idx="2">
            <a:schemeClr val="accent6"/>
          </a:effectRef>
          <a:fontRef idx="minor">
            <a:schemeClr val="tx1"/>
          </a:fontRef>
        </p:style>
        <p:txBody>
          <a:bodyPr rtlCol="0" anchor="ctr"/>
          <a:lstStyle/>
          <a:p>
            <a:pPr algn="ctr"/>
            <a:endParaRPr lang="es-ES_tradnl"/>
          </a:p>
        </p:txBody>
      </p:sp>
      <p:sp>
        <p:nvSpPr>
          <p:cNvPr id="49" name="Flowchart: Delay 48"/>
          <p:cNvSpPr/>
          <p:nvPr/>
        </p:nvSpPr>
        <p:spPr>
          <a:xfrm flipV="1">
            <a:off x="5484687" y="4588935"/>
            <a:ext cx="144000" cy="180000"/>
          </a:xfrm>
          <a:prstGeom prst="flowChartDelay">
            <a:avLst/>
          </a:prstGeom>
          <a:solidFill>
            <a:srgbClr val="FFFF00"/>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50" name="TextBox 49"/>
          <p:cNvSpPr txBox="1"/>
          <p:nvPr/>
        </p:nvSpPr>
        <p:spPr>
          <a:xfrm>
            <a:off x="2487585" y="5633104"/>
            <a:ext cx="1319528" cy="369332"/>
          </a:xfrm>
          <a:prstGeom prst="rect">
            <a:avLst/>
          </a:prstGeom>
          <a:noFill/>
        </p:spPr>
        <p:txBody>
          <a:bodyPr wrap="none" rtlCol="0">
            <a:spAutoFit/>
          </a:bodyPr>
          <a:lstStyle/>
          <a:p>
            <a:r>
              <a:rPr lang="en-GB" dirty="0" smtClean="0">
                <a:latin typeface="Calibri" panose="020F0502020204030204" pitchFamily="34" charset="0"/>
              </a:rPr>
              <a:t>Mask for D2</a:t>
            </a:r>
            <a:endParaRPr lang="es-ES_tradnl" dirty="0">
              <a:latin typeface="Calibri" panose="020F0502020204030204" pitchFamily="34" charset="0"/>
            </a:endParaRPr>
          </a:p>
        </p:txBody>
      </p:sp>
      <p:sp>
        <p:nvSpPr>
          <p:cNvPr id="51" name="Arc 50"/>
          <p:cNvSpPr/>
          <p:nvPr/>
        </p:nvSpPr>
        <p:spPr>
          <a:xfrm rot="13552299">
            <a:off x="1563713" y="3974533"/>
            <a:ext cx="396000" cy="252000"/>
          </a:xfrm>
          <a:prstGeom prst="arc">
            <a:avLst>
              <a:gd name="adj1" fmla="val 15946807"/>
              <a:gd name="adj2" fmla="val 19466020"/>
            </a:avLst>
          </a:prstGeom>
          <a:ln w="63500">
            <a:solidFill>
              <a:srgbClr val="FF99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s-ES_tradnl"/>
          </a:p>
        </p:txBody>
      </p:sp>
      <p:sp>
        <p:nvSpPr>
          <p:cNvPr id="52" name="TextBox 51"/>
          <p:cNvSpPr txBox="1"/>
          <p:nvPr/>
        </p:nvSpPr>
        <p:spPr>
          <a:xfrm>
            <a:off x="2382291" y="5368438"/>
            <a:ext cx="1873398" cy="369332"/>
          </a:xfrm>
          <a:prstGeom prst="rect">
            <a:avLst/>
          </a:prstGeom>
          <a:noFill/>
        </p:spPr>
        <p:txBody>
          <a:bodyPr wrap="none" rtlCol="0">
            <a:spAutoFit/>
          </a:bodyPr>
          <a:lstStyle/>
          <a:p>
            <a:r>
              <a:rPr lang="en-GB" smtClean="0">
                <a:latin typeface="Calibri" panose="020F0502020204030204" pitchFamily="34" charset="0"/>
              </a:rPr>
              <a:t>In-situ a-C </a:t>
            </a:r>
            <a:r>
              <a:rPr lang="en-GB" dirty="0" smtClean="0">
                <a:latin typeface="Calibri" panose="020F0502020204030204" pitchFamily="34" charset="0"/>
              </a:rPr>
              <a:t>coating</a:t>
            </a:r>
            <a:endParaRPr lang="es-ES_tradnl" dirty="0">
              <a:latin typeface="Calibri" panose="020F0502020204030204" pitchFamily="34" charset="0"/>
            </a:endParaRPr>
          </a:p>
        </p:txBody>
      </p:sp>
      <p:sp>
        <p:nvSpPr>
          <p:cNvPr id="54" name="Arc 53"/>
          <p:cNvSpPr/>
          <p:nvPr/>
        </p:nvSpPr>
        <p:spPr>
          <a:xfrm rot="13188055">
            <a:off x="2064431" y="4507646"/>
            <a:ext cx="396000" cy="252000"/>
          </a:xfrm>
          <a:prstGeom prst="arc">
            <a:avLst>
              <a:gd name="adj1" fmla="val 15946807"/>
              <a:gd name="adj2" fmla="val 19466020"/>
            </a:avLst>
          </a:prstGeom>
          <a:ln w="63500">
            <a:solidFill>
              <a:srgbClr val="FF99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s-ES_tradnl"/>
          </a:p>
        </p:txBody>
      </p:sp>
      <p:sp>
        <p:nvSpPr>
          <p:cNvPr id="60" name="Arc 59"/>
          <p:cNvSpPr/>
          <p:nvPr/>
        </p:nvSpPr>
        <p:spPr>
          <a:xfrm rot="8559588">
            <a:off x="5568832" y="4952914"/>
            <a:ext cx="396000" cy="252000"/>
          </a:xfrm>
          <a:prstGeom prst="arc">
            <a:avLst>
              <a:gd name="adj1" fmla="val 15946807"/>
              <a:gd name="adj2" fmla="val 19466020"/>
            </a:avLst>
          </a:prstGeom>
          <a:ln w="63500">
            <a:solidFill>
              <a:srgbClr val="FF99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s-ES_tradnl"/>
          </a:p>
        </p:txBody>
      </p:sp>
      <p:sp>
        <p:nvSpPr>
          <p:cNvPr id="61" name="Arc 60"/>
          <p:cNvSpPr/>
          <p:nvPr/>
        </p:nvSpPr>
        <p:spPr>
          <a:xfrm rot="8559588">
            <a:off x="6132744" y="4702116"/>
            <a:ext cx="396000" cy="252000"/>
          </a:xfrm>
          <a:prstGeom prst="arc">
            <a:avLst>
              <a:gd name="adj1" fmla="val 15946807"/>
              <a:gd name="adj2" fmla="val 19466020"/>
            </a:avLst>
          </a:prstGeom>
          <a:ln w="63500">
            <a:solidFill>
              <a:srgbClr val="FF99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s-ES_tradnl"/>
          </a:p>
        </p:txBody>
      </p:sp>
      <p:cxnSp>
        <p:nvCxnSpPr>
          <p:cNvPr id="62" name="Straight Connector 61"/>
          <p:cNvCxnSpPr/>
          <p:nvPr/>
        </p:nvCxnSpPr>
        <p:spPr>
          <a:xfrm>
            <a:off x="81709" y="5345209"/>
            <a:ext cx="318187" cy="3151"/>
          </a:xfrm>
          <a:prstGeom prst="line">
            <a:avLst/>
          </a:prstGeom>
          <a:ln w="76200">
            <a:solidFill>
              <a:srgbClr val="7030A0"/>
            </a:solidFill>
          </a:ln>
          <a:effectLst/>
        </p:spPr>
        <p:style>
          <a:lnRef idx="3">
            <a:schemeClr val="accent6"/>
          </a:lnRef>
          <a:fillRef idx="0">
            <a:schemeClr val="accent6"/>
          </a:fillRef>
          <a:effectRef idx="2">
            <a:schemeClr val="accent6"/>
          </a:effectRef>
          <a:fontRef idx="minor">
            <a:schemeClr val="tx1"/>
          </a:fontRef>
        </p:style>
      </p:cxnSp>
      <p:sp>
        <p:nvSpPr>
          <p:cNvPr id="63" name="Arc 62"/>
          <p:cNvSpPr/>
          <p:nvPr/>
        </p:nvSpPr>
        <p:spPr>
          <a:xfrm rot="9924966">
            <a:off x="2173009" y="5334747"/>
            <a:ext cx="396000" cy="220171"/>
          </a:xfrm>
          <a:prstGeom prst="arc">
            <a:avLst>
              <a:gd name="adj1" fmla="val 15946807"/>
              <a:gd name="adj2" fmla="val 19466020"/>
            </a:avLst>
          </a:prstGeom>
          <a:ln w="63500">
            <a:solidFill>
              <a:srgbClr val="FF99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s-ES_tradnl"/>
          </a:p>
        </p:txBody>
      </p:sp>
      <p:sp>
        <p:nvSpPr>
          <p:cNvPr id="64" name="TextBox 63"/>
          <p:cNvSpPr txBox="1"/>
          <p:nvPr/>
        </p:nvSpPr>
        <p:spPr>
          <a:xfrm>
            <a:off x="345900" y="5160543"/>
            <a:ext cx="938527" cy="369332"/>
          </a:xfrm>
          <a:prstGeom prst="rect">
            <a:avLst/>
          </a:prstGeom>
          <a:noFill/>
        </p:spPr>
        <p:txBody>
          <a:bodyPr wrap="none" rtlCol="0">
            <a:spAutoFit/>
          </a:bodyPr>
          <a:lstStyle/>
          <a:p>
            <a:r>
              <a:rPr lang="en-GB" dirty="0" smtClean="0">
                <a:latin typeface="Calibri" panose="020F0502020204030204" pitchFamily="34" charset="0"/>
              </a:rPr>
              <a:t>New Q5</a:t>
            </a:r>
            <a:endParaRPr lang="es-ES_tradnl" dirty="0">
              <a:latin typeface="Calibri" panose="020F0502020204030204" pitchFamily="34" charset="0"/>
            </a:endParaRPr>
          </a:p>
        </p:txBody>
      </p:sp>
      <p:sp>
        <p:nvSpPr>
          <p:cNvPr id="71" name="Flowchart: Delay 70"/>
          <p:cNvSpPr/>
          <p:nvPr/>
        </p:nvSpPr>
        <p:spPr>
          <a:xfrm flipV="1">
            <a:off x="2274110" y="5756024"/>
            <a:ext cx="144000" cy="180000"/>
          </a:xfrm>
          <a:prstGeom prst="flowChartDelay">
            <a:avLst/>
          </a:prstGeom>
          <a:solidFill>
            <a:srgbClr val="FFFF00"/>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72" name="Flowchart: Connector 71"/>
          <p:cNvSpPr/>
          <p:nvPr/>
        </p:nvSpPr>
        <p:spPr>
          <a:xfrm>
            <a:off x="3392131" y="1565948"/>
            <a:ext cx="108000" cy="108000"/>
          </a:xfrm>
          <a:prstGeom prst="flowChartConnector">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100" name="Rectangle 99"/>
          <p:cNvSpPr/>
          <p:nvPr/>
        </p:nvSpPr>
        <p:spPr>
          <a:xfrm>
            <a:off x="7413911" y="4739682"/>
            <a:ext cx="1677204" cy="923330"/>
          </a:xfrm>
          <a:prstGeom prst="rect">
            <a:avLst/>
          </a:prstGeom>
        </p:spPr>
        <p:txBody>
          <a:bodyPr wrap="square">
            <a:spAutoFit/>
          </a:bodyPr>
          <a:lstStyle/>
          <a:p>
            <a:r>
              <a:rPr lang="fr-CH" dirty="0" err="1" smtClean="0">
                <a:latin typeface="Calibri" panose="020F0502020204030204" pitchFamily="34" charset="0"/>
              </a:rPr>
              <a:t>Prep</a:t>
            </a:r>
            <a:r>
              <a:rPr lang="fr-CH" dirty="0" smtClean="0">
                <a:latin typeface="Calibri" panose="020F0502020204030204" pitchFamily="34" charset="0"/>
              </a:rPr>
              <a:t>. </a:t>
            </a:r>
            <a:r>
              <a:rPr lang="fr-CH" dirty="0" err="1">
                <a:latin typeface="Calibri" panose="020F0502020204030204" pitchFamily="34" charset="0"/>
              </a:rPr>
              <a:t>w</a:t>
            </a:r>
            <a:r>
              <a:rPr lang="fr-CH" dirty="0" err="1" smtClean="0">
                <a:latin typeface="Calibri" panose="020F0502020204030204" pitchFamily="34" charset="0"/>
              </a:rPr>
              <a:t>orks</a:t>
            </a:r>
            <a:r>
              <a:rPr lang="fr-CH" dirty="0" smtClean="0">
                <a:latin typeface="Calibri" panose="020F0502020204030204" pitchFamily="34" charset="0"/>
              </a:rPr>
              <a:t> halo </a:t>
            </a:r>
            <a:r>
              <a:rPr lang="fr-CH" dirty="0">
                <a:latin typeface="Calibri" panose="020F0502020204030204" pitchFamily="34" charset="0"/>
              </a:rPr>
              <a:t>diagnostic </a:t>
            </a:r>
            <a:r>
              <a:rPr lang="fr-CH" dirty="0" err="1" smtClean="0">
                <a:latin typeface="Calibri" panose="020F0502020204030204" pitchFamily="34" charset="0"/>
              </a:rPr>
              <a:t>systems</a:t>
            </a:r>
            <a:endParaRPr lang="en-GB" dirty="0">
              <a:latin typeface="Calibri" panose="020F0502020204030204" pitchFamily="34" charset="0"/>
            </a:endParaRPr>
          </a:p>
        </p:txBody>
      </p:sp>
      <p:sp>
        <p:nvSpPr>
          <p:cNvPr id="102" name="L-Shape 101"/>
          <p:cNvSpPr/>
          <p:nvPr/>
        </p:nvSpPr>
        <p:spPr>
          <a:xfrm>
            <a:off x="3970807" y="1723406"/>
            <a:ext cx="170121" cy="159489"/>
          </a:xfrm>
          <a:prstGeom prst="corner">
            <a:avLst/>
          </a:prstGeom>
          <a:solidFill>
            <a:srgbClr val="FF000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s-ES_tradnl" sz="1800" b="0" i="0" u="none" strike="noStrike" kern="0" cap="none" spc="0" normalizeH="0" baseline="0" noProof="0" smtClean="0">
              <a:ln>
                <a:noFill/>
              </a:ln>
              <a:solidFill>
                <a:prstClr val="white"/>
              </a:solidFill>
              <a:effectLst/>
              <a:uLnTx/>
              <a:uFillTx/>
              <a:latin typeface="Calibri"/>
              <a:ea typeface="+mn-ea"/>
              <a:cs typeface="+mn-cs"/>
            </a:endParaRPr>
          </a:p>
        </p:txBody>
      </p:sp>
      <p:sp>
        <p:nvSpPr>
          <p:cNvPr id="103" name="L-Shape 102"/>
          <p:cNvSpPr/>
          <p:nvPr/>
        </p:nvSpPr>
        <p:spPr>
          <a:xfrm>
            <a:off x="3440233" y="1749394"/>
            <a:ext cx="170121" cy="159489"/>
          </a:xfrm>
          <a:prstGeom prst="corner">
            <a:avLst/>
          </a:prstGeom>
          <a:solidFill>
            <a:srgbClr val="FF000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s-ES_tradnl" sz="1800" b="0" i="0" u="none" strike="noStrike" kern="0" cap="none" spc="0" normalizeH="0" baseline="0" noProof="0" smtClean="0">
              <a:ln>
                <a:noFill/>
              </a:ln>
              <a:solidFill>
                <a:prstClr val="white"/>
              </a:solidFill>
              <a:effectLst/>
              <a:uLnTx/>
              <a:uFillTx/>
              <a:latin typeface="Calibri"/>
              <a:ea typeface="+mn-ea"/>
              <a:cs typeface="+mn-cs"/>
            </a:endParaRPr>
          </a:p>
        </p:txBody>
      </p:sp>
      <p:grpSp>
        <p:nvGrpSpPr>
          <p:cNvPr id="11" name="Group 10"/>
          <p:cNvGrpSpPr/>
          <p:nvPr/>
        </p:nvGrpSpPr>
        <p:grpSpPr>
          <a:xfrm>
            <a:off x="4371512" y="5344171"/>
            <a:ext cx="2679600" cy="369332"/>
            <a:chOff x="7277950" y="1884785"/>
            <a:chExt cx="2679600" cy="369332"/>
          </a:xfrm>
        </p:grpSpPr>
        <p:sp>
          <p:nvSpPr>
            <p:cNvPr id="99" name="Rectangle 98"/>
            <p:cNvSpPr/>
            <p:nvPr/>
          </p:nvSpPr>
          <p:spPr>
            <a:xfrm>
              <a:off x="7444874" y="1884785"/>
              <a:ext cx="2512676" cy="369332"/>
            </a:xfrm>
            <a:prstGeom prst="rect">
              <a:avLst/>
            </a:prstGeom>
          </p:spPr>
          <p:txBody>
            <a:bodyPr wrap="none">
              <a:spAutoFit/>
            </a:bodyPr>
            <a:lstStyle/>
            <a:p>
              <a:r>
                <a:rPr lang="fr-CH" dirty="0">
                  <a:latin typeface="Calibri" panose="020F0502020204030204" pitchFamily="34" charset="0"/>
                </a:rPr>
                <a:t>High </a:t>
              </a:r>
              <a:r>
                <a:rPr lang="fr-CH" dirty="0" err="1">
                  <a:latin typeface="Calibri" panose="020F0502020204030204" pitchFamily="34" charset="0"/>
                </a:rPr>
                <a:t>bandwidth</a:t>
              </a:r>
              <a:r>
                <a:rPr lang="fr-CH" dirty="0">
                  <a:latin typeface="Calibri" panose="020F0502020204030204" pitchFamily="34" charset="0"/>
                </a:rPr>
                <a:t> </a:t>
              </a:r>
              <a:r>
                <a:rPr lang="fr-CH" dirty="0" err="1" smtClean="0">
                  <a:latin typeface="Calibri" panose="020F0502020204030204" pitchFamily="34" charset="0"/>
                </a:rPr>
                <a:t>pick-ups</a:t>
              </a:r>
              <a:endParaRPr lang="en-GB" dirty="0">
                <a:latin typeface="Calibri" panose="020F0502020204030204" pitchFamily="34" charset="0"/>
              </a:endParaRPr>
            </a:p>
          </p:txBody>
        </p:sp>
        <p:sp>
          <p:nvSpPr>
            <p:cNvPr id="104" name="Flowchart: Connector 103"/>
            <p:cNvSpPr/>
            <p:nvPr/>
          </p:nvSpPr>
          <p:spPr>
            <a:xfrm>
              <a:off x="7277950" y="2009767"/>
              <a:ext cx="108000" cy="108000"/>
            </a:xfrm>
            <a:prstGeom prst="flowChartConnector">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grpSp>
      <p:sp>
        <p:nvSpPr>
          <p:cNvPr id="105" name="Trapezoid 104"/>
          <p:cNvSpPr/>
          <p:nvPr/>
        </p:nvSpPr>
        <p:spPr>
          <a:xfrm>
            <a:off x="7085617" y="5793415"/>
            <a:ext cx="212651" cy="152896"/>
          </a:xfrm>
          <a:prstGeom prst="trapezoid">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107" name="Lightning Bolt 106"/>
          <p:cNvSpPr/>
          <p:nvPr/>
        </p:nvSpPr>
        <p:spPr>
          <a:xfrm>
            <a:off x="7084316" y="6090476"/>
            <a:ext cx="191837" cy="162563"/>
          </a:xfrm>
          <a:prstGeom prst="lightningBol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108" name="TextBox 107"/>
          <p:cNvSpPr txBox="1"/>
          <p:nvPr/>
        </p:nvSpPr>
        <p:spPr>
          <a:xfrm>
            <a:off x="7341412" y="5991990"/>
            <a:ext cx="1994189" cy="369332"/>
          </a:xfrm>
          <a:prstGeom prst="rect">
            <a:avLst/>
          </a:prstGeom>
          <a:noFill/>
        </p:spPr>
        <p:txBody>
          <a:bodyPr wrap="square" rtlCol="0">
            <a:spAutoFit/>
          </a:bodyPr>
          <a:lstStyle/>
          <a:p>
            <a:r>
              <a:rPr lang="en-US" dirty="0" smtClean="0">
                <a:latin typeface="Calibri" panose="020F0502020204030204" pitchFamily="34" charset="0"/>
              </a:rPr>
              <a:t>Mask for D1</a:t>
            </a:r>
            <a:endParaRPr lang="en-GB" dirty="0" smtClean="0">
              <a:latin typeface="Calibri" panose="020F0502020204030204" pitchFamily="34" charset="0"/>
            </a:endParaRPr>
          </a:p>
        </p:txBody>
      </p:sp>
      <p:sp>
        <p:nvSpPr>
          <p:cNvPr id="109" name="TextBox 108"/>
          <p:cNvSpPr txBox="1"/>
          <p:nvPr/>
        </p:nvSpPr>
        <p:spPr>
          <a:xfrm>
            <a:off x="7400032" y="5688991"/>
            <a:ext cx="615007" cy="369332"/>
          </a:xfrm>
          <a:prstGeom prst="rect">
            <a:avLst/>
          </a:prstGeom>
          <a:noFill/>
        </p:spPr>
        <p:txBody>
          <a:bodyPr wrap="square" rtlCol="0">
            <a:spAutoFit/>
          </a:bodyPr>
          <a:lstStyle/>
          <a:p>
            <a:pPr defTabSz="457200"/>
            <a:r>
              <a:rPr lang="en-US" dirty="0" smtClean="0">
                <a:latin typeface="Calibri"/>
              </a:rPr>
              <a:t>TDIS</a:t>
            </a:r>
            <a:endParaRPr lang="en-GB" dirty="0" smtClean="0">
              <a:latin typeface="Calibri"/>
            </a:endParaRPr>
          </a:p>
        </p:txBody>
      </p:sp>
      <p:sp>
        <p:nvSpPr>
          <p:cNvPr id="110" name="Lightning Bolt 109"/>
          <p:cNvSpPr/>
          <p:nvPr/>
        </p:nvSpPr>
        <p:spPr>
          <a:xfrm>
            <a:off x="2312829" y="4317584"/>
            <a:ext cx="247072" cy="162563"/>
          </a:xfrm>
          <a:prstGeom prst="lightningBol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65" name="Rectangle 64"/>
          <p:cNvSpPr/>
          <p:nvPr/>
        </p:nvSpPr>
        <p:spPr>
          <a:xfrm>
            <a:off x="152119" y="4903291"/>
            <a:ext cx="180000" cy="180000"/>
          </a:xfrm>
          <a:prstGeom prst="rect">
            <a:avLst/>
          </a:prstGeom>
          <a:solidFill>
            <a:srgbClr val="FF99C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8" name="TextBox 67"/>
          <p:cNvSpPr txBox="1"/>
          <p:nvPr/>
        </p:nvSpPr>
        <p:spPr>
          <a:xfrm>
            <a:off x="332119" y="4808625"/>
            <a:ext cx="2450158" cy="369332"/>
          </a:xfrm>
          <a:prstGeom prst="rect">
            <a:avLst/>
          </a:prstGeom>
          <a:noFill/>
        </p:spPr>
        <p:txBody>
          <a:bodyPr wrap="none" rtlCol="0">
            <a:spAutoFit/>
          </a:bodyPr>
          <a:lstStyle>
            <a:defPPr>
              <a:defRPr lang="en-US"/>
            </a:defPPr>
            <a:lvl1pPr>
              <a:defRPr>
                <a:latin typeface="Calibri" panose="020F0502020204030204" pitchFamily="34" charset="0"/>
              </a:defRPr>
            </a:lvl1pPr>
          </a:lstStyle>
          <a:p>
            <a:r>
              <a:rPr lang="en-GB" dirty="0"/>
              <a:t>New </a:t>
            </a:r>
            <a:r>
              <a:rPr lang="en-GB" dirty="0" smtClean="0"/>
              <a:t>transp. refrigerator</a:t>
            </a:r>
            <a:endParaRPr lang="es-ES_tradnl" dirty="0"/>
          </a:p>
        </p:txBody>
      </p:sp>
      <p:sp>
        <p:nvSpPr>
          <p:cNvPr id="77" name="Rectangle 76"/>
          <p:cNvSpPr/>
          <p:nvPr/>
        </p:nvSpPr>
        <p:spPr>
          <a:xfrm>
            <a:off x="3717113" y="1952427"/>
            <a:ext cx="180000" cy="180000"/>
          </a:xfrm>
          <a:prstGeom prst="rect">
            <a:avLst/>
          </a:prstGeom>
          <a:solidFill>
            <a:srgbClr val="FF99C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78" name="Straight Connector 77"/>
          <p:cNvCxnSpPr/>
          <p:nvPr/>
        </p:nvCxnSpPr>
        <p:spPr>
          <a:xfrm>
            <a:off x="7101349" y="5529875"/>
            <a:ext cx="288000" cy="0"/>
          </a:xfrm>
          <a:prstGeom prst="line">
            <a:avLst/>
          </a:prstGeom>
          <a:solidFill>
            <a:srgbClr val="92D050"/>
          </a:solidFill>
          <a:ln w="28575">
            <a:solidFill>
              <a:schemeClr val="accent5"/>
            </a:solidFill>
            <a:prstDash val="sysDash"/>
          </a:ln>
          <a:effectLst/>
        </p:spPr>
        <p:style>
          <a:lnRef idx="3">
            <a:schemeClr val="accent6"/>
          </a:lnRef>
          <a:fillRef idx="0">
            <a:schemeClr val="accent6"/>
          </a:fillRef>
          <a:effectRef idx="2">
            <a:schemeClr val="accent6"/>
          </a:effectRef>
          <a:fontRef idx="minor">
            <a:schemeClr val="tx1"/>
          </a:fontRef>
        </p:style>
      </p:cxnSp>
      <p:cxnSp>
        <p:nvCxnSpPr>
          <p:cNvPr id="83" name="Straight Connector 82"/>
          <p:cNvCxnSpPr/>
          <p:nvPr/>
        </p:nvCxnSpPr>
        <p:spPr>
          <a:xfrm>
            <a:off x="3392131" y="2013709"/>
            <a:ext cx="288000" cy="0"/>
          </a:xfrm>
          <a:prstGeom prst="line">
            <a:avLst/>
          </a:prstGeom>
          <a:solidFill>
            <a:srgbClr val="92D050"/>
          </a:solidFill>
          <a:ln w="28575">
            <a:solidFill>
              <a:schemeClr val="accent5"/>
            </a:solidFill>
            <a:prstDash val="sysDash"/>
          </a:ln>
          <a:effectLst/>
        </p:spPr>
        <p:style>
          <a:lnRef idx="3">
            <a:schemeClr val="accent6"/>
          </a:lnRef>
          <a:fillRef idx="0">
            <a:schemeClr val="accent6"/>
          </a:fillRef>
          <a:effectRef idx="2">
            <a:schemeClr val="accent6"/>
          </a:effectRef>
          <a:fontRef idx="minor">
            <a:schemeClr val="tx1"/>
          </a:fontRef>
        </p:style>
      </p:cxnSp>
      <p:sp>
        <p:nvSpPr>
          <p:cNvPr id="84" name="Lightning Bolt 83"/>
          <p:cNvSpPr/>
          <p:nvPr/>
        </p:nvSpPr>
        <p:spPr>
          <a:xfrm>
            <a:off x="5901703" y="4735872"/>
            <a:ext cx="247072" cy="162563"/>
          </a:xfrm>
          <a:prstGeom prst="lightningBol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85" name="Right Triangle 84"/>
          <p:cNvSpPr/>
          <p:nvPr/>
        </p:nvSpPr>
        <p:spPr>
          <a:xfrm flipV="1">
            <a:off x="5448632" y="4876573"/>
            <a:ext cx="191386" cy="226472"/>
          </a:xfrm>
          <a:prstGeom prst="rtTriangle">
            <a:avLst/>
          </a:prstGeom>
          <a:solidFill>
            <a:srgbClr val="FFFF00"/>
          </a:solidFill>
          <a:ln w="9525" cap="flat" cmpd="sng" algn="ctr">
            <a:solidFill>
              <a:srgbClr val="FFFF00"/>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s-ES_tradnl" sz="1800" b="0" i="0" u="none" strike="noStrike" kern="0" cap="none" spc="0" normalizeH="0" baseline="0" noProof="0" smtClean="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31282328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2304288"/>
            <a:ext cx="7104888" cy="1593297"/>
          </a:xfrm>
        </p:spPr>
        <p:txBody>
          <a:bodyPr>
            <a:noAutofit/>
          </a:bodyPr>
          <a:lstStyle/>
          <a:p>
            <a:r>
              <a:rPr lang="en-GB" sz="3600" cap="none" dirty="0" smtClean="0"/>
              <a:t>LS2 INSTALLATION WORKS DETAILED BY WP</a:t>
            </a:r>
            <a:endParaRPr lang="en-GB" sz="3600" cap="none" dirty="0"/>
          </a:p>
        </p:txBody>
      </p:sp>
    </p:spTree>
    <p:extLst>
      <p:ext uri="{BB962C8B-B14F-4D97-AF65-F5344CB8AC3E}">
        <p14:creationId xmlns:p14="http://schemas.microsoft.com/office/powerpoint/2010/main" val="2130147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FA004B2-1541-5046-B6F2-22AF56585712}" type="slidenum">
              <a:rPr lang="en-US" smtClean="0"/>
              <a:t>12</a:t>
            </a:fld>
            <a:endParaRPr lang="en-US"/>
          </a:p>
        </p:txBody>
      </p:sp>
      <p:sp>
        <p:nvSpPr>
          <p:cNvPr id="2" name="Title 1"/>
          <p:cNvSpPr>
            <a:spLocks noGrp="1"/>
          </p:cNvSpPr>
          <p:nvPr>
            <p:ph type="title"/>
          </p:nvPr>
        </p:nvSpPr>
        <p:spPr/>
        <p:txBody>
          <a:bodyPr/>
          <a:lstStyle/>
          <a:p>
            <a:r>
              <a:rPr lang="en-US" dirty="0" smtClean="0">
                <a:effectLst/>
              </a:rPr>
              <a:t>WP3 – IR Magnets</a:t>
            </a:r>
            <a:endParaRPr lang="en-US" dirty="0">
              <a:effectLst/>
            </a:endParaRPr>
          </a:p>
        </p:txBody>
      </p:sp>
      <p:pic>
        <p:nvPicPr>
          <p:cNvPr id="7"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28016" y="1443048"/>
            <a:ext cx="5267167" cy="3553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1" name="Straight Connector 20"/>
          <p:cNvCxnSpPr/>
          <p:nvPr/>
        </p:nvCxnSpPr>
        <p:spPr>
          <a:xfrm>
            <a:off x="3867912" y="2322576"/>
            <a:ext cx="300837" cy="167124"/>
          </a:xfrm>
          <a:prstGeom prst="line">
            <a:avLst/>
          </a:prstGeom>
          <a:ln w="76200">
            <a:solidFill>
              <a:srgbClr val="7030A0"/>
            </a:solidFill>
          </a:ln>
          <a:effectLst/>
        </p:spPr>
        <p:style>
          <a:lnRef idx="3">
            <a:schemeClr val="accent6"/>
          </a:lnRef>
          <a:fillRef idx="0">
            <a:schemeClr val="accent6"/>
          </a:fillRef>
          <a:effectRef idx="2">
            <a:schemeClr val="accent6"/>
          </a:effectRef>
          <a:fontRef idx="minor">
            <a:schemeClr val="tx1"/>
          </a:fontRef>
        </p:style>
      </p:cxnSp>
      <p:cxnSp>
        <p:nvCxnSpPr>
          <p:cNvPr id="22" name="Straight Connector 21"/>
          <p:cNvCxnSpPr/>
          <p:nvPr/>
        </p:nvCxnSpPr>
        <p:spPr>
          <a:xfrm>
            <a:off x="4471241" y="2727199"/>
            <a:ext cx="228775" cy="198881"/>
          </a:xfrm>
          <a:prstGeom prst="line">
            <a:avLst/>
          </a:prstGeom>
          <a:ln w="76200">
            <a:solidFill>
              <a:srgbClr val="7030A0"/>
            </a:solidFill>
          </a:ln>
          <a:effectLst/>
        </p:spPr>
        <p:style>
          <a:lnRef idx="3">
            <a:schemeClr val="accent6"/>
          </a:lnRef>
          <a:fillRef idx="0">
            <a:schemeClr val="accent6"/>
          </a:fillRef>
          <a:effectRef idx="2">
            <a:schemeClr val="accent6"/>
          </a:effectRef>
          <a:fontRef idx="minor">
            <a:schemeClr val="tx1"/>
          </a:fontRef>
        </p:style>
      </p:cxnSp>
      <p:graphicFrame>
        <p:nvGraphicFramePr>
          <p:cNvPr id="9" name="Table 8"/>
          <p:cNvGraphicFramePr>
            <a:graphicFrameLocks noGrp="1"/>
          </p:cNvGraphicFramePr>
          <p:nvPr>
            <p:extLst>
              <p:ext uri="{D42A27DB-BD31-4B8C-83A1-F6EECF244321}">
                <p14:modId xmlns:p14="http://schemas.microsoft.com/office/powerpoint/2010/main" val="647307293"/>
              </p:ext>
            </p:extLst>
          </p:nvPr>
        </p:nvGraphicFramePr>
        <p:xfrm>
          <a:off x="4908243" y="1029161"/>
          <a:ext cx="4034589" cy="741680"/>
        </p:xfrm>
        <a:graphic>
          <a:graphicData uri="http://schemas.openxmlformats.org/drawingml/2006/table">
            <a:tbl>
              <a:tblPr firstRow="1" bandRow="1">
                <a:tableStyleId>{5C22544A-7EE6-4342-B048-85BDC9FD1C3A}</a:tableStyleId>
              </a:tblPr>
              <a:tblGrid>
                <a:gridCol w="1547421"/>
                <a:gridCol w="1225296"/>
                <a:gridCol w="1261872"/>
              </a:tblGrid>
              <a:tr h="370840">
                <a:tc>
                  <a:txBody>
                    <a:bodyPr/>
                    <a:lstStyle/>
                    <a:p>
                      <a:r>
                        <a:rPr lang="fr-CH" dirty="0" smtClean="0"/>
                        <a:t>Equipment</a:t>
                      </a:r>
                      <a:endParaRPr lang="en-GB" dirty="0"/>
                    </a:p>
                  </a:txBody>
                  <a:tcPr/>
                </a:tc>
                <a:tc>
                  <a:txBody>
                    <a:bodyPr/>
                    <a:lstStyle/>
                    <a:p>
                      <a:r>
                        <a:rPr lang="fr-CH" dirty="0" err="1" smtClean="0"/>
                        <a:t>Quantity</a:t>
                      </a:r>
                      <a:endParaRPr lang="en-GB" dirty="0"/>
                    </a:p>
                  </a:txBody>
                  <a:tcPr/>
                </a:tc>
                <a:tc>
                  <a:txBody>
                    <a:bodyPr/>
                    <a:lstStyle/>
                    <a:p>
                      <a:r>
                        <a:rPr lang="fr-CH" dirty="0" smtClean="0"/>
                        <a:t>Location</a:t>
                      </a:r>
                      <a:endParaRPr lang="en-GB" dirty="0"/>
                    </a:p>
                  </a:txBody>
                  <a:tcPr/>
                </a:tc>
              </a:tr>
              <a:tr h="370840">
                <a:tc>
                  <a:txBody>
                    <a:bodyPr/>
                    <a:lstStyle/>
                    <a:p>
                      <a:r>
                        <a:rPr lang="fr-CH" dirty="0" smtClean="0"/>
                        <a:t>Q5</a:t>
                      </a:r>
                      <a:endParaRPr lang="en-GB" dirty="0"/>
                    </a:p>
                  </a:txBody>
                  <a:tcPr/>
                </a:tc>
                <a:tc>
                  <a:txBody>
                    <a:bodyPr/>
                    <a:lstStyle/>
                    <a:p>
                      <a:r>
                        <a:rPr lang="fr-CH" dirty="0" smtClean="0"/>
                        <a:t>2 </a:t>
                      </a:r>
                      <a:r>
                        <a:rPr lang="fr-CH" dirty="0" err="1" smtClean="0"/>
                        <a:t>units</a:t>
                      </a:r>
                      <a:endParaRPr lang="en-GB" dirty="0"/>
                    </a:p>
                  </a:txBody>
                  <a:tcPr/>
                </a:tc>
                <a:tc>
                  <a:txBody>
                    <a:bodyPr/>
                    <a:lstStyle/>
                    <a:p>
                      <a:r>
                        <a:rPr lang="fr-CH" dirty="0" smtClean="0"/>
                        <a:t>P6</a:t>
                      </a:r>
                      <a:endParaRPr lang="en-GB" dirty="0"/>
                    </a:p>
                  </a:txBody>
                  <a:tcPr/>
                </a:tc>
              </a:tr>
            </a:tbl>
          </a:graphicData>
        </a:graphic>
      </p:graphicFrame>
      <p:sp>
        <p:nvSpPr>
          <p:cNvPr id="11" name="Rectangle 10"/>
          <p:cNvSpPr/>
          <p:nvPr/>
        </p:nvSpPr>
        <p:spPr>
          <a:xfrm>
            <a:off x="1080825" y="5253378"/>
            <a:ext cx="492444" cy="369332"/>
          </a:xfrm>
          <a:prstGeom prst="rect">
            <a:avLst/>
          </a:prstGeom>
        </p:spPr>
        <p:txBody>
          <a:bodyPr wrap="none">
            <a:spAutoFit/>
          </a:bodyPr>
          <a:lstStyle/>
          <a:p>
            <a:pPr algn="ctr"/>
            <a:r>
              <a:rPr lang="en-GB" dirty="0" smtClean="0"/>
              <a:t>Q5</a:t>
            </a:r>
            <a:endParaRPr lang="en-GB" dirty="0"/>
          </a:p>
        </p:txBody>
      </p:sp>
      <p:cxnSp>
        <p:nvCxnSpPr>
          <p:cNvPr id="12" name="Straight Connector 11"/>
          <p:cNvCxnSpPr/>
          <p:nvPr/>
        </p:nvCxnSpPr>
        <p:spPr>
          <a:xfrm>
            <a:off x="683493" y="5453161"/>
            <a:ext cx="318187" cy="3151"/>
          </a:xfrm>
          <a:prstGeom prst="line">
            <a:avLst/>
          </a:prstGeom>
          <a:ln w="76200">
            <a:solidFill>
              <a:srgbClr val="7030A0"/>
            </a:solidFill>
          </a:ln>
          <a:effectLst/>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40313333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13</a:t>
            </a:fld>
            <a:endParaRPr lang="en-US"/>
          </a:p>
        </p:txBody>
      </p:sp>
      <p:sp>
        <p:nvSpPr>
          <p:cNvPr id="3" name="Title 2"/>
          <p:cNvSpPr>
            <a:spLocks noGrp="1"/>
          </p:cNvSpPr>
          <p:nvPr>
            <p:ph type="title"/>
          </p:nvPr>
        </p:nvSpPr>
        <p:spPr/>
        <p:txBody>
          <a:bodyPr>
            <a:normAutofit/>
          </a:bodyPr>
          <a:lstStyle/>
          <a:p>
            <a:r>
              <a:rPr lang="fr-CH" dirty="0" smtClean="0"/>
              <a:t>WP4 – </a:t>
            </a:r>
            <a:r>
              <a:rPr lang="fr-CH" dirty="0" err="1" smtClean="0"/>
              <a:t>Crab</a:t>
            </a:r>
            <a:r>
              <a:rPr lang="fr-CH" dirty="0" smtClean="0"/>
              <a:t> </a:t>
            </a:r>
            <a:r>
              <a:rPr lang="fr-CH" dirty="0" err="1" smtClean="0"/>
              <a:t>Cavities</a:t>
            </a:r>
            <a:r>
              <a:rPr lang="fr-CH" dirty="0" smtClean="0"/>
              <a:t> &amp; RF: SPS Tests</a:t>
            </a:r>
            <a:endParaRPr lang="en-GB" dirty="0"/>
          </a:p>
        </p:txBody>
      </p:sp>
      <p:sp>
        <p:nvSpPr>
          <p:cNvPr id="5" name="Footer Placeholder 4"/>
          <p:cNvSpPr>
            <a:spLocks noGrp="1"/>
          </p:cNvSpPr>
          <p:nvPr>
            <p:ph type="ftr" sz="quarter" idx="3"/>
          </p:nvPr>
        </p:nvSpPr>
        <p:spPr/>
        <p:txBody>
          <a:bodyPr/>
          <a:lstStyle/>
          <a:p>
            <a:endParaRPr lang="en-GB" dirty="0"/>
          </a:p>
        </p:txBody>
      </p:sp>
      <p:pic>
        <p:nvPicPr>
          <p:cNvPr id="7"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3152" y="1553148"/>
            <a:ext cx="5267167" cy="3553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8" name="Table 7"/>
          <p:cNvGraphicFramePr>
            <a:graphicFrameLocks noGrp="1"/>
          </p:cNvGraphicFramePr>
          <p:nvPr>
            <p:extLst>
              <p:ext uri="{D42A27DB-BD31-4B8C-83A1-F6EECF244321}">
                <p14:modId xmlns:p14="http://schemas.microsoft.com/office/powerpoint/2010/main" val="2504447339"/>
              </p:ext>
            </p:extLst>
          </p:nvPr>
        </p:nvGraphicFramePr>
        <p:xfrm>
          <a:off x="4930773" y="1042391"/>
          <a:ext cx="4034589" cy="4297680"/>
        </p:xfrm>
        <a:graphic>
          <a:graphicData uri="http://schemas.openxmlformats.org/drawingml/2006/table">
            <a:tbl>
              <a:tblPr firstRow="1" bandRow="1">
                <a:tableStyleId>{5C22544A-7EE6-4342-B048-85BDC9FD1C3A}</a:tableStyleId>
              </a:tblPr>
              <a:tblGrid>
                <a:gridCol w="1547421"/>
                <a:gridCol w="1225296"/>
                <a:gridCol w="1261872"/>
              </a:tblGrid>
              <a:tr h="370840">
                <a:tc>
                  <a:txBody>
                    <a:bodyPr/>
                    <a:lstStyle/>
                    <a:p>
                      <a:pPr algn="l"/>
                      <a:r>
                        <a:rPr lang="fr-CH" dirty="0" smtClean="0"/>
                        <a:t>Equipment</a:t>
                      </a:r>
                      <a:endParaRPr lang="en-GB" dirty="0"/>
                    </a:p>
                  </a:txBody>
                  <a:tcPr/>
                </a:tc>
                <a:tc>
                  <a:txBody>
                    <a:bodyPr/>
                    <a:lstStyle/>
                    <a:p>
                      <a:pPr algn="ctr"/>
                      <a:r>
                        <a:rPr lang="fr-CH" dirty="0" err="1" smtClean="0"/>
                        <a:t>Quantity</a:t>
                      </a:r>
                      <a:r>
                        <a:rPr lang="fr-CH" dirty="0" smtClean="0"/>
                        <a:t> and </a:t>
                      </a:r>
                      <a:r>
                        <a:rPr lang="fr-CH" dirty="0" err="1" smtClean="0"/>
                        <a:t>period</a:t>
                      </a:r>
                      <a:endParaRPr lang="en-GB" dirty="0"/>
                    </a:p>
                  </a:txBody>
                  <a:tcPr/>
                </a:tc>
                <a:tc>
                  <a:txBody>
                    <a:bodyPr/>
                    <a:lstStyle/>
                    <a:p>
                      <a:pPr algn="ctr"/>
                      <a:r>
                        <a:rPr lang="fr-CH" dirty="0" smtClean="0"/>
                        <a:t>Location</a:t>
                      </a:r>
                      <a:endParaRPr lang="en-GB" dirty="0"/>
                    </a:p>
                  </a:txBody>
                  <a:tcPr/>
                </a:tc>
              </a:tr>
              <a:tr h="370840">
                <a:tc>
                  <a:txBody>
                    <a:bodyPr/>
                    <a:lstStyle/>
                    <a:p>
                      <a:r>
                        <a:rPr lang="fr-CH" dirty="0" err="1" smtClean="0"/>
                        <a:t>Prep</a:t>
                      </a:r>
                      <a:r>
                        <a:rPr lang="fr-CH" dirty="0" smtClean="0"/>
                        <a:t>.</a:t>
                      </a:r>
                      <a:r>
                        <a:rPr lang="fr-CH" baseline="0" dirty="0" smtClean="0"/>
                        <a:t> Works</a:t>
                      </a:r>
                    </a:p>
                    <a:p>
                      <a:r>
                        <a:rPr lang="fr-CH" baseline="0" dirty="0" smtClean="0"/>
                        <a:t>(RF &amp; Cryo </a:t>
                      </a:r>
                      <a:r>
                        <a:rPr lang="fr-CH" baseline="0" dirty="0" err="1" smtClean="0"/>
                        <a:t>lines</a:t>
                      </a:r>
                      <a:r>
                        <a:rPr lang="fr-CH" baseline="0" dirty="0" smtClean="0"/>
                        <a:t>, </a:t>
                      </a:r>
                      <a:r>
                        <a:rPr lang="fr-CH" baseline="0" dirty="0" err="1" smtClean="0"/>
                        <a:t>movable</a:t>
                      </a:r>
                      <a:r>
                        <a:rPr lang="fr-CH" baseline="0" dirty="0" smtClean="0"/>
                        <a:t> table)</a:t>
                      </a:r>
                      <a:endParaRPr lang="en-GB" dirty="0"/>
                    </a:p>
                  </a:txBody>
                  <a:tcPr/>
                </a:tc>
                <a:tc>
                  <a:txBody>
                    <a:bodyPr/>
                    <a:lstStyle/>
                    <a:p>
                      <a:r>
                        <a:rPr lang="fr-CH" sz="1600" dirty="0" smtClean="0"/>
                        <a:t>EYETS 2016</a:t>
                      </a:r>
                      <a:endParaRPr lang="en-GB"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CH" sz="1600" kern="1200" dirty="0" smtClean="0">
                          <a:solidFill>
                            <a:schemeClr val="dk1"/>
                          </a:solidFill>
                          <a:latin typeface="+mn-lt"/>
                          <a:ea typeface="+mn-ea"/>
                          <a:cs typeface="+mn-cs"/>
                        </a:rPr>
                        <a:t>SPS-LSS6</a:t>
                      </a:r>
                      <a:endParaRPr kumimoji="0" lang="en-GB" sz="1600" kern="1200" dirty="0" smtClean="0">
                        <a:solidFill>
                          <a:schemeClr val="dk1"/>
                        </a:solidFill>
                        <a:latin typeface="+mn-lt"/>
                        <a:ea typeface="+mn-ea"/>
                        <a:cs typeface="+mn-cs"/>
                      </a:endParaRPr>
                    </a:p>
                    <a:p>
                      <a:pPr marL="0" algn="l" rtl="0" eaLnBrk="1" latinLnBrk="0" hangingPunct="1"/>
                      <a:endParaRPr kumimoji="0" lang="en-GB" sz="1600" kern="1200" dirty="0">
                        <a:solidFill>
                          <a:schemeClr val="dk1"/>
                        </a:solidFill>
                        <a:latin typeface="+mn-lt"/>
                        <a:ea typeface="+mn-ea"/>
                        <a:cs typeface="+mn-cs"/>
                      </a:endParaRPr>
                    </a:p>
                  </a:txBody>
                  <a:tcPr/>
                </a:tc>
              </a:tr>
              <a:tr h="370840">
                <a:tc>
                  <a:txBody>
                    <a:bodyPr/>
                    <a:lstStyle/>
                    <a:p>
                      <a:r>
                        <a:rPr lang="fr-CH" dirty="0" err="1" smtClean="0"/>
                        <a:t>Cryomodule</a:t>
                      </a:r>
                      <a:r>
                        <a:rPr lang="fr-CH" dirty="0" smtClean="0"/>
                        <a:t> 1</a:t>
                      </a:r>
                      <a:endParaRPr lang="en-GB" dirty="0"/>
                    </a:p>
                  </a:txBody>
                  <a:tcPr/>
                </a:tc>
                <a:tc>
                  <a:txBody>
                    <a:bodyPr/>
                    <a:lstStyle/>
                    <a:p>
                      <a:r>
                        <a:rPr lang="fr-CH" sz="1600" dirty="0" smtClean="0"/>
                        <a:t>1 proto in YETS 2017</a:t>
                      </a:r>
                      <a:endParaRPr lang="en-GB" sz="1600" dirty="0"/>
                    </a:p>
                  </a:txBody>
                  <a:tcPr/>
                </a:tc>
                <a:tc>
                  <a:txBody>
                    <a:bodyPr/>
                    <a:lstStyle/>
                    <a:p>
                      <a:pPr marL="0" algn="l" rtl="0" eaLnBrk="1" latinLnBrk="0" hangingPunct="1"/>
                      <a:r>
                        <a:rPr kumimoji="0" lang="fr-CH" sz="1600" kern="1200" dirty="0" smtClean="0">
                          <a:solidFill>
                            <a:schemeClr val="dk1"/>
                          </a:solidFill>
                          <a:latin typeface="+mn-lt"/>
                          <a:ea typeface="+mn-ea"/>
                          <a:cs typeface="+mn-cs"/>
                        </a:rPr>
                        <a:t>SPS-LSS6</a:t>
                      </a:r>
                      <a:endParaRPr kumimoji="0" lang="en-GB" sz="1600" kern="1200" dirty="0">
                        <a:solidFill>
                          <a:schemeClr val="dk1"/>
                        </a:solidFill>
                        <a:latin typeface="+mn-lt"/>
                        <a:ea typeface="+mn-ea"/>
                        <a:cs typeface="+mn-cs"/>
                      </a:endParaRPr>
                    </a:p>
                  </a:txBody>
                  <a:tcPr/>
                </a:tc>
              </a:tr>
              <a:tr h="370840">
                <a:tc>
                  <a:txBody>
                    <a:bodyPr/>
                    <a:lstStyle/>
                    <a:p>
                      <a:r>
                        <a:rPr lang="fr-CH" dirty="0" err="1" smtClean="0"/>
                        <a:t>Cryomodule</a:t>
                      </a:r>
                      <a:endParaRPr lang="fr-CH" dirty="0" smtClean="0"/>
                    </a:p>
                    <a:p>
                      <a:r>
                        <a:rPr lang="fr-CH" dirty="0" smtClean="0"/>
                        <a:t>2</a:t>
                      </a:r>
                      <a:endParaRPr lang="en-GB" dirty="0"/>
                    </a:p>
                  </a:txBody>
                  <a:tcPr/>
                </a:tc>
                <a:tc>
                  <a:txBody>
                    <a:bodyPr/>
                    <a:lstStyle/>
                    <a:p>
                      <a:r>
                        <a:rPr lang="fr-CH" sz="1600" dirty="0" smtClean="0"/>
                        <a:t>1 proto in LS2</a:t>
                      </a:r>
                      <a:endParaRPr lang="en-GB" sz="1600" dirty="0"/>
                    </a:p>
                  </a:txBody>
                  <a:tcPr/>
                </a:tc>
                <a:tc>
                  <a:txBody>
                    <a:bodyPr/>
                    <a:lstStyle/>
                    <a:p>
                      <a:pPr marL="0" algn="l" rtl="0" eaLnBrk="1" latinLnBrk="0" hangingPunct="1"/>
                      <a:r>
                        <a:rPr kumimoji="0" lang="fr-CH" sz="1600" kern="1200" dirty="0" smtClean="0">
                          <a:solidFill>
                            <a:schemeClr val="dk1"/>
                          </a:solidFill>
                          <a:latin typeface="+mn-lt"/>
                          <a:ea typeface="+mn-ea"/>
                          <a:cs typeface="+mn-cs"/>
                        </a:rPr>
                        <a:t>SPS-LSS6</a:t>
                      </a:r>
                      <a:endParaRPr kumimoji="0" lang="en-GB" sz="1600" kern="1200" dirty="0">
                        <a:solidFill>
                          <a:schemeClr val="dk1"/>
                        </a:solidFill>
                        <a:latin typeface="+mn-lt"/>
                        <a:ea typeface="+mn-ea"/>
                        <a:cs typeface="+mn-cs"/>
                      </a:endParaRPr>
                    </a:p>
                  </a:txBody>
                  <a:tcPr/>
                </a:tc>
              </a:tr>
              <a:tr h="370840">
                <a:tc>
                  <a:txBody>
                    <a:bodyPr/>
                    <a:lstStyle/>
                    <a:p>
                      <a:r>
                        <a:rPr lang="fr-CH" dirty="0" smtClean="0"/>
                        <a:t>RF system</a:t>
                      </a:r>
                    </a:p>
                    <a:p>
                      <a:r>
                        <a:rPr lang="fr-CH" dirty="0" smtClean="0"/>
                        <a:t>Installation</a:t>
                      </a:r>
                      <a:endParaRPr lang="en-GB" dirty="0"/>
                    </a:p>
                  </a:txBody>
                  <a:tcPr/>
                </a:tc>
                <a:tc>
                  <a:txBody>
                    <a:bodyPr/>
                    <a:lstStyle/>
                    <a:p>
                      <a:r>
                        <a:rPr kumimoji="0" lang="fr-CH" sz="1600" kern="1200" dirty="0" smtClean="0">
                          <a:solidFill>
                            <a:schemeClr val="dk1"/>
                          </a:solidFill>
                          <a:latin typeface="+mn-lt"/>
                          <a:ea typeface="+mn-ea"/>
                          <a:cs typeface="+mn-cs"/>
                        </a:rPr>
                        <a:t>YETS 2017, LS2</a:t>
                      </a:r>
                      <a:endParaRPr kumimoji="0" lang="en-GB" sz="1600" kern="1200" dirty="0">
                        <a:solidFill>
                          <a:schemeClr val="dk1"/>
                        </a:solidFill>
                        <a:latin typeface="+mn-lt"/>
                        <a:ea typeface="+mn-ea"/>
                        <a:cs typeface="+mn-cs"/>
                      </a:endParaRPr>
                    </a:p>
                  </a:txBody>
                  <a:tcPr/>
                </a:tc>
                <a:tc>
                  <a:txBody>
                    <a:bodyPr/>
                    <a:lstStyle/>
                    <a:p>
                      <a:pPr marL="0" algn="l" rtl="0" eaLnBrk="1" latinLnBrk="0" hangingPunct="1"/>
                      <a:r>
                        <a:rPr kumimoji="0" lang="fr-CH" sz="1600" kern="1200" dirty="0" smtClean="0">
                          <a:solidFill>
                            <a:schemeClr val="dk1"/>
                          </a:solidFill>
                          <a:latin typeface="+mn-lt"/>
                          <a:ea typeface="+mn-ea"/>
                          <a:cs typeface="+mn-cs"/>
                        </a:rPr>
                        <a:t>SPS-LSS6</a:t>
                      </a:r>
                      <a:endParaRPr kumimoji="0" lang="en-GB" sz="1600" kern="1200" dirty="0">
                        <a:solidFill>
                          <a:schemeClr val="dk1"/>
                        </a:solidFill>
                        <a:latin typeface="+mn-lt"/>
                        <a:ea typeface="+mn-ea"/>
                        <a:cs typeface="+mn-cs"/>
                      </a:endParaRPr>
                    </a:p>
                  </a:txBody>
                  <a:tcPr/>
                </a:tc>
              </a:tr>
            </a:tbl>
          </a:graphicData>
        </a:graphic>
      </p:graphicFrame>
      <p:cxnSp>
        <p:nvCxnSpPr>
          <p:cNvPr id="16" name="Straight Connector 15"/>
          <p:cNvCxnSpPr/>
          <p:nvPr/>
        </p:nvCxnSpPr>
        <p:spPr>
          <a:xfrm>
            <a:off x="2294439" y="4695343"/>
            <a:ext cx="383822" cy="90283"/>
          </a:xfrm>
          <a:prstGeom prst="line">
            <a:avLst/>
          </a:prstGeom>
          <a:ln w="34925" cmpd="sng">
            <a:solidFill>
              <a:srgbClr val="0089B5"/>
            </a:solidFill>
            <a:prstDash val="sysDot"/>
          </a:ln>
          <a:effectLst/>
        </p:spPr>
        <p:style>
          <a:lnRef idx="3">
            <a:schemeClr val="accent6"/>
          </a:lnRef>
          <a:fillRef idx="0">
            <a:schemeClr val="accent6"/>
          </a:fillRef>
          <a:effectRef idx="2">
            <a:schemeClr val="accent6"/>
          </a:effectRef>
          <a:fontRef idx="minor">
            <a:schemeClr val="tx1"/>
          </a:fontRef>
        </p:style>
      </p:cxnSp>
      <p:cxnSp>
        <p:nvCxnSpPr>
          <p:cNvPr id="17" name="Straight Connector 16"/>
          <p:cNvCxnSpPr/>
          <p:nvPr/>
        </p:nvCxnSpPr>
        <p:spPr>
          <a:xfrm>
            <a:off x="2373462" y="4842142"/>
            <a:ext cx="112888" cy="0"/>
          </a:xfrm>
          <a:prstGeom prst="line">
            <a:avLst/>
          </a:prstGeom>
          <a:ln w="76200">
            <a:solidFill>
              <a:srgbClr val="0089B5"/>
            </a:solidFill>
          </a:ln>
          <a:effectLst/>
        </p:spPr>
        <p:style>
          <a:lnRef idx="3">
            <a:schemeClr val="accent6"/>
          </a:lnRef>
          <a:fillRef idx="0">
            <a:schemeClr val="accent6"/>
          </a:fillRef>
          <a:effectRef idx="2">
            <a:schemeClr val="accent6"/>
          </a:effectRef>
          <a:fontRef idx="minor">
            <a:schemeClr val="tx1"/>
          </a:fontRef>
        </p:style>
      </p:cxnSp>
      <p:cxnSp>
        <p:nvCxnSpPr>
          <p:cNvPr id="21" name="Straight Connector 20"/>
          <p:cNvCxnSpPr/>
          <p:nvPr/>
        </p:nvCxnSpPr>
        <p:spPr>
          <a:xfrm>
            <a:off x="457200" y="5634934"/>
            <a:ext cx="425676" cy="0"/>
          </a:xfrm>
          <a:prstGeom prst="line">
            <a:avLst/>
          </a:prstGeom>
          <a:ln w="34925" cmpd="sng">
            <a:solidFill>
              <a:srgbClr val="0089B5"/>
            </a:solidFill>
            <a:prstDash val="sysDot"/>
          </a:ln>
          <a:effectLst/>
        </p:spPr>
        <p:style>
          <a:lnRef idx="3">
            <a:schemeClr val="accent6"/>
          </a:lnRef>
          <a:fillRef idx="0">
            <a:schemeClr val="accent6"/>
          </a:fillRef>
          <a:effectRef idx="2">
            <a:schemeClr val="accent6"/>
          </a:effectRef>
          <a:fontRef idx="minor">
            <a:schemeClr val="tx1"/>
          </a:fontRef>
        </p:style>
      </p:cxnSp>
      <p:cxnSp>
        <p:nvCxnSpPr>
          <p:cNvPr id="22" name="Straight Connector 21"/>
          <p:cNvCxnSpPr/>
          <p:nvPr/>
        </p:nvCxnSpPr>
        <p:spPr>
          <a:xfrm>
            <a:off x="580038" y="5328539"/>
            <a:ext cx="180000" cy="1"/>
          </a:xfrm>
          <a:prstGeom prst="line">
            <a:avLst/>
          </a:prstGeom>
          <a:ln w="76200">
            <a:solidFill>
              <a:srgbClr val="0089B5"/>
            </a:solidFill>
          </a:ln>
          <a:effectLst/>
        </p:spPr>
        <p:style>
          <a:lnRef idx="3">
            <a:schemeClr val="accent6"/>
          </a:lnRef>
          <a:fillRef idx="0">
            <a:schemeClr val="accent6"/>
          </a:fillRef>
          <a:effectRef idx="2">
            <a:schemeClr val="accent6"/>
          </a:effectRef>
          <a:fontRef idx="minor">
            <a:schemeClr val="tx1"/>
          </a:fontRef>
        </p:style>
      </p:cxnSp>
      <p:sp>
        <p:nvSpPr>
          <p:cNvPr id="29" name="Rectangle 28"/>
          <p:cNvSpPr/>
          <p:nvPr/>
        </p:nvSpPr>
        <p:spPr>
          <a:xfrm>
            <a:off x="872618" y="5142342"/>
            <a:ext cx="2595582" cy="369332"/>
          </a:xfrm>
          <a:prstGeom prst="rect">
            <a:avLst/>
          </a:prstGeom>
        </p:spPr>
        <p:txBody>
          <a:bodyPr wrap="none">
            <a:spAutoFit/>
          </a:bodyPr>
          <a:lstStyle/>
          <a:p>
            <a:pPr algn="ctr"/>
            <a:r>
              <a:rPr lang="en-GB" dirty="0" smtClean="0"/>
              <a:t>Crab cavity </a:t>
            </a:r>
            <a:r>
              <a:rPr lang="en-GB" dirty="0" err="1" smtClean="0"/>
              <a:t>cryomodule</a:t>
            </a:r>
            <a:endParaRPr lang="en-GB" dirty="0"/>
          </a:p>
        </p:txBody>
      </p:sp>
      <p:sp>
        <p:nvSpPr>
          <p:cNvPr id="30" name="Rectangle 29"/>
          <p:cNvSpPr/>
          <p:nvPr/>
        </p:nvSpPr>
        <p:spPr>
          <a:xfrm>
            <a:off x="882876" y="5450358"/>
            <a:ext cx="1287533" cy="369332"/>
          </a:xfrm>
          <a:prstGeom prst="rect">
            <a:avLst/>
          </a:prstGeom>
        </p:spPr>
        <p:txBody>
          <a:bodyPr wrap="none">
            <a:spAutoFit/>
          </a:bodyPr>
          <a:lstStyle/>
          <a:p>
            <a:pPr algn="ctr"/>
            <a:r>
              <a:rPr lang="en-GB" dirty="0" smtClean="0"/>
              <a:t>RF system</a:t>
            </a:r>
            <a:endParaRPr lang="en-GB" dirty="0"/>
          </a:p>
        </p:txBody>
      </p:sp>
    </p:spTree>
    <p:extLst>
      <p:ext uri="{BB962C8B-B14F-4D97-AF65-F5344CB8AC3E}">
        <p14:creationId xmlns:p14="http://schemas.microsoft.com/office/powerpoint/2010/main" val="8714264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2999"/>
          <a:stretch/>
        </p:blipFill>
        <p:spPr bwMode="auto">
          <a:xfrm>
            <a:off x="84841" y="1443048"/>
            <a:ext cx="5109174" cy="3553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2"/>
          </p:nvPr>
        </p:nvSpPr>
        <p:spPr/>
        <p:txBody>
          <a:bodyPr/>
          <a:lstStyle/>
          <a:p>
            <a:fld id="{0FA004B2-1541-5046-B6F2-22AF56585712}" type="slidenum">
              <a:rPr lang="en-US" smtClean="0"/>
              <a:t>14</a:t>
            </a:fld>
            <a:endParaRPr lang="en-US"/>
          </a:p>
        </p:txBody>
      </p:sp>
      <p:sp>
        <p:nvSpPr>
          <p:cNvPr id="2" name="Title 1"/>
          <p:cNvSpPr>
            <a:spLocks noGrp="1"/>
          </p:cNvSpPr>
          <p:nvPr>
            <p:ph type="title"/>
          </p:nvPr>
        </p:nvSpPr>
        <p:spPr/>
        <p:txBody>
          <a:bodyPr/>
          <a:lstStyle/>
          <a:p>
            <a:r>
              <a:rPr lang="en-US" dirty="0" smtClean="0">
                <a:effectLst/>
              </a:rPr>
              <a:t>WP5 – </a:t>
            </a:r>
            <a:r>
              <a:rPr lang="en-US" dirty="0" smtClean="0"/>
              <a:t>Collimation</a:t>
            </a:r>
            <a:endParaRPr lang="en-US" dirty="0">
              <a:effectLst/>
            </a:endParaRPr>
          </a:p>
        </p:txBody>
      </p:sp>
      <p:sp>
        <p:nvSpPr>
          <p:cNvPr id="43" name="Oval 42"/>
          <p:cNvSpPr/>
          <p:nvPr/>
        </p:nvSpPr>
        <p:spPr>
          <a:xfrm>
            <a:off x="396450" y="3935024"/>
            <a:ext cx="45719" cy="45719"/>
          </a:xfrm>
          <a:prstGeom prst="ellipse">
            <a:avLst/>
          </a:prstGeom>
          <a:ln w="76200">
            <a:solidFill>
              <a:srgbClr val="92D050"/>
            </a:solidFill>
          </a:ln>
        </p:spPr>
        <p:style>
          <a:lnRef idx="3">
            <a:schemeClr val="accent6"/>
          </a:lnRef>
          <a:fillRef idx="0">
            <a:schemeClr val="accent6"/>
          </a:fillRef>
          <a:effectRef idx="2">
            <a:schemeClr val="accent6"/>
          </a:effectRef>
          <a:fontRef idx="minor">
            <a:schemeClr val="tx1"/>
          </a:fontRef>
        </p:style>
        <p:txBody>
          <a:bodyPr rtlCol="0" anchor="ctr"/>
          <a:lstStyle/>
          <a:p>
            <a:pPr algn="ctr"/>
            <a:endParaRPr lang="es-ES_tradnl"/>
          </a:p>
        </p:txBody>
      </p:sp>
      <p:sp>
        <p:nvSpPr>
          <p:cNvPr id="44" name="Oval 43"/>
          <p:cNvSpPr/>
          <p:nvPr/>
        </p:nvSpPr>
        <p:spPr>
          <a:xfrm>
            <a:off x="752605" y="4244008"/>
            <a:ext cx="45719" cy="45719"/>
          </a:xfrm>
          <a:prstGeom prst="ellipse">
            <a:avLst/>
          </a:prstGeom>
          <a:ln w="76200">
            <a:solidFill>
              <a:srgbClr val="92D050"/>
            </a:solidFill>
          </a:ln>
        </p:spPr>
        <p:style>
          <a:lnRef idx="3">
            <a:schemeClr val="accent6"/>
          </a:lnRef>
          <a:fillRef idx="0">
            <a:schemeClr val="accent6"/>
          </a:fillRef>
          <a:effectRef idx="2">
            <a:schemeClr val="accent6"/>
          </a:effectRef>
          <a:fontRef idx="minor">
            <a:schemeClr val="tx1"/>
          </a:fontRef>
        </p:style>
        <p:txBody>
          <a:bodyPr rtlCol="0" anchor="ctr"/>
          <a:lstStyle/>
          <a:p>
            <a:pPr algn="ctr"/>
            <a:endParaRPr lang="es-ES_tradnl"/>
          </a:p>
        </p:txBody>
      </p:sp>
      <p:sp>
        <p:nvSpPr>
          <p:cNvPr id="45" name="Oval 44"/>
          <p:cNvSpPr/>
          <p:nvPr/>
        </p:nvSpPr>
        <p:spPr>
          <a:xfrm flipV="1">
            <a:off x="699342" y="5282850"/>
            <a:ext cx="49202" cy="45719"/>
          </a:xfrm>
          <a:prstGeom prst="ellipse">
            <a:avLst/>
          </a:prstGeom>
          <a:ln w="76200">
            <a:solidFill>
              <a:srgbClr val="92D050"/>
            </a:solidFill>
          </a:ln>
        </p:spPr>
        <p:style>
          <a:lnRef idx="3">
            <a:schemeClr val="accent6"/>
          </a:lnRef>
          <a:fillRef idx="0">
            <a:schemeClr val="accent6"/>
          </a:fillRef>
          <a:effectRef idx="2">
            <a:schemeClr val="accent6"/>
          </a:effectRef>
          <a:fontRef idx="minor">
            <a:schemeClr val="tx1"/>
          </a:fontRef>
        </p:style>
        <p:txBody>
          <a:bodyPr rtlCol="0" anchor="ctr"/>
          <a:lstStyle/>
          <a:p>
            <a:pPr algn="ctr"/>
            <a:endParaRPr lang="es-ES_tradnl"/>
          </a:p>
        </p:txBody>
      </p:sp>
      <p:sp>
        <p:nvSpPr>
          <p:cNvPr id="46" name="Rectangle 45"/>
          <p:cNvSpPr/>
          <p:nvPr/>
        </p:nvSpPr>
        <p:spPr>
          <a:xfrm>
            <a:off x="1007502" y="5121043"/>
            <a:ext cx="1906868" cy="369332"/>
          </a:xfrm>
          <a:prstGeom prst="rect">
            <a:avLst/>
          </a:prstGeom>
        </p:spPr>
        <p:txBody>
          <a:bodyPr wrap="none">
            <a:spAutoFit/>
          </a:bodyPr>
          <a:lstStyle/>
          <a:p>
            <a:pPr algn="ctr"/>
            <a:r>
              <a:rPr lang="en-GB" smtClean="0"/>
              <a:t>Cryo-bypass+TCLD</a:t>
            </a:r>
            <a:endParaRPr lang="en-GB" dirty="0"/>
          </a:p>
        </p:txBody>
      </p:sp>
      <p:graphicFrame>
        <p:nvGraphicFramePr>
          <p:cNvPr id="28" name="Table 27"/>
          <p:cNvGraphicFramePr>
            <a:graphicFrameLocks noGrp="1"/>
          </p:cNvGraphicFramePr>
          <p:nvPr>
            <p:extLst>
              <p:ext uri="{D42A27DB-BD31-4B8C-83A1-F6EECF244321}">
                <p14:modId xmlns:p14="http://schemas.microsoft.com/office/powerpoint/2010/main" val="4197432433"/>
              </p:ext>
            </p:extLst>
          </p:nvPr>
        </p:nvGraphicFramePr>
        <p:xfrm>
          <a:off x="4908243" y="1029161"/>
          <a:ext cx="4034589" cy="3947160"/>
        </p:xfrm>
        <a:graphic>
          <a:graphicData uri="http://schemas.openxmlformats.org/drawingml/2006/table">
            <a:tbl>
              <a:tblPr firstRow="1" bandRow="1">
                <a:tableStyleId>{5C22544A-7EE6-4342-B048-85BDC9FD1C3A}</a:tableStyleId>
              </a:tblPr>
              <a:tblGrid>
                <a:gridCol w="1469886"/>
                <a:gridCol w="1345150"/>
                <a:gridCol w="1219553"/>
              </a:tblGrid>
              <a:tr h="370840">
                <a:tc>
                  <a:txBody>
                    <a:bodyPr/>
                    <a:lstStyle/>
                    <a:p>
                      <a:r>
                        <a:rPr lang="fr-CH" dirty="0" smtClean="0"/>
                        <a:t>Equipment</a:t>
                      </a:r>
                      <a:endParaRPr lang="en-GB" dirty="0"/>
                    </a:p>
                  </a:txBody>
                  <a:tcPr/>
                </a:tc>
                <a:tc>
                  <a:txBody>
                    <a:bodyPr/>
                    <a:lstStyle/>
                    <a:p>
                      <a:r>
                        <a:rPr lang="fr-CH" dirty="0" err="1" smtClean="0"/>
                        <a:t>Quantity</a:t>
                      </a:r>
                      <a:endParaRPr lang="en-GB" dirty="0"/>
                    </a:p>
                  </a:txBody>
                  <a:tcPr/>
                </a:tc>
                <a:tc>
                  <a:txBody>
                    <a:bodyPr/>
                    <a:lstStyle/>
                    <a:p>
                      <a:r>
                        <a:rPr lang="fr-CH" dirty="0" smtClean="0"/>
                        <a:t>Location</a:t>
                      </a:r>
                      <a:endParaRPr lang="en-GB" dirty="0"/>
                    </a:p>
                  </a:txBody>
                  <a:tcPr/>
                </a:tc>
              </a:tr>
              <a:tr h="370840">
                <a:tc>
                  <a:txBody>
                    <a:bodyPr/>
                    <a:lstStyle/>
                    <a:p>
                      <a:r>
                        <a:rPr lang="fr-CH" dirty="0" smtClean="0"/>
                        <a:t>TCSPM</a:t>
                      </a:r>
                      <a:endParaRPr lang="en-GB" dirty="0"/>
                    </a:p>
                  </a:txBody>
                  <a:tcPr/>
                </a:tc>
                <a:tc>
                  <a:txBody>
                    <a:bodyPr/>
                    <a:lstStyle/>
                    <a:p>
                      <a:r>
                        <a:rPr lang="fr-CH" dirty="0" smtClean="0"/>
                        <a:t>1 prototype</a:t>
                      </a:r>
                      <a:endParaRPr lang="en-GB" dirty="0"/>
                    </a:p>
                  </a:txBody>
                  <a:tcPr/>
                </a:tc>
                <a:tc>
                  <a:txBody>
                    <a:bodyPr/>
                    <a:lstStyle/>
                    <a:p>
                      <a:r>
                        <a:rPr lang="fr-CH" dirty="0" smtClean="0"/>
                        <a:t>P7</a:t>
                      </a:r>
                      <a:endParaRPr lang="en-GB" dirty="0"/>
                    </a:p>
                  </a:txBody>
                  <a:tcPr/>
                </a:tc>
              </a:tr>
              <a:tr h="370840">
                <a:tc>
                  <a:txBody>
                    <a:bodyPr/>
                    <a:lstStyle/>
                    <a:p>
                      <a:r>
                        <a:rPr lang="fr-CH" dirty="0" err="1" smtClean="0"/>
                        <a:t>Wire</a:t>
                      </a:r>
                      <a:r>
                        <a:rPr lang="fr-CH" dirty="0" smtClean="0"/>
                        <a:t> </a:t>
                      </a:r>
                      <a:r>
                        <a:rPr lang="fr-CH" dirty="0" err="1" smtClean="0"/>
                        <a:t>collim</a:t>
                      </a:r>
                      <a:r>
                        <a:rPr lang="fr-CH" dirty="0" smtClean="0"/>
                        <a:t>.</a:t>
                      </a:r>
                      <a:endParaRPr lang="en-GB" dirty="0"/>
                    </a:p>
                  </a:txBody>
                  <a:tcPr/>
                </a:tc>
                <a:tc>
                  <a:txBody>
                    <a:bodyPr/>
                    <a:lstStyle/>
                    <a:p>
                      <a:r>
                        <a:rPr lang="fr-CH" dirty="0" smtClean="0"/>
                        <a:t>Up to 4</a:t>
                      </a:r>
                      <a:endParaRPr lang="en-GB" dirty="0"/>
                    </a:p>
                  </a:txBody>
                  <a:tcPr/>
                </a:tc>
                <a:tc>
                  <a:txBody>
                    <a:bodyPr/>
                    <a:lstStyle/>
                    <a:p>
                      <a:r>
                        <a:rPr lang="fr-CH" dirty="0" smtClean="0"/>
                        <a:t>P1, P5</a:t>
                      </a:r>
                      <a:endParaRPr lang="en-GB" dirty="0"/>
                    </a:p>
                  </a:txBody>
                  <a:tcPr/>
                </a:tc>
              </a:tr>
              <a:tr h="370840">
                <a:tc>
                  <a:txBody>
                    <a:bodyPr/>
                    <a:lstStyle/>
                    <a:p>
                      <a:r>
                        <a:rPr kumimoji="0" lang="en-GB" b="0" i="0" kern="1200" dirty="0" smtClean="0">
                          <a:solidFill>
                            <a:schemeClr val="dk1"/>
                          </a:solidFill>
                          <a:effectLst/>
                          <a:latin typeface="+mn-lt"/>
                          <a:ea typeface="+mn-ea"/>
                          <a:cs typeface="+mn-cs"/>
                        </a:rPr>
                        <a:t>Intervention for crystal collimation</a:t>
                      </a:r>
                      <a:endParaRPr lang="en-GB" dirty="0"/>
                    </a:p>
                  </a:txBody>
                  <a:tcPr/>
                </a:tc>
                <a:tc>
                  <a:txBody>
                    <a:bodyPr/>
                    <a:lstStyle/>
                    <a:p>
                      <a:r>
                        <a:rPr lang="fr-CH" dirty="0" smtClean="0"/>
                        <a:t>-</a:t>
                      </a:r>
                      <a:endParaRPr lang="en-GB" dirty="0"/>
                    </a:p>
                  </a:txBody>
                  <a:tcPr/>
                </a:tc>
                <a:tc>
                  <a:txBody>
                    <a:bodyPr/>
                    <a:lstStyle/>
                    <a:p>
                      <a:r>
                        <a:rPr lang="fr-CH" dirty="0" smtClean="0"/>
                        <a:t>P7</a:t>
                      </a:r>
                      <a:endParaRPr lang="en-GB" dirty="0"/>
                    </a:p>
                  </a:txBody>
                  <a:tcPr/>
                </a:tc>
              </a:tr>
              <a:tr h="370840">
                <a:tc>
                  <a:txBody>
                    <a:bodyPr/>
                    <a:lstStyle/>
                    <a:p>
                      <a:r>
                        <a:rPr lang="fr-CH" dirty="0" smtClean="0"/>
                        <a:t>Cryo-bypass + TCLD</a:t>
                      </a:r>
                      <a:endParaRPr lang="en-GB" dirty="0"/>
                    </a:p>
                  </a:txBody>
                  <a:tcPr/>
                </a:tc>
                <a:tc>
                  <a:txBody>
                    <a:bodyPr/>
                    <a:lstStyle/>
                    <a:p>
                      <a:r>
                        <a:rPr lang="fr-CH" dirty="0" smtClean="0"/>
                        <a:t>2 </a:t>
                      </a:r>
                      <a:r>
                        <a:rPr lang="fr-CH" dirty="0" err="1" smtClean="0"/>
                        <a:t>units</a:t>
                      </a:r>
                      <a:endParaRPr lang="fr-CH" dirty="0" smtClean="0"/>
                    </a:p>
                  </a:txBody>
                  <a:tcPr/>
                </a:tc>
                <a:tc>
                  <a:txBody>
                    <a:bodyPr/>
                    <a:lstStyle/>
                    <a:p>
                      <a:r>
                        <a:rPr lang="fr-CH" dirty="0" smtClean="0"/>
                        <a:t>P2</a:t>
                      </a:r>
                      <a:endParaRPr lang="en-GB" dirty="0"/>
                    </a:p>
                  </a:txBody>
                  <a:tcPr/>
                </a:tc>
              </a:tr>
              <a:tr h="370840">
                <a:tc>
                  <a:txBody>
                    <a:bodyPr/>
                    <a:lstStyle/>
                    <a:p>
                      <a:r>
                        <a:rPr lang="fr-CH" dirty="0" smtClean="0"/>
                        <a:t>TCSPM</a:t>
                      </a:r>
                      <a:endParaRPr lang="en-GB" dirty="0"/>
                    </a:p>
                  </a:txBody>
                  <a:tcPr/>
                </a:tc>
                <a:tc>
                  <a:txBody>
                    <a:bodyPr/>
                    <a:lstStyle/>
                    <a:p>
                      <a:r>
                        <a:rPr lang="fr-CH" dirty="0" smtClean="0"/>
                        <a:t>8 </a:t>
                      </a:r>
                      <a:r>
                        <a:rPr lang="fr-CH" dirty="0" err="1" smtClean="0"/>
                        <a:t>units</a:t>
                      </a:r>
                      <a:endParaRPr lang="fr-CH" dirty="0" smtClean="0"/>
                    </a:p>
                    <a:p>
                      <a:endParaRPr lang="en-GB" dirty="0"/>
                    </a:p>
                  </a:txBody>
                  <a:tcPr/>
                </a:tc>
                <a:tc>
                  <a:txBody>
                    <a:bodyPr/>
                    <a:lstStyle/>
                    <a:p>
                      <a:r>
                        <a:rPr lang="fr-CH" dirty="0" smtClean="0"/>
                        <a:t>P7</a:t>
                      </a:r>
                      <a:endParaRPr lang="en-GB" dirty="0"/>
                    </a:p>
                  </a:txBody>
                  <a:tcPr/>
                </a:tc>
              </a:tr>
              <a:tr h="370840">
                <a:tc>
                  <a:txBody>
                    <a:bodyPr/>
                    <a:lstStyle/>
                    <a:p>
                      <a:r>
                        <a:rPr lang="fr-CH" baseline="0" dirty="0" err="1" smtClean="0"/>
                        <a:t>Hollow</a:t>
                      </a:r>
                      <a:r>
                        <a:rPr lang="fr-CH" baseline="0" dirty="0" smtClean="0"/>
                        <a:t> e-</a:t>
                      </a:r>
                      <a:r>
                        <a:rPr lang="fr-CH" baseline="0" dirty="0" err="1" smtClean="0"/>
                        <a:t>lenses</a:t>
                      </a:r>
                      <a:endParaRPr lang="en-GB" dirty="0"/>
                    </a:p>
                  </a:txBody>
                  <a:tcPr/>
                </a:tc>
                <a:tc>
                  <a:txBody>
                    <a:bodyPr/>
                    <a:lstStyle/>
                    <a:p>
                      <a:r>
                        <a:rPr lang="fr-CH" dirty="0" err="1" smtClean="0"/>
                        <a:t>Prep</a:t>
                      </a:r>
                      <a:r>
                        <a:rPr lang="fr-CH" dirty="0" smtClean="0"/>
                        <a:t>.</a:t>
                      </a:r>
                      <a:r>
                        <a:rPr lang="fr-CH" baseline="0" dirty="0" smtClean="0"/>
                        <a:t> </a:t>
                      </a:r>
                      <a:r>
                        <a:rPr lang="fr-CH" baseline="0" dirty="0" err="1" smtClean="0"/>
                        <a:t>works</a:t>
                      </a:r>
                      <a:endParaRPr lang="en-GB" dirty="0"/>
                    </a:p>
                  </a:txBody>
                  <a:tcPr/>
                </a:tc>
                <a:tc>
                  <a:txBody>
                    <a:bodyPr/>
                    <a:lstStyle/>
                    <a:p>
                      <a:r>
                        <a:rPr lang="fr-CH" dirty="0" smtClean="0"/>
                        <a:t>P4</a:t>
                      </a:r>
                      <a:endParaRPr lang="en-GB" dirty="0"/>
                    </a:p>
                  </a:txBody>
                  <a:tcPr/>
                </a:tc>
              </a:tr>
            </a:tbl>
          </a:graphicData>
        </a:graphic>
      </p:graphicFrame>
      <p:sp>
        <p:nvSpPr>
          <p:cNvPr id="12" name="Isosceles Triangle 11"/>
          <p:cNvSpPr/>
          <p:nvPr/>
        </p:nvSpPr>
        <p:spPr>
          <a:xfrm rot="10800000" flipV="1">
            <a:off x="699342" y="5678304"/>
            <a:ext cx="108000" cy="108000"/>
          </a:xfrm>
          <a:prstGeom prst="triangle">
            <a:avLst/>
          </a:prstGeom>
          <a:solidFill>
            <a:srgbClr val="92D050"/>
          </a:solidFill>
          <a:ln w="28575">
            <a:solidFill>
              <a:srgbClr val="92D050"/>
            </a:solidFill>
          </a:ln>
        </p:spPr>
        <p:style>
          <a:lnRef idx="3">
            <a:schemeClr val="accent6"/>
          </a:lnRef>
          <a:fillRef idx="0">
            <a:schemeClr val="accent6"/>
          </a:fillRef>
          <a:effectRef idx="2">
            <a:schemeClr val="accent6"/>
          </a:effectRef>
          <a:fontRef idx="minor">
            <a:schemeClr val="tx1"/>
          </a:fontRef>
        </p:style>
        <p:txBody>
          <a:bodyPr rtlCol="0" anchor="ctr"/>
          <a:lstStyle/>
          <a:p>
            <a:pPr algn="ctr"/>
            <a:endParaRPr lang="es-ES_tradnl"/>
          </a:p>
        </p:txBody>
      </p:sp>
      <p:sp>
        <p:nvSpPr>
          <p:cNvPr id="13" name="Rectangle 12"/>
          <p:cNvSpPr/>
          <p:nvPr/>
        </p:nvSpPr>
        <p:spPr>
          <a:xfrm>
            <a:off x="870116" y="5530288"/>
            <a:ext cx="992579" cy="369332"/>
          </a:xfrm>
          <a:prstGeom prst="rect">
            <a:avLst/>
          </a:prstGeom>
        </p:spPr>
        <p:txBody>
          <a:bodyPr wrap="none">
            <a:spAutoFit/>
          </a:bodyPr>
          <a:lstStyle/>
          <a:p>
            <a:pPr algn="ctr"/>
            <a:r>
              <a:rPr lang="en-GB" dirty="0" smtClean="0"/>
              <a:t>TCSPM</a:t>
            </a:r>
            <a:endParaRPr lang="en-GB" dirty="0"/>
          </a:p>
        </p:txBody>
      </p:sp>
      <p:sp>
        <p:nvSpPr>
          <p:cNvPr id="14" name="Isosceles Triangle 13"/>
          <p:cNvSpPr/>
          <p:nvPr/>
        </p:nvSpPr>
        <p:spPr>
          <a:xfrm rot="10800000" flipV="1">
            <a:off x="4229417" y="4054804"/>
            <a:ext cx="108000" cy="108000"/>
          </a:xfrm>
          <a:prstGeom prst="triangle">
            <a:avLst/>
          </a:prstGeom>
          <a:solidFill>
            <a:srgbClr val="92D050"/>
          </a:solidFill>
          <a:ln w="28575">
            <a:solidFill>
              <a:srgbClr val="92D050"/>
            </a:solidFill>
          </a:ln>
        </p:spPr>
        <p:style>
          <a:lnRef idx="3">
            <a:schemeClr val="accent6"/>
          </a:lnRef>
          <a:fillRef idx="0">
            <a:schemeClr val="accent6"/>
          </a:fillRef>
          <a:effectRef idx="2">
            <a:schemeClr val="accent6"/>
          </a:effectRef>
          <a:fontRef idx="minor">
            <a:schemeClr val="tx1"/>
          </a:fontRef>
        </p:style>
        <p:txBody>
          <a:bodyPr rtlCol="0" anchor="ctr"/>
          <a:lstStyle/>
          <a:p>
            <a:pPr algn="ctr"/>
            <a:endParaRPr lang="es-ES_tradnl"/>
          </a:p>
        </p:txBody>
      </p:sp>
      <p:sp>
        <p:nvSpPr>
          <p:cNvPr id="15" name="Isosceles Triangle 14"/>
          <p:cNvSpPr/>
          <p:nvPr/>
        </p:nvSpPr>
        <p:spPr>
          <a:xfrm rot="10800000" flipV="1">
            <a:off x="4468246" y="3731112"/>
            <a:ext cx="108000" cy="108000"/>
          </a:xfrm>
          <a:prstGeom prst="triangle">
            <a:avLst/>
          </a:prstGeom>
          <a:solidFill>
            <a:srgbClr val="92D050"/>
          </a:solidFill>
          <a:ln w="28575">
            <a:solidFill>
              <a:srgbClr val="92D050"/>
            </a:solidFill>
          </a:ln>
        </p:spPr>
        <p:style>
          <a:lnRef idx="3">
            <a:schemeClr val="accent6"/>
          </a:lnRef>
          <a:fillRef idx="0">
            <a:schemeClr val="accent6"/>
          </a:fillRef>
          <a:effectRef idx="2">
            <a:schemeClr val="accent6"/>
          </a:effectRef>
          <a:fontRef idx="minor">
            <a:schemeClr val="tx1"/>
          </a:fontRef>
        </p:style>
        <p:txBody>
          <a:bodyPr rtlCol="0" anchor="ctr"/>
          <a:lstStyle/>
          <a:p>
            <a:pPr algn="ctr"/>
            <a:endParaRPr lang="es-ES_tradnl"/>
          </a:p>
        </p:txBody>
      </p:sp>
      <p:sp>
        <p:nvSpPr>
          <p:cNvPr id="16" name="Rectangle 15"/>
          <p:cNvSpPr/>
          <p:nvPr/>
        </p:nvSpPr>
        <p:spPr>
          <a:xfrm>
            <a:off x="5690931" y="1472032"/>
            <a:ext cx="955941" cy="523220"/>
          </a:xfrm>
          <a:prstGeom prst="rect">
            <a:avLst/>
          </a:prstGeom>
        </p:spPr>
        <p:txBody>
          <a:bodyPr wrap="square">
            <a:spAutoFit/>
          </a:bodyPr>
          <a:lstStyle/>
          <a:p>
            <a:pPr algn="ctr"/>
            <a:r>
              <a:rPr lang="en-GB" sz="1400" b="1" dirty="0" smtClean="0">
                <a:solidFill>
                  <a:srgbClr val="FF0000"/>
                </a:solidFill>
              </a:rPr>
              <a:t>EYETS 2016</a:t>
            </a:r>
            <a:endParaRPr lang="en-GB" sz="1400" b="1" dirty="0">
              <a:solidFill>
                <a:srgbClr val="FF0000"/>
              </a:solidFill>
            </a:endParaRPr>
          </a:p>
        </p:txBody>
      </p:sp>
      <p:sp>
        <p:nvSpPr>
          <p:cNvPr id="17" name="Rectangle 16"/>
          <p:cNvSpPr/>
          <p:nvPr/>
        </p:nvSpPr>
        <p:spPr>
          <a:xfrm>
            <a:off x="4935557" y="1364257"/>
            <a:ext cx="4007275" cy="1677389"/>
          </a:xfrm>
          <a:prstGeom prst="rect">
            <a:avLst/>
          </a:prstGeom>
          <a:noFill/>
          <a:ln w="57150">
            <a:solidFill>
              <a:schemeClr val="accent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Rectangle 17"/>
          <p:cNvSpPr/>
          <p:nvPr/>
        </p:nvSpPr>
        <p:spPr>
          <a:xfrm>
            <a:off x="5908691" y="2371945"/>
            <a:ext cx="955941" cy="523220"/>
          </a:xfrm>
          <a:prstGeom prst="rect">
            <a:avLst/>
          </a:prstGeom>
        </p:spPr>
        <p:txBody>
          <a:bodyPr wrap="square">
            <a:spAutoFit/>
          </a:bodyPr>
          <a:lstStyle/>
          <a:p>
            <a:pPr algn="ctr"/>
            <a:r>
              <a:rPr lang="en-GB" sz="1400" b="1" dirty="0" smtClean="0">
                <a:solidFill>
                  <a:srgbClr val="FF0000"/>
                </a:solidFill>
              </a:rPr>
              <a:t>YETS 2017</a:t>
            </a:r>
            <a:endParaRPr lang="en-GB" sz="1400" b="1" dirty="0">
              <a:solidFill>
                <a:srgbClr val="FF0000"/>
              </a:solidFill>
            </a:endParaRPr>
          </a:p>
        </p:txBody>
      </p:sp>
      <p:cxnSp>
        <p:nvCxnSpPr>
          <p:cNvPr id="20" name="Straight Connector 19"/>
          <p:cNvCxnSpPr/>
          <p:nvPr/>
        </p:nvCxnSpPr>
        <p:spPr>
          <a:xfrm>
            <a:off x="546943" y="6072595"/>
            <a:ext cx="288000" cy="0"/>
          </a:xfrm>
          <a:prstGeom prst="line">
            <a:avLst/>
          </a:prstGeom>
          <a:solidFill>
            <a:srgbClr val="92D050"/>
          </a:solidFill>
          <a:ln w="28575">
            <a:solidFill>
              <a:srgbClr val="92D050"/>
            </a:solidFill>
            <a:prstDash val="sysDash"/>
          </a:ln>
        </p:spPr>
        <p:style>
          <a:lnRef idx="3">
            <a:schemeClr val="accent6"/>
          </a:lnRef>
          <a:fillRef idx="0">
            <a:schemeClr val="accent6"/>
          </a:fillRef>
          <a:effectRef idx="2">
            <a:schemeClr val="accent6"/>
          </a:effectRef>
          <a:fontRef idx="minor">
            <a:schemeClr val="tx1"/>
          </a:fontRef>
        </p:style>
      </p:cxnSp>
      <p:sp>
        <p:nvSpPr>
          <p:cNvPr id="21" name="Rectangle 20"/>
          <p:cNvSpPr/>
          <p:nvPr/>
        </p:nvSpPr>
        <p:spPr>
          <a:xfrm>
            <a:off x="870116" y="5867354"/>
            <a:ext cx="2826415" cy="369332"/>
          </a:xfrm>
          <a:prstGeom prst="rect">
            <a:avLst/>
          </a:prstGeom>
        </p:spPr>
        <p:txBody>
          <a:bodyPr wrap="none">
            <a:spAutoFit/>
          </a:bodyPr>
          <a:lstStyle/>
          <a:p>
            <a:pPr algn="ctr"/>
            <a:r>
              <a:rPr lang="en-GB" dirty="0" smtClean="0"/>
              <a:t>Hollow e-lens prep. works</a:t>
            </a:r>
            <a:endParaRPr lang="en-GB" dirty="0"/>
          </a:p>
        </p:txBody>
      </p:sp>
      <p:cxnSp>
        <p:nvCxnSpPr>
          <p:cNvPr id="22" name="Straight Connector 21"/>
          <p:cNvCxnSpPr/>
          <p:nvPr/>
        </p:nvCxnSpPr>
        <p:spPr>
          <a:xfrm>
            <a:off x="1839664" y="2214715"/>
            <a:ext cx="288000" cy="0"/>
          </a:xfrm>
          <a:prstGeom prst="line">
            <a:avLst/>
          </a:prstGeom>
          <a:solidFill>
            <a:srgbClr val="92D050"/>
          </a:solidFill>
          <a:ln w="28575">
            <a:solidFill>
              <a:srgbClr val="92D050"/>
            </a:solidFill>
            <a:prstDash val="sysDash"/>
          </a:ln>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13977428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864" y="1443048"/>
            <a:ext cx="5267167" cy="3553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2"/>
          </p:nvPr>
        </p:nvSpPr>
        <p:spPr/>
        <p:txBody>
          <a:bodyPr/>
          <a:lstStyle/>
          <a:p>
            <a:fld id="{0FA004B2-1541-5046-B6F2-22AF56585712}" type="slidenum">
              <a:rPr lang="en-US" smtClean="0"/>
              <a:t>15</a:t>
            </a:fld>
            <a:endParaRPr lang="en-US"/>
          </a:p>
        </p:txBody>
      </p:sp>
      <p:sp>
        <p:nvSpPr>
          <p:cNvPr id="24" name="Right Triangle 23"/>
          <p:cNvSpPr/>
          <p:nvPr/>
        </p:nvSpPr>
        <p:spPr>
          <a:xfrm rot="-1800000" flipV="1">
            <a:off x="3915474" y="4256440"/>
            <a:ext cx="191386" cy="226472"/>
          </a:xfrm>
          <a:prstGeom prst="rtTriangle">
            <a:avLst/>
          </a:prstGeom>
          <a:solidFill>
            <a:srgbClr val="FFFF00"/>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25" name="Right Triangle 24"/>
          <p:cNvSpPr/>
          <p:nvPr/>
        </p:nvSpPr>
        <p:spPr>
          <a:xfrm flipV="1">
            <a:off x="827213" y="4984076"/>
            <a:ext cx="191386" cy="226472"/>
          </a:xfrm>
          <a:prstGeom prst="rtTriangle">
            <a:avLst/>
          </a:prstGeom>
          <a:solidFill>
            <a:srgbClr val="FFFF00"/>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30" name="TextBox 29"/>
          <p:cNvSpPr txBox="1"/>
          <p:nvPr/>
        </p:nvSpPr>
        <p:spPr>
          <a:xfrm>
            <a:off x="1053656" y="4912646"/>
            <a:ext cx="681212" cy="369332"/>
          </a:xfrm>
          <a:prstGeom prst="rect">
            <a:avLst/>
          </a:prstGeom>
          <a:noFill/>
        </p:spPr>
        <p:txBody>
          <a:bodyPr wrap="none" rtlCol="0">
            <a:spAutoFit/>
          </a:bodyPr>
          <a:lstStyle/>
          <a:p>
            <a:r>
              <a:rPr lang="en-GB" dirty="0" smtClean="0"/>
              <a:t>TAXN</a:t>
            </a:r>
            <a:endParaRPr lang="es-ES_tradnl" dirty="0"/>
          </a:p>
        </p:txBody>
      </p:sp>
      <p:graphicFrame>
        <p:nvGraphicFramePr>
          <p:cNvPr id="10" name="Table 9"/>
          <p:cNvGraphicFramePr>
            <a:graphicFrameLocks noGrp="1"/>
          </p:cNvGraphicFramePr>
          <p:nvPr>
            <p:extLst>
              <p:ext uri="{D42A27DB-BD31-4B8C-83A1-F6EECF244321}">
                <p14:modId xmlns:p14="http://schemas.microsoft.com/office/powerpoint/2010/main" val="1506459356"/>
              </p:ext>
            </p:extLst>
          </p:nvPr>
        </p:nvGraphicFramePr>
        <p:xfrm>
          <a:off x="4908243" y="1029161"/>
          <a:ext cx="4034589" cy="1656080"/>
        </p:xfrm>
        <a:graphic>
          <a:graphicData uri="http://schemas.openxmlformats.org/drawingml/2006/table">
            <a:tbl>
              <a:tblPr firstRow="1" bandRow="1">
                <a:tableStyleId>{5C22544A-7EE6-4342-B048-85BDC9FD1C3A}</a:tableStyleId>
              </a:tblPr>
              <a:tblGrid>
                <a:gridCol w="1547421"/>
                <a:gridCol w="1225296"/>
                <a:gridCol w="1261872"/>
              </a:tblGrid>
              <a:tr h="370840">
                <a:tc>
                  <a:txBody>
                    <a:bodyPr/>
                    <a:lstStyle/>
                    <a:p>
                      <a:r>
                        <a:rPr lang="fr-CH" dirty="0" smtClean="0"/>
                        <a:t>Equipment</a:t>
                      </a:r>
                      <a:endParaRPr lang="en-GB" dirty="0"/>
                    </a:p>
                  </a:txBody>
                  <a:tcPr/>
                </a:tc>
                <a:tc>
                  <a:txBody>
                    <a:bodyPr/>
                    <a:lstStyle/>
                    <a:p>
                      <a:r>
                        <a:rPr lang="fr-CH" dirty="0" err="1" smtClean="0"/>
                        <a:t>Quantity</a:t>
                      </a:r>
                      <a:endParaRPr lang="en-GB" dirty="0"/>
                    </a:p>
                  </a:txBody>
                  <a:tcPr/>
                </a:tc>
                <a:tc>
                  <a:txBody>
                    <a:bodyPr/>
                    <a:lstStyle/>
                    <a:p>
                      <a:r>
                        <a:rPr lang="fr-CH" dirty="0" smtClean="0"/>
                        <a:t>Location</a:t>
                      </a:r>
                      <a:endParaRPr lang="en-GB" dirty="0"/>
                    </a:p>
                  </a:txBody>
                  <a:tcPr/>
                </a:tc>
              </a:tr>
              <a:tr h="370840">
                <a:tc>
                  <a:txBody>
                    <a:bodyPr/>
                    <a:lstStyle/>
                    <a:p>
                      <a:r>
                        <a:rPr lang="fr-CH" dirty="0" smtClean="0"/>
                        <a:t>TAXN for </a:t>
                      </a:r>
                      <a:r>
                        <a:rPr lang="fr-CH" dirty="0" err="1" smtClean="0"/>
                        <a:t>LHCb</a:t>
                      </a:r>
                      <a:endParaRPr lang="en-GB" dirty="0"/>
                    </a:p>
                  </a:txBody>
                  <a:tcPr/>
                </a:tc>
                <a:tc>
                  <a:txBody>
                    <a:bodyPr/>
                    <a:lstStyle/>
                    <a:p>
                      <a:r>
                        <a:rPr lang="fr-CH" dirty="0" smtClean="0"/>
                        <a:t>2 </a:t>
                      </a:r>
                      <a:r>
                        <a:rPr lang="fr-CH" dirty="0" err="1" smtClean="0"/>
                        <a:t>units</a:t>
                      </a:r>
                      <a:r>
                        <a:rPr lang="fr-CH" baseline="0" dirty="0" smtClean="0"/>
                        <a:t> (1 per IP </a:t>
                      </a:r>
                      <a:r>
                        <a:rPr lang="fr-CH" baseline="0" dirty="0" err="1" smtClean="0"/>
                        <a:t>side</a:t>
                      </a:r>
                      <a:r>
                        <a:rPr lang="fr-CH" baseline="0" dirty="0" smtClean="0"/>
                        <a:t>)</a:t>
                      </a:r>
                      <a:endParaRPr lang="en-GB" dirty="0"/>
                    </a:p>
                  </a:txBody>
                  <a:tcPr/>
                </a:tc>
                <a:tc>
                  <a:txBody>
                    <a:bodyPr/>
                    <a:lstStyle/>
                    <a:p>
                      <a:r>
                        <a:rPr lang="fr-CH" dirty="0" smtClean="0"/>
                        <a:t>P8</a:t>
                      </a:r>
                      <a:endParaRPr lang="en-GB" dirty="0"/>
                    </a:p>
                  </a:txBody>
                  <a:tcPr/>
                </a:tc>
              </a:tr>
              <a:tr h="370840">
                <a:tc>
                  <a:txBody>
                    <a:bodyPr/>
                    <a:lstStyle/>
                    <a:p>
                      <a:r>
                        <a:rPr kumimoji="0" lang="fr-CH" kern="1200" dirty="0" err="1" smtClean="0">
                          <a:solidFill>
                            <a:schemeClr val="dk1"/>
                          </a:solidFill>
                          <a:latin typeface="+mn-lt"/>
                          <a:ea typeface="+mn-ea"/>
                          <a:cs typeface="+mn-cs"/>
                        </a:rPr>
                        <a:t>Mask</a:t>
                      </a:r>
                      <a:r>
                        <a:rPr kumimoji="0" lang="fr-CH" kern="1200" dirty="0" smtClean="0">
                          <a:solidFill>
                            <a:schemeClr val="dk1"/>
                          </a:solidFill>
                          <a:latin typeface="+mn-lt"/>
                          <a:ea typeface="+mn-ea"/>
                          <a:cs typeface="+mn-cs"/>
                        </a:rPr>
                        <a:t> for D2</a:t>
                      </a:r>
                      <a:endParaRPr kumimoji="0" lang="en-GB" kern="1200" dirty="0">
                        <a:solidFill>
                          <a:schemeClr val="dk1"/>
                        </a:solidFill>
                        <a:latin typeface="+mn-lt"/>
                        <a:ea typeface="+mn-ea"/>
                        <a:cs typeface="+mn-cs"/>
                      </a:endParaRPr>
                    </a:p>
                  </a:txBody>
                  <a:tcPr/>
                </a:tc>
                <a:tc>
                  <a:txBody>
                    <a:bodyPr/>
                    <a:lstStyle/>
                    <a:p>
                      <a:r>
                        <a:rPr kumimoji="0" lang="fr-CH" kern="1200" dirty="0" smtClean="0">
                          <a:solidFill>
                            <a:schemeClr val="dk1"/>
                          </a:solidFill>
                          <a:latin typeface="+mn-lt"/>
                          <a:ea typeface="+mn-ea"/>
                          <a:cs typeface="+mn-cs"/>
                        </a:rPr>
                        <a:t>TBC</a:t>
                      </a:r>
                      <a:endParaRPr kumimoji="0" lang="en-GB" kern="1200" dirty="0">
                        <a:solidFill>
                          <a:schemeClr val="dk1"/>
                        </a:solidFill>
                        <a:latin typeface="+mn-lt"/>
                        <a:ea typeface="+mn-ea"/>
                        <a:cs typeface="+mn-cs"/>
                      </a:endParaRPr>
                    </a:p>
                  </a:txBody>
                  <a:tcPr/>
                </a:tc>
                <a:tc>
                  <a:txBody>
                    <a:bodyPr/>
                    <a:lstStyle/>
                    <a:p>
                      <a:r>
                        <a:rPr kumimoji="0" lang="fr-CH" kern="1200" dirty="0" smtClean="0">
                          <a:solidFill>
                            <a:schemeClr val="dk1"/>
                          </a:solidFill>
                          <a:latin typeface="+mn-lt"/>
                          <a:ea typeface="+mn-ea"/>
                          <a:cs typeface="+mn-cs"/>
                        </a:rPr>
                        <a:t>P8</a:t>
                      </a:r>
                      <a:endParaRPr kumimoji="0" lang="en-GB" kern="1200" dirty="0">
                        <a:solidFill>
                          <a:schemeClr val="dk1"/>
                        </a:solidFill>
                        <a:latin typeface="+mn-lt"/>
                        <a:ea typeface="+mn-ea"/>
                        <a:cs typeface="+mn-cs"/>
                      </a:endParaRPr>
                    </a:p>
                  </a:txBody>
                  <a:tcPr/>
                </a:tc>
              </a:tr>
            </a:tbl>
          </a:graphicData>
        </a:graphic>
      </p:graphicFrame>
      <p:sp>
        <p:nvSpPr>
          <p:cNvPr id="12" name="Flowchart: Delay 11"/>
          <p:cNvSpPr/>
          <p:nvPr/>
        </p:nvSpPr>
        <p:spPr>
          <a:xfrm flipV="1">
            <a:off x="827213" y="5494695"/>
            <a:ext cx="144000" cy="180000"/>
          </a:xfrm>
          <a:prstGeom prst="flowChartDelay">
            <a:avLst/>
          </a:prstGeom>
          <a:solidFill>
            <a:srgbClr val="FFFF00"/>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14" name="Flowchart: Delay 13"/>
          <p:cNvSpPr/>
          <p:nvPr/>
        </p:nvSpPr>
        <p:spPr>
          <a:xfrm flipV="1">
            <a:off x="3364595" y="4189676"/>
            <a:ext cx="144000" cy="180000"/>
          </a:xfrm>
          <a:prstGeom prst="flowChartDelay">
            <a:avLst/>
          </a:prstGeom>
          <a:solidFill>
            <a:srgbClr val="FFFF00"/>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15" name="TextBox 14"/>
          <p:cNvSpPr txBox="1"/>
          <p:nvPr/>
        </p:nvSpPr>
        <p:spPr>
          <a:xfrm>
            <a:off x="1053992" y="5400186"/>
            <a:ext cx="1428596" cy="369332"/>
          </a:xfrm>
          <a:prstGeom prst="rect">
            <a:avLst/>
          </a:prstGeom>
          <a:noFill/>
        </p:spPr>
        <p:txBody>
          <a:bodyPr wrap="none" rtlCol="0">
            <a:spAutoFit/>
          </a:bodyPr>
          <a:lstStyle/>
          <a:p>
            <a:r>
              <a:rPr lang="en-GB" dirty="0" smtClean="0"/>
              <a:t>Mask for D2</a:t>
            </a:r>
            <a:endParaRPr lang="es-ES_tradnl" dirty="0"/>
          </a:p>
        </p:txBody>
      </p:sp>
      <p:sp>
        <p:nvSpPr>
          <p:cNvPr id="13" name="Title 1"/>
          <p:cNvSpPr txBox="1">
            <a:spLocks/>
          </p:cNvSpPr>
          <p:nvPr/>
        </p:nvSpPr>
        <p:spPr>
          <a:xfrm>
            <a:off x="453287" y="235106"/>
            <a:ext cx="8226854" cy="715840"/>
          </a:xfrm>
          <a:prstGeom prst="rect">
            <a:avLst/>
          </a:prstGeom>
        </p:spPr>
        <p:txBody>
          <a:bodyPr vert="horz" lIns="45720" rIns="45720" anchor="ctr">
            <a:normAutofit/>
          </a:bodyPr>
          <a:lstStyle>
            <a:lvl1pPr algn="l" rtl="0" eaLnBrk="1" latinLnBrk="0" hangingPunct="1">
              <a:spcBef>
                <a:spcPct val="0"/>
              </a:spcBef>
              <a:buNone/>
              <a:defRPr kumimoji="0" sz="3600" b="0" i="0" kern="1200">
                <a:solidFill>
                  <a:srgbClr val="0C377B"/>
                </a:solidFill>
                <a:latin typeface="Calibri" pitchFamily="34" charset="0"/>
                <a:ea typeface="+mj-ea"/>
                <a:cs typeface="Ubuntu Light"/>
              </a:defRPr>
            </a:lvl1pPr>
          </a:lstStyle>
          <a:p>
            <a:r>
              <a:rPr lang="en-US" dirty="0" smtClean="0"/>
              <a:t>WP8 – Collider-Experiment </a:t>
            </a:r>
            <a:r>
              <a:rPr lang="en-US" dirty="0"/>
              <a:t>I</a:t>
            </a:r>
            <a:r>
              <a:rPr lang="en-US" dirty="0" smtClean="0"/>
              <a:t>nterface</a:t>
            </a:r>
            <a:endParaRPr lang="en-US" dirty="0"/>
          </a:p>
        </p:txBody>
      </p:sp>
      <p:sp>
        <p:nvSpPr>
          <p:cNvPr id="17" name="Right Triangle 16"/>
          <p:cNvSpPr/>
          <p:nvPr/>
        </p:nvSpPr>
        <p:spPr>
          <a:xfrm rot="1800000" flipH="1" flipV="1">
            <a:off x="3245085" y="4503753"/>
            <a:ext cx="191386" cy="226472"/>
          </a:xfrm>
          <a:prstGeom prst="rtTriangle">
            <a:avLst/>
          </a:prstGeom>
          <a:solidFill>
            <a:srgbClr val="FFFF00"/>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15215697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FA004B2-1541-5046-B6F2-22AF56585712}" type="slidenum">
              <a:rPr lang="en-US" smtClean="0"/>
              <a:t>16</a:t>
            </a:fld>
            <a:endParaRPr lang="en-US"/>
          </a:p>
        </p:txBody>
      </p:sp>
      <p:sp>
        <p:nvSpPr>
          <p:cNvPr id="2" name="Title 1"/>
          <p:cNvSpPr>
            <a:spLocks noGrp="1"/>
          </p:cNvSpPr>
          <p:nvPr>
            <p:ph type="title"/>
          </p:nvPr>
        </p:nvSpPr>
        <p:spPr/>
        <p:txBody>
          <a:bodyPr/>
          <a:lstStyle/>
          <a:p>
            <a:r>
              <a:rPr lang="en-US" dirty="0" smtClean="0">
                <a:effectLst/>
              </a:rPr>
              <a:t>WP9 – </a:t>
            </a:r>
            <a:r>
              <a:rPr lang="en-US" dirty="0" smtClean="0"/>
              <a:t>Cryogenics</a:t>
            </a:r>
            <a:endParaRPr lang="en-US" dirty="0">
              <a:effectLst/>
            </a:endParaRPr>
          </a:p>
        </p:txBody>
      </p:sp>
      <p:sp>
        <p:nvSpPr>
          <p:cNvPr id="4" name="Footer Placeholder 3"/>
          <p:cNvSpPr>
            <a:spLocks noGrp="1"/>
          </p:cNvSpPr>
          <p:nvPr>
            <p:ph type="ftr" sz="quarter" idx="3"/>
          </p:nvPr>
        </p:nvSpPr>
        <p:spPr/>
        <p:txBody>
          <a:bodyPr/>
          <a:lstStyle/>
          <a:p>
            <a:endParaRPr lang="en-GB" dirty="0"/>
          </a:p>
        </p:txBody>
      </p:sp>
      <p:pic>
        <p:nvPicPr>
          <p:cNvPr id="8"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28016" y="1443048"/>
            <a:ext cx="5267167" cy="3553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9" name="Table 8"/>
          <p:cNvGraphicFramePr>
            <a:graphicFrameLocks noGrp="1"/>
          </p:cNvGraphicFramePr>
          <p:nvPr>
            <p:extLst>
              <p:ext uri="{D42A27DB-BD31-4B8C-83A1-F6EECF244321}">
                <p14:modId xmlns:p14="http://schemas.microsoft.com/office/powerpoint/2010/main" val="1969018498"/>
              </p:ext>
            </p:extLst>
          </p:nvPr>
        </p:nvGraphicFramePr>
        <p:xfrm>
          <a:off x="4908243" y="1029161"/>
          <a:ext cx="3504237" cy="1651000"/>
        </p:xfrm>
        <a:graphic>
          <a:graphicData uri="http://schemas.openxmlformats.org/drawingml/2006/table">
            <a:tbl>
              <a:tblPr firstRow="1" bandRow="1">
                <a:tableStyleId>{5C22544A-7EE6-4342-B048-85BDC9FD1C3A}</a:tableStyleId>
              </a:tblPr>
              <a:tblGrid>
                <a:gridCol w="2105205"/>
                <a:gridCol w="1399032"/>
              </a:tblGrid>
              <a:tr h="370840">
                <a:tc>
                  <a:txBody>
                    <a:bodyPr/>
                    <a:lstStyle/>
                    <a:p>
                      <a:r>
                        <a:rPr lang="fr-CH" dirty="0" smtClean="0"/>
                        <a:t>Equipment</a:t>
                      </a:r>
                      <a:endParaRPr lang="en-GB" dirty="0"/>
                    </a:p>
                  </a:txBody>
                  <a:tcPr/>
                </a:tc>
                <a:tc>
                  <a:txBody>
                    <a:bodyPr/>
                    <a:lstStyle/>
                    <a:p>
                      <a:r>
                        <a:rPr lang="fr-CH" dirty="0" smtClean="0"/>
                        <a:t>Location</a:t>
                      </a:r>
                      <a:endParaRPr lang="en-GB" dirty="0"/>
                    </a:p>
                  </a:txBody>
                  <a:tcPr/>
                </a:tc>
              </a:tr>
              <a:tr h="370840">
                <a:tc>
                  <a:txBody>
                    <a:bodyPr/>
                    <a:lstStyle/>
                    <a:p>
                      <a:r>
                        <a:rPr lang="fr-CH" dirty="0" smtClean="0"/>
                        <a:t>Upgrade of 18kW </a:t>
                      </a:r>
                      <a:r>
                        <a:rPr lang="en-US" noProof="0" dirty="0" smtClean="0"/>
                        <a:t>refrigerator</a:t>
                      </a:r>
                      <a:endParaRPr lang="en-US" noProof="0" dirty="0"/>
                    </a:p>
                  </a:txBody>
                  <a:tcPr/>
                </a:tc>
                <a:tc>
                  <a:txBody>
                    <a:bodyPr/>
                    <a:lstStyle/>
                    <a:p>
                      <a:r>
                        <a:rPr lang="fr-CH" dirty="0" smtClean="0"/>
                        <a:t>P4</a:t>
                      </a:r>
                      <a:endParaRPr lang="en-GB" dirty="0"/>
                    </a:p>
                  </a:txBody>
                  <a:tcPr/>
                </a:tc>
              </a:tr>
              <a:tr h="370840">
                <a:tc>
                  <a:txBody>
                    <a:bodyPr/>
                    <a:lstStyle/>
                    <a:p>
                      <a:r>
                        <a:rPr lang="fr-CH" dirty="0" smtClean="0"/>
                        <a:t>New transportable </a:t>
                      </a:r>
                      <a:r>
                        <a:rPr lang="en-GB" noProof="0" dirty="0" smtClean="0"/>
                        <a:t>refrigerator</a:t>
                      </a:r>
                      <a:endParaRPr lang="en-GB" noProof="0" dirty="0"/>
                    </a:p>
                  </a:txBody>
                  <a:tcPr/>
                </a:tc>
                <a:tc>
                  <a:txBody>
                    <a:bodyPr/>
                    <a:lstStyle/>
                    <a:p>
                      <a:r>
                        <a:rPr lang="fr-CH" dirty="0" smtClean="0"/>
                        <a:t>P4</a:t>
                      </a:r>
                      <a:endParaRPr lang="en-GB" dirty="0"/>
                    </a:p>
                  </a:txBody>
                  <a:tcPr/>
                </a:tc>
              </a:tr>
            </a:tbl>
          </a:graphicData>
        </a:graphic>
      </p:graphicFrame>
      <p:sp>
        <p:nvSpPr>
          <p:cNvPr id="3" name="Rectangle 2"/>
          <p:cNvSpPr/>
          <p:nvPr/>
        </p:nvSpPr>
        <p:spPr>
          <a:xfrm>
            <a:off x="650449" y="5222449"/>
            <a:ext cx="180000" cy="180000"/>
          </a:xfrm>
          <a:prstGeom prst="rect">
            <a:avLst/>
          </a:prstGeom>
          <a:solidFill>
            <a:srgbClr val="FF99C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TextBox 9"/>
          <p:cNvSpPr txBox="1"/>
          <p:nvPr/>
        </p:nvSpPr>
        <p:spPr>
          <a:xfrm>
            <a:off x="830449" y="5127783"/>
            <a:ext cx="3249608" cy="369332"/>
          </a:xfrm>
          <a:prstGeom prst="rect">
            <a:avLst/>
          </a:prstGeom>
          <a:noFill/>
        </p:spPr>
        <p:txBody>
          <a:bodyPr wrap="none" rtlCol="0">
            <a:spAutoFit/>
          </a:bodyPr>
          <a:lstStyle/>
          <a:p>
            <a:r>
              <a:rPr lang="en-GB" dirty="0" smtClean="0"/>
              <a:t>New transportable refrigerator</a:t>
            </a:r>
            <a:endParaRPr lang="es-ES_tradnl" dirty="0"/>
          </a:p>
        </p:txBody>
      </p:sp>
      <p:sp>
        <p:nvSpPr>
          <p:cNvPr id="11" name="Rectangle 10"/>
          <p:cNvSpPr/>
          <p:nvPr/>
        </p:nvSpPr>
        <p:spPr>
          <a:xfrm>
            <a:off x="2028333" y="2028334"/>
            <a:ext cx="180000" cy="180000"/>
          </a:xfrm>
          <a:prstGeom prst="rect">
            <a:avLst/>
          </a:prstGeom>
          <a:solidFill>
            <a:srgbClr val="FF99C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74925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28016" y="1443048"/>
            <a:ext cx="5267167" cy="3553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2"/>
          </p:nvPr>
        </p:nvSpPr>
        <p:spPr/>
        <p:txBody>
          <a:bodyPr/>
          <a:lstStyle/>
          <a:p>
            <a:fld id="{0FA004B2-1541-5046-B6F2-22AF56585712}" type="slidenum">
              <a:rPr lang="en-US" smtClean="0"/>
              <a:t>17</a:t>
            </a:fld>
            <a:endParaRPr lang="en-US"/>
          </a:p>
        </p:txBody>
      </p:sp>
      <p:sp>
        <p:nvSpPr>
          <p:cNvPr id="2" name="Title 1"/>
          <p:cNvSpPr>
            <a:spLocks noGrp="1"/>
          </p:cNvSpPr>
          <p:nvPr>
            <p:ph type="title"/>
          </p:nvPr>
        </p:nvSpPr>
        <p:spPr/>
        <p:txBody>
          <a:bodyPr/>
          <a:lstStyle/>
          <a:p>
            <a:r>
              <a:rPr lang="en-US" dirty="0" smtClean="0">
                <a:effectLst/>
              </a:rPr>
              <a:t>WP 12 – </a:t>
            </a:r>
            <a:r>
              <a:rPr lang="en-US" dirty="0" smtClean="0"/>
              <a:t>Vacuum</a:t>
            </a:r>
            <a:endParaRPr lang="en-US" dirty="0">
              <a:effectLst/>
            </a:endParaRPr>
          </a:p>
        </p:txBody>
      </p:sp>
      <p:graphicFrame>
        <p:nvGraphicFramePr>
          <p:cNvPr id="20" name="Table 19"/>
          <p:cNvGraphicFramePr>
            <a:graphicFrameLocks noGrp="1"/>
          </p:cNvGraphicFramePr>
          <p:nvPr>
            <p:extLst>
              <p:ext uri="{D42A27DB-BD31-4B8C-83A1-F6EECF244321}">
                <p14:modId xmlns:p14="http://schemas.microsoft.com/office/powerpoint/2010/main" val="1950064146"/>
              </p:ext>
            </p:extLst>
          </p:nvPr>
        </p:nvGraphicFramePr>
        <p:xfrm>
          <a:off x="5347666" y="1046798"/>
          <a:ext cx="3297096" cy="1781243"/>
        </p:xfrm>
        <a:graphic>
          <a:graphicData uri="http://schemas.openxmlformats.org/drawingml/2006/table">
            <a:tbl>
              <a:tblPr firstRow="1" bandRow="1">
                <a:tableStyleId>{5C22544A-7EE6-4342-B048-85BDC9FD1C3A}</a:tableStyleId>
              </a:tblPr>
              <a:tblGrid>
                <a:gridCol w="1861488"/>
                <a:gridCol w="1435608"/>
              </a:tblGrid>
              <a:tr h="369769">
                <a:tc>
                  <a:txBody>
                    <a:bodyPr/>
                    <a:lstStyle/>
                    <a:p>
                      <a:r>
                        <a:rPr lang="fr-CH" dirty="0" smtClean="0"/>
                        <a:t>Equipment</a:t>
                      </a:r>
                      <a:endParaRPr lang="en-GB" dirty="0"/>
                    </a:p>
                  </a:txBody>
                  <a:tcPr/>
                </a:tc>
                <a:tc>
                  <a:txBody>
                    <a:bodyPr/>
                    <a:lstStyle/>
                    <a:p>
                      <a:r>
                        <a:rPr lang="fr-CH" dirty="0" smtClean="0"/>
                        <a:t>Location</a:t>
                      </a:r>
                      <a:endParaRPr lang="en-GB" dirty="0"/>
                    </a:p>
                  </a:txBody>
                  <a:tcPr/>
                </a:tc>
              </a:tr>
              <a:tr h="638231">
                <a:tc>
                  <a:txBody>
                    <a:bodyPr/>
                    <a:lstStyle/>
                    <a:p>
                      <a:r>
                        <a:rPr lang="fr-CH" smtClean="0"/>
                        <a:t>In-situ a-C </a:t>
                      </a:r>
                      <a:r>
                        <a:rPr lang="fr-CH" dirty="0" err="1" smtClean="0"/>
                        <a:t>coating</a:t>
                      </a:r>
                      <a:endParaRPr lang="en-GB" dirty="0"/>
                    </a:p>
                  </a:txBody>
                  <a:tcPr/>
                </a:tc>
                <a:tc>
                  <a:txBody>
                    <a:bodyPr/>
                    <a:lstStyle/>
                    <a:p>
                      <a:r>
                        <a:rPr lang="fr-CH" dirty="0" smtClean="0"/>
                        <a:t>P2, P8</a:t>
                      </a:r>
                      <a:endParaRPr lang="en-GB" dirty="0"/>
                    </a:p>
                  </a:txBody>
                  <a:tcPr/>
                </a:tc>
              </a:tr>
              <a:tr h="771394">
                <a:tc>
                  <a:txBody>
                    <a:bodyPr/>
                    <a:lstStyle/>
                    <a:p>
                      <a:r>
                        <a:rPr lang="fr-CH" dirty="0" smtClean="0"/>
                        <a:t>Works</a:t>
                      </a:r>
                      <a:r>
                        <a:rPr lang="fr-CH" baseline="0" dirty="0" smtClean="0"/>
                        <a:t> for </a:t>
                      </a:r>
                      <a:r>
                        <a:rPr lang="fr-CH" baseline="0" dirty="0" err="1" smtClean="0"/>
                        <a:t>other</a:t>
                      </a:r>
                      <a:r>
                        <a:rPr lang="fr-CH" baseline="0" dirty="0" smtClean="0"/>
                        <a:t> WPs</a:t>
                      </a:r>
                      <a:r>
                        <a:rPr lang="fr-CH" baseline="30000" dirty="0" smtClean="0"/>
                        <a:t>1</a:t>
                      </a:r>
                      <a:endParaRPr lang="en-GB" baseline="30000" dirty="0"/>
                    </a:p>
                  </a:txBody>
                  <a:tcPr/>
                </a:tc>
                <a:tc>
                  <a:txBody>
                    <a:bodyPr/>
                    <a:lstStyle/>
                    <a:p>
                      <a:r>
                        <a:rPr lang="fr-CH" dirty="0" smtClean="0"/>
                        <a:t>P2, P4,</a:t>
                      </a:r>
                      <a:r>
                        <a:rPr lang="fr-CH" baseline="0" dirty="0" smtClean="0"/>
                        <a:t> P6, P7, P8</a:t>
                      </a:r>
                      <a:endParaRPr lang="en-GB" dirty="0"/>
                    </a:p>
                  </a:txBody>
                  <a:tcPr/>
                </a:tc>
              </a:tr>
            </a:tbl>
          </a:graphicData>
        </a:graphic>
      </p:graphicFrame>
      <p:sp>
        <p:nvSpPr>
          <p:cNvPr id="14" name="Arc 13"/>
          <p:cNvSpPr/>
          <p:nvPr/>
        </p:nvSpPr>
        <p:spPr>
          <a:xfrm rot="8794659">
            <a:off x="3350433" y="4389559"/>
            <a:ext cx="396000" cy="252000"/>
          </a:xfrm>
          <a:prstGeom prst="arc">
            <a:avLst>
              <a:gd name="adj1" fmla="val 16200000"/>
              <a:gd name="adj2" fmla="val 19466020"/>
            </a:avLst>
          </a:prstGeom>
          <a:ln w="63500">
            <a:solidFill>
              <a:srgbClr val="FF99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s-ES_tradnl"/>
          </a:p>
        </p:txBody>
      </p:sp>
      <p:sp>
        <p:nvSpPr>
          <p:cNvPr id="22" name="Arc 21"/>
          <p:cNvSpPr/>
          <p:nvPr/>
        </p:nvSpPr>
        <p:spPr>
          <a:xfrm rot="13229479">
            <a:off x="516099" y="3724654"/>
            <a:ext cx="396000" cy="252000"/>
          </a:xfrm>
          <a:prstGeom prst="arc">
            <a:avLst>
              <a:gd name="adj1" fmla="val 16200000"/>
              <a:gd name="adj2" fmla="val 19466020"/>
            </a:avLst>
          </a:prstGeom>
          <a:ln w="63500">
            <a:solidFill>
              <a:srgbClr val="FF99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s-ES_tradnl"/>
          </a:p>
        </p:txBody>
      </p:sp>
      <p:sp>
        <p:nvSpPr>
          <p:cNvPr id="23" name="Arc 22"/>
          <p:cNvSpPr/>
          <p:nvPr/>
        </p:nvSpPr>
        <p:spPr>
          <a:xfrm rot="8794659">
            <a:off x="3862923" y="4163269"/>
            <a:ext cx="396000" cy="252000"/>
          </a:xfrm>
          <a:prstGeom prst="arc">
            <a:avLst>
              <a:gd name="adj1" fmla="val 16200000"/>
              <a:gd name="adj2" fmla="val 19466020"/>
            </a:avLst>
          </a:prstGeom>
          <a:ln w="63500">
            <a:solidFill>
              <a:srgbClr val="FF99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s-ES_tradnl"/>
          </a:p>
        </p:txBody>
      </p:sp>
      <p:sp>
        <p:nvSpPr>
          <p:cNvPr id="24" name="Arc 23"/>
          <p:cNvSpPr/>
          <p:nvPr/>
        </p:nvSpPr>
        <p:spPr>
          <a:xfrm rot="12321151">
            <a:off x="915387" y="4151374"/>
            <a:ext cx="396000" cy="252000"/>
          </a:xfrm>
          <a:prstGeom prst="arc">
            <a:avLst>
              <a:gd name="adj1" fmla="val 16200000"/>
              <a:gd name="adj2" fmla="val 19466020"/>
            </a:avLst>
          </a:prstGeom>
          <a:ln w="63500">
            <a:solidFill>
              <a:srgbClr val="FF99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s-ES_tradnl"/>
          </a:p>
        </p:txBody>
      </p:sp>
      <p:sp>
        <p:nvSpPr>
          <p:cNvPr id="25" name="Arc 24"/>
          <p:cNvSpPr/>
          <p:nvPr/>
        </p:nvSpPr>
        <p:spPr>
          <a:xfrm rot="10022429">
            <a:off x="516099" y="5037856"/>
            <a:ext cx="396000" cy="252000"/>
          </a:xfrm>
          <a:prstGeom prst="arc">
            <a:avLst>
              <a:gd name="adj1" fmla="val 16139043"/>
              <a:gd name="adj2" fmla="val 19466020"/>
            </a:avLst>
          </a:prstGeom>
          <a:ln w="63500">
            <a:solidFill>
              <a:srgbClr val="FF99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s-ES_tradnl"/>
          </a:p>
        </p:txBody>
      </p:sp>
      <p:sp>
        <p:nvSpPr>
          <p:cNvPr id="26" name="TextBox 25"/>
          <p:cNvSpPr txBox="1"/>
          <p:nvPr/>
        </p:nvSpPr>
        <p:spPr>
          <a:xfrm>
            <a:off x="739742" y="5083342"/>
            <a:ext cx="2056973" cy="369332"/>
          </a:xfrm>
          <a:prstGeom prst="rect">
            <a:avLst/>
          </a:prstGeom>
          <a:noFill/>
        </p:spPr>
        <p:txBody>
          <a:bodyPr wrap="none" rtlCol="0">
            <a:spAutoFit/>
          </a:bodyPr>
          <a:lstStyle/>
          <a:p>
            <a:r>
              <a:rPr lang="en-GB" smtClean="0"/>
              <a:t>In-situ a-C </a:t>
            </a:r>
            <a:r>
              <a:rPr lang="en-GB" dirty="0" smtClean="0"/>
              <a:t>coating</a:t>
            </a:r>
            <a:endParaRPr lang="es-ES_tradnl" dirty="0"/>
          </a:p>
        </p:txBody>
      </p:sp>
      <p:graphicFrame>
        <p:nvGraphicFramePr>
          <p:cNvPr id="15" name="Table 14"/>
          <p:cNvGraphicFramePr>
            <a:graphicFrameLocks noGrp="1"/>
          </p:cNvGraphicFramePr>
          <p:nvPr>
            <p:extLst>
              <p:ext uri="{D42A27DB-BD31-4B8C-83A1-F6EECF244321}">
                <p14:modId xmlns:p14="http://schemas.microsoft.com/office/powerpoint/2010/main" val="3683038441"/>
              </p:ext>
            </p:extLst>
          </p:nvPr>
        </p:nvGraphicFramePr>
        <p:xfrm>
          <a:off x="5276709" y="3770612"/>
          <a:ext cx="3320536" cy="1819483"/>
        </p:xfrm>
        <a:graphic>
          <a:graphicData uri="http://schemas.openxmlformats.org/drawingml/2006/table">
            <a:tbl>
              <a:tblPr>
                <a:tableStyleId>{8EC20E35-A176-4012-BC5E-935CFFF8708E}</a:tableStyleId>
              </a:tblPr>
              <a:tblGrid>
                <a:gridCol w="673198"/>
                <a:gridCol w="2069038"/>
                <a:gridCol w="578300"/>
              </a:tblGrid>
              <a:tr h="173925">
                <a:tc>
                  <a:txBody>
                    <a:bodyPr/>
                    <a:lstStyle/>
                    <a:p>
                      <a:pPr algn="l" fontAlgn="b"/>
                      <a:r>
                        <a:rPr lang="en-GB" sz="1100" u="none" strike="noStrike" dirty="0" smtClean="0">
                          <a:effectLst/>
                        </a:rPr>
                        <a:t>WP3</a:t>
                      </a:r>
                      <a:endParaRPr lang="en-GB"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kumimoji="0" lang="fr-CH" sz="1100" u="none" strike="noStrike" kern="1200" dirty="0" smtClean="0">
                          <a:solidFill>
                            <a:schemeClr val="dk1"/>
                          </a:solidFill>
                          <a:effectLst/>
                          <a:latin typeface="+mn-lt"/>
                          <a:ea typeface="+mn-ea"/>
                          <a:cs typeface="+mn-cs"/>
                        </a:rPr>
                        <a:t>Q5</a:t>
                      </a:r>
                      <a:endParaRPr kumimoji="0" lang="en-GB" sz="1100" u="none" strike="noStrike" kern="1200" dirty="0">
                        <a:solidFill>
                          <a:schemeClr val="dk1"/>
                        </a:solidFill>
                        <a:effectLst/>
                        <a:latin typeface="+mn-lt"/>
                        <a:ea typeface="+mn-ea"/>
                        <a:cs typeface="+mn-cs"/>
                      </a:endParaRPr>
                    </a:p>
                  </a:txBody>
                  <a:tcPr marL="7620" marR="7620" marT="7620" marB="0" anchor="b"/>
                </a:tc>
                <a:tc>
                  <a:txBody>
                    <a:bodyPr/>
                    <a:lstStyle/>
                    <a:p>
                      <a:pPr algn="l" fontAlgn="b"/>
                      <a:r>
                        <a:rPr kumimoji="0" lang="fr-CH" sz="1100" u="none" strike="noStrike" kern="1200" dirty="0" smtClean="0">
                          <a:solidFill>
                            <a:schemeClr val="dk1"/>
                          </a:solidFill>
                          <a:effectLst/>
                          <a:latin typeface="+mn-lt"/>
                          <a:ea typeface="+mn-ea"/>
                          <a:cs typeface="+mn-cs"/>
                        </a:rPr>
                        <a:t>P6</a:t>
                      </a:r>
                      <a:endParaRPr kumimoji="0" lang="en-GB" sz="1100" u="none" strike="noStrike" kern="1200" dirty="0">
                        <a:solidFill>
                          <a:schemeClr val="dk1"/>
                        </a:solidFill>
                        <a:effectLst/>
                        <a:latin typeface="+mn-lt"/>
                        <a:ea typeface="+mn-ea"/>
                        <a:cs typeface="+mn-cs"/>
                      </a:endParaRPr>
                    </a:p>
                  </a:txBody>
                  <a:tcPr marL="7620" marR="7620" marT="7620" marB="0" anchor="b"/>
                </a:tc>
              </a:tr>
              <a:tr h="173925">
                <a:tc>
                  <a:txBody>
                    <a:bodyPr/>
                    <a:lstStyle/>
                    <a:p>
                      <a:pPr algn="l" fontAlgn="b"/>
                      <a:r>
                        <a:rPr lang="en-GB" sz="1100" u="none" strike="noStrike" dirty="0" smtClean="0">
                          <a:effectLst/>
                        </a:rPr>
                        <a:t>WP5</a:t>
                      </a:r>
                      <a:endParaRPr lang="en-GB"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kumimoji="0" lang="en-GB" sz="1100" u="none" strike="noStrike" kern="1200" smtClean="0">
                          <a:solidFill>
                            <a:schemeClr val="dk1"/>
                          </a:solidFill>
                          <a:effectLst/>
                          <a:latin typeface="+mn-lt"/>
                          <a:ea typeface="+mn-ea"/>
                          <a:cs typeface="+mn-cs"/>
                        </a:rPr>
                        <a:t>By-pass </a:t>
                      </a:r>
                      <a:r>
                        <a:rPr kumimoji="0" lang="en-GB" sz="1100" u="none" strike="noStrike" kern="1200" dirty="0" smtClean="0">
                          <a:solidFill>
                            <a:schemeClr val="dk1"/>
                          </a:solidFill>
                          <a:effectLst/>
                          <a:latin typeface="+mn-lt"/>
                          <a:ea typeface="+mn-ea"/>
                          <a:cs typeface="+mn-cs"/>
                        </a:rPr>
                        <a:t>collimator + TCLD</a:t>
                      </a:r>
                      <a:endParaRPr kumimoji="0" lang="en-GB" sz="1100" u="none" strike="noStrike" kern="1200" dirty="0">
                        <a:solidFill>
                          <a:schemeClr val="dk1"/>
                        </a:solidFill>
                        <a:effectLst/>
                        <a:latin typeface="+mn-lt"/>
                        <a:ea typeface="+mn-ea"/>
                        <a:cs typeface="+mn-cs"/>
                      </a:endParaRPr>
                    </a:p>
                  </a:txBody>
                  <a:tcPr marL="7620" marR="7620" marT="7620" marB="0" anchor="b"/>
                </a:tc>
                <a:tc>
                  <a:txBody>
                    <a:bodyPr/>
                    <a:lstStyle/>
                    <a:p>
                      <a:pPr algn="l" fontAlgn="b"/>
                      <a:r>
                        <a:rPr kumimoji="0" lang="fr-CH" sz="1100" u="none" strike="noStrike" kern="1200" dirty="0" smtClean="0">
                          <a:solidFill>
                            <a:schemeClr val="dk1"/>
                          </a:solidFill>
                          <a:effectLst/>
                          <a:latin typeface="+mn-lt"/>
                          <a:ea typeface="+mn-ea"/>
                          <a:cs typeface="+mn-cs"/>
                        </a:rPr>
                        <a:t>P2</a:t>
                      </a:r>
                      <a:endParaRPr kumimoji="0" lang="en-GB" sz="1100" u="none" strike="noStrike" kern="1200" dirty="0">
                        <a:solidFill>
                          <a:schemeClr val="dk1"/>
                        </a:solidFill>
                        <a:effectLst/>
                        <a:latin typeface="+mn-lt"/>
                        <a:ea typeface="+mn-ea"/>
                        <a:cs typeface="+mn-cs"/>
                      </a:endParaRPr>
                    </a:p>
                  </a:txBody>
                  <a:tcPr marL="7620" marR="7620" marT="7620" marB="0" anchor="b"/>
                </a:tc>
              </a:tr>
              <a:tr h="173925">
                <a:tc>
                  <a:txBody>
                    <a:bodyPr/>
                    <a:lstStyle/>
                    <a:p>
                      <a:pPr algn="l" fontAlgn="b"/>
                      <a:r>
                        <a:rPr lang="en-GB" sz="1100" u="none" strike="noStrike" dirty="0" smtClean="0">
                          <a:effectLst/>
                        </a:rPr>
                        <a:t>WP5</a:t>
                      </a:r>
                      <a:endParaRPr lang="en-GB"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kumimoji="0" lang="fr-CH" sz="1100" u="none" strike="noStrike" kern="1200" err="1" smtClean="0">
                          <a:solidFill>
                            <a:schemeClr val="dk1"/>
                          </a:solidFill>
                          <a:effectLst/>
                          <a:latin typeface="+mn-lt"/>
                          <a:ea typeface="+mn-ea"/>
                          <a:cs typeface="+mn-cs"/>
                        </a:rPr>
                        <a:t>Hollow</a:t>
                      </a:r>
                      <a:r>
                        <a:rPr kumimoji="0" lang="fr-CH" sz="1100" u="none" strike="noStrike" kern="1200" smtClean="0">
                          <a:solidFill>
                            <a:schemeClr val="dk1"/>
                          </a:solidFill>
                          <a:effectLst/>
                          <a:latin typeface="+mn-lt"/>
                          <a:ea typeface="+mn-ea"/>
                          <a:cs typeface="+mn-cs"/>
                        </a:rPr>
                        <a:t> e-lens</a:t>
                      </a:r>
                      <a:endParaRPr kumimoji="0" lang="en-GB" sz="1100" u="none" strike="noStrike" kern="1200" dirty="0">
                        <a:solidFill>
                          <a:schemeClr val="dk1"/>
                        </a:solidFill>
                        <a:effectLst/>
                        <a:latin typeface="+mn-lt"/>
                        <a:ea typeface="+mn-ea"/>
                        <a:cs typeface="+mn-cs"/>
                      </a:endParaRPr>
                    </a:p>
                  </a:txBody>
                  <a:tcPr marL="7620" marR="7620" marT="7620" marB="0" anchor="b"/>
                </a:tc>
                <a:tc>
                  <a:txBody>
                    <a:bodyPr/>
                    <a:lstStyle/>
                    <a:p>
                      <a:pPr algn="l" fontAlgn="b"/>
                      <a:r>
                        <a:rPr kumimoji="0" lang="fr-CH" sz="1100" u="none" strike="noStrike" kern="1200" dirty="0" smtClean="0">
                          <a:solidFill>
                            <a:schemeClr val="dk1"/>
                          </a:solidFill>
                          <a:effectLst/>
                          <a:latin typeface="+mn-lt"/>
                          <a:ea typeface="+mn-ea"/>
                          <a:cs typeface="+mn-cs"/>
                        </a:rPr>
                        <a:t>P4</a:t>
                      </a:r>
                      <a:endParaRPr kumimoji="0" lang="en-GB" sz="1100" u="none" strike="noStrike" kern="1200" dirty="0">
                        <a:solidFill>
                          <a:schemeClr val="dk1"/>
                        </a:solidFill>
                        <a:effectLst/>
                        <a:latin typeface="+mn-lt"/>
                        <a:ea typeface="+mn-ea"/>
                        <a:cs typeface="+mn-cs"/>
                      </a:endParaRPr>
                    </a:p>
                  </a:txBody>
                  <a:tcPr marL="7620" marR="7620" marT="7620" marB="0" anchor="b"/>
                </a:tc>
              </a:tr>
              <a:tr h="173925">
                <a:tc>
                  <a:txBody>
                    <a:bodyPr/>
                    <a:lstStyle/>
                    <a:p>
                      <a:pPr algn="l" fontAlgn="b"/>
                      <a:r>
                        <a:rPr lang="fr-CH" sz="1100" b="0" i="0" u="none" strike="noStrike" dirty="0" smtClean="0">
                          <a:solidFill>
                            <a:schemeClr val="dk1"/>
                          </a:solidFill>
                          <a:effectLst/>
                          <a:latin typeface="+mn-lt"/>
                        </a:rPr>
                        <a:t>WP5</a:t>
                      </a:r>
                      <a:endParaRPr lang="en-GB"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kumimoji="0" lang="fr-CH" sz="1100" u="none" strike="noStrike" kern="1200" dirty="0" smtClean="0">
                          <a:solidFill>
                            <a:schemeClr val="dk1"/>
                          </a:solidFill>
                          <a:effectLst/>
                          <a:latin typeface="+mn-lt"/>
                          <a:ea typeface="+mn-ea"/>
                          <a:cs typeface="+mn-cs"/>
                        </a:rPr>
                        <a:t>TCSPM</a:t>
                      </a:r>
                      <a:endParaRPr kumimoji="0" lang="en-GB" sz="1100" u="none" strike="noStrike" kern="1200" dirty="0">
                        <a:solidFill>
                          <a:schemeClr val="dk1"/>
                        </a:solidFill>
                        <a:effectLst/>
                        <a:latin typeface="+mn-lt"/>
                        <a:ea typeface="+mn-ea"/>
                        <a:cs typeface="+mn-cs"/>
                      </a:endParaRPr>
                    </a:p>
                  </a:txBody>
                  <a:tcPr marL="7620" marR="7620" marT="7620" marB="0" anchor="b"/>
                </a:tc>
                <a:tc>
                  <a:txBody>
                    <a:bodyPr/>
                    <a:lstStyle/>
                    <a:p>
                      <a:pPr algn="l" fontAlgn="b"/>
                      <a:r>
                        <a:rPr kumimoji="0" lang="fr-CH" sz="1100" u="none" strike="noStrike" kern="1200" dirty="0" smtClean="0">
                          <a:solidFill>
                            <a:schemeClr val="dk1"/>
                          </a:solidFill>
                          <a:effectLst/>
                          <a:latin typeface="+mn-lt"/>
                          <a:ea typeface="+mn-ea"/>
                          <a:cs typeface="+mn-cs"/>
                        </a:rPr>
                        <a:t>P7</a:t>
                      </a:r>
                      <a:endParaRPr kumimoji="0" lang="en-GB" sz="1100" u="none" strike="noStrike" kern="1200" dirty="0">
                        <a:solidFill>
                          <a:schemeClr val="dk1"/>
                        </a:solidFill>
                        <a:effectLst/>
                        <a:latin typeface="+mn-lt"/>
                        <a:ea typeface="+mn-ea"/>
                        <a:cs typeface="+mn-cs"/>
                      </a:endParaRPr>
                    </a:p>
                  </a:txBody>
                  <a:tcPr marL="7620" marR="7620" marT="7620" marB="0" anchor="b"/>
                </a:tc>
              </a:tr>
              <a:tr h="173925">
                <a:tc>
                  <a:txBody>
                    <a:bodyPr/>
                    <a:lstStyle/>
                    <a:p>
                      <a:pPr algn="l" fontAlgn="b"/>
                      <a:r>
                        <a:rPr lang="en-GB" sz="1100" u="none" strike="noStrike" dirty="0" smtClean="0">
                          <a:effectLst/>
                        </a:rPr>
                        <a:t>WP8</a:t>
                      </a:r>
                      <a:endParaRPr lang="en-GB"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kumimoji="0" lang="fr-CH" sz="1100" u="none" strike="noStrike" kern="1200" dirty="0" smtClean="0">
                          <a:solidFill>
                            <a:schemeClr val="dk1"/>
                          </a:solidFill>
                          <a:effectLst/>
                          <a:latin typeface="+mn-lt"/>
                          <a:ea typeface="+mn-ea"/>
                          <a:cs typeface="+mn-cs"/>
                        </a:rPr>
                        <a:t>TAXN</a:t>
                      </a:r>
                      <a:endParaRPr kumimoji="0" lang="en-GB" sz="1100" u="none" strike="noStrike" kern="1200" dirty="0">
                        <a:solidFill>
                          <a:schemeClr val="dk1"/>
                        </a:solidFill>
                        <a:effectLst/>
                        <a:latin typeface="+mn-lt"/>
                        <a:ea typeface="+mn-ea"/>
                        <a:cs typeface="+mn-cs"/>
                      </a:endParaRPr>
                    </a:p>
                  </a:txBody>
                  <a:tcPr marL="7620" marR="7620" marT="7620" marB="0" anchor="b"/>
                </a:tc>
                <a:tc>
                  <a:txBody>
                    <a:bodyPr/>
                    <a:lstStyle/>
                    <a:p>
                      <a:pPr algn="l" fontAlgn="b"/>
                      <a:r>
                        <a:rPr kumimoji="0" lang="fr-CH" sz="1100" u="none" strike="noStrike" kern="1200" dirty="0" smtClean="0">
                          <a:solidFill>
                            <a:schemeClr val="dk1"/>
                          </a:solidFill>
                          <a:effectLst/>
                          <a:latin typeface="+mn-lt"/>
                          <a:ea typeface="+mn-ea"/>
                          <a:cs typeface="+mn-cs"/>
                        </a:rPr>
                        <a:t>P8</a:t>
                      </a:r>
                      <a:endParaRPr kumimoji="0" lang="en-GB" sz="1100" u="none" strike="noStrike" kern="1200" dirty="0">
                        <a:solidFill>
                          <a:schemeClr val="dk1"/>
                        </a:solidFill>
                        <a:effectLst/>
                        <a:latin typeface="+mn-lt"/>
                        <a:ea typeface="+mn-ea"/>
                        <a:cs typeface="+mn-cs"/>
                      </a:endParaRPr>
                    </a:p>
                  </a:txBody>
                  <a:tcPr marL="7620" marR="7620" marT="7620" marB="0" anchor="b"/>
                </a:tc>
              </a:tr>
              <a:tr h="173925">
                <a:tc>
                  <a:txBody>
                    <a:bodyPr/>
                    <a:lstStyle/>
                    <a:p>
                      <a:pPr algn="l" fontAlgn="b"/>
                      <a:r>
                        <a:rPr lang="en-GB" sz="1100" u="none" strike="noStrike" dirty="0" smtClean="0">
                          <a:effectLst/>
                        </a:rPr>
                        <a:t>WP8</a:t>
                      </a:r>
                      <a:endParaRPr lang="en-GB"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kumimoji="0" lang="fr-CH" sz="1100" u="none" strike="noStrike" kern="1200" dirty="0" err="1" smtClean="0">
                          <a:solidFill>
                            <a:schemeClr val="dk1"/>
                          </a:solidFill>
                          <a:effectLst/>
                          <a:latin typeface="+mn-lt"/>
                          <a:ea typeface="+mn-ea"/>
                          <a:cs typeface="+mn-cs"/>
                        </a:rPr>
                        <a:t>Mask</a:t>
                      </a:r>
                      <a:r>
                        <a:rPr kumimoji="0" lang="fr-CH" sz="1100" u="none" strike="noStrike" kern="1200" dirty="0" smtClean="0">
                          <a:solidFill>
                            <a:schemeClr val="dk1"/>
                          </a:solidFill>
                          <a:effectLst/>
                          <a:latin typeface="+mn-lt"/>
                          <a:ea typeface="+mn-ea"/>
                          <a:cs typeface="+mn-cs"/>
                        </a:rPr>
                        <a:t> for D2</a:t>
                      </a:r>
                      <a:endParaRPr kumimoji="0" lang="en-GB" sz="1100" u="none" strike="noStrike" kern="1200" dirty="0">
                        <a:solidFill>
                          <a:schemeClr val="dk1"/>
                        </a:solidFill>
                        <a:effectLst/>
                        <a:latin typeface="+mn-lt"/>
                        <a:ea typeface="+mn-ea"/>
                        <a:cs typeface="+mn-cs"/>
                      </a:endParaRPr>
                    </a:p>
                  </a:txBody>
                  <a:tcPr marL="7620" marR="7620" marT="7620" marB="0" anchor="b"/>
                </a:tc>
                <a:tc>
                  <a:txBody>
                    <a:bodyPr/>
                    <a:lstStyle/>
                    <a:p>
                      <a:pPr algn="l" fontAlgn="b"/>
                      <a:endParaRPr kumimoji="0" lang="en-GB" sz="1100" u="none" strike="noStrike" kern="1200" dirty="0">
                        <a:solidFill>
                          <a:schemeClr val="dk1"/>
                        </a:solidFill>
                        <a:effectLst/>
                        <a:latin typeface="+mn-lt"/>
                        <a:ea typeface="+mn-ea"/>
                        <a:cs typeface="+mn-cs"/>
                      </a:endParaRPr>
                    </a:p>
                  </a:txBody>
                  <a:tcPr marL="7620" marR="7620" marT="7620" marB="0" anchor="b"/>
                </a:tc>
              </a:tr>
              <a:tr h="173925">
                <a:tc>
                  <a:txBody>
                    <a:bodyPr/>
                    <a:lstStyle/>
                    <a:p>
                      <a:pPr algn="l" fontAlgn="b"/>
                      <a:r>
                        <a:rPr lang="en-GB" sz="1100" u="none" strike="noStrike" dirty="0" smtClean="0">
                          <a:effectLst/>
                        </a:rPr>
                        <a:t>WP13</a:t>
                      </a:r>
                      <a:endParaRPr lang="en-GB"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kumimoji="0" lang="fr-CH" sz="1100" u="none" strike="noStrike" kern="1200" dirty="0" err="1" smtClean="0">
                          <a:solidFill>
                            <a:schemeClr val="dk1"/>
                          </a:solidFill>
                          <a:effectLst/>
                          <a:latin typeface="+mn-lt"/>
                          <a:ea typeface="+mn-ea"/>
                          <a:cs typeface="+mn-cs"/>
                        </a:rPr>
                        <a:t>Fast</a:t>
                      </a:r>
                      <a:r>
                        <a:rPr kumimoji="0" lang="fr-CH" sz="1100" u="none" strike="noStrike" kern="1200" dirty="0" smtClean="0">
                          <a:solidFill>
                            <a:schemeClr val="dk1"/>
                          </a:solidFill>
                          <a:effectLst/>
                          <a:latin typeface="+mn-lt"/>
                          <a:ea typeface="+mn-ea"/>
                          <a:cs typeface="+mn-cs"/>
                        </a:rPr>
                        <a:t> </a:t>
                      </a:r>
                      <a:r>
                        <a:rPr kumimoji="0" lang="fr-CH" sz="1100" u="none" strike="noStrike" kern="1200" dirty="0" err="1" smtClean="0">
                          <a:solidFill>
                            <a:schemeClr val="dk1"/>
                          </a:solidFill>
                          <a:effectLst/>
                          <a:latin typeface="+mn-lt"/>
                          <a:ea typeface="+mn-ea"/>
                          <a:cs typeface="+mn-cs"/>
                        </a:rPr>
                        <a:t>wirescanners</a:t>
                      </a:r>
                      <a:endParaRPr kumimoji="0" lang="en-GB" sz="1100" u="none" strike="noStrike" kern="1200" dirty="0">
                        <a:solidFill>
                          <a:schemeClr val="dk1"/>
                        </a:solidFill>
                        <a:effectLst/>
                        <a:latin typeface="+mn-lt"/>
                        <a:ea typeface="+mn-ea"/>
                        <a:cs typeface="+mn-cs"/>
                      </a:endParaRPr>
                    </a:p>
                  </a:txBody>
                  <a:tcPr marL="7620" marR="7620" marT="7620" marB="0" anchor="b"/>
                </a:tc>
                <a:tc>
                  <a:txBody>
                    <a:bodyPr/>
                    <a:lstStyle/>
                    <a:p>
                      <a:pPr algn="l" fontAlgn="b"/>
                      <a:r>
                        <a:rPr kumimoji="0" lang="fr-CH" sz="1100" u="none" strike="noStrike" kern="1200" dirty="0" smtClean="0">
                          <a:solidFill>
                            <a:schemeClr val="dk1"/>
                          </a:solidFill>
                          <a:effectLst/>
                          <a:latin typeface="+mn-lt"/>
                          <a:ea typeface="+mn-ea"/>
                          <a:cs typeface="+mn-cs"/>
                        </a:rPr>
                        <a:t>P4</a:t>
                      </a:r>
                      <a:endParaRPr kumimoji="0" lang="en-GB" sz="1100" u="none" strike="noStrike" kern="1200" dirty="0">
                        <a:solidFill>
                          <a:schemeClr val="dk1"/>
                        </a:solidFill>
                        <a:effectLst/>
                        <a:latin typeface="+mn-lt"/>
                        <a:ea typeface="+mn-ea"/>
                        <a:cs typeface="+mn-cs"/>
                      </a:endParaRPr>
                    </a:p>
                  </a:txBody>
                  <a:tcPr marL="7620" marR="7620" marT="7620" marB="0" anchor="b"/>
                </a:tc>
              </a:tr>
              <a:tr h="173925">
                <a:tc>
                  <a:txBody>
                    <a:bodyPr/>
                    <a:lstStyle/>
                    <a:p>
                      <a:pPr algn="l" fontAlgn="b"/>
                      <a:r>
                        <a:rPr lang="en-GB" sz="1100" u="none" strike="noStrike" dirty="0" smtClean="0">
                          <a:effectLst/>
                        </a:rPr>
                        <a:t>WP13</a:t>
                      </a:r>
                      <a:endParaRPr lang="en-GB"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kumimoji="0" lang="fr-CH" sz="1100" u="none" strike="noStrike" kern="1200" dirty="0" smtClean="0">
                          <a:solidFill>
                            <a:schemeClr val="dk1"/>
                          </a:solidFill>
                          <a:effectLst/>
                          <a:latin typeface="+mn-lt"/>
                          <a:ea typeface="+mn-ea"/>
                          <a:cs typeface="+mn-cs"/>
                        </a:rPr>
                        <a:t>BGV</a:t>
                      </a:r>
                      <a:endParaRPr kumimoji="0" lang="en-GB" sz="1100" u="none" strike="noStrike" kern="1200" dirty="0">
                        <a:solidFill>
                          <a:schemeClr val="dk1"/>
                        </a:solidFill>
                        <a:effectLst/>
                        <a:latin typeface="+mn-lt"/>
                        <a:ea typeface="+mn-ea"/>
                        <a:cs typeface="+mn-cs"/>
                      </a:endParaRPr>
                    </a:p>
                  </a:txBody>
                  <a:tcPr marL="7620" marR="7620" marT="7620" marB="0" anchor="b"/>
                </a:tc>
                <a:tc>
                  <a:txBody>
                    <a:bodyPr/>
                    <a:lstStyle/>
                    <a:p>
                      <a:pPr algn="l" fontAlgn="b"/>
                      <a:r>
                        <a:rPr kumimoji="0" lang="fr-CH" sz="1100" u="none" strike="noStrike" kern="1200" dirty="0" smtClean="0">
                          <a:solidFill>
                            <a:schemeClr val="dk1"/>
                          </a:solidFill>
                          <a:effectLst/>
                          <a:latin typeface="+mn-lt"/>
                          <a:ea typeface="+mn-ea"/>
                          <a:cs typeface="+mn-cs"/>
                        </a:rPr>
                        <a:t>P4</a:t>
                      </a:r>
                      <a:endParaRPr kumimoji="0" lang="en-GB" sz="1100" u="none" strike="noStrike" kern="1200" dirty="0">
                        <a:solidFill>
                          <a:schemeClr val="dk1"/>
                        </a:solidFill>
                        <a:effectLst/>
                        <a:latin typeface="+mn-lt"/>
                        <a:ea typeface="+mn-ea"/>
                        <a:cs typeface="+mn-cs"/>
                      </a:endParaRPr>
                    </a:p>
                  </a:txBody>
                  <a:tcPr marL="7620" marR="7620" marT="7620" marB="0" anchor="b"/>
                </a:tc>
              </a:tr>
              <a:tr h="223290">
                <a:tc>
                  <a:txBody>
                    <a:bodyPr/>
                    <a:lstStyle/>
                    <a:p>
                      <a:pPr algn="l" fontAlgn="b"/>
                      <a:r>
                        <a:rPr lang="en-GB" sz="1100" u="none" strike="noStrike" dirty="0" smtClean="0">
                          <a:effectLst/>
                        </a:rPr>
                        <a:t>WP14</a:t>
                      </a:r>
                      <a:endParaRPr lang="en-GB"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kumimoji="0" lang="fr-CH" sz="1100" u="none" strike="noStrike" kern="1200" dirty="0" smtClean="0">
                          <a:solidFill>
                            <a:schemeClr val="dk1"/>
                          </a:solidFill>
                          <a:effectLst/>
                          <a:latin typeface="+mn-lt"/>
                          <a:ea typeface="+mn-ea"/>
                          <a:cs typeface="+mn-cs"/>
                        </a:rPr>
                        <a:t>TDIS</a:t>
                      </a:r>
                      <a:endParaRPr kumimoji="0" lang="en-GB" sz="1100" u="none" strike="noStrike" kern="1200" dirty="0">
                        <a:solidFill>
                          <a:schemeClr val="dk1"/>
                        </a:solidFill>
                        <a:effectLst/>
                        <a:latin typeface="+mn-lt"/>
                        <a:ea typeface="+mn-ea"/>
                        <a:cs typeface="+mn-cs"/>
                      </a:endParaRPr>
                    </a:p>
                  </a:txBody>
                  <a:tcPr marL="7620" marR="7620" marT="7620" marB="0" anchor="b"/>
                </a:tc>
                <a:tc>
                  <a:txBody>
                    <a:bodyPr/>
                    <a:lstStyle/>
                    <a:p>
                      <a:pPr algn="l" fontAlgn="b"/>
                      <a:r>
                        <a:rPr kumimoji="0" lang="fr-CH" sz="1100" u="none" strike="noStrike" kern="1200" dirty="0" smtClean="0">
                          <a:solidFill>
                            <a:schemeClr val="dk1"/>
                          </a:solidFill>
                          <a:effectLst/>
                          <a:latin typeface="+mn-lt"/>
                          <a:ea typeface="+mn-ea"/>
                          <a:cs typeface="+mn-cs"/>
                        </a:rPr>
                        <a:t>P2,P8</a:t>
                      </a:r>
                      <a:endParaRPr kumimoji="0" lang="en-GB" sz="1100" u="none" strike="noStrike" kern="1200" dirty="0">
                        <a:solidFill>
                          <a:schemeClr val="dk1"/>
                        </a:solidFill>
                        <a:effectLst/>
                        <a:latin typeface="+mn-lt"/>
                        <a:ea typeface="+mn-ea"/>
                        <a:cs typeface="+mn-cs"/>
                      </a:endParaRPr>
                    </a:p>
                  </a:txBody>
                  <a:tcPr marL="7620" marR="7620" marT="7620" marB="0" anchor="b"/>
                </a:tc>
              </a:tr>
              <a:tr h="194113">
                <a:tc>
                  <a:txBody>
                    <a:bodyPr/>
                    <a:lstStyle/>
                    <a:p>
                      <a:pPr algn="l" fontAlgn="b"/>
                      <a:r>
                        <a:rPr lang="en-GB" sz="1100" u="none" strike="noStrike" dirty="0" smtClean="0">
                          <a:effectLst/>
                        </a:rPr>
                        <a:t>WP14</a:t>
                      </a:r>
                      <a:endParaRPr lang="en-GB"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kumimoji="0" lang="fr-CH" sz="1100" u="none" strike="noStrike" kern="1200" dirty="0" err="1" smtClean="0">
                          <a:solidFill>
                            <a:schemeClr val="dk1"/>
                          </a:solidFill>
                          <a:effectLst/>
                          <a:latin typeface="+mn-lt"/>
                          <a:ea typeface="+mn-ea"/>
                          <a:cs typeface="+mn-cs"/>
                        </a:rPr>
                        <a:t>Mask</a:t>
                      </a:r>
                      <a:r>
                        <a:rPr kumimoji="0" lang="fr-CH" sz="1100" u="none" strike="noStrike" kern="1200" dirty="0" smtClean="0">
                          <a:solidFill>
                            <a:schemeClr val="dk1"/>
                          </a:solidFill>
                          <a:effectLst/>
                          <a:latin typeface="+mn-lt"/>
                          <a:ea typeface="+mn-ea"/>
                          <a:cs typeface="+mn-cs"/>
                        </a:rPr>
                        <a:t> for D1</a:t>
                      </a:r>
                      <a:endParaRPr kumimoji="0" lang="en-GB" sz="1100" u="none" strike="noStrike" kern="1200" dirty="0">
                        <a:solidFill>
                          <a:schemeClr val="dk1"/>
                        </a:solidFill>
                        <a:effectLst/>
                        <a:latin typeface="+mn-lt"/>
                        <a:ea typeface="+mn-ea"/>
                        <a:cs typeface="+mn-cs"/>
                      </a:endParaRPr>
                    </a:p>
                  </a:txBody>
                  <a:tcPr marL="7620" marR="7620" marT="7620" marB="0" anchor="b"/>
                </a:tc>
                <a:tc>
                  <a:txBody>
                    <a:bodyPr/>
                    <a:lstStyle/>
                    <a:p>
                      <a:pPr algn="l" fontAlgn="b"/>
                      <a:r>
                        <a:rPr kumimoji="0" lang="fr-CH" sz="1100" u="none" strike="noStrike" kern="1200" dirty="0" smtClean="0">
                          <a:solidFill>
                            <a:schemeClr val="dk1"/>
                          </a:solidFill>
                          <a:effectLst/>
                          <a:latin typeface="+mn-lt"/>
                          <a:ea typeface="+mn-ea"/>
                          <a:cs typeface="+mn-cs"/>
                        </a:rPr>
                        <a:t>P2, P8</a:t>
                      </a:r>
                      <a:endParaRPr kumimoji="0" lang="en-GB" sz="1100" u="none" strike="noStrike" kern="1200" dirty="0">
                        <a:solidFill>
                          <a:schemeClr val="dk1"/>
                        </a:solidFill>
                        <a:effectLst/>
                        <a:latin typeface="+mn-lt"/>
                        <a:ea typeface="+mn-ea"/>
                        <a:cs typeface="+mn-cs"/>
                      </a:endParaRPr>
                    </a:p>
                  </a:txBody>
                  <a:tcPr marL="7620" marR="7620" marT="7620" marB="0" anchor="b"/>
                </a:tc>
              </a:tr>
            </a:tbl>
          </a:graphicData>
        </a:graphic>
      </p:graphicFrame>
      <p:sp>
        <p:nvSpPr>
          <p:cNvPr id="17" name="TextBox 16"/>
          <p:cNvSpPr txBox="1"/>
          <p:nvPr/>
        </p:nvSpPr>
        <p:spPr>
          <a:xfrm>
            <a:off x="5258858" y="3538084"/>
            <a:ext cx="3346515" cy="246221"/>
          </a:xfrm>
          <a:prstGeom prst="rect">
            <a:avLst/>
          </a:prstGeom>
          <a:noFill/>
        </p:spPr>
        <p:txBody>
          <a:bodyPr wrap="square" rtlCol="0">
            <a:spAutoFit/>
          </a:bodyPr>
          <a:lstStyle/>
          <a:p>
            <a:r>
              <a:rPr lang="fr-CH" sz="1000" b="1" baseline="30000" dirty="0" smtClean="0"/>
              <a:t>1 </a:t>
            </a:r>
            <a:r>
              <a:rPr lang="fr-CH" sz="1000" b="1" dirty="0" smtClean="0"/>
              <a:t>EQUIPMENT REQUIRING VACUUM INTERVENTION</a:t>
            </a:r>
            <a:endParaRPr lang="en-GB" sz="1000" b="1" dirty="0"/>
          </a:p>
        </p:txBody>
      </p:sp>
    </p:spTree>
    <p:extLst>
      <p:ext uri="{BB962C8B-B14F-4D97-AF65-F5344CB8AC3E}">
        <p14:creationId xmlns:p14="http://schemas.microsoft.com/office/powerpoint/2010/main" val="156463315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28016" y="1443048"/>
            <a:ext cx="5267167" cy="3553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2"/>
          </p:nvPr>
        </p:nvSpPr>
        <p:spPr/>
        <p:txBody>
          <a:bodyPr/>
          <a:lstStyle/>
          <a:p>
            <a:fld id="{0FA004B2-1541-5046-B6F2-22AF56585712}" type="slidenum">
              <a:rPr lang="en-US" smtClean="0"/>
              <a:t>18</a:t>
            </a:fld>
            <a:endParaRPr lang="en-US"/>
          </a:p>
        </p:txBody>
      </p:sp>
      <p:sp>
        <p:nvSpPr>
          <p:cNvPr id="2" name="Title 1"/>
          <p:cNvSpPr>
            <a:spLocks noGrp="1"/>
          </p:cNvSpPr>
          <p:nvPr>
            <p:ph type="title"/>
          </p:nvPr>
        </p:nvSpPr>
        <p:spPr/>
        <p:txBody>
          <a:bodyPr/>
          <a:lstStyle/>
          <a:p>
            <a:r>
              <a:rPr lang="en-US" dirty="0" smtClean="0">
                <a:effectLst/>
              </a:rPr>
              <a:t>WP 12 – </a:t>
            </a:r>
            <a:r>
              <a:rPr lang="en-US" dirty="0" smtClean="0"/>
              <a:t>Vacuum</a:t>
            </a:r>
            <a:endParaRPr lang="en-US" dirty="0">
              <a:effectLst/>
            </a:endParaRPr>
          </a:p>
        </p:txBody>
      </p:sp>
      <p:graphicFrame>
        <p:nvGraphicFramePr>
          <p:cNvPr id="20" name="Table 19"/>
          <p:cNvGraphicFramePr>
            <a:graphicFrameLocks noGrp="1"/>
          </p:cNvGraphicFramePr>
          <p:nvPr>
            <p:extLst>
              <p:ext uri="{D42A27DB-BD31-4B8C-83A1-F6EECF244321}">
                <p14:modId xmlns:p14="http://schemas.microsoft.com/office/powerpoint/2010/main" val="2799328222"/>
              </p:ext>
            </p:extLst>
          </p:nvPr>
        </p:nvGraphicFramePr>
        <p:xfrm>
          <a:off x="5347666" y="1046798"/>
          <a:ext cx="3297096" cy="1781243"/>
        </p:xfrm>
        <a:graphic>
          <a:graphicData uri="http://schemas.openxmlformats.org/drawingml/2006/table">
            <a:tbl>
              <a:tblPr firstRow="1" bandRow="1">
                <a:tableStyleId>{5C22544A-7EE6-4342-B048-85BDC9FD1C3A}</a:tableStyleId>
              </a:tblPr>
              <a:tblGrid>
                <a:gridCol w="1861488"/>
                <a:gridCol w="1435608"/>
              </a:tblGrid>
              <a:tr h="369769">
                <a:tc>
                  <a:txBody>
                    <a:bodyPr/>
                    <a:lstStyle/>
                    <a:p>
                      <a:r>
                        <a:rPr lang="fr-CH" dirty="0" smtClean="0"/>
                        <a:t>Equipment</a:t>
                      </a:r>
                      <a:endParaRPr lang="en-GB" dirty="0"/>
                    </a:p>
                  </a:txBody>
                  <a:tcPr>
                    <a:solidFill>
                      <a:schemeClr val="bg1">
                        <a:lumMod val="95000"/>
                      </a:schemeClr>
                    </a:solidFill>
                  </a:tcPr>
                </a:tc>
                <a:tc>
                  <a:txBody>
                    <a:bodyPr/>
                    <a:lstStyle/>
                    <a:p>
                      <a:r>
                        <a:rPr lang="fr-CH" dirty="0" smtClean="0"/>
                        <a:t>Location</a:t>
                      </a:r>
                      <a:endParaRPr lang="en-GB" dirty="0"/>
                    </a:p>
                  </a:txBody>
                  <a:tcPr>
                    <a:solidFill>
                      <a:schemeClr val="bg1">
                        <a:lumMod val="95000"/>
                      </a:schemeClr>
                    </a:solidFill>
                  </a:tcPr>
                </a:tc>
              </a:tr>
              <a:tr h="638231">
                <a:tc>
                  <a:txBody>
                    <a:bodyPr/>
                    <a:lstStyle/>
                    <a:p>
                      <a:r>
                        <a:rPr lang="fr-CH" dirty="0" smtClean="0">
                          <a:solidFill>
                            <a:schemeClr val="bg1"/>
                          </a:solidFill>
                        </a:rPr>
                        <a:t>In-situ a-C </a:t>
                      </a:r>
                      <a:r>
                        <a:rPr lang="fr-CH" dirty="0" err="1" smtClean="0">
                          <a:solidFill>
                            <a:schemeClr val="bg1"/>
                          </a:solidFill>
                        </a:rPr>
                        <a:t>coating</a:t>
                      </a:r>
                      <a:endParaRPr lang="en-GB" dirty="0">
                        <a:solidFill>
                          <a:schemeClr val="bg1"/>
                        </a:solidFill>
                      </a:endParaRPr>
                    </a:p>
                  </a:txBody>
                  <a:tcPr>
                    <a:solidFill>
                      <a:schemeClr val="bg1">
                        <a:lumMod val="95000"/>
                      </a:schemeClr>
                    </a:solidFill>
                  </a:tcPr>
                </a:tc>
                <a:tc>
                  <a:txBody>
                    <a:bodyPr/>
                    <a:lstStyle/>
                    <a:p>
                      <a:r>
                        <a:rPr lang="fr-CH" dirty="0" smtClean="0">
                          <a:solidFill>
                            <a:schemeClr val="bg1"/>
                          </a:solidFill>
                        </a:rPr>
                        <a:t>P2, P8</a:t>
                      </a:r>
                      <a:endParaRPr lang="en-GB" dirty="0">
                        <a:solidFill>
                          <a:schemeClr val="bg1"/>
                        </a:solidFill>
                      </a:endParaRPr>
                    </a:p>
                  </a:txBody>
                  <a:tcPr>
                    <a:solidFill>
                      <a:schemeClr val="bg1">
                        <a:lumMod val="95000"/>
                      </a:schemeClr>
                    </a:solidFill>
                  </a:tcPr>
                </a:tc>
              </a:tr>
              <a:tr h="771394">
                <a:tc>
                  <a:txBody>
                    <a:bodyPr/>
                    <a:lstStyle/>
                    <a:p>
                      <a:r>
                        <a:rPr lang="fr-CH" dirty="0" smtClean="0">
                          <a:solidFill>
                            <a:schemeClr val="bg1"/>
                          </a:solidFill>
                        </a:rPr>
                        <a:t>Works</a:t>
                      </a:r>
                      <a:r>
                        <a:rPr lang="fr-CH" baseline="0" dirty="0" smtClean="0">
                          <a:solidFill>
                            <a:schemeClr val="bg1"/>
                          </a:solidFill>
                        </a:rPr>
                        <a:t> for </a:t>
                      </a:r>
                      <a:r>
                        <a:rPr lang="fr-CH" baseline="0" dirty="0" err="1" smtClean="0">
                          <a:solidFill>
                            <a:schemeClr val="bg1"/>
                          </a:solidFill>
                        </a:rPr>
                        <a:t>other</a:t>
                      </a:r>
                      <a:r>
                        <a:rPr lang="fr-CH" baseline="0" dirty="0" smtClean="0">
                          <a:solidFill>
                            <a:schemeClr val="bg1"/>
                          </a:solidFill>
                        </a:rPr>
                        <a:t> WPs</a:t>
                      </a:r>
                      <a:r>
                        <a:rPr lang="fr-CH" baseline="30000" dirty="0" smtClean="0">
                          <a:solidFill>
                            <a:schemeClr val="bg1"/>
                          </a:solidFill>
                        </a:rPr>
                        <a:t>1</a:t>
                      </a:r>
                      <a:endParaRPr lang="en-GB" baseline="30000" dirty="0">
                        <a:solidFill>
                          <a:schemeClr val="bg1"/>
                        </a:solidFill>
                      </a:endParaRPr>
                    </a:p>
                  </a:txBody>
                  <a:tcPr>
                    <a:solidFill>
                      <a:schemeClr val="bg1">
                        <a:lumMod val="95000"/>
                      </a:schemeClr>
                    </a:solidFill>
                  </a:tcPr>
                </a:tc>
                <a:tc>
                  <a:txBody>
                    <a:bodyPr/>
                    <a:lstStyle/>
                    <a:p>
                      <a:r>
                        <a:rPr lang="fr-CH" dirty="0" smtClean="0">
                          <a:solidFill>
                            <a:schemeClr val="bg1"/>
                          </a:solidFill>
                        </a:rPr>
                        <a:t>P2, P4,</a:t>
                      </a:r>
                      <a:r>
                        <a:rPr lang="fr-CH" baseline="0" dirty="0" smtClean="0">
                          <a:solidFill>
                            <a:schemeClr val="bg1"/>
                          </a:solidFill>
                        </a:rPr>
                        <a:t> P6, P7, P8</a:t>
                      </a:r>
                      <a:endParaRPr lang="en-GB" dirty="0">
                        <a:solidFill>
                          <a:schemeClr val="bg1"/>
                        </a:solidFill>
                      </a:endParaRPr>
                    </a:p>
                  </a:txBody>
                  <a:tcPr>
                    <a:solidFill>
                      <a:schemeClr val="bg1">
                        <a:lumMod val="95000"/>
                      </a:schemeClr>
                    </a:solidFill>
                  </a:tcPr>
                </a:tc>
              </a:tr>
            </a:tbl>
          </a:graphicData>
        </a:graphic>
      </p:graphicFrame>
      <p:sp>
        <p:nvSpPr>
          <p:cNvPr id="14" name="Arc 13"/>
          <p:cNvSpPr/>
          <p:nvPr/>
        </p:nvSpPr>
        <p:spPr>
          <a:xfrm rot="8794659">
            <a:off x="3350433" y="4389559"/>
            <a:ext cx="396000" cy="252000"/>
          </a:xfrm>
          <a:prstGeom prst="arc">
            <a:avLst>
              <a:gd name="adj1" fmla="val 16200000"/>
              <a:gd name="adj2" fmla="val 19466020"/>
            </a:avLst>
          </a:prstGeom>
          <a:ln w="63500">
            <a:solidFill>
              <a:srgbClr val="FF99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s-ES_tradnl"/>
          </a:p>
        </p:txBody>
      </p:sp>
      <p:sp>
        <p:nvSpPr>
          <p:cNvPr id="22" name="Arc 21"/>
          <p:cNvSpPr/>
          <p:nvPr/>
        </p:nvSpPr>
        <p:spPr>
          <a:xfrm rot="13229479">
            <a:off x="516099" y="3724654"/>
            <a:ext cx="396000" cy="252000"/>
          </a:xfrm>
          <a:prstGeom prst="arc">
            <a:avLst>
              <a:gd name="adj1" fmla="val 16200000"/>
              <a:gd name="adj2" fmla="val 19466020"/>
            </a:avLst>
          </a:prstGeom>
          <a:ln w="63500">
            <a:solidFill>
              <a:srgbClr val="FF99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s-ES_tradnl"/>
          </a:p>
        </p:txBody>
      </p:sp>
      <p:sp>
        <p:nvSpPr>
          <p:cNvPr id="23" name="Arc 22"/>
          <p:cNvSpPr/>
          <p:nvPr/>
        </p:nvSpPr>
        <p:spPr>
          <a:xfrm rot="8794659">
            <a:off x="3862923" y="4163269"/>
            <a:ext cx="396000" cy="252000"/>
          </a:xfrm>
          <a:prstGeom prst="arc">
            <a:avLst>
              <a:gd name="adj1" fmla="val 16200000"/>
              <a:gd name="adj2" fmla="val 19466020"/>
            </a:avLst>
          </a:prstGeom>
          <a:ln w="63500">
            <a:solidFill>
              <a:srgbClr val="FF99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s-ES_tradnl"/>
          </a:p>
        </p:txBody>
      </p:sp>
      <p:sp>
        <p:nvSpPr>
          <p:cNvPr id="24" name="Arc 23"/>
          <p:cNvSpPr/>
          <p:nvPr/>
        </p:nvSpPr>
        <p:spPr>
          <a:xfrm rot="12321151">
            <a:off x="915387" y="4151374"/>
            <a:ext cx="396000" cy="252000"/>
          </a:xfrm>
          <a:prstGeom prst="arc">
            <a:avLst>
              <a:gd name="adj1" fmla="val 16200000"/>
              <a:gd name="adj2" fmla="val 19466020"/>
            </a:avLst>
          </a:prstGeom>
          <a:ln w="63500">
            <a:solidFill>
              <a:srgbClr val="FF99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s-ES_tradnl"/>
          </a:p>
        </p:txBody>
      </p:sp>
      <p:sp>
        <p:nvSpPr>
          <p:cNvPr id="25" name="Arc 24"/>
          <p:cNvSpPr/>
          <p:nvPr/>
        </p:nvSpPr>
        <p:spPr>
          <a:xfrm rot="10022429">
            <a:off x="516099" y="5037856"/>
            <a:ext cx="396000" cy="252000"/>
          </a:xfrm>
          <a:prstGeom prst="arc">
            <a:avLst>
              <a:gd name="adj1" fmla="val 16139043"/>
              <a:gd name="adj2" fmla="val 19466020"/>
            </a:avLst>
          </a:prstGeom>
          <a:ln w="63500">
            <a:solidFill>
              <a:srgbClr val="FF99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s-ES_tradnl"/>
          </a:p>
        </p:txBody>
      </p:sp>
      <p:sp>
        <p:nvSpPr>
          <p:cNvPr id="26" name="TextBox 25"/>
          <p:cNvSpPr txBox="1"/>
          <p:nvPr/>
        </p:nvSpPr>
        <p:spPr>
          <a:xfrm>
            <a:off x="739742" y="5083342"/>
            <a:ext cx="2056973" cy="369332"/>
          </a:xfrm>
          <a:prstGeom prst="rect">
            <a:avLst/>
          </a:prstGeom>
          <a:noFill/>
        </p:spPr>
        <p:txBody>
          <a:bodyPr wrap="none" rtlCol="0">
            <a:spAutoFit/>
          </a:bodyPr>
          <a:lstStyle/>
          <a:p>
            <a:r>
              <a:rPr lang="en-GB" smtClean="0"/>
              <a:t>In-situ a-C </a:t>
            </a:r>
            <a:r>
              <a:rPr lang="en-GB" dirty="0" smtClean="0"/>
              <a:t>coating</a:t>
            </a:r>
            <a:endParaRPr lang="es-ES_tradnl" dirty="0"/>
          </a:p>
        </p:txBody>
      </p:sp>
      <p:graphicFrame>
        <p:nvGraphicFramePr>
          <p:cNvPr id="13" name="Table 12"/>
          <p:cNvGraphicFramePr>
            <a:graphicFrameLocks noGrp="1"/>
          </p:cNvGraphicFramePr>
          <p:nvPr>
            <p:extLst>
              <p:ext uri="{D42A27DB-BD31-4B8C-83A1-F6EECF244321}">
                <p14:modId xmlns:p14="http://schemas.microsoft.com/office/powerpoint/2010/main" val="1008513480"/>
              </p:ext>
            </p:extLst>
          </p:nvPr>
        </p:nvGraphicFramePr>
        <p:xfrm>
          <a:off x="506538" y="2630075"/>
          <a:ext cx="6733247" cy="3177258"/>
        </p:xfrm>
        <a:graphic>
          <a:graphicData uri="http://schemas.openxmlformats.org/drawingml/2006/table">
            <a:tbl>
              <a:tblPr>
                <a:tableStyleId>{8EC20E35-A176-4012-BC5E-935CFFF8708E}</a:tableStyleId>
              </a:tblPr>
              <a:tblGrid>
                <a:gridCol w="699285"/>
                <a:gridCol w="5268529"/>
                <a:gridCol w="765433"/>
              </a:tblGrid>
              <a:tr h="305078">
                <a:tc>
                  <a:txBody>
                    <a:bodyPr/>
                    <a:lstStyle/>
                    <a:p>
                      <a:pPr algn="l" fontAlgn="b"/>
                      <a:r>
                        <a:rPr lang="en-GB" sz="1400" u="none" strike="noStrike" dirty="0" smtClean="0">
                          <a:effectLst/>
                        </a:rPr>
                        <a:t>WP3</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kumimoji="0" lang="fr-CH" sz="1400" u="none" strike="noStrike" kern="1200" dirty="0" smtClean="0">
                          <a:solidFill>
                            <a:schemeClr val="dk1"/>
                          </a:solidFill>
                          <a:effectLst/>
                          <a:latin typeface="+mn-lt"/>
                          <a:ea typeface="+mn-ea"/>
                          <a:cs typeface="+mn-cs"/>
                        </a:rPr>
                        <a:t>Upgrade of Q5 in P6</a:t>
                      </a:r>
                      <a:endParaRPr kumimoji="0" lang="en-GB" sz="1400" u="none" strike="noStrike" kern="1200" dirty="0">
                        <a:solidFill>
                          <a:schemeClr val="dk1"/>
                        </a:solidFill>
                        <a:effectLst/>
                        <a:latin typeface="+mn-lt"/>
                        <a:ea typeface="+mn-ea"/>
                        <a:cs typeface="+mn-cs"/>
                      </a:endParaRPr>
                    </a:p>
                  </a:txBody>
                  <a:tcPr marL="7620" marR="7620" marT="7620" marB="0" anchor="b"/>
                </a:tc>
                <a:tc>
                  <a:txBody>
                    <a:bodyPr/>
                    <a:lstStyle/>
                    <a:p>
                      <a:pPr algn="l" fontAlgn="b"/>
                      <a:r>
                        <a:rPr kumimoji="0" lang="fr-CH" sz="1400" u="none" strike="noStrike" kern="1200" dirty="0" smtClean="0">
                          <a:solidFill>
                            <a:schemeClr val="dk1"/>
                          </a:solidFill>
                          <a:effectLst/>
                          <a:latin typeface="+mn-lt"/>
                          <a:ea typeface="+mn-ea"/>
                          <a:cs typeface="+mn-cs"/>
                        </a:rPr>
                        <a:t>P6</a:t>
                      </a:r>
                      <a:endParaRPr kumimoji="0" lang="en-GB" sz="1400" u="none" strike="noStrike" kern="1200" dirty="0">
                        <a:solidFill>
                          <a:schemeClr val="dk1"/>
                        </a:solidFill>
                        <a:effectLst/>
                        <a:latin typeface="+mn-lt"/>
                        <a:ea typeface="+mn-ea"/>
                        <a:cs typeface="+mn-cs"/>
                      </a:endParaRPr>
                    </a:p>
                  </a:txBody>
                  <a:tcPr marL="7620" marR="7620" marT="7620" marB="0" anchor="b"/>
                </a:tc>
              </a:tr>
              <a:tr h="305078">
                <a:tc>
                  <a:txBody>
                    <a:bodyPr/>
                    <a:lstStyle/>
                    <a:p>
                      <a:pPr algn="l" fontAlgn="b"/>
                      <a:r>
                        <a:rPr lang="en-GB" sz="1400" u="none" strike="noStrike" dirty="0" smtClean="0">
                          <a:effectLst/>
                        </a:rPr>
                        <a:t>WP5</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kumimoji="0" lang="en-GB" sz="1400" u="none" strike="noStrike" kern="1200" dirty="0" smtClean="0">
                          <a:solidFill>
                            <a:schemeClr val="dk1"/>
                          </a:solidFill>
                          <a:effectLst/>
                          <a:latin typeface="+mn-lt"/>
                          <a:ea typeface="+mn-ea"/>
                          <a:cs typeface="+mn-cs"/>
                        </a:rPr>
                        <a:t>By-pass collimator + TCLD and Empty Cryostat</a:t>
                      </a:r>
                      <a:endParaRPr kumimoji="0" lang="en-GB" sz="1400" u="none" strike="noStrike" kern="1200" dirty="0">
                        <a:solidFill>
                          <a:schemeClr val="dk1"/>
                        </a:solidFill>
                        <a:effectLst/>
                        <a:latin typeface="+mn-lt"/>
                        <a:ea typeface="+mn-ea"/>
                        <a:cs typeface="+mn-cs"/>
                      </a:endParaRPr>
                    </a:p>
                  </a:txBody>
                  <a:tcPr marL="7620" marR="7620" marT="7620" marB="0" anchor="b"/>
                </a:tc>
                <a:tc>
                  <a:txBody>
                    <a:bodyPr/>
                    <a:lstStyle/>
                    <a:p>
                      <a:pPr algn="l" fontAlgn="b"/>
                      <a:r>
                        <a:rPr kumimoji="0" lang="fr-CH" sz="1400" u="none" strike="noStrike" kern="1200" dirty="0" smtClean="0">
                          <a:solidFill>
                            <a:schemeClr val="dk1"/>
                          </a:solidFill>
                          <a:effectLst/>
                          <a:latin typeface="+mn-lt"/>
                          <a:ea typeface="+mn-ea"/>
                          <a:cs typeface="+mn-cs"/>
                        </a:rPr>
                        <a:t>P2</a:t>
                      </a:r>
                      <a:endParaRPr kumimoji="0" lang="en-GB" sz="1400" u="none" strike="noStrike" kern="1200" dirty="0">
                        <a:solidFill>
                          <a:schemeClr val="dk1"/>
                        </a:solidFill>
                        <a:effectLst/>
                        <a:latin typeface="+mn-lt"/>
                        <a:ea typeface="+mn-ea"/>
                        <a:cs typeface="+mn-cs"/>
                      </a:endParaRPr>
                    </a:p>
                  </a:txBody>
                  <a:tcPr marL="7620" marR="7620" marT="7620" marB="0" anchor="b"/>
                </a:tc>
              </a:tr>
              <a:tr h="305078">
                <a:tc>
                  <a:txBody>
                    <a:bodyPr/>
                    <a:lstStyle/>
                    <a:p>
                      <a:pPr algn="l" fontAlgn="b"/>
                      <a:r>
                        <a:rPr lang="en-GB" sz="1400" u="none" strike="noStrike" dirty="0" smtClean="0">
                          <a:effectLst/>
                        </a:rPr>
                        <a:t>WP5</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kumimoji="0" lang="fr-CH" sz="1400" u="none" strike="noStrike" kern="1200" dirty="0" err="1" smtClean="0">
                          <a:solidFill>
                            <a:schemeClr val="dk1"/>
                          </a:solidFill>
                          <a:effectLst/>
                          <a:latin typeface="+mn-lt"/>
                          <a:ea typeface="+mn-ea"/>
                          <a:cs typeface="+mn-cs"/>
                        </a:rPr>
                        <a:t>Hollow</a:t>
                      </a:r>
                      <a:r>
                        <a:rPr kumimoji="0" lang="fr-CH" sz="1400" u="none" strike="noStrike" kern="1200" dirty="0" smtClean="0">
                          <a:solidFill>
                            <a:schemeClr val="dk1"/>
                          </a:solidFill>
                          <a:effectLst/>
                          <a:latin typeface="+mn-lt"/>
                          <a:ea typeface="+mn-ea"/>
                          <a:cs typeface="+mn-cs"/>
                        </a:rPr>
                        <a:t> e-</a:t>
                      </a:r>
                      <a:r>
                        <a:rPr kumimoji="0" lang="fr-CH" sz="1400" u="none" strike="noStrike" kern="1200" dirty="0" err="1" smtClean="0">
                          <a:solidFill>
                            <a:schemeClr val="dk1"/>
                          </a:solidFill>
                          <a:effectLst/>
                          <a:latin typeface="+mn-lt"/>
                          <a:ea typeface="+mn-ea"/>
                          <a:cs typeface="+mn-cs"/>
                        </a:rPr>
                        <a:t>lens</a:t>
                      </a:r>
                      <a:r>
                        <a:rPr kumimoji="0" lang="fr-CH" sz="1400" u="none" strike="noStrike" kern="1200" dirty="0" smtClean="0">
                          <a:solidFill>
                            <a:schemeClr val="dk1"/>
                          </a:solidFill>
                          <a:effectLst/>
                          <a:latin typeface="+mn-lt"/>
                          <a:ea typeface="+mn-ea"/>
                          <a:cs typeface="+mn-cs"/>
                        </a:rPr>
                        <a:t> &amp; Crystal collimation </a:t>
                      </a:r>
                      <a:r>
                        <a:rPr kumimoji="0" lang="fr-CH" sz="1400" u="none" strike="noStrike" kern="1200" dirty="0" err="1" smtClean="0">
                          <a:solidFill>
                            <a:schemeClr val="dk1"/>
                          </a:solidFill>
                          <a:effectLst/>
                          <a:latin typeface="+mn-lt"/>
                          <a:ea typeface="+mn-ea"/>
                          <a:cs typeface="+mn-cs"/>
                        </a:rPr>
                        <a:t>works</a:t>
                      </a:r>
                      <a:endParaRPr kumimoji="0" lang="en-GB" sz="1400" u="none" strike="noStrike" kern="1200" dirty="0">
                        <a:solidFill>
                          <a:schemeClr val="dk1"/>
                        </a:solidFill>
                        <a:effectLst/>
                        <a:latin typeface="+mn-lt"/>
                        <a:ea typeface="+mn-ea"/>
                        <a:cs typeface="+mn-cs"/>
                      </a:endParaRPr>
                    </a:p>
                  </a:txBody>
                  <a:tcPr marL="7620" marR="7620" marT="7620" marB="0" anchor="b"/>
                </a:tc>
                <a:tc>
                  <a:txBody>
                    <a:bodyPr/>
                    <a:lstStyle/>
                    <a:p>
                      <a:pPr algn="l" fontAlgn="b"/>
                      <a:r>
                        <a:rPr kumimoji="0" lang="fr-CH" sz="1400" u="none" strike="noStrike" kern="1200" dirty="0" smtClean="0">
                          <a:solidFill>
                            <a:schemeClr val="dk1"/>
                          </a:solidFill>
                          <a:effectLst/>
                          <a:latin typeface="+mn-lt"/>
                          <a:ea typeface="+mn-ea"/>
                          <a:cs typeface="+mn-cs"/>
                        </a:rPr>
                        <a:t>P4</a:t>
                      </a:r>
                      <a:endParaRPr kumimoji="0" lang="en-GB" sz="1400" u="none" strike="noStrike" kern="1200" dirty="0">
                        <a:solidFill>
                          <a:schemeClr val="dk1"/>
                        </a:solidFill>
                        <a:effectLst/>
                        <a:latin typeface="+mn-lt"/>
                        <a:ea typeface="+mn-ea"/>
                        <a:cs typeface="+mn-cs"/>
                      </a:endParaRPr>
                    </a:p>
                  </a:txBody>
                  <a:tcPr marL="7620" marR="7620" marT="7620" marB="0" anchor="b"/>
                </a:tc>
              </a:tr>
              <a:tr h="305078">
                <a:tc>
                  <a:txBody>
                    <a:bodyPr/>
                    <a:lstStyle/>
                    <a:p>
                      <a:pPr algn="l" fontAlgn="b"/>
                      <a:r>
                        <a:rPr lang="fr-CH" sz="1400" b="0" i="0" u="none" strike="noStrike" dirty="0" smtClean="0">
                          <a:solidFill>
                            <a:schemeClr val="dk1"/>
                          </a:solidFill>
                          <a:effectLst/>
                          <a:latin typeface="+mn-lt"/>
                        </a:rPr>
                        <a:t>WP5</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kumimoji="0" lang="fr-CH" sz="1400" u="none" strike="noStrike" kern="1200" dirty="0" smtClean="0">
                          <a:solidFill>
                            <a:schemeClr val="dk1"/>
                          </a:solidFill>
                          <a:effectLst/>
                          <a:latin typeface="+mn-lt"/>
                          <a:ea typeface="+mn-ea"/>
                          <a:cs typeface="+mn-cs"/>
                        </a:rPr>
                        <a:t>New </a:t>
                      </a:r>
                      <a:r>
                        <a:rPr kumimoji="0" lang="fr-CH" sz="1400" u="none" strike="noStrike" kern="1200" dirty="0" err="1" smtClean="0">
                          <a:solidFill>
                            <a:schemeClr val="dk1"/>
                          </a:solidFill>
                          <a:effectLst/>
                          <a:latin typeface="+mn-lt"/>
                          <a:ea typeface="+mn-ea"/>
                          <a:cs typeface="+mn-cs"/>
                        </a:rPr>
                        <a:t>secondary</a:t>
                      </a:r>
                      <a:r>
                        <a:rPr kumimoji="0" lang="fr-CH" sz="1400" u="none" strike="noStrike" kern="1200" baseline="0" dirty="0" smtClean="0">
                          <a:solidFill>
                            <a:schemeClr val="dk1"/>
                          </a:solidFill>
                          <a:effectLst/>
                          <a:latin typeface="+mn-lt"/>
                          <a:ea typeface="+mn-ea"/>
                          <a:cs typeface="+mn-cs"/>
                        </a:rPr>
                        <a:t> </a:t>
                      </a:r>
                      <a:r>
                        <a:rPr kumimoji="0" lang="fr-CH" sz="1400" u="none" strike="noStrike" kern="1200" baseline="0" dirty="0" err="1" smtClean="0">
                          <a:solidFill>
                            <a:schemeClr val="dk1"/>
                          </a:solidFill>
                          <a:effectLst/>
                          <a:latin typeface="+mn-lt"/>
                          <a:ea typeface="+mn-ea"/>
                          <a:cs typeface="+mn-cs"/>
                        </a:rPr>
                        <a:t>collimator</a:t>
                      </a:r>
                      <a:r>
                        <a:rPr kumimoji="0" lang="fr-CH" sz="1400" u="none" strike="noStrike" kern="1200" baseline="0" dirty="0" smtClean="0">
                          <a:solidFill>
                            <a:schemeClr val="dk1"/>
                          </a:solidFill>
                          <a:effectLst/>
                          <a:latin typeface="+mn-lt"/>
                          <a:ea typeface="+mn-ea"/>
                          <a:cs typeface="+mn-cs"/>
                        </a:rPr>
                        <a:t> </a:t>
                      </a:r>
                      <a:r>
                        <a:rPr kumimoji="0" lang="fr-CH" sz="1400" u="none" strike="noStrike" kern="1200" dirty="0" smtClean="0">
                          <a:solidFill>
                            <a:schemeClr val="dk1"/>
                          </a:solidFill>
                          <a:effectLst/>
                          <a:latin typeface="+mn-lt"/>
                          <a:ea typeface="+mn-ea"/>
                          <a:cs typeface="+mn-cs"/>
                        </a:rPr>
                        <a:t>TCSPM</a:t>
                      </a:r>
                      <a:endParaRPr kumimoji="0" lang="en-GB" sz="1400" u="none" strike="noStrike" kern="1200" dirty="0">
                        <a:solidFill>
                          <a:schemeClr val="dk1"/>
                        </a:solidFill>
                        <a:effectLst/>
                        <a:latin typeface="+mn-lt"/>
                        <a:ea typeface="+mn-ea"/>
                        <a:cs typeface="+mn-cs"/>
                      </a:endParaRPr>
                    </a:p>
                  </a:txBody>
                  <a:tcPr marL="7620" marR="7620" marT="7620" marB="0" anchor="b"/>
                </a:tc>
                <a:tc>
                  <a:txBody>
                    <a:bodyPr/>
                    <a:lstStyle/>
                    <a:p>
                      <a:pPr algn="l" fontAlgn="b"/>
                      <a:r>
                        <a:rPr kumimoji="0" lang="fr-CH" sz="1400" u="none" strike="noStrike" kern="1200" dirty="0" smtClean="0">
                          <a:solidFill>
                            <a:schemeClr val="dk1"/>
                          </a:solidFill>
                          <a:effectLst/>
                          <a:latin typeface="+mn-lt"/>
                          <a:ea typeface="+mn-ea"/>
                          <a:cs typeface="+mn-cs"/>
                        </a:rPr>
                        <a:t>P7</a:t>
                      </a:r>
                      <a:endParaRPr kumimoji="0" lang="en-GB" sz="1400" u="none" strike="noStrike" kern="1200" dirty="0">
                        <a:solidFill>
                          <a:schemeClr val="dk1"/>
                        </a:solidFill>
                        <a:effectLst/>
                        <a:latin typeface="+mn-lt"/>
                        <a:ea typeface="+mn-ea"/>
                        <a:cs typeface="+mn-cs"/>
                      </a:endParaRPr>
                    </a:p>
                  </a:txBody>
                  <a:tcPr marL="7620" marR="7620" marT="7620" marB="0" anchor="b"/>
                </a:tc>
              </a:tr>
              <a:tr h="305078">
                <a:tc>
                  <a:txBody>
                    <a:bodyPr/>
                    <a:lstStyle/>
                    <a:p>
                      <a:pPr algn="l" fontAlgn="b"/>
                      <a:r>
                        <a:rPr lang="en-GB" sz="1400" u="none" strike="noStrike" dirty="0" smtClean="0">
                          <a:effectLst/>
                        </a:rPr>
                        <a:t>WP8</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kumimoji="0" lang="fr-CH" sz="1400" u="none" strike="noStrike" kern="1200" dirty="0" smtClean="0">
                          <a:solidFill>
                            <a:schemeClr val="dk1"/>
                          </a:solidFill>
                          <a:effectLst/>
                          <a:latin typeface="+mn-lt"/>
                          <a:ea typeface="+mn-ea"/>
                          <a:cs typeface="+mn-cs"/>
                        </a:rPr>
                        <a:t>TAXN</a:t>
                      </a:r>
                      <a:endParaRPr kumimoji="0" lang="en-GB" sz="1400" u="none" strike="noStrike" kern="1200" dirty="0">
                        <a:solidFill>
                          <a:schemeClr val="dk1"/>
                        </a:solidFill>
                        <a:effectLst/>
                        <a:latin typeface="+mn-lt"/>
                        <a:ea typeface="+mn-ea"/>
                        <a:cs typeface="+mn-cs"/>
                      </a:endParaRPr>
                    </a:p>
                  </a:txBody>
                  <a:tcPr marL="7620" marR="7620" marT="7620" marB="0" anchor="b"/>
                </a:tc>
                <a:tc>
                  <a:txBody>
                    <a:bodyPr/>
                    <a:lstStyle/>
                    <a:p>
                      <a:pPr algn="l" fontAlgn="b"/>
                      <a:r>
                        <a:rPr kumimoji="0" lang="fr-CH" sz="1400" u="none" strike="noStrike" kern="1200" dirty="0" smtClean="0">
                          <a:solidFill>
                            <a:schemeClr val="dk1"/>
                          </a:solidFill>
                          <a:effectLst/>
                          <a:latin typeface="+mn-lt"/>
                          <a:ea typeface="+mn-ea"/>
                          <a:cs typeface="+mn-cs"/>
                        </a:rPr>
                        <a:t>P8</a:t>
                      </a:r>
                      <a:endParaRPr kumimoji="0" lang="en-GB" sz="1400" u="none" strike="noStrike" kern="1200" dirty="0">
                        <a:solidFill>
                          <a:schemeClr val="dk1"/>
                        </a:solidFill>
                        <a:effectLst/>
                        <a:latin typeface="+mn-lt"/>
                        <a:ea typeface="+mn-ea"/>
                        <a:cs typeface="+mn-cs"/>
                      </a:endParaRPr>
                    </a:p>
                  </a:txBody>
                  <a:tcPr marL="7620" marR="7620" marT="7620" marB="0" anchor="b"/>
                </a:tc>
              </a:tr>
              <a:tr h="305078">
                <a:tc>
                  <a:txBody>
                    <a:bodyPr/>
                    <a:lstStyle/>
                    <a:p>
                      <a:pPr algn="l" fontAlgn="b"/>
                      <a:r>
                        <a:rPr lang="en-GB" sz="1400" u="none" strike="noStrike" dirty="0" smtClean="0">
                          <a:effectLst/>
                        </a:rPr>
                        <a:t>WP8</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kumimoji="0" lang="fr-CH" sz="1400" u="none" strike="noStrike" kern="1200" dirty="0" err="1" smtClean="0">
                          <a:solidFill>
                            <a:schemeClr val="dk1"/>
                          </a:solidFill>
                          <a:effectLst/>
                          <a:latin typeface="+mn-lt"/>
                          <a:ea typeface="+mn-ea"/>
                          <a:cs typeface="+mn-cs"/>
                        </a:rPr>
                        <a:t>Mask</a:t>
                      </a:r>
                      <a:r>
                        <a:rPr kumimoji="0" lang="fr-CH" sz="1400" u="none" strike="noStrike" kern="1200" dirty="0" smtClean="0">
                          <a:solidFill>
                            <a:schemeClr val="dk1"/>
                          </a:solidFill>
                          <a:effectLst/>
                          <a:latin typeface="+mn-lt"/>
                          <a:ea typeface="+mn-ea"/>
                          <a:cs typeface="+mn-cs"/>
                        </a:rPr>
                        <a:t> for D2</a:t>
                      </a:r>
                      <a:endParaRPr kumimoji="0" lang="en-GB" sz="1400" u="none" strike="noStrike" kern="1200" dirty="0">
                        <a:solidFill>
                          <a:schemeClr val="dk1"/>
                        </a:solidFill>
                        <a:effectLst/>
                        <a:latin typeface="+mn-lt"/>
                        <a:ea typeface="+mn-ea"/>
                        <a:cs typeface="+mn-cs"/>
                      </a:endParaRPr>
                    </a:p>
                  </a:txBody>
                  <a:tcPr marL="7620" marR="7620" marT="7620" marB="0" anchor="b"/>
                </a:tc>
                <a:tc>
                  <a:txBody>
                    <a:bodyPr/>
                    <a:lstStyle/>
                    <a:p>
                      <a:pPr algn="l" fontAlgn="b"/>
                      <a:r>
                        <a:rPr kumimoji="0" lang="fr-CH" sz="1400" u="none" strike="noStrike" kern="1200" dirty="0" smtClean="0">
                          <a:solidFill>
                            <a:schemeClr val="dk1"/>
                          </a:solidFill>
                          <a:effectLst/>
                          <a:latin typeface="+mn-lt"/>
                          <a:ea typeface="+mn-ea"/>
                          <a:cs typeface="+mn-cs"/>
                        </a:rPr>
                        <a:t>P8</a:t>
                      </a:r>
                      <a:endParaRPr kumimoji="0" lang="en-GB" sz="1400" u="none" strike="noStrike" kern="1200" dirty="0">
                        <a:solidFill>
                          <a:schemeClr val="dk1"/>
                        </a:solidFill>
                        <a:effectLst/>
                        <a:latin typeface="+mn-lt"/>
                        <a:ea typeface="+mn-ea"/>
                        <a:cs typeface="+mn-cs"/>
                      </a:endParaRPr>
                    </a:p>
                  </a:txBody>
                  <a:tcPr marL="7620" marR="7620" marT="7620" marB="0" anchor="b"/>
                </a:tc>
              </a:tr>
              <a:tr h="305078">
                <a:tc>
                  <a:txBody>
                    <a:bodyPr/>
                    <a:lstStyle/>
                    <a:p>
                      <a:pPr algn="l" fontAlgn="b"/>
                      <a:r>
                        <a:rPr lang="en-GB" sz="1400" u="none" strike="noStrike" dirty="0" smtClean="0">
                          <a:effectLst/>
                        </a:rPr>
                        <a:t>WP13</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kumimoji="0" lang="fr-CH" sz="1400" u="none" strike="noStrike" kern="1200" dirty="0" err="1" smtClean="0">
                          <a:solidFill>
                            <a:schemeClr val="dk1"/>
                          </a:solidFill>
                          <a:effectLst/>
                          <a:latin typeface="+mn-lt"/>
                          <a:ea typeface="+mn-ea"/>
                          <a:cs typeface="+mn-cs"/>
                        </a:rPr>
                        <a:t>Fast</a:t>
                      </a:r>
                      <a:r>
                        <a:rPr kumimoji="0" lang="fr-CH" sz="1400" u="none" strike="noStrike" kern="1200" dirty="0" smtClean="0">
                          <a:solidFill>
                            <a:schemeClr val="dk1"/>
                          </a:solidFill>
                          <a:effectLst/>
                          <a:latin typeface="+mn-lt"/>
                          <a:ea typeface="+mn-ea"/>
                          <a:cs typeface="+mn-cs"/>
                        </a:rPr>
                        <a:t> </a:t>
                      </a:r>
                      <a:r>
                        <a:rPr kumimoji="0" lang="fr-CH" sz="1400" u="none" strike="noStrike" kern="1200" dirty="0" err="1" smtClean="0">
                          <a:solidFill>
                            <a:schemeClr val="dk1"/>
                          </a:solidFill>
                          <a:effectLst/>
                          <a:latin typeface="+mn-lt"/>
                          <a:ea typeface="+mn-ea"/>
                          <a:cs typeface="+mn-cs"/>
                        </a:rPr>
                        <a:t>wirescanners</a:t>
                      </a:r>
                      <a:endParaRPr kumimoji="0" lang="en-GB" sz="1400" u="none" strike="noStrike" kern="1200" dirty="0">
                        <a:solidFill>
                          <a:schemeClr val="dk1"/>
                        </a:solidFill>
                        <a:effectLst/>
                        <a:latin typeface="+mn-lt"/>
                        <a:ea typeface="+mn-ea"/>
                        <a:cs typeface="+mn-cs"/>
                      </a:endParaRPr>
                    </a:p>
                  </a:txBody>
                  <a:tcPr marL="7620" marR="7620" marT="7620" marB="0" anchor="b"/>
                </a:tc>
                <a:tc>
                  <a:txBody>
                    <a:bodyPr/>
                    <a:lstStyle/>
                    <a:p>
                      <a:pPr algn="l" fontAlgn="b"/>
                      <a:r>
                        <a:rPr kumimoji="0" lang="fr-CH" sz="1400" u="none" strike="noStrike" kern="1200" dirty="0" smtClean="0">
                          <a:solidFill>
                            <a:schemeClr val="dk1"/>
                          </a:solidFill>
                          <a:effectLst/>
                          <a:latin typeface="+mn-lt"/>
                          <a:ea typeface="+mn-ea"/>
                          <a:cs typeface="+mn-cs"/>
                        </a:rPr>
                        <a:t>P4</a:t>
                      </a:r>
                      <a:endParaRPr kumimoji="0" lang="en-GB" sz="1400" u="none" strike="noStrike" kern="1200" dirty="0">
                        <a:solidFill>
                          <a:schemeClr val="dk1"/>
                        </a:solidFill>
                        <a:effectLst/>
                        <a:latin typeface="+mn-lt"/>
                        <a:ea typeface="+mn-ea"/>
                        <a:cs typeface="+mn-cs"/>
                      </a:endParaRPr>
                    </a:p>
                  </a:txBody>
                  <a:tcPr marL="7620" marR="7620" marT="7620" marB="0" anchor="b"/>
                </a:tc>
              </a:tr>
              <a:tr h="305078">
                <a:tc>
                  <a:txBody>
                    <a:bodyPr/>
                    <a:lstStyle/>
                    <a:p>
                      <a:pPr algn="l" fontAlgn="b"/>
                      <a:r>
                        <a:rPr lang="en-GB" sz="1400" u="none" strike="noStrike" dirty="0" smtClean="0">
                          <a:effectLst/>
                        </a:rPr>
                        <a:t>WP13</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kumimoji="0" lang="fr-CH" sz="1400" u="none" strike="noStrike" kern="1200" dirty="0" err="1" smtClean="0">
                          <a:solidFill>
                            <a:schemeClr val="dk1"/>
                          </a:solidFill>
                          <a:effectLst/>
                          <a:latin typeface="+mn-lt"/>
                          <a:ea typeface="+mn-ea"/>
                          <a:cs typeface="+mn-cs"/>
                        </a:rPr>
                        <a:t>Beam</a:t>
                      </a:r>
                      <a:r>
                        <a:rPr kumimoji="0" lang="fr-CH" sz="1400" u="none" strike="noStrike" kern="1200" baseline="0" dirty="0" smtClean="0">
                          <a:solidFill>
                            <a:schemeClr val="dk1"/>
                          </a:solidFill>
                          <a:effectLst/>
                          <a:latin typeface="+mn-lt"/>
                          <a:ea typeface="+mn-ea"/>
                          <a:cs typeface="+mn-cs"/>
                        </a:rPr>
                        <a:t> </a:t>
                      </a:r>
                      <a:r>
                        <a:rPr kumimoji="0" lang="fr-CH" sz="1400" u="none" strike="noStrike" kern="1200" baseline="0" dirty="0" err="1" smtClean="0">
                          <a:solidFill>
                            <a:schemeClr val="dk1"/>
                          </a:solidFill>
                          <a:effectLst/>
                          <a:latin typeface="+mn-lt"/>
                          <a:ea typeface="+mn-ea"/>
                          <a:cs typeface="+mn-cs"/>
                        </a:rPr>
                        <a:t>Gas</a:t>
                      </a:r>
                      <a:r>
                        <a:rPr kumimoji="0" lang="fr-CH" sz="1400" u="none" strike="noStrike" kern="1200" baseline="0" dirty="0" smtClean="0">
                          <a:solidFill>
                            <a:schemeClr val="dk1"/>
                          </a:solidFill>
                          <a:effectLst/>
                          <a:latin typeface="+mn-lt"/>
                          <a:ea typeface="+mn-ea"/>
                          <a:cs typeface="+mn-cs"/>
                        </a:rPr>
                        <a:t> Vertex Detector (BGV)</a:t>
                      </a:r>
                      <a:endParaRPr kumimoji="0" lang="en-GB" sz="1400" u="none" strike="noStrike" kern="1200" dirty="0">
                        <a:solidFill>
                          <a:schemeClr val="dk1"/>
                        </a:solidFill>
                        <a:effectLst/>
                        <a:latin typeface="+mn-lt"/>
                        <a:ea typeface="+mn-ea"/>
                        <a:cs typeface="+mn-cs"/>
                      </a:endParaRPr>
                    </a:p>
                  </a:txBody>
                  <a:tcPr marL="7620" marR="7620" marT="7620" marB="0" anchor="b"/>
                </a:tc>
                <a:tc>
                  <a:txBody>
                    <a:bodyPr/>
                    <a:lstStyle/>
                    <a:p>
                      <a:pPr algn="l" fontAlgn="b"/>
                      <a:r>
                        <a:rPr kumimoji="0" lang="fr-CH" sz="1400" u="none" strike="noStrike" kern="1200" dirty="0" smtClean="0">
                          <a:solidFill>
                            <a:schemeClr val="dk1"/>
                          </a:solidFill>
                          <a:effectLst/>
                          <a:latin typeface="+mn-lt"/>
                          <a:ea typeface="+mn-ea"/>
                          <a:cs typeface="+mn-cs"/>
                        </a:rPr>
                        <a:t>P4</a:t>
                      </a:r>
                      <a:endParaRPr kumimoji="0" lang="en-GB" sz="1400" u="none" strike="noStrike" kern="1200" dirty="0">
                        <a:solidFill>
                          <a:schemeClr val="dk1"/>
                        </a:solidFill>
                        <a:effectLst/>
                        <a:latin typeface="+mn-lt"/>
                        <a:ea typeface="+mn-ea"/>
                        <a:cs typeface="+mn-cs"/>
                      </a:endParaRPr>
                    </a:p>
                  </a:txBody>
                  <a:tcPr marL="7620" marR="7620" marT="7620" marB="0" anchor="b"/>
                </a:tc>
              </a:tr>
              <a:tr h="388685">
                <a:tc>
                  <a:txBody>
                    <a:bodyPr/>
                    <a:lstStyle/>
                    <a:p>
                      <a:pPr algn="l" fontAlgn="b"/>
                      <a:r>
                        <a:rPr lang="en-GB" sz="1400" u="none" strike="noStrike" dirty="0" smtClean="0">
                          <a:effectLst/>
                        </a:rPr>
                        <a:t>WP14</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kumimoji="0" lang="fr-CH" sz="1400" u="none" strike="noStrike" kern="1200" dirty="0" smtClean="0">
                          <a:solidFill>
                            <a:schemeClr val="dk1"/>
                          </a:solidFill>
                          <a:effectLst/>
                          <a:latin typeface="+mn-lt"/>
                          <a:ea typeface="+mn-ea"/>
                          <a:cs typeface="+mn-cs"/>
                        </a:rPr>
                        <a:t>TDIS</a:t>
                      </a:r>
                      <a:endParaRPr kumimoji="0" lang="en-GB" sz="1400" u="none" strike="noStrike" kern="1200" dirty="0">
                        <a:solidFill>
                          <a:schemeClr val="dk1"/>
                        </a:solidFill>
                        <a:effectLst/>
                        <a:latin typeface="+mn-lt"/>
                        <a:ea typeface="+mn-ea"/>
                        <a:cs typeface="+mn-cs"/>
                      </a:endParaRPr>
                    </a:p>
                  </a:txBody>
                  <a:tcPr marL="7620" marR="7620" marT="7620" marB="0" anchor="b"/>
                </a:tc>
                <a:tc>
                  <a:txBody>
                    <a:bodyPr/>
                    <a:lstStyle/>
                    <a:p>
                      <a:pPr algn="l" fontAlgn="b"/>
                      <a:r>
                        <a:rPr kumimoji="0" lang="fr-CH" sz="1400" u="none" strike="noStrike" kern="1200" dirty="0" smtClean="0">
                          <a:solidFill>
                            <a:schemeClr val="dk1"/>
                          </a:solidFill>
                          <a:effectLst/>
                          <a:latin typeface="+mn-lt"/>
                          <a:ea typeface="+mn-ea"/>
                          <a:cs typeface="+mn-cs"/>
                        </a:rPr>
                        <a:t>P2,P8</a:t>
                      </a:r>
                      <a:endParaRPr kumimoji="0" lang="en-GB" sz="1400" u="none" strike="noStrike" kern="1200" dirty="0">
                        <a:solidFill>
                          <a:schemeClr val="dk1"/>
                        </a:solidFill>
                        <a:effectLst/>
                        <a:latin typeface="+mn-lt"/>
                        <a:ea typeface="+mn-ea"/>
                        <a:cs typeface="+mn-cs"/>
                      </a:endParaRPr>
                    </a:p>
                  </a:txBody>
                  <a:tcPr marL="7620" marR="7620" marT="7620" marB="0" anchor="b"/>
                </a:tc>
              </a:tr>
              <a:tr h="347949">
                <a:tc>
                  <a:txBody>
                    <a:bodyPr/>
                    <a:lstStyle/>
                    <a:p>
                      <a:pPr algn="l" fontAlgn="b"/>
                      <a:r>
                        <a:rPr lang="en-GB" sz="1400" u="none" strike="noStrike" dirty="0" smtClean="0">
                          <a:effectLst/>
                        </a:rPr>
                        <a:t>WP14</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kumimoji="0" lang="fr-CH" sz="1400" u="none" strike="noStrike" kern="1200" dirty="0" err="1" smtClean="0">
                          <a:solidFill>
                            <a:schemeClr val="dk1"/>
                          </a:solidFill>
                          <a:effectLst/>
                          <a:latin typeface="+mn-lt"/>
                          <a:ea typeface="+mn-ea"/>
                          <a:cs typeface="+mn-cs"/>
                        </a:rPr>
                        <a:t>Mask</a:t>
                      </a:r>
                      <a:r>
                        <a:rPr kumimoji="0" lang="fr-CH" sz="1400" u="none" strike="noStrike" kern="1200" dirty="0" smtClean="0">
                          <a:solidFill>
                            <a:schemeClr val="dk1"/>
                          </a:solidFill>
                          <a:effectLst/>
                          <a:latin typeface="+mn-lt"/>
                          <a:ea typeface="+mn-ea"/>
                          <a:cs typeface="+mn-cs"/>
                        </a:rPr>
                        <a:t> for D1</a:t>
                      </a:r>
                      <a:endParaRPr kumimoji="0" lang="en-GB" sz="1400" u="none" strike="noStrike" kern="1200" dirty="0">
                        <a:solidFill>
                          <a:schemeClr val="dk1"/>
                        </a:solidFill>
                        <a:effectLst/>
                        <a:latin typeface="+mn-lt"/>
                        <a:ea typeface="+mn-ea"/>
                        <a:cs typeface="+mn-cs"/>
                      </a:endParaRPr>
                    </a:p>
                  </a:txBody>
                  <a:tcPr marL="7620" marR="7620" marT="7620" marB="0" anchor="b"/>
                </a:tc>
                <a:tc>
                  <a:txBody>
                    <a:bodyPr/>
                    <a:lstStyle/>
                    <a:p>
                      <a:pPr algn="l" fontAlgn="b"/>
                      <a:r>
                        <a:rPr kumimoji="0" lang="fr-CH" sz="1400" u="none" strike="noStrike" kern="1200" dirty="0" smtClean="0">
                          <a:solidFill>
                            <a:schemeClr val="dk1"/>
                          </a:solidFill>
                          <a:effectLst/>
                          <a:latin typeface="+mn-lt"/>
                          <a:ea typeface="+mn-ea"/>
                          <a:cs typeface="+mn-cs"/>
                        </a:rPr>
                        <a:t>P2, P8</a:t>
                      </a:r>
                      <a:endParaRPr kumimoji="0" lang="en-GB" sz="1400" u="none" strike="noStrike" kern="1200" dirty="0">
                        <a:solidFill>
                          <a:schemeClr val="dk1"/>
                        </a:solidFill>
                        <a:effectLst/>
                        <a:latin typeface="+mn-lt"/>
                        <a:ea typeface="+mn-ea"/>
                        <a:cs typeface="+mn-cs"/>
                      </a:endParaRPr>
                    </a:p>
                  </a:txBody>
                  <a:tcPr marL="7620" marR="7620" marT="7620" marB="0" anchor="b"/>
                </a:tc>
              </a:tr>
            </a:tbl>
          </a:graphicData>
        </a:graphic>
      </p:graphicFrame>
      <p:sp>
        <p:nvSpPr>
          <p:cNvPr id="4" name="TextBox 3"/>
          <p:cNvSpPr txBox="1"/>
          <p:nvPr/>
        </p:nvSpPr>
        <p:spPr>
          <a:xfrm>
            <a:off x="321187" y="2195168"/>
            <a:ext cx="7948790" cy="369332"/>
          </a:xfrm>
          <a:prstGeom prst="rect">
            <a:avLst/>
          </a:prstGeom>
          <a:noFill/>
        </p:spPr>
        <p:txBody>
          <a:bodyPr wrap="square" rtlCol="0">
            <a:spAutoFit/>
          </a:bodyPr>
          <a:lstStyle/>
          <a:p>
            <a:r>
              <a:rPr lang="fr-CH" b="1" baseline="30000" dirty="0" smtClean="0"/>
              <a:t>1 </a:t>
            </a:r>
            <a:r>
              <a:rPr lang="fr-CH" b="1" dirty="0" err="1" smtClean="0"/>
              <a:t>WPs</a:t>
            </a:r>
            <a:r>
              <a:rPr lang="fr-CH" b="1" dirty="0" smtClean="0"/>
              <a:t> AND EQUIPMENT REQUIRING VACUUM INTERVENTION</a:t>
            </a:r>
            <a:endParaRPr lang="en-GB" b="1" dirty="0"/>
          </a:p>
        </p:txBody>
      </p:sp>
      <p:sp>
        <p:nvSpPr>
          <p:cNvPr id="16" name="Rounded Rectangle 15"/>
          <p:cNvSpPr/>
          <p:nvPr/>
        </p:nvSpPr>
        <p:spPr>
          <a:xfrm>
            <a:off x="7380716" y="5331051"/>
            <a:ext cx="1450670" cy="636402"/>
          </a:xfrm>
          <a:prstGeom prst="roundRect">
            <a:avLst/>
          </a:prstGeom>
          <a:ln>
            <a:noFill/>
          </a:ln>
        </p:spPr>
        <p:style>
          <a:lnRef idx="1">
            <a:schemeClr val="accent4"/>
          </a:lnRef>
          <a:fillRef idx="3">
            <a:schemeClr val="accent4"/>
          </a:fillRef>
          <a:effectRef idx="2">
            <a:schemeClr val="accent4"/>
          </a:effectRef>
          <a:fontRef idx="minor">
            <a:schemeClr val="lt1"/>
          </a:fontRef>
        </p:style>
        <p:txBody>
          <a:bodyPr rtlCol="0" anchor="ctr"/>
          <a:lstStyle/>
          <a:p>
            <a:pPr algn="ctr"/>
            <a:r>
              <a:rPr lang="fr-CH" sz="1600" b="1" dirty="0" err="1" smtClean="0"/>
              <a:t>Courtesy</a:t>
            </a:r>
            <a:r>
              <a:rPr lang="fr-CH" sz="1600" b="1" dirty="0" smtClean="0"/>
              <a:t>: </a:t>
            </a:r>
          </a:p>
          <a:p>
            <a:pPr algn="ctr"/>
            <a:r>
              <a:rPr lang="fr-CH" sz="1600" b="1" dirty="0" smtClean="0"/>
              <a:t>V. </a:t>
            </a:r>
            <a:r>
              <a:rPr lang="fr-CH" sz="1600" b="1" dirty="0" err="1" smtClean="0"/>
              <a:t>Baglin</a:t>
            </a:r>
            <a:endParaRPr lang="en-GB" sz="1600" dirty="0"/>
          </a:p>
        </p:txBody>
      </p:sp>
    </p:spTree>
    <p:extLst>
      <p:ext uri="{BB962C8B-B14F-4D97-AF65-F5344CB8AC3E}">
        <p14:creationId xmlns:p14="http://schemas.microsoft.com/office/powerpoint/2010/main" val="268273536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FA004B2-1541-5046-B6F2-22AF56585712}" type="slidenum">
              <a:rPr lang="en-US" smtClean="0"/>
              <a:t>19</a:t>
            </a:fld>
            <a:endParaRPr lang="en-US"/>
          </a:p>
        </p:txBody>
      </p:sp>
      <p:sp>
        <p:nvSpPr>
          <p:cNvPr id="2" name="Title 1"/>
          <p:cNvSpPr>
            <a:spLocks noGrp="1"/>
          </p:cNvSpPr>
          <p:nvPr>
            <p:ph type="title"/>
          </p:nvPr>
        </p:nvSpPr>
        <p:spPr/>
        <p:txBody>
          <a:bodyPr/>
          <a:lstStyle/>
          <a:p>
            <a:r>
              <a:rPr lang="en-US" dirty="0" smtClean="0">
                <a:effectLst/>
              </a:rPr>
              <a:t>WP 13 – </a:t>
            </a:r>
            <a:r>
              <a:rPr lang="en-US" dirty="0" smtClean="0"/>
              <a:t>Beam diagnostics</a:t>
            </a:r>
            <a:endParaRPr lang="en-US" dirty="0">
              <a:effectLst/>
            </a:endParaRPr>
          </a:p>
        </p:txBody>
      </p:sp>
      <p:sp>
        <p:nvSpPr>
          <p:cNvPr id="9" name="L-Shape 8"/>
          <p:cNvSpPr/>
          <p:nvPr/>
        </p:nvSpPr>
        <p:spPr>
          <a:xfrm>
            <a:off x="278874" y="5065693"/>
            <a:ext cx="170121" cy="159489"/>
          </a:xfrm>
          <a:prstGeom prst="corner">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10" name="TextBox 9"/>
          <p:cNvSpPr txBox="1"/>
          <p:nvPr/>
        </p:nvSpPr>
        <p:spPr>
          <a:xfrm>
            <a:off x="324947" y="4951627"/>
            <a:ext cx="2256268" cy="369332"/>
          </a:xfrm>
          <a:prstGeom prst="rect">
            <a:avLst/>
          </a:prstGeom>
          <a:noFill/>
        </p:spPr>
        <p:txBody>
          <a:bodyPr wrap="square" rtlCol="0">
            <a:spAutoFit/>
          </a:bodyPr>
          <a:lstStyle/>
          <a:p>
            <a:pPr algn="r"/>
            <a:r>
              <a:rPr lang="en-US" dirty="0" smtClean="0"/>
              <a:t>Fast wire scanners</a:t>
            </a:r>
            <a:endParaRPr lang="en-GB" dirty="0" smtClean="0"/>
          </a:p>
        </p:txBody>
      </p:sp>
      <p:sp>
        <p:nvSpPr>
          <p:cNvPr id="50" name="Rectangle 49"/>
          <p:cNvSpPr/>
          <p:nvPr/>
        </p:nvSpPr>
        <p:spPr>
          <a:xfrm>
            <a:off x="465652" y="5259595"/>
            <a:ext cx="671980" cy="369332"/>
          </a:xfrm>
          <a:prstGeom prst="rect">
            <a:avLst/>
          </a:prstGeom>
        </p:spPr>
        <p:txBody>
          <a:bodyPr wrap="none">
            <a:spAutoFit/>
          </a:bodyPr>
          <a:lstStyle/>
          <a:p>
            <a:pPr algn="r"/>
            <a:r>
              <a:rPr lang="en-US" dirty="0"/>
              <a:t>BGV</a:t>
            </a:r>
            <a:endParaRPr lang="es-ES_tradnl" dirty="0"/>
          </a:p>
        </p:txBody>
      </p:sp>
      <p:sp>
        <p:nvSpPr>
          <p:cNvPr id="53" name="Cloud 52"/>
          <p:cNvSpPr/>
          <p:nvPr/>
        </p:nvSpPr>
        <p:spPr>
          <a:xfrm>
            <a:off x="236348" y="5373661"/>
            <a:ext cx="251057" cy="159488"/>
          </a:xfrm>
          <a:prstGeom prst="cloud">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pic>
        <p:nvPicPr>
          <p:cNvPr id="16"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28016" y="1443048"/>
            <a:ext cx="5267167" cy="3553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L-Shape 2"/>
          <p:cNvSpPr/>
          <p:nvPr/>
        </p:nvSpPr>
        <p:spPr>
          <a:xfrm>
            <a:off x="1798638" y="2080171"/>
            <a:ext cx="170121" cy="159489"/>
          </a:xfrm>
          <a:prstGeom prst="corner">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8" name="L-Shape 7"/>
          <p:cNvSpPr/>
          <p:nvPr/>
        </p:nvSpPr>
        <p:spPr>
          <a:xfrm>
            <a:off x="2363683" y="2020452"/>
            <a:ext cx="170121" cy="159489"/>
          </a:xfrm>
          <a:prstGeom prst="corner">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51" name="Cloud 50"/>
          <p:cNvSpPr/>
          <p:nvPr/>
        </p:nvSpPr>
        <p:spPr>
          <a:xfrm>
            <a:off x="1530558" y="2144078"/>
            <a:ext cx="251057" cy="159488"/>
          </a:xfrm>
          <a:prstGeom prst="cloud">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52" name="Cloud 51"/>
          <p:cNvSpPr/>
          <p:nvPr/>
        </p:nvSpPr>
        <p:spPr>
          <a:xfrm>
            <a:off x="2569794" y="2037344"/>
            <a:ext cx="251057" cy="159488"/>
          </a:xfrm>
          <a:prstGeom prst="cloud">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graphicFrame>
        <p:nvGraphicFramePr>
          <p:cNvPr id="63" name="Table 62"/>
          <p:cNvGraphicFramePr>
            <a:graphicFrameLocks noGrp="1"/>
          </p:cNvGraphicFramePr>
          <p:nvPr>
            <p:extLst>
              <p:ext uri="{D42A27DB-BD31-4B8C-83A1-F6EECF244321}">
                <p14:modId xmlns:p14="http://schemas.microsoft.com/office/powerpoint/2010/main" val="2256833066"/>
              </p:ext>
            </p:extLst>
          </p:nvPr>
        </p:nvGraphicFramePr>
        <p:xfrm>
          <a:off x="4996734" y="949333"/>
          <a:ext cx="3955242" cy="3595102"/>
        </p:xfrm>
        <a:graphic>
          <a:graphicData uri="http://schemas.openxmlformats.org/drawingml/2006/table">
            <a:tbl>
              <a:tblPr firstRow="1" bandRow="1">
                <a:tableStyleId>{5C22544A-7EE6-4342-B048-85BDC9FD1C3A}</a:tableStyleId>
              </a:tblPr>
              <a:tblGrid>
                <a:gridCol w="1642032"/>
                <a:gridCol w="1124490"/>
                <a:gridCol w="1188720"/>
              </a:tblGrid>
              <a:tr h="369769">
                <a:tc>
                  <a:txBody>
                    <a:bodyPr/>
                    <a:lstStyle/>
                    <a:p>
                      <a:r>
                        <a:rPr lang="fr-CH" dirty="0" smtClean="0"/>
                        <a:t>Equipment</a:t>
                      </a:r>
                      <a:endParaRPr lang="en-GB" dirty="0"/>
                    </a:p>
                  </a:txBody>
                  <a:tcPr/>
                </a:tc>
                <a:tc>
                  <a:txBody>
                    <a:bodyPr/>
                    <a:lstStyle/>
                    <a:p>
                      <a:r>
                        <a:rPr lang="fr-CH" dirty="0" err="1" smtClean="0"/>
                        <a:t>Quantity</a:t>
                      </a:r>
                      <a:endParaRPr lang="en-GB" dirty="0"/>
                    </a:p>
                  </a:txBody>
                  <a:tcPr/>
                </a:tc>
                <a:tc>
                  <a:txBody>
                    <a:bodyPr/>
                    <a:lstStyle/>
                    <a:p>
                      <a:r>
                        <a:rPr lang="fr-CH" dirty="0" smtClean="0"/>
                        <a:t>Location</a:t>
                      </a:r>
                      <a:endParaRPr lang="en-GB" dirty="0"/>
                    </a:p>
                  </a:txBody>
                  <a:tcPr/>
                </a:tc>
              </a:tr>
              <a:tr h="638231">
                <a:tc>
                  <a:txBody>
                    <a:bodyPr/>
                    <a:lstStyle/>
                    <a:p>
                      <a:r>
                        <a:rPr lang="fr-CH" sz="1600" dirty="0" err="1" smtClean="0"/>
                        <a:t>Beam</a:t>
                      </a:r>
                      <a:r>
                        <a:rPr lang="fr-CH" sz="1600" dirty="0" smtClean="0"/>
                        <a:t> </a:t>
                      </a:r>
                      <a:r>
                        <a:rPr lang="fr-CH" sz="1600" dirty="0" err="1" smtClean="0"/>
                        <a:t>gas</a:t>
                      </a:r>
                      <a:r>
                        <a:rPr lang="fr-CH" sz="1600" dirty="0" smtClean="0"/>
                        <a:t> vertex</a:t>
                      </a:r>
                      <a:r>
                        <a:rPr lang="fr-CH" sz="1600" baseline="0" dirty="0" smtClean="0"/>
                        <a:t> detector</a:t>
                      </a:r>
                      <a:endParaRPr lang="en-GB" sz="1600" dirty="0"/>
                    </a:p>
                  </a:txBody>
                  <a:tcPr/>
                </a:tc>
                <a:tc>
                  <a:txBody>
                    <a:bodyPr/>
                    <a:lstStyle/>
                    <a:p>
                      <a:r>
                        <a:rPr lang="fr-CH" sz="1600" dirty="0" smtClean="0"/>
                        <a:t>1 proto.</a:t>
                      </a:r>
                      <a:endParaRPr lang="en-GB" sz="1600" dirty="0"/>
                    </a:p>
                  </a:txBody>
                  <a:tcPr/>
                </a:tc>
                <a:tc>
                  <a:txBody>
                    <a:bodyPr/>
                    <a:lstStyle/>
                    <a:p>
                      <a:r>
                        <a:rPr lang="fr-CH" sz="1600" dirty="0" smtClean="0"/>
                        <a:t>P4</a:t>
                      </a:r>
                      <a:endParaRPr lang="en-GB" sz="1600" dirty="0"/>
                    </a:p>
                  </a:txBody>
                  <a:tcPr/>
                </a:tc>
              </a:tr>
              <a:tr h="638231">
                <a:tc>
                  <a:txBody>
                    <a:bodyPr/>
                    <a:lstStyle/>
                    <a:p>
                      <a:r>
                        <a:rPr lang="fr-CH" sz="1600" dirty="0" err="1" smtClean="0"/>
                        <a:t>Fast</a:t>
                      </a:r>
                      <a:r>
                        <a:rPr lang="fr-CH" sz="1600" dirty="0" smtClean="0"/>
                        <a:t> </a:t>
                      </a:r>
                      <a:r>
                        <a:rPr lang="fr-CH" sz="1600" dirty="0" err="1" smtClean="0"/>
                        <a:t>wire</a:t>
                      </a:r>
                      <a:r>
                        <a:rPr lang="fr-CH" sz="1600" dirty="0" smtClean="0"/>
                        <a:t> scanners</a:t>
                      </a:r>
                      <a:endParaRPr lang="en-GB" sz="1600" dirty="0"/>
                    </a:p>
                  </a:txBody>
                  <a:tcPr/>
                </a:tc>
                <a:tc>
                  <a:txBody>
                    <a:bodyPr/>
                    <a:lstStyle/>
                    <a:p>
                      <a:r>
                        <a:rPr lang="fr-CH" sz="1600" dirty="0" smtClean="0"/>
                        <a:t>1 proto.</a:t>
                      </a:r>
                      <a:endParaRPr lang="en-GB" sz="1600" dirty="0"/>
                    </a:p>
                  </a:txBody>
                  <a:tcPr/>
                </a:tc>
                <a:tc>
                  <a:txBody>
                    <a:bodyPr/>
                    <a:lstStyle/>
                    <a:p>
                      <a:r>
                        <a:rPr lang="fr-CH" sz="1600" dirty="0" smtClean="0"/>
                        <a:t>P4</a:t>
                      </a:r>
                      <a:endParaRPr lang="en-GB" sz="1600" dirty="0"/>
                    </a:p>
                  </a:txBody>
                  <a:tcPr/>
                </a:tc>
              </a:tr>
              <a:tr h="638231">
                <a:tc>
                  <a:txBody>
                    <a:bodyPr/>
                    <a:lstStyle/>
                    <a:p>
                      <a:r>
                        <a:rPr lang="fr-CH" sz="1600" dirty="0" smtClean="0"/>
                        <a:t>High</a:t>
                      </a:r>
                      <a:r>
                        <a:rPr lang="fr-CH" sz="1600" baseline="0" dirty="0" smtClean="0"/>
                        <a:t> </a:t>
                      </a:r>
                      <a:r>
                        <a:rPr lang="fr-CH" sz="1600" baseline="0" err="1" smtClean="0"/>
                        <a:t>bandwidth</a:t>
                      </a:r>
                      <a:r>
                        <a:rPr lang="fr-CH" sz="1600" smtClean="0"/>
                        <a:t> pick-ups</a:t>
                      </a:r>
                      <a:endParaRPr lang="en-GB" sz="1600" dirty="0"/>
                    </a:p>
                  </a:txBody>
                  <a:tcPr/>
                </a:tc>
                <a:tc>
                  <a:txBody>
                    <a:bodyPr/>
                    <a:lstStyle/>
                    <a:p>
                      <a:r>
                        <a:rPr lang="fr-CH" sz="1600" dirty="0" smtClean="0"/>
                        <a:t>1 (SPS)+ 2</a:t>
                      </a:r>
                      <a:r>
                        <a:rPr lang="fr-CH" sz="1600" baseline="0" dirty="0" smtClean="0"/>
                        <a:t> proto.</a:t>
                      </a:r>
                      <a:endParaRPr lang="en-GB" sz="1600" dirty="0"/>
                    </a:p>
                  </a:txBody>
                  <a:tcPr/>
                </a:tc>
                <a:tc>
                  <a:txBody>
                    <a:bodyPr/>
                    <a:lstStyle/>
                    <a:p>
                      <a:r>
                        <a:rPr lang="fr-CH" sz="1600" dirty="0" smtClean="0"/>
                        <a:t>P4</a:t>
                      </a:r>
                      <a:endParaRPr lang="en-GB" sz="1600" dirty="0"/>
                    </a:p>
                  </a:txBody>
                  <a:tcPr/>
                </a:tc>
              </a:tr>
              <a:tr h="638231">
                <a:tc>
                  <a:txBody>
                    <a:bodyPr/>
                    <a:lstStyle/>
                    <a:p>
                      <a:r>
                        <a:rPr lang="fr-CH" sz="1600" dirty="0" err="1" smtClean="0"/>
                        <a:t>Prep</a:t>
                      </a:r>
                      <a:r>
                        <a:rPr lang="fr-CH" sz="1600" dirty="0" smtClean="0"/>
                        <a:t>. </a:t>
                      </a:r>
                      <a:r>
                        <a:rPr lang="fr-CH" sz="1600" dirty="0" err="1" smtClean="0"/>
                        <a:t>works</a:t>
                      </a:r>
                      <a:r>
                        <a:rPr lang="fr-CH" sz="1600" dirty="0" smtClean="0"/>
                        <a:t> for halo</a:t>
                      </a:r>
                      <a:r>
                        <a:rPr lang="fr-CH" sz="1600" baseline="0" dirty="0" smtClean="0"/>
                        <a:t> diagnostic </a:t>
                      </a:r>
                      <a:r>
                        <a:rPr lang="fr-CH" sz="1600" baseline="0" dirty="0" err="1" smtClean="0"/>
                        <a:t>systems</a:t>
                      </a:r>
                      <a:r>
                        <a:rPr lang="fr-CH" sz="1600" baseline="0" dirty="0" smtClean="0"/>
                        <a:t> on </a:t>
                      </a:r>
                      <a:r>
                        <a:rPr lang="fr-CH" sz="1600" baseline="0" dirty="0" err="1" smtClean="0"/>
                        <a:t>synchroton</a:t>
                      </a:r>
                      <a:r>
                        <a:rPr lang="fr-CH" sz="1600" baseline="0" dirty="0" smtClean="0"/>
                        <a:t> light monitor</a:t>
                      </a:r>
                      <a:endParaRPr lang="en-GB" sz="1600" dirty="0"/>
                    </a:p>
                  </a:txBody>
                  <a:tcPr/>
                </a:tc>
                <a:tc>
                  <a:txBody>
                    <a:bodyPr/>
                    <a:lstStyle/>
                    <a:p>
                      <a:r>
                        <a:rPr lang="fr-CH" sz="1600" dirty="0" smtClean="0"/>
                        <a:t>-</a:t>
                      </a:r>
                      <a:endParaRPr lang="en-GB" sz="1600" dirty="0"/>
                    </a:p>
                  </a:txBody>
                  <a:tcPr/>
                </a:tc>
                <a:tc>
                  <a:txBody>
                    <a:bodyPr/>
                    <a:lstStyle/>
                    <a:p>
                      <a:r>
                        <a:rPr lang="fr-CH" sz="1600" dirty="0" smtClean="0"/>
                        <a:t>P4</a:t>
                      </a:r>
                      <a:endParaRPr lang="en-GB" sz="1600" dirty="0"/>
                    </a:p>
                  </a:txBody>
                  <a:tcPr/>
                </a:tc>
              </a:tr>
            </a:tbl>
          </a:graphicData>
        </a:graphic>
      </p:graphicFrame>
      <p:sp>
        <p:nvSpPr>
          <p:cNvPr id="17" name="Flowchart: Connector 16"/>
          <p:cNvSpPr/>
          <p:nvPr/>
        </p:nvSpPr>
        <p:spPr>
          <a:xfrm>
            <a:off x="304497" y="5678826"/>
            <a:ext cx="108000" cy="108000"/>
          </a:xfrm>
          <a:prstGeom prst="flowChartConnector">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21" name="Rectangle 20"/>
          <p:cNvSpPr/>
          <p:nvPr/>
        </p:nvSpPr>
        <p:spPr>
          <a:xfrm>
            <a:off x="462604" y="5540011"/>
            <a:ext cx="2698175" cy="369332"/>
          </a:xfrm>
          <a:prstGeom prst="rect">
            <a:avLst/>
          </a:prstGeom>
        </p:spPr>
        <p:txBody>
          <a:bodyPr wrap="none">
            <a:spAutoFit/>
          </a:bodyPr>
          <a:lstStyle/>
          <a:p>
            <a:r>
              <a:rPr lang="fr-CH" dirty="0"/>
              <a:t>High </a:t>
            </a:r>
            <a:r>
              <a:rPr lang="fr-CH" err="1"/>
              <a:t>bandwidth</a:t>
            </a:r>
            <a:r>
              <a:rPr lang="fr-CH"/>
              <a:t> </a:t>
            </a:r>
            <a:r>
              <a:rPr lang="fr-CH" smtClean="0"/>
              <a:t>pick-ups</a:t>
            </a:r>
            <a:endParaRPr lang="en-GB" dirty="0"/>
          </a:p>
        </p:txBody>
      </p:sp>
      <p:sp>
        <p:nvSpPr>
          <p:cNvPr id="22" name="Rectangle 21"/>
          <p:cNvSpPr/>
          <p:nvPr/>
        </p:nvSpPr>
        <p:spPr>
          <a:xfrm>
            <a:off x="465652" y="5784571"/>
            <a:ext cx="6532558" cy="369332"/>
          </a:xfrm>
          <a:prstGeom prst="rect">
            <a:avLst/>
          </a:prstGeom>
        </p:spPr>
        <p:txBody>
          <a:bodyPr wrap="none">
            <a:spAutoFit/>
          </a:bodyPr>
          <a:lstStyle/>
          <a:p>
            <a:r>
              <a:rPr lang="fr-CH" dirty="0" err="1" smtClean="0"/>
              <a:t>Prep</a:t>
            </a:r>
            <a:r>
              <a:rPr lang="fr-CH" dirty="0" smtClean="0"/>
              <a:t>. </a:t>
            </a:r>
            <a:r>
              <a:rPr lang="fr-CH" dirty="0"/>
              <a:t>f</a:t>
            </a:r>
            <a:r>
              <a:rPr lang="fr-CH" dirty="0" smtClean="0"/>
              <a:t>or halo </a:t>
            </a:r>
            <a:r>
              <a:rPr lang="fr-CH" dirty="0"/>
              <a:t>diagnostic </a:t>
            </a:r>
            <a:r>
              <a:rPr lang="fr-CH" dirty="0" err="1"/>
              <a:t>systems</a:t>
            </a:r>
            <a:r>
              <a:rPr lang="fr-CH" dirty="0"/>
              <a:t> on </a:t>
            </a:r>
            <a:r>
              <a:rPr lang="fr-CH" dirty="0" err="1"/>
              <a:t>synchroton</a:t>
            </a:r>
            <a:r>
              <a:rPr lang="fr-CH" dirty="0"/>
              <a:t> light monitor</a:t>
            </a:r>
            <a:endParaRPr lang="en-GB" dirty="0"/>
          </a:p>
        </p:txBody>
      </p:sp>
      <p:sp>
        <p:nvSpPr>
          <p:cNvPr id="25" name="Flowchart: Connector 24"/>
          <p:cNvSpPr/>
          <p:nvPr/>
        </p:nvSpPr>
        <p:spPr>
          <a:xfrm>
            <a:off x="1860759" y="1868309"/>
            <a:ext cx="108000" cy="108000"/>
          </a:xfrm>
          <a:prstGeom prst="flowChartConnector">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cxnSp>
        <p:nvCxnSpPr>
          <p:cNvPr id="24" name="Straight Connector 23"/>
          <p:cNvCxnSpPr/>
          <p:nvPr/>
        </p:nvCxnSpPr>
        <p:spPr>
          <a:xfrm>
            <a:off x="222850" y="5986670"/>
            <a:ext cx="288000" cy="0"/>
          </a:xfrm>
          <a:prstGeom prst="line">
            <a:avLst/>
          </a:prstGeom>
          <a:solidFill>
            <a:srgbClr val="92D050"/>
          </a:solidFill>
          <a:ln w="28575">
            <a:solidFill>
              <a:schemeClr val="accent5"/>
            </a:solidFill>
            <a:prstDash val="sysDash"/>
          </a:ln>
          <a:effectLst/>
        </p:spPr>
        <p:style>
          <a:lnRef idx="3">
            <a:schemeClr val="accent6"/>
          </a:lnRef>
          <a:fillRef idx="0">
            <a:schemeClr val="accent6"/>
          </a:fillRef>
          <a:effectRef idx="2">
            <a:schemeClr val="accent6"/>
          </a:effectRef>
          <a:fontRef idx="minor">
            <a:schemeClr val="tx1"/>
          </a:fontRef>
        </p:style>
      </p:cxnSp>
      <p:cxnSp>
        <p:nvCxnSpPr>
          <p:cNvPr id="26" name="Straight Connector 25"/>
          <p:cNvCxnSpPr/>
          <p:nvPr/>
        </p:nvCxnSpPr>
        <p:spPr>
          <a:xfrm>
            <a:off x="1968759" y="2307559"/>
            <a:ext cx="288000" cy="0"/>
          </a:xfrm>
          <a:prstGeom prst="line">
            <a:avLst/>
          </a:prstGeom>
          <a:solidFill>
            <a:srgbClr val="92D050"/>
          </a:solidFill>
          <a:ln w="28575">
            <a:solidFill>
              <a:schemeClr val="accent5"/>
            </a:solidFill>
            <a:prstDash val="sysDash"/>
          </a:ln>
          <a:effectLst/>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18521837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2</a:t>
            </a:fld>
            <a:endParaRPr lang="en-US"/>
          </a:p>
        </p:txBody>
      </p:sp>
      <p:sp>
        <p:nvSpPr>
          <p:cNvPr id="3" name="Title 2"/>
          <p:cNvSpPr>
            <a:spLocks noGrp="1"/>
          </p:cNvSpPr>
          <p:nvPr>
            <p:ph type="title"/>
          </p:nvPr>
        </p:nvSpPr>
        <p:spPr/>
        <p:txBody>
          <a:bodyPr/>
          <a:lstStyle/>
          <a:p>
            <a:r>
              <a:rPr lang="fr-CH" dirty="0" smtClean="0"/>
              <a:t>Agenda</a:t>
            </a:r>
            <a:endParaRPr lang="en-GB" dirty="0"/>
          </a:p>
        </p:txBody>
      </p:sp>
      <p:sp>
        <p:nvSpPr>
          <p:cNvPr id="4" name="Content Placeholder 3"/>
          <p:cNvSpPr>
            <a:spLocks noGrp="1"/>
          </p:cNvSpPr>
          <p:nvPr>
            <p:ph idx="1"/>
          </p:nvPr>
        </p:nvSpPr>
        <p:spPr/>
        <p:txBody>
          <a:bodyPr/>
          <a:lstStyle/>
          <a:p>
            <a:r>
              <a:rPr lang="fr-CH" dirty="0" smtClean="0"/>
              <a:t>HL-LHC </a:t>
            </a:r>
            <a:r>
              <a:rPr lang="fr-CH" dirty="0" err="1" smtClean="0"/>
              <a:t>baseline</a:t>
            </a:r>
            <a:r>
              <a:rPr lang="fr-CH" dirty="0" smtClean="0"/>
              <a:t> </a:t>
            </a:r>
            <a:r>
              <a:rPr lang="fr-CH" dirty="0" err="1" smtClean="0"/>
              <a:t>evolution</a:t>
            </a:r>
            <a:endParaRPr lang="fr-CH" dirty="0" smtClean="0"/>
          </a:p>
          <a:p>
            <a:r>
              <a:rPr lang="fr-CH" dirty="0" err="1" smtClean="0"/>
              <a:t>Overview</a:t>
            </a:r>
            <a:r>
              <a:rPr lang="fr-CH" dirty="0" smtClean="0"/>
              <a:t> of LS2 installation </a:t>
            </a:r>
            <a:r>
              <a:rPr lang="fr-CH" dirty="0" err="1" smtClean="0"/>
              <a:t>works</a:t>
            </a:r>
            <a:r>
              <a:rPr lang="fr-CH" dirty="0" smtClean="0"/>
              <a:t> on the LHC </a:t>
            </a:r>
            <a:r>
              <a:rPr lang="fr-CH" dirty="0" err="1" smtClean="0"/>
              <a:t>Layout</a:t>
            </a:r>
            <a:endParaRPr lang="fr-CH" dirty="0" smtClean="0"/>
          </a:p>
          <a:p>
            <a:r>
              <a:rPr lang="fr-CH" dirty="0" smtClean="0"/>
              <a:t>LS2 installation </a:t>
            </a:r>
            <a:r>
              <a:rPr lang="fr-CH" dirty="0" err="1" smtClean="0"/>
              <a:t>works</a:t>
            </a:r>
            <a:r>
              <a:rPr lang="fr-CH" dirty="0" smtClean="0"/>
              <a:t> </a:t>
            </a:r>
            <a:r>
              <a:rPr lang="fr-CH" dirty="0" err="1" smtClean="0"/>
              <a:t>detailed</a:t>
            </a:r>
            <a:r>
              <a:rPr lang="fr-CH" dirty="0" smtClean="0"/>
              <a:t> by WP</a:t>
            </a:r>
          </a:p>
          <a:p>
            <a:r>
              <a:rPr lang="fr-CH" dirty="0" smtClean="0"/>
              <a:t>Wrap up: </a:t>
            </a:r>
            <a:r>
              <a:rPr lang="fr-CH" dirty="0" err="1" smtClean="0"/>
              <a:t>summary</a:t>
            </a:r>
            <a:r>
              <a:rPr lang="fr-CH" dirty="0" smtClean="0"/>
              <a:t> of all LS2 </a:t>
            </a:r>
            <a:r>
              <a:rPr lang="fr-CH" dirty="0" err="1" smtClean="0"/>
              <a:t>works</a:t>
            </a:r>
            <a:r>
              <a:rPr lang="fr-CH" dirty="0" smtClean="0"/>
              <a:t> for HL-LHC</a:t>
            </a:r>
          </a:p>
        </p:txBody>
      </p:sp>
      <p:sp>
        <p:nvSpPr>
          <p:cNvPr id="5" name="Footer Placeholder 4"/>
          <p:cNvSpPr>
            <a:spLocks noGrp="1"/>
          </p:cNvSpPr>
          <p:nvPr>
            <p:ph type="ftr" sz="quarter" idx="3"/>
          </p:nvPr>
        </p:nvSpPr>
        <p:spPr/>
        <p:txBody>
          <a:bodyPr/>
          <a:lstStyle/>
          <a:p>
            <a:endParaRPr lang="en-GB" dirty="0"/>
          </a:p>
        </p:txBody>
      </p:sp>
    </p:spTree>
    <p:extLst>
      <p:ext uri="{BB962C8B-B14F-4D97-AF65-F5344CB8AC3E}">
        <p14:creationId xmlns:p14="http://schemas.microsoft.com/office/powerpoint/2010/main" val="23544193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28016" y="1443048"/>
            <a:ext cx="5267167" cy="3553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4" name="Trapezoid 33"/>
          <p:cNvSpPr/>
          <p:nvPr/>
        </p:nvSpPr>
        <p:spPr>
          <a:xfrm>
            <a:off x="940484" y="4217544"/>
            <a:ext cx="180000" cy="144000"/>
          </a:xfrm>
          <a:prstGeom prst="trapezoid">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36" name="Trapezoid 35"/>
          <p:cNvSpPr/>
          <p:nvPr/>
        </p:nvSpPr>
        <p:spPr>
          <a:xfrm>
            <a:off x="547647" y="5065540"/>
            <a:ext cx="212651" cy="152896"/>
          </a:xfrm>
          <a:prstGeom prst="trapezoid">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37" name="TextBox 36"/>
          <p:cNvSpPr txBox="1"/>
          <p:nvPr/>
        </p:nvSpPr>
        <p:spPr>
          <a:xfrm>
            <a:off x="730520" y="4967420"/>
            <a:ext cx="1995646" cy="369332"/>
          </a:xfrm>
          <a:prstGeom prst="rect">
            <a:avLst/>
          </a:prstGeom>
          <a:noFill/>
        </p:spPr>
        <p:txBody>
          <a:bodyPr wrap="square" rtlCol="0">
            <a:spAutoFit/>
          </a:bodyPr>
          <a:lstStyle/>
          <a:p>
            <a:r>
              <a:rPr lang="en-US" dirty="0" smtClean="0"/>
              <a:t>TDIS</a:t>
            </a:r>
            <a:endParaRPr lang="en-GB" dirty="0" smtClean="0"/>
          </a:p>
        </p:txBody>
      </p:sp>
      <p:sp>
        <p:nvSpPr>
          <p:cNvPr id="44" name="Lightning Bolt 43"/>
          <p:cNvSpPr/>
          <p:nvPr/>
        </p:nvSpPr>
        <p:spPr>
          <a:xfrm>
            <a:off x="547647" y="5465116"/>
            <a:ext cx="247072" cy="162563"/>
          </a:xfrm>
          <a:prstGeom prst="lightningBol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47" name="TextBox 46"/>
          <p:cNvSpPr txBox="1"/>
          <p:nvPr/>
        </p:nvSpPr>
        <p:spPr>
          <a:xfrm>
            <a:off x="760298" y="5336752"/>
            <a:ext cx="2568372" cy="369332"/>
          </a:xfrm>
          <a:prstGeom prst="rect">
            <a:avLst/>
          </a:prstGeom>
          <a:noFill/>
        </p:spPr>
        <p:txBody>
          <a:bodyPr wrap="square" rtlCol="0">
            <a:spAutoFit/>
          </a:bodyPr>
          <a:lstStyle/>
          <a:p>
            <a:r>
              <a:rPr lang="en-US" dirty="0" smtClean="0"/>
              <a:t>Mask for D1</a:t>
            </a:r>
            <a:endParaRPr lang="en-GB" dirty="0" smtClean="0"/>
          </a:p>
        </p:txBody>
      </p:sp>
      <p:sp>
        <p:nvSpPr>
          <p:cNvPr id="5" name="Slide Number Placeholder 4"/>
          <p:cNvSpPr>
            <a:spLocks noGrp="1"/>
          </p:cNvSpPr>
          <p:nvPr>
            <p:ph type="sldNum" sz="quarter" idx="12"/>
          </p:nvPr>
        </p:nvSpPr>
        <p:spPr/>
        <p:txBody>
          <a:bodyPr/>
          <a:lstStyle/>
          <a:p>
            <a:fld id="{0FA004B2-1541-5046-B6F2-22AF56585712}" type="slidenum">
              <a:rPr lang="en-US" smtClean="0"/>
              <a:t>20</a:t>
            </a:fld>
            <a:endParaRPr lang="en-US" dirty="0"/>
          </a:p>
        </p:txBody>
      </p:sp>
      <p:sp>
        <p:nvSpPr>
          <p:cNvPr id="2" name="Title 1"/>
          <p:cNvSpPr>
            <a:spLocks noGrp="1"/>
          </p:cNvSpPr>
          <p:nvPr>
            <p:ph type="title"/>
          </p:nvPr>
        </p:nvSpPr>
        <p:spPr>
          <a:xfrm>
            <a:off x="343784" y="249085"/>
            <a:ext cx="8229600" cy="914400"/>
          </a:xfrm>
        </p:spPr>
        <p:txBody>
          <a:bodyPr/>
          <a:lstStyle/>
          <a:p>
            <a:r>
              <a:rPr lang="en-US" dirty="0" smtClean="0">
                <a:effectLst/>
              </a:rPr>
              <a:t>WP 14 – </a:t>
            </a:r>
            <a:r>
              <a:rPr lang="en-US" dirty="0" smtClean="0"/>
              <a:t>Beam transfer &amp; Kickers</a:t>
            </a:r>
            <a:endParaRPr lang="en-US" dirty="0">
              <a:effectLst/>
            </a:endParaRPr>
          </a:p>
        </p:txBody>
      </p:sp>
      <p:sp>
        <p:nvSpPr>
          <p:cNvPr id="4" name="Footer Placeholder 3"/>
          <p:cNvSpPr>
            <a:spLocks noGrp="1"/>
          </p:cNvSpPr>
          <p:nvPr>
            <p:ph type="ftr" sz="quarter" idx="3"/>
          </p:nvPr>
        </p:nvSpPr>
        <p:spPr/>
        <p:txBody>
          <a:bodyPr/>
          <a:lstStyle/>
          <a:p>
            <a:endParaRPr lang="en-GB" dirty="0"/>
          </a:p>
        </p:txBody>
      </p:sp>
      <p:sp>
        <p:nvSpPr>
          <p:cNvPr id="25" name="Trapezoid 24"/>
          <p:cNvSpPr/>
          <p:nvPr/>
        </p:nvSpPr>
        <p:spPr>
          <a:xfrm>
            <a:off x="3485587" y="4534896"/>
            <a:ext cx="180000" cy="144000"/>
          </a:xfrm>
          <a:prstGeom prst="trapezoid">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graphicFrame>
        <p:nvGraphicFramePr>
          <p:cNvPr id="15" name="Table 14"/>
          <p:cNvGraphicFramePr>
            <a:graphicFrameLocks noGrp="1"/>
          </p:cNvGraphicFramePr>
          <p:nvPr>
            <p:extLst>
              <p:ext uri="{D42A27DB-BD31-4B8C-83A1-F6EECF244321}">
                <p14:modId xmlns:p14="http://schemas.microsoft.com/office/powerpoint/2010/main" val="3425592387"/>
              </p:ext>
            </p:extLst>
          </p:nvPr>
        </p:nvGraphicFramePr>
        <p:xfrm>
          <a:off x="4996734" y="949333"/>
          <a:ext cx="3955242" cy="3351262"/>
        </p:xfrm>
        <a:graphic>
          <a:graphicData uri="http://schemas.openxmlformats.org/drawingml/2006/table">
            <a:tbl>
              <a:tblPr firstRow="1" bandRow="1">
                <a:tableStyleId>{5C22544A-7EE6-4342-B048-85BDC9FD1C3A}</a:tableStyleId>
              </a:tblPr>
              <a:tblGrid>
                <a:gridCol w="1642032"/>
                <a:gridCol w="1124490"/>
                <a:gridCol w="1188720"/>
              </a:tblGrid>
              <a:tr h="369769">
                <a:tc>
                  <a:txBody>
                    <a:bodyPr/>
                    <a:lstStyle/>
                    <a:p>
                      <a:r>
                        <a:rPr lang="fr-CH" dirty="0" smtClean="0"/>
                        <a:t>Equipment</a:t>
                      </a:r>
                      <a:endParaRPr lang="en-GB" dirty="0"/>
                    </a:p>
                  </a:txBody>
                  <a:tcPr/>
                </a:tc>
                <a:tc>
                  <a:txBody>
                    <a:bodyPr/>
                    <a:lstStyle/>
                    <a:p>
                      <a:r>
                        <a:rPr lang="fr-CH" dirty="0" err="1" smtClean="0"/>
                        <a:t>Quantity</a:t>
                      </a:r>
                      <a:endParaRPr lang="en-GB" dirty="0"/>
                    </a:p>
                  </a:txBody>
                  <a:tcPr/>
                </a:tc>
                <a:tc>
                  <a:txBody>
                    <a:bodyPr/>
                    <a:lstStyle/>
                    <a:p>
                      <a:r>
                        <a:rPr lang="fr-CH" dirty="0" smtClean="0"/>
                        <a:t>Location</a:t>
                      </a:r>
                      <a:endParaRPr lang="en-GB" dirty="0"/>
                    </a:p>
                  </a:txBody>
                  <a:tcPr/>
                </a:tc>
              </a:tr>
              <a:tr h="638231">
                <a:tc>
                  <a:txBody>
                    <a:bodyPr/>
                    <a:lstStyle/>
                    <a:p>
                      <a:r>
                        <a:rPr lang="fr-CH" sz="1600" dirty="0" smtClean="0"/>
                        <a:t>MKI prototype</a:t>
                      </a:r>
                      <a:endParaRPr lang="en-GB" sz="1600" dirty="0"/>
                    </a:p>
                  </a:txBody>
                  <a:tcPr/>
                </a:tc>
                <a:tc>
                  <a:txBody>
                    <a:bodyPr/>
                    <a:lstStyle/>
                    <a:p>
                      <a:r>
                        <a:rPr lang="fr-CH" sz="1600" dirty="0" smtClean="0"/>
                        <a:t>1</a:t>
                      </a:r>
                      <a:endParaRPr lang="en-GB" sz="1600" dirty="0"/>
                    </a:p>
                  </a:txBody>
                  <a:tcPr/>
                </a:tc>
                <a:tc>
                  <a:txBody>
                    <a:bodyPr/>
                    <a:lstStyle/>
                    <a:p>
                      <a:r>
                        <a:rPr lang="fr-CH" sz="1600" dirty="0" smtClean="0"/>
                        <a:t>TBC</a:t>
                      </a:r>
                      <a:endParaRPr lang="en-GB" sz="1600" dirty="0"/>
                    </a:p>
                  </a:txBody>
                  <a:tcPr/>
                </a:tc>
              </a:tr>
              <a:tr h="638231">
                <a:tc>
                  <a:txBody>
                    <a:bodyPr/>
                    <a:lstStyle/>
                    <a:p>
                      <a:r>
                        <a:rPr lang="fr-CH" sz="1600" dirty="0" smtClean="0"/>
                        <a:t>Injection absorber</a:t>
                      </a:r>
                      <a:r>
                        <a:rPr lang="fr-CH" sz="1600" baseline="0" dirty="0" smtClean="0"/>
                        <a:t> (TDIS)</a:t>
                      </a:r>
                      <a:endParaRPr lang="en-GB" sz="1600" dirty="0"/>
                    </a:p>
                  </a:txBody>
                  <a:tcPr/>
                </a:tc>
                <a:tc>
                  <a:txBody>
                    <a:bodyPr/>
                    <a:lstStyle/>
                    <a:p>
                      <a:r>
                        <a:rPr lang="fr-CH" sz="1600" dirty="0" smtClean="0"/>
                        <a:t>6 </a:t>
                      </a:r>
                      <a:r>
                        <a:rPr lang="fr-CH" sz="1600" dirty="0" err="1" smtClean="0"/>
                        <a:t>units</a:t>
                      </a:r>
                      <a:endParaRPr lang="en-GB" sz="1600" dirty="0"/>
                    </a:p>
                  </a:txBody>
                  <a:tcPr/>
                </a:tc>
                <a:tc>
                  <a:txBody>
                    <a:bodyPr/>
                    <a:lstStyle/>
                    <a:p>
                      <a:r>
                        <a:rPr lang="fr-CH" sz="1600" dirty="0" smtClean="0"/>
                        <a:t>P2, P8</a:t>
                      </a:r>
                      <a:endParaRPr lang="en-GB" sz="1600" dirty="0"/>
                    </a:p>
                  </a:txBody>
                  <a:tcPr/>
                </a:tc>
              </a:tr>
              <a:tr h="638231">
                <a:tc>
                  <a:txBody>
                    <a:bodyPr/>
                    <a:lstStyle/>
                    <a:p>
                      <a:r>
                        <a:rPr lang="fr-CH" sz="1600" dirty="0" err="1" smtClean="0"/>
                        <a:t>Mask</a:t>
                      </a:r>
                      <a:r>
                        <a:rPr lang="fr-CH" sz="1600" dirty="0" smtClean="0"/>
                        <a:t> for D1</a:t>
                      </a:r>
                      <a:endParaRPr lang="en-GB" sz="1600" dirty="0"/>
                    </a:p>
                  </a:txBody>
                  <a:tcPr/>
                </a:tc>
                <a:tc>
                  <a:txBody>
                    <a:bodyPr/>
                    <a:lstStyle/>
                    <a:p>
                      <a:r>
                        <a:rPr lang="fr-CH" sz="1600" dirty="0" smtClean="0"/>
                        <a:t>2 </a:t>
                      </a:r>
                      <a:r>
                        <a:rPr lang="fr-CH" sz="1600" dirty="0" err="1" smtClean="0"/>
                        <a:t>units</a:t>
                      </a:r>
                      <a:endParaRPr lang="en-GB" sz="1600" dirty="0"/>
                    </a:p>
                  </a:txBody>
                  <a:tcPr/>
                </a:tc>
                <a:tc>
                  <a:txBody>
                    <a:bodyPr/>
                    <a:lstStyle/>
                    <a:p>
                      <a:r>
                        <a:rPr lang="fr-CH" sz="1600" dirty="0" smtClean="0"/>
                        <a:t>P2,P8</a:t>
                      </a:r>
                      <a:endParaRPr lang="en-GB" sz="1600" dirty="0"/>
                    </a:p>
                  </a:txBody>
                  <a:tcPr/>
                </a:tc>
              </a:tr>
              <a:tr h="638231">
                <a:tc gridSpan="3">
                  <a:txBody>
                    <a:bodyPr/>
                    <a:lstStyle/>
                    <a:p>
                      <a:r>
                        <a:rPr lang="fr-CH" sz="1600" dirty="0" smtClean="0"/>
                        <a:t>Upgrade </a:t>
                      </a:r>
                      <a:r>
                        <a:rPr lang="fr-CH" sz="1600" baseline="0" dirty="0" smtClean="0"/>
                        <a:t>of control system: </a:t>
                      </a:r>
                    </a:p>
                    <a:p>
                      <a:pPr marL="285750" indent="-285750">
                        <a:buFontTx/>
                        <a:buChar char="-"/>
                      </a:pPr>
                      <a:r>
                        <a:rPr lang="fr-CH" sz="1600" baseline="0" dirty="0" smtClean="0"/>
                        <a:t>LBDS</a:t>
                      </a:r>
                    </a:p>
                    <a:p>
                      <a:pPr marL="285750" indent="-285750">
                        <a:buFontTx/>
                        <a:buChar char="-"/>
                      </a:pPr>
                      <a:r>
                        <a:rPr lang="fr-CH" sz="1600" baseline="0" dirty="0" smtClean="0"/>
                        <a:t>MKD </a:t>
                      </a:r>
                      <a:r>
                        <a:rPr lang="fr-CH" sz="1600" baseline="0" dirty="0" err="1" smtClean="0"/>
                        <a:t>generator</a:t>
                      </a:r>
                      <a:r>
                        <a:rPr lang="fr-CH" sz="1600" baseline="0" dirty="0" smtClean="0"/>
                        <a:t> upgrade</a:t>
                      </a:r>
                    </a:p>
                    <a:p>
                      <a:pPr marL="285750" indent="-285750">
                        <a:buFontTx/>
                        <a:buChar char="-"/>
                      </a:pPr>
                      <a:r>
                        <a:rPr lang="fr-CH" sz="1600" baseline="0" dirty="0" smtClean="0"/>
                        <a:t>MKD </a:t>
                      </a:r>
                      <a:r>
                        <a:rPr lang="fr-CH" sz="1600" baseline="0" dirty="0" err="1" smtClean="0"/>
                        <a:t>controls</a:t>
                      </a:r>
                      <a:r>
                        <a:rPr lang="fr-CH" sz="1600" baseline="0" dirty="0" smtClean="0"/>
                        <a:t> upgrade</a:t>
                      </a:r>
                      <a:endParaRPr lang="en-GB" sz="1600" dirty="0"/>
                    </a:p>
                  </a:txBody>
                  <a:tcPr/>
                </a:tc>
                <a:tc hMerge="1">
                  <a:txBody>
                    <a:bodyPr/>
                    <a:lstStyle/>
                    <a:p>
                      <a:endParaRPr lang="en-GB" sz="1600" dirty="0"/>
                    </a:p>
                  </a:txBody>
                  <a:tcPr/>
                </a:tc>
                <a:tc hMerge="1">
                  <a:txBody>
                    <a:bodyPr/>
                    <a:lstStyle/>
                    <a:p>
                      <a:endParaRPr lang="en-GB" sz="1600" dirty="0"/>
                    </a:p>
                  </a:txBody>
                  <a:tcPr/>
                </a:tc>
              </a:tr>
            </a:tbl>
          </a:graphicData>
        </a:graphic>
      </p:graphicFrame>
      <p:sp>
        <p:nvSpPr>
          <p:cNvPr id="18" name="Lightning Bolt 17"/>
          <p:cNvSpPr/>
          <p:nvPr/>
        </p:nvSpPr>
        <p:spPr>
          <a:xfrm>
            <a:off x="1030484" y="4089180"/>
            <a:ext cx="247072" cy="162563"/>
          </a:xfrm>
          <a:prstGeom prst="lightningBol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14" name="Lightning Bolt 13"/>
          <p:cNvSpPr/>
          <p:nvPr/>
        </p:nvSpPr>
        <p:spPr>
          <a:xfrm>
            <a:off x="3362051" y="4354288"/>
            <a:ext cx="247072" cy="162563"/>
          </a:xfrm>
          <a:prstGeom prst="lightningBol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16" name="Rectangle 15"/>
          <p:cNvSpPr/>
          <p:nvPr/>
        </p:nvSpPr>
        <p:spPr>
          <a:xfrm>
            <a:off x="4996734" y="1329803"/>
            <a:ext cx="3955242" cy="624043"/>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Rectangle 16"/>
          <p:cNvSpPr/>
          <p:nvPr/>
        </p:nvSpPr>
        <p:spPr>
          <a:xfrm>
            <a:off x="3970219" y="1369826"/>
            <a:ext cx="1057801" cy="523220"/>
          </a:xfrm>
          <a:prstGeom prst="rect">
            <a:avLst/>
          </a:prstGeom>
        </p:spPr>
        <p:txBody>
          <a:bodyPr wrap="square">
            <a:spAutoFit/>
          </a:bodyPr>
          <a:lstStyle/>
          <a:p>
            <a:pPr algn="ctr"/>
            <a:r>
              <a:rPr lang="en-GB" sz="1400" b="1" dirty="0" smtClean="0">
                <a:solidFill>
                  <a:srgbClr val="FF0000"/>
                </a:solidFill>
              </a:rPr>
              <a:t>EYETS 2016 (tbc)</a:t>
            </a:r>
            <a:endParaRPr lang="en-GB" sz="1400" b="1" dirty="0">
              <a:solidFill>
                <a:srgbClr val="FF0000"/>
              </a:solidFill>
            </a:endParaRPr>
          </a:p>
        </p:txBody>
      </p:sp>
    </p:spTree>
    <p:extLst>
      <p:ext uri="{BB962C8B-B14F-4D97-AF65-F5344CB8AC3E}">
        <p14:creationId xmlns:p14="http://schemas.microsoft.com/office/powerpoint/2010/main" val="367788083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FA004B2-1541-5046-B6F2-22AF56585712}" type="slidenum">
              <a:rPr lang="en-US" smtClean="0"/>
              <a:t>21</a:t>
            </a:fld>
            <a:endParaRPr lang="en-US"/>
          </a:p>
        </p:txBody>
      </p:sp>
      <p:sp>
        <p:nvSpPr>
          <p:cNvPr id="2" name="Title 1"/>
          <p:cNvSpPr>
            <a:spLocks noGrp="1"/>
          </p:cNvSpPr>
          <p:nvPr>
            <p:ph type="title"/>
          </p:nvPr>
        </p:nvSpPr>
        <p:spPr>
          <a:xfrm>
            <a:off x="343784" y="249085"/>
            <a:ext cx="8229600" cy="914400"/>
          </a:xfrm>
        </p:spPr>
        <p:txBody>
          <a:bodyPr/>
          <a:lstStyle/>
          <a:p>
            <a:r>
              <a:rPr lang="en-US" dirty="0" smtClean="0">
                <a:effectLst/>
              </a:rPr>
              <a:t>WP 17.1 – Civil Engineering:</a:t>
            </a:r>
            <a:endParaRPr lang="en-US" dirty="0">
              <a:effectLst/>
            </a:endParaRPr>
          </a:p>
        </p:txBody>
      </p:sp>
      <p:sp>
        <p:nvSpPr>
          <p:cNvPr id="4" name="Footer Placeholder 3"/>
          <p:cNvSpPr>
            <a:spLocks noGrp="1"/>
          </p:cNvSpPr>
          <p:nvPr>
            <p:ph type="ftr" sz="quarter" idx="3"/>
          </p:nvPr>
        </p:nvSpPr>
        <p:spPr/>
        <p:txBody>
          <a:bodyPr/>
          <a:lstStyle/>
          <a:p>
            <a:endParaRPr lang="en-GB" dirty="0"/>
          </a:p>
        </p:txBody>
      </p:sp>
      <p:graphicFrame>
        <p:nvGraphicFramePr>
          <p:cNvPr id="11" name="Table 10"/>
          <p:cNvGraphicFramePr>
            <a:graphicFrameLocks noGrp="1"/>
          </p:cNvGraphicFramePr>
          <p:nvPr>
            <p:extLst>
              <p:ext uri="{D42A27DB-BD31-4B8C-83A1-F6EECF244321}">
                <p14:modId xmlns:p14="http://schemas.microsoft.com/office/powerpoint/2010/main" val="3313522612"/>
              </p:ext>
            </p:extLst>
          </p:nvPr>
        </p:nvGraphicFramePr>
        <p:xfrm>
          <a:off x="3603149" y="1088187"/>
          <a:ext cx="5359339" cy="5075995"/>
        </p:xfrm>
        <a:graphic>
          <a:graphicData uri="http://schemas.openxmlformats.org/drawingml/2006/table">
            <a:tbl>
              <a:tblPr firstRow="1" bandRow="1">
                <a:tableStyleId>{5C22544A-7EE6-4342-B048-85BDC9FD1C3A}</a:tableStyleId>
              </a:tblPr>
              <a:tblGrid>
                <a:gridCol w="2534097"/>
                <a:gridCol w="530098"/>
                <a:gridCol w="566928"/>
                <a:gridCol w="1728216"/>
              </a:tblGrid>
              <a:tr h="453955">
                <a:tc>
                  <a:txBody>
                    <a:bodyPr/>
                    <a:lstStyle/>
                    <a:p>
                      <a:r>
                        <a:rPr lang="fr-CH" sz="1200" dirty="0" smtClean="0"/>
                        <a:t>Building</a:t>
                      </a:r>
                      <a:r>
                        <a:rPr lang="fr-CH" sz="1200" baseline="0" dirty="0" smtClean="0"/>
                        <a:t> description</a:t>
                      </a:r>
                      <a:endParaRPr lang="en-GB" sz="1200" dirty="0"/>
                    </a:p>
                  </a:txBody>
                  <a:tcPr anchor="ctr"/>
                </a:tc>
                <a:tc>
                  <a:txBody>
                    <a:bodyPr/>
                    <a:lstStyle/>
                    <a:p>
                      <a:pPr algn="ctr"/>
                      <a:r>
                        <a:rPr lang="fr-CH" sz="1200" dirty="0" smtClean="0"/>
                        <a:t>P1</a:t>
                      </a:r>
                      <a:endParaRPr lang="en-GB" sz="1200" dirty="0"/>
                    </a:p>
                  </a:txBody>
                  <a:tcPr anchor="ctr"/>
                </a:tc>
                <a:tc>
                  <a:txBody>
                    <a:bodyPr/>
                    <a:lstStyle/>
                    <a:p>
                      <a:pPr algn="ctr"/>
                      <a:r>
                        <a:rPr lang="fr-CH" sz="1200" dirty="0" smtClean="0"/>
                        <a:t>P5</a:t>
                      </a:r>
                      <a:endParaRPr lang="en-GB" sz="1200" dirty="0"/>
                    </a:p>
                  </a:txBody>
                  <a:tcPr anchor="ctr"/>
                </a:tc>
                <a:tc>
                  <a:txBody>
                    <a:bodyPr/>
                    <a:lstStyle/>
                    <a:p>
                      <a:pPr algn="ctr"/>
                      <a:r>
                        <a:rPr lang="fr-CH" sz="1200" dirty="0" smtClean="0"/>
                        <a:t>Location</a:t>
                      </a:r>
                      <a:endParaRPr lang="en-GB" sz="1200" dirty="0"/>
                    </a:p>
                  </a:txBody>
                  <a:tcPr anchor="ctr"/>
                </a:tc>
              </a:tr>
              <a:tr h="231102">
                <a:tc>
                  <a:txBody>
                    <a:bodyPr/>
                    <a:lstStyle/>
                    <a:p>
                      <a:pPr algn="l" fontAlgn="ctr"/>
                      <a:r>
                        <a:rPr lang="en-GB" sz="1100" u="none" strike="noStrike" dirty="0" smtClean="0">
                          <a:effectLst/>
                        </a:rPr>
                        <a:t>  Shaft</a:t>
                      </a:r>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100" u="none" strike="noStrike" dirty="0">
                          <a:effectLst/>
                        </a:rPr>
                        <a:t>PM17</a:t>
                      </a:r>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100" u="none" strike="noStrike" dirty="0" smtClean="0">
                          <a:effectLst/>
                        </a:rPr>
                        <a:t>PM57</a:t>
                      </a:r>
                      <a:endParaRPr lang="en-GB" sz="1100" b="0" i="0" u="none" strike="noStrike" dirty="0">
                        <a:solidFill>
                          <a:srgbClr val="000000"/>
                        </a:solidFill>
                        <a:effectLst/>
                        <a:latin typeface="Calibri" panose="020F0502020204030204" pitchFamily="34" charset="0"/>
                      </a:endParaRPr>
                    </a:p>
                  </a:txBody>
                  <a:tcPr marL="0" marR="0" marT="0" marB="0" anchor="ctr"/>
                </a:tc>
                <a:tc rowSpan="9">
                  <a:txBody>
                    <a:bodyPr/>
                    <a:lstStyle/>
                    <a:p>
                      <a:pPr marL="0" algn="ctr" rtl="0" eaLnBrk="1" fontAlgn="ctr" latinLnBrk="0" hangingPunct="1"/>
                      <a:r>
                        <a:rPr kumimoji="0" lang="fr-CH" sz="1100" u="none" strike="noStrike" kern="1200" dirty="0" smtClean="0">
                          <a:solidFill>
                            <a:schemeClr val="dk1"/>
                          </a:solidFill>
                          <a:effectLst/>
                          <a:latin typeface="+mn-lt"/>
                          <a:ea typeface="+mn-ea"/>
                          <a:cs typeface="+mn-cs"/>
                        </a:rPr>
                        <a:t>UNDERGROUND</a:t>
                      </a:r>
                      <a:endParaRPr kumimoji="0" lang="en-GB" sz="1100" u="none" strike="noStrike" kern="1200" dirty="0">
                        <a:solidFill>
                          <a:schemeClr val="dk1"/>
                        </a:solidFill>
                        <a:effectLst/>
                        <a:latin typeface="+mn-lt"/>
                        <a:ea typeface="+mn-ea"/>
                        <a:cs typeface="+mn-cs"/>
                      </a:endParaRPr>
                    </a:p>
                  </a:txBody>
                  <a:tcPr marL="0" marR="0" marT="0" marB="0" anchor="ctr"/>
                </a:tc>
              </a:tr>
              <a:tr h="231102">
                <a:tc>
                  <a:txBody>
                    <a:bodyPr/>
                    <a:lstStyle/>
                    <a:p>
                      <a:pPr algn="l" fontAlgn="ctr"/>
                      <a:r>
                        <a:rPr lang="en-GB" sz="1100" u="none" strike="noStrike" dirty="0" smtClean="0">
                          <a:effectLst/>
                        </a:rPr>
                        <a:t>  RF </a:t>
                      </a:r>
                      <a:r>
                        <a:rPr lang="en-GB" sz="1100" u="none" strike="noStrike" dirty="0">
                          <a:effectLst/>
                        </a:rPr>
                        <a:t>gallery side 17</a:t>
                      </a:r>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100" u="none" strike="noStrike" dirty="0">
                          <a:effectLst/>
                        </a:rPr>
                        <a:t>UA17</a:t>
                      </a:r>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100" u="none" strike="noStrike" dirty="0" smtClean="0">
                          <a:effectLst/>
                        </a:rPr>
                        <a:t>UA57</a:t>
                      </a:r>
                      <a:endParaRPr lang="en-GB" sz="1100" b="0" i="0" u="none" strike="noStrike" dirty="0">
                        <a:solidFill>
                          <a:srgbClr val="000000"/>
                        </a:solidFill>
                        <a:effectLst/>
                        <a:latin typeface="Calibri" panose="020F0502020204030204" pitchFamily="34" charset="0"/>
                      </a:endParaRPr>
                    </a:p>
                  </a:txBody>
                  <a:tcPr marL="0" marR="0" marT="0" marB="0" anchor="ctr"/>
                </a:tc>
                <a:tc vMerge="1">
                  <a:txBody>
                    <a:bodyPr/>
                    <a:lstStyle/>
                    <a:p>
                      <a:pPr algn="ctr" fontAlgn="ctr"/>
                      <a:endParaRPr lang="en-GB" sz="1100" b="0" i="0" u="none" strike="noStrike" dirty="0">
                        <a:solidFill>
                          <a:srgbClr val="000000"/>
                        </a:solidFill>
                        <a:effectLst/>
                        <a:latin typeface="Calibri" panose="020F0502020204030204" pitchFamily="34" charset="0"/>
                      </a:endParaRPr>
                    </a:p>
                  </a:txBody>
                  <a:tcPr marL="0" marR="0" marT="0" marB="0" anchor="ctr"/>
                </a:tc>
              </a:tr>
              <a:tr h="231102">
                <a:tc>
                  <a:txBody>
                    <a:bodyPr/>
                    <a:lstStyle/>
                    <a:p>
                      <a:pPr algn="l" fontAlgn="ctr"/>
                      <a:r>
                        <a:rPr lang="en-GB" sz="1100" u="none" strike="noStrike" dirty="0" smtClean="0">
                          <a:effectLst/>
                        </a:rPr>
                        <a:t>  Cryogenic </a:t>
                      </a:r>
                      <a:r>
                        <a:rPr lang="en-GB" sz="1100" u="none" strike="noStrike" dirty="0">
                          <a:effectLst/>
                        </a:rPr>
                        <a:t>cavern</a:t>
                      </a:r>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100" u="none" strike="noStrike" dirty="0">
                          <a:effectLst/>
                        </a:rPr>
                        <a:t>US17</a:t>
                      </a:r>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100" u="none" strike="noStrike" dirty="0" smtClean="0">
                          <a:effectLst/>
                        </a:rPr>
                        <a:t>US57</a:t>
                      </a:r>
                      <a:endParaRPr lang="en-GB" sz="1100" b="0" i="0" u="none" strike="noStrike" dirty="0">
                        <a:solidFill>
                          <a:srgbClr val="000000"/>
                        </a:solidFill>
                        <a:effectLst/>
                        <a:latin typeface="Calibri" panose="020F0502020204030204" pitchFamily="34" charset="0"/>
                      </a:endParaRPr>
                    </a:p>
                  </a:txBody>
                  <a:tcPr marL="0" marR="0" marT="0" marB="0" anchor="ctr"/>
                </a:tc>
                <a:tc vMerge="1">
                  <a:txBody>
                    <a:bodyPr/>
                    <a:lstStyle/>
                    <a:p>
                      <a:pPr algn="ctr" fontAlgn="ctr"/>
                      <a:endParaRPr lang="en-GB" sz="1100" b="0" i="0" u="none" strike="noStrike" dirty="0">
                        <a:solidFill>
                          <a:srgbClr val="000000"/>
                        </a:solidFill>
                        <a:effectLst/>
                        <a:latin typeface="Calibri" panose="020F0502020204030204" pitchFamily="34" charset="0"/>
                      </a:endParaRPr>
                    </a:p>
                  </a:txBody>
                  <a:tcPr marL="0" marR="0" marT="0" marB="0" anchor="ctr"/>
                </a:tc>
              </a:tr>
              <a:tr h="231102">
                <a:tc>
                  <a:txBody>
                    <a:bodyPr/>
                    <a:lstStyle/>
                    <a:p>
                      <a:pPr algn="l" fontAlgn="ctr"/>
                      <a:r>
                        <a:rPr lang="en-GB" sz="1100" u="none" strike="noStrike" dirty="0" smtClean="0">
                          <a:effectLst/>
                        </a:rPr>
                        <a:t>  Water </a:t>
                      </a:r>
                      <a:r>
                        <a:rPr lang="en-GB" sz="1100" u="none" strike="noStrike" dirty="0">
                          <a:effectLst/>
                        </a:rPr>
                        <a:t>cooling station cavern/area</a:t>
                      </a:r>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100" u="none" strike="noStrike" dirty="0">
                          <a:effectLst/>
                        </a:rPr>
                        <a:t>UW17</a:t>
                      </a:r>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100" u="none" strike="noStrike" dirty="0" smtClean="0">
                          <a:effectLst/>
                        </a:rPr>
                        <a:t>UW57</a:t>
                      </a:r>
                      <a:endParaRPr lang="en-GB" sz="1100" b="0" i="0" u="none" strike="noStrike" dirty="0">
                        <a:solidFill>
                          <a:srgbClr val="000000"/>
                        </a:solidFill>
                        <a:effectLst/>
                        <a:latin typeface="Calibri" panose="020F0502020204030204" pitchFamily="34" charset="0"/>
                      </a:endParaRPr>
                    </a:p>
                  </a:txBody>
                  <a:tcPr marL="0" marR="0" marT="0" marB="0" anchor="ctr"/>
                </a:tc>
                <a:tc vMerge="1">
                  <a:txBody>
                    <a:bodyPr/>
                    <a:lstStyle/>
                    <a:p>
                      <a:pPr algn="ctr" fontAlgn="ctr"/>
                      <a:endParaRPr lang="en-GB" sz="1100" b="0" i="0" u="none" strike="noStrike" dirty="0">
                        <a:solidFill>
                          <a:srgbClr val="000000"/>
                        </a:solidFill>
                        <a:effectLst/>
                        <a:latin typeface="Calibri" panose="020F0502020204030204" pitchFamily="34" charset="0"/>
                      </a:endParaRPr>
                    </a:p>
                  </a:txBody>
                  <a:tcPr marL="0" marR="0" marT="0" marB="0" anchor="ctr"/>
                </a:tc>
              </a:tr>
              <a:tr h="231102">
                <a:tc>
                  <a:txBody>
                    <a:bodyPr/>
                    <a:lstStyle/>
                    <a:p>
                      <a:pPr algn="l" fontAlgn="ctr"/>
                      <a:r>
                        <a:rPr lang="en-GB" sz="1100" u="none" strike="noStrike" dirty="0" smtClean="0">
                          <a:effectLst/>
                        </a:rPr>
                        <a:t>  </a:t>
                      </a:r>
                      <a:r>
                        <a:rPr lang="en-GB" sz="1100" u="none" strike="noStrike" smtClean="0">
                          <a:effectLst/>
                        </a:rPr>
                        <a:t>SC cryo-link </a:t>
                      </a:r>
                      <a:r>
                        <a:rPr lang="en-GB" sz="1100" u="none" strike="noStrike" dirty="0" smtClean="0">
                          <a:effectLst/>
                        </a:rPr>
                        <a:t>gallery</a:t>
                      </a:r>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100" u="none" strike="noStrike" dirty="0">
                          <a:effectLst/>
                        </a:rPr>
                        <a:t>UL17</a:t>
                      </a:r>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100" u="none" strike="noStrike" dirty="0" smtClean="0">
                          <a:effectLst/>
                        </a:rPr>
                        <a:t>UL57</a:t>
                      </a:r>
                      <a:endParaRPr lang="en-GB" sz="1100" b="0" i="0" u="none" strike="noStrike" dirty="0">
                        <a:solidFill>
                          <a:srgbClr val="000000"/>
                        </a:solidFill>
                        <a:effectLst/>
                        <a:latin typeface="Calibri" panose="020F0502020204030204" pitchFamily="34" charset="0"/>
                      </a:endParaRPr>
                    </a:p>
                  </a:txBody>
                  <a:tcPr marL="0" marR="0" marT="0" marB="0" anchor="ctr"/>
                </a:tc>
                <a:tc vMerge="1">
                  <a:txBody>
                    <a:bodyPr/>
                    <a:lstStyle/>
                    <a:p>
                      <a:pPr algn="ctr" fontAlgn="ctr"/>
                      <a:endParaRPr lang="en-GB" sz="1100" b="0" i="0" u="none" strike="noStrike" dirty="0">
                        <a:solidFill>
                          <a:srgbClr val="000000"/>
                        </a:solidFill>
                        <a:effectLst/>
                        <a:latin typeface="Calibri" panose="020F0502020204030204" pitchFamily="34" charset="0"/>
                      </a:endParaRPr>
                    </a:p>
                  </a:txBody>
                  <a:tcPr marL="0" marR="0" marT="0" marB="0" anchor="ctr"/>
                </a:tc>
              </a:tr>
              <a:tr h="231102">
                <a:tc>
                  <a:txBody>
                    <a:bodyPr/>
                    <a:lstStyle/>
                    <a:p>
                      <a:pPr algn="l" fontAlgn="ctr"/>
                      <a:r>
                        <a:rPr lang="en-GB" sz="1100" u="none" strike="noStrike" dirty="0" smtClean="0">
                          <a:effectLst/>
                        </a:rPr>
                        <a:t>  Power </a:t>
                      </a:r>
                      <a:r>
                        <a:rPr lang="en-GB" sz="1100" u="none" strike="noStrike" dirty="0">
                          <a:effectLst/>
                        </a:rPr>
                        <a:t>converter gallery</a:t>
                      </a:r>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100" u="none" strike="noStrike" dirty="0">
                          <a:effectLst/>
                        </a:rPr>
                        <a:t>UR15</a:t>
                      </a:r>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100" u="none" strike="noStrike" dirty="0" smtClean="0">
                          <a:effectLst/>
                        </a:rPr>
                        <a:t>UR55</a:t>
                      </a:r>
                      <a:endParaRPr lang="en-GB" sz="1100" b="0" i="0" u="none" strike="noStrike" dirty="0">
                        <a:solidFill>
                          <a:srgbClr val="000000"/>
                        </a:solidFill>
                        <a:effectLst/>
                        <a:latin typeface="Calibri" panose="020F0502020204030204" pitchFamily="34" charset="0"/>
                      </a:endParaRPr>
                    </a:p>
                  </a:txBody>
                  <a:tcPr marL="0" marR="0" marT="0" marB="0" anchor="ctr"/>
                </a:tc>
                <a:tc vMerge="1">
                  <a:txBody>
                    <a:bodyPr/>
                    <a:lstStyle/>
                    <a:p>
                      <a:pPr algn="ctr" fontAlgn="ctr"/>
                      <a:endParaRPr lang="en-GB" sz="1100" b="0" i="0" u="none" strike="noStrike" dirty="0">
                        <a:solidFill>
                          <a:srgbClr val="000000"/>
                        </a:solidFill>
                        <a:effectLst/>
                        <a:latin typeface="Calibri" panose="020F0502020204030204" pitchFamily="34" charset="0"/>
                      </a:endParaRPr>
                    </a:p>
                  </a:txBody>
                  <a:tcPr marL="0" marR="0" marT="0" marB="0" anchor="ctr"/>
                </a:tc>
              </a:tr>
              <a:tr h="231102">
                <a:tc>
                  <a:txBody>
                    <a:bodyPr/>
                    <a:lstStyle/>
                    <a:p>
                      <a:pPr algn="l" fontAlgn="ctr"/>
                      <a:r>
                        <a:rPr lang="en-GB" sz="1100" u="none" strike="noStrike" dirty="0" smtClean="0">
                          <a:effectLst/>
                        </a:rPr>
                        <a:t>  Personnel/safety </a:t>
                      </a:r>
                      <a:r>
                        <a:rPr lang="en-GB" sz="1100" u="none" strike="noStrike" dirty="0">
                          <a:effectLst/>
                        </a:rPr>
                        <a:t>gallery</a:t>
                      </a:r>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100" u="none" strike="noStrike" dirty="0">
                          <a:effectLst/>
                        </a:rPr>
                        <a:t>UPR15</a:t>
                      </a:r>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100" u="none" strike="noStrike" dirty="0" smtClean="0">
                          <a:effectLst/>
                        </a:rPr>
                        <a:t>UPR55</a:t>
                      </a:r>
                      <a:endParaRPr lang="en-GB" sz="1100" b="0" i="0" u="none" strike="noStrike" dirty="0">
                        <a:solidFill>
                          <a:srgbClr val="000000"/>
                        </a:solidFill>
                        <a:effectLst/>
                        <a:latin typeface="Calibri" panose="020F0502020204030204" pitchFamily="34" charset="0"/>
                      </a:endParaRPr>
                    </a:p>
                  </a:txBody>
                  <a:tcPr marL="0" marR="0" marT="0" marB="0" anchor="ctr"/>
                </a:tc>
                <a:tc vMerge="1">
                  <a:txBody>
                    <a:bodyPr/>
                    <a:lstStyle/>
                    <a:p>
                      <a:pPr algn="ctr" fontAlgn="ctr"/>
                      <a:endParaRPr lang="en-GB" sz="1100" b="0" i="0" u="none" strike="noStrike" dirty="0">
                        <a:solidFill>
                          <a:srgbClr val="000000"/>
                        </a:solidFill>
                        <a:effectLst/>
                        <a:latin typeface="Calibri" panose="020F0502020204030204" pitchFamily="34" charset="0"/>
                      </a:endParaRPr>
                    </a:p>
                  </a:txBody>
                  <a:tcPr marL="0" marR="0" marT="0" marB="0" anchor="ctr"/>
                </a:tc>
              </a:tr>
              <a:tr h="231102">
                <a:tc>
                  <a:txBody>
                    <a:bodyPr/>
                    <a:lstStyle/>
                    <a:p>
                      <a:pPr algn="l" fontAlgn="ctr"/>
                      <a:r>
                        <a:rPr lang="en-GB" sz="1100" u="none" strike="noStrike" dirty="0" smtClean="0">
                          <a:effectLst/>
                        </a:rPr>
                        <a:t>  </a:t>
                      </a:r>
                      <a:r>
                        <a:rPr lang="en-GB" sz="1100" u="none" strike="noStrike" smtClean="0">
                          <a:effectLst/>
                        </a:rPr>
                        <a:t>SC cryo-link </a:t>
                      </a:r>
                      <a:r>
                        <a:rPr lang="en-GB" sz="1100" u="none" strike="noStrike" dirty="0" smtClean="0">
                          <a:effectLst/>
                        </a:rPr>
                        <a:t>gallery</a:t>
                      </a:r>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100" u="none" strike="noStrike" dirty="0">
                          <a:effectLst/>
                        </a:rPr>
                        <a:t>UL13</a:t>
                      </a:r>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100" u="none" strike="noStrike" dirty="0" smtClean="0">
                          <a:effectLst/>
                        </a:rPr>
                        <a:t>UL53</a:t>
                      </a:r>
                      <a:endParaRPr lang="en-GB" sz="1100" b="0" i="0" u="none" strike="noStrike" dirty="0">
                        <a:solidFill>
                          <a:srgbClr val="000000"/>
                        </a:solidFill>
                        <a:effectLst/>
                        <a:latin typeface="Calibri" panose="020F0502020204030204" pitchFamily="34" charset="0"/>
                      </a:endParaRPr>
                    </a:p>
                  </a:txBody>
                  <a:tcPr marL="0" marR="0" marT="0" marB="0" anchor="ctr"/>
                </a:tc>
                <a:tc vMerge="1">
                  <a:txBody>
                    <a:bodyPr/>
                    <a:lstStyle/>
                    <a:p>
                      <a:pPr algn="ctr" fontAlgn="ctr"/>
                      <a:endParaRPr lang="en-GB" sz="1100" b="0" i="0" u="none" strike="noStrike" dirty="0">
                        <a:solidFill>
                          <a:srgbClr val="000000"/>
                        </a:solidFill>
                        <a:effectLst/>
                        <a:latin typeface="Calibri" panose="020F0502020204030204" pitchFamily="34" charset="0"/>
                      </a:endParaRPr>
                    </a:p>
                  </a:txBody>
                  <a:tcPr marL="0" marR="0" marT="0" marB="0" anchor="ctr"/>
                </a:tc>
              </a:tr>
              <a:tr h="231102">
                <a:tc>
                  <a:txBody>
                    <a:bodyPr/>
                    <a:lstStyle/>
                    <a:p>
                      <a:pPr algn="l" fontAlgn="ctr"/>
                      <a:r>
                        <a:rPr lang="en-GB" sz="1100" u="none" strike="noStrike" dirty="0" smtClean="0">
                          <a:effectLst/>
                        </a:rPr>
                        <a:t>  RF </a:t>
                      </a:r>
                      <a:r>
                        <a:rPr lang="en-GB" sz="1100" u="none" strike="noStrike" dirty="0">
                          <a:effectLst/>
                        </a:rPr>
                        <a:t>gallery side 13</a:t>
                      </a:r>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100" u="none" strike="noStrike" dirty="0">
                          <a:effectLst/>
                        </a:rPr>
                        <a:t>UA13</a:t>
                      </a:r>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100" u="none" strike="noStrike" dirty="0" smtClean="0">
                          <a:effectLst/>
                        </a:rPr>
                        <a:t>UA53</a:t>
                      </a:r>
                      <a:endParaRPr lang="en-GB" sz="1100" b="0" i="0" u="none" strike="noStrike" dirty="0">
                        <a:solidFill>
                          <a:srgbClr val="000000"/>
                        </a:solidFill>
                        <a:effectLst/>
                        <a:latin typeface="Calibri" panose="020F0502020204030204" pitchFamily="34" charset="0"/>
                      </a:endParaRPr>
                    </a:p>
                  </a:txBody>
                  <a:tcPr marL="0" marR="0" marT="0" marB="0" anchor="ctr"/>
                </a:tc>
                <a:tc vMerge="1">
                  <a:txBody>
                    <a:bodyPr/>
                    <a:lstStyle/>
                    <a:p>
                      <a:pPr algn="ctr" fontAlgn="ctr"/>
                      <a:endParaRPr lang="en-GB" sz="1100" b="0" i="0" u="none" strike="noStrike" dirty="0">
                        <a:solidFill>
                          <a:srgbClr val="000000"/>
                        </a:solidFill>
                        <a:effectLst/>
                        <a:latin typeface="Calibri" panose="020F0502020204030204" pitchFamily="34" charset="0"/>
                      </a:endParaRPr>
                    </a:p>
                  </a:txBody>
                  <a:tcPr marL="0" marR="0" marT="0" marB="0" anchor="ctr"/>
                </a:tc>
              </a:tr>
              <a:tr h="231102">
                <a:tc>
                  <a:txBody>
                    <a:bodyPr/>
                    <a:lstStyle/>
                    <a:p>
                      <a:pPr algn="l" fontAlgn="ctr"/>
                      <a:r>
                        <a:rPr lang="en-GB" sz="1100" u="none" strike="noStrike" dirty="0" smtClean="0">
                          <a:effectLst/>
                        </a:rPr>
                        <a:t>  Helium </a:t>
                      </a:r>
                      <a:r>
                        <a:rPr lang="en-GB" sz="1100" u="none" strike="noStrike" dirty="0">
                          <a:effectLst/>
                        </a:rPr>
                        <a:t>tank platform</a:t>
                      </a:r>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100" u="none" strike="noStrike" dirty="0">
                          <a:effectLst/>
                        </a:rPr>
                        <a:t>SHE17</a:t>
                      </a:r>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100" u="none" strike="noStrike" dirty="0" smtClean="0">
                          <a:effectLst/>
                        </a:rPr>
                        <a:t>SHE57</a:t>
                      </a:r>
                      <a:endParaRPr lang="en-GB" sz="1100" b="0" i="0" u="none" strike="noStrike" dirty="0">
                        <a:solidFill>
                          <a:srgbClr val="000000"/>
                        </a:solidFill>
                        <a:effectLst/>
                        <a:latin typeface="Calibri" panose="020F0502020204030204" pitchFamily="34" charset="0"/>
                      </a:endParaRPr>
                    </a:p>
                  </a:txBody>
                  <a:tcPr marL="0" marR="0" marT="0" marB="0" anchor="ctr"/>
                </a:tc>
                <a:tc rowSpan="11">
                  <a:txBody>
                    <a:bodyPr/>
                    <a:lstStyle/>
                    <a:p>
                      <a:pPr algn="ctr" fontAlgn="ctr"/>
                      <a:r>
                        <a:rPr kumimoji="0" lang="fr-CH" sz="1100" u="none" strike="noStrike" kern="1200" dirty="0" smtClean="0">
                          <a:solidFill>
                            <a:schemeClr val="dk1"/>
                          </a:solidFill>
                          <a:effectLst/>
                          <a:latin typeface="+mn-lt"/>
                          <a:ea typeface="+mn-ea"/>
                          <a:cs typeface="+mn-cs"/>
                        </a:rPr>
                        <a:t>SURFACE</a:t>
                      </a:r>
                      <a:endParaRPr kumimoji="0" lang="en-GB" sz="1100" u="none" strike="noStrike" kern="1200" dirty="0">
                        <a:solidFill>
                          <a:schemeClr val="dk1"/>
                        </a:solidFill>
                        <a:effectLst/>
                        <a:latin typeface="+mn-lt"/>
                        <a:ea typeface="+mn-ea"/>
                        <a:cs typeface="+mn-cs"/>
                      </a:endParaRPr>
                    </a:p>
                  </a:txBody>
                  <a:tcPr marL="0" marR="0" marT="0" marB="0" anchor="ctr"/>
                </a:tc>
              </a:tr>
              <a:tr h="231102">
                <a:tc>
                  <a:txBody>
                    <a:bodyPr/>
                    <a:lstStyle/>
                    <a:p>
                      <a:pPr algn="l" fontAlgn="ctr"/>
                      <a:r>
                        <a:rPr lang="en-GB" sz="1100" u="none" strike="noStrike" dirty="0" smtClean="0">
                          <a:effectLst/>
                        </a:rPr>
                        <a:t>  Ventilation </a:t>
                      </a:r>
                      <a:r>
                        <a:rPr lang="en-GB" sz="1100" u="none" strike="noStrike" dirty="0">
                          <a:effectLst/>
                        </a:rPr>
                        <a:t>building</a:t>
                      </a:r>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100" u="none" strike="noStrike" dirty="0">
                          <a:effectLst/>
                        </a:rPr>
                        <a:t>SU17</a:t>
                      </a:r>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100" u="none" strike="noStrike" dirty="0" smtClean="0">
                          <a:effectLst/>
                        </a:rPr>
                        <a:t>SU57</a:t>
                      </a:r>
                      <a:endParaRPr lang="en-GB" sz="1100" b="0" i="0" u="none" strike="noStrike" dirty="0">
                        <a:solidFill>
                          <a:srgbClr val="000000"/>
                        </a:solidFill>
                        <a:effectLst/>
                        <a:latin typeface="Calibri" panose="020F0502020204030204" pitchFamily="34" charset="0"/>
                      </a:endParaRPr>
                    </a:p>
                  </a:txBody>
                  <a:tcPr marL="0" marR="0" marT="0" marB="0" anchor="ctr"/>
                </a:tc>
                <a:tc vMerge="1">
                  <a:txBody>
                    <a:bodyPr/>
                    <a:lstStyle/>
                    <a:p>
                      <a:pPr algn="ctr" fontAlgn="ctr"/>
                      <a:endParaRPr lang="en-GB" sz="1100" b="0" i="0" u="none" strike="noStrike" dirty="0">
                        <a:solidFill>
                          <a:srgbClr val="000000"/>
                        </a:solidFill>
                        <a:effectLst/>
                        <a:latin typeface="Calibri" panose="020F0502020204030204" pitchFamily="34" charset="0"/>
                      </a:endParaRPr>
                    </a:p>
                  </a:txBody>
                  <a:tcPr marL="0" marR="0" marT="0" marB="0" anchor="ctr"/>
                </a:tc>
              </a:tr>
              <a:tr h="231102">
                <a:tc>
                  <a:txBody>
                    <a:bodyPr/>
                    <a:lstStyle/>
                    <a:p>
                      <a:pPr algn="l" fontAlgn="ctr"/>
                      <a:r>
                        <a:rPr lang="en-GB" sz="1100" u="none" strike="noStrike" dirty="0" smtClean="0">
                          <a:effectLst/>
                        </a:rPr>
                        <a:t>  Electrical </a:t>
                      </a:r>
                      <a:r>
                        <a:rPr lang="en-GB" sz="1100" u="none" strike="noStrike" dirty="0">
                          <a:effectLst/>
                        </a:rPr>
                        <a:t>building</a:t>
                      </a:r>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100" u="none" strike="noStrike" dirty="0">
                          <a:effectLst/>
                        </a:rPr>
                        <a:t>SE17</a:t>
                      </a:r>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100" u="none" strike="noStrike" dirty="0" smtClean="0">
                          <a:effectLst/>
                        </a:rPr>
                        <a:t>SE57</a:t>
                      </a:r>
                      <a:endParaRPr lang="en-GB" sz="1100" b="0" i="0" u="none" strike="noStrike" dirty="0">
                        <a:solidFill>
                          <a:srgbClr val="000000"/>
                        </a:solidFill>
                        <a:effectLst/>
                        <a:latin typeface="Calibri" panose="020F0502020204030204" pitchFamily="34" charset="0"/>
                      </a:endParaRPr>
                    </a:p>
                  </a:txBody>
                  <a:tcPr marL="0" marR="0" marT="0" marB="0" anchor="ctr"/>
                </a:tc>
                <a:tc vMerge="1">
                  <a:txBody>
                    <a:bodyPr/>
                    <a:lstStyle/>
                    <a:p>
                      <a:pPr algn="ctr" fontAlgn="ctr"/>
                      <a:endParaRPr lang="en-GB" sz="1100" b="0" i="0" u="none" strike="noStrike" dirty="0">
                        <a:solidFill>
                          <a:srgbClr val="000000"/>
                        </a:solidFill>
                        <a:effectLst/>
                        <a:latin typeface="Calibri" panose="020F0502020204030204" pitchFamily="34" charset="0"/>
                      </a:endParaRPr>
                    </a:p>
                  </a:txBody>
                  <a:tcPr marL="0" marR="0" marT="0" marB="0" anchor="ctr"/>
                </a:tc>
              </a:tr>
              <a:tr h="231102">
                <a:tc>
                  <a:txBody>
                    <a:bodyPr/>
                    <a:lstStyle/>
                    <a:p>
                      <a:pPr algn="l" fontAlgn="ctr"/>
                      <a:r>
                        <a:rPr lang="en-GB" sz="1100" u="none" strike="noStrike" dirty="0" smtClean="0">
                          <a:effectLst/>
                        </a:rPr>
                        <a:t>  Head </a:t>
                      </a:r>
                      <a:r>
                        <a:rPr lang="en-GB" sz="1100" u="none" strike="noStrike" dirty="0">
                          <a:effectLst/>
                        </a:rPr>
                        <a:t>shaft building</a:t>
                      </a:r>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100" u="none" strike="noStrike" dirty="0">
                          <a:effectLst/>
                        </a:rPr>
                        <a:t>SD17</a:t>
                      </a:r>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100" u="none" strike="noStrike" dirty="0" smtClean="0">
                          <a:effectLst/>
                        </a:rPr>
                        <a:t>SD57</a:t>
                      </a:r>
                      <a:endParaRPr lang="en-GB" sz="1100" b="0" i="0" u="none" strike="noStrike" dirty="0">
                        <a:solidFill>
                          <a:srgbClr val="000000"/>
                        </a:solidFill>
                        <a:effectLst/>
                        <a:latin typeface="Calibri" panose="020F0502020204030204" pitchFamily="34" charset="0"/>
                      </a:endParaRPr>
                    </a:p>
                  </a:txBody>
                  <a:tcPr marL="0" marR="0" marT="0" marB="0" anchor="ctr"/>
                </a:tc>
                <a:tc vMerge="1">
                  <a:txBody>
                    <a:bodyPr/>
                    <a:lstStyle/>
                    <a:p>
                      <a:pPr algn="ctr" fontAlgn="ctr"/>
                      <a:endParaRPr lang="en-GB" sz="1100" b="0" i="0" u="none" strike="noStrike" dirty="0">
                        <a:solidFill>
                          <a:srgbClr val="000000"/>
                        </a:solidFill>
                        <a:effectLst/>
                        <a:latin typeface="Calibri" panose="020F0502020204030204" pitchFamily="34" charset="0"/>
                      </a:endParaRPr>
                    </a:p>
                  </a:txBody>
                  <a:tcPr marL="0" marR="0" marT="0" marB="0" anchor="ctr"/>
                </a:tc>
              </a:tr>
              <a:tr h="231102">
                <a:tc>
                  <a:txBody>
                    <a:bodyPr/>
                    <a:lstStyle/>
                    <a:p>
                      <a:pPr algn="l" fontAlgn="ctr"/>
                      <a:r>
                        <a:rPr lang="en-GB" sz="1100" u="none" strike="noStrike" dirty="0" smtClean="0">
                          <a:effectLst/>
                        </a:rPr>
                        <a:t>  Compressor </a:t>
                      </a:r>
                      <a:r>
                        <a:rPr lang="en-GB" sz="1100" u="none" strike="noStrike" dirty="0">
                          <a:effectLst/>
                        </a:rPr>
                        <a:t>building</a:t>
                      </a:r>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100" u="none" strike="noStrike" dirty="0">
                          <a:effectLst/>
                        </a:rPr>
                        <a:t>SHM17</a:t>
                      </a:r>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100" u="none" strike="noStrike" dirty="0" smtClean="0">
                          <a:effectLst/>
                        </a:rPr>
                        <a:t>SHM57</a:t>
                      </a:r>
                      <a:endParaRPr lang="en-GB" sz="1100" b="0" i="0" u="none" strike="noStrike" dirty="0">
                        <a:solidFill>
                          <a:srgbClr val="000000"/>
                        </a:solidFill>
                        <a:effectLst/>
                        <a:latin typeface="Calibri" panose="020F0502020204030204" pitchFamily="34" charset="0"/>
                      </a:endParaRPr>
                    </a:p>
                  </a:txBody>
                  <a:tcPr marL="0" marR="0" marT="0" marB="0" anchor="ctr"/>
                </a:tc>
                <a:tc vMerge="1">
                  <a:txBody>
                    <a:bodyPr/>
                    <a:lstStyle/>
                    <a:p>
                      <a:pPr algn="ctr" fontAlgn="ctr"/>
                      <a:endParaRPr lang="en-GB" sz="1100" b="0" i="0" u="none" strike="noStrike" dirty="0">
                        <a:solidFill>
                          <a:srgbClr val="000000"/>
                        </a:solidFill>
                        <a:effectLst/>
                        <a:latin typeface="Calibri" panose="020F0502020204030204" pitchFamily="34" charset="0"/>
                      </a:endParaRPr>
                    </a:p>
                  </a:txBody>
                  <a:tcPr marL="0" marR="0" marT="0" marB="0" anchor="ctr"/>
                </a:tc>
              </a:tr>
              <a:tr h="231102">
                <a:tc>
                  <a:txBody>
                    <a:bodyPr/>
                    <a:lstStyle/>
                    <a:p>
                      <a:pPr algn="l" fontAlgn="ctr"/>
                      <a:r>
                        <a:rPr lang="en-GB" sz="1100" u="none" strike="noStrike" dirty="0" smtClean="0">
                          <a:effectLst/>
                        </a:rPr>
                        <a:t>  Extension </a:t>
                      </a:r>
                      <a:r>
                        <a:rPr lang="en-GB" sz="1100" u="none" strike="noStrike" dirty="0">
                          <a:effectLst/>
                        </a:rPr>
                        <a:t>to technical </a:t>
                      </a:r>
                      <a:r>
                        <a:rPr lang="en-GB" sz="1100" u="none" strike="noStrike" dirty="0" smtClean="0">
                          <a:effectLst/>
                        </a:rPr>
                        <a:t> galleries</a:t>
                      </a:r>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100" u="none" strike="noStrike" dirty="0">
                          <a:effectLst/>
                        </a:rPr>
                        <a:t>SL11/13</a:t>
                      </a:r>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100" u="none" strike="noStrike" dirty="0" smtClean="0">
                          <a:effectLst/>
                        </a:rPr>
                        <a:t>SL5/51</a:t>
                      </a:r>
                      <a:endParaRPr lang="en-GB" sz="1100" b="0" i="0" u="none" strike="noStrike" dirty="0">
                        <a:solidFill>
                          <a:srgbClr val="000000"/>
                        </a:solidFill>
                        <a:effectLst/>
                        <a:latin typeface="Calibri" panose="020F0502020204030204" pitchFamily="34" charset="0"/>
                      </a:endParaRPr>
                    </a:p>
                  </a:txBody>
                  <a:tcPr marL="0" marR="0" marT="0" marB="0" anchor="ctr"/>
                </a:tc>
                <a:tc vMerge="1">
                  <a:txBody>
                    <a:bodyPr/>
                    <a:lstStyle/>
                    <a:p>
                      <a:pPr algn="ctr" fontAlgn="ctr"/>
                      <a:endParaRPr lang="en-GB" sz="1100" b="0" i="0" u="none" strike="noStrike" dirty="0">
                        <a:solidFill>
                          <a:srgbClr val="000000"/>
                        </a:solidFill>
                        <a:effectLst/>
                        <a:latin typeface="Calibri" panose="020F0502020204030204" pitchFamily="34" charset="0"/>
                      </a:endParaRPr>
                    </a:p>
                  </a:txBody>
                  <a:tcPr marL="0" marR="0" marT="0" marB="0" anchor="ctr"/>
                </a:tc>
              </a:tr>
              <a:tr h="231102">
                <a:tc>
                  <a:txBody>
                    <a:bodyPr/>
                    <a:lstStyle/>
                    <a:p>
                      <a:pPr algn="l" fontAlgn="ctr"/>
                      <a:r>
                        <a:rPr lang="en-GB" sz="1100" u="none" strike="noStrike" dirty="0" smtClean="0">
                          <a:effectLst/>
                        </a:rPr>
                        <a:t>  New </a:t>
                      </a:r>
                      <a:r>
                        <a:rPr lang="en-GB" sz="1100" u="none" strike="noStrike" dirty="0">
                          <a:effectLst/>
                        </a:rPr>
                        <a:t>technical </a:t>
                      </a:r>
                      <a:r>
                        <a:rPr lang="en-GB" sz="1100" u="none" strike="noStrike" dirty="0" smtClean="0">
                          <a:effectLst/>
                        </a:rPr>
                        <a:t>gallery</a:t>
                      </a:r>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100" u="none" strike="noStrike" dirty="0">
                          <a:effectLst/>
                        </a:rPr>
                        <a:t>SL16/17</a:t>
                      </a:r>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100" u="none" strike="noStrike" dirty="0" smtClean="0">
                          <a:effectLst/>
                        </a:rPr>
                        <a:t>SL56/57</a:t>
                      </a:r>
                      <a:endParaRPr lang="en-GB" sz="1100" b="0" i="0" u="none" strike="noStrike" dirty="0">
                        <a:solidFill>
                          <a:srgbClr val="000000"/>
                        </a:solidFill>
                        <a:effectLst/>
                        <a:latin typeface="Calibri" panose="020F0502020204030204" pitchFamily="34" charset="0"/>
                      </a:endParaRPr>
                    </a:p>
                  </a:txBody>
                  <a:tcPr marL="0" marR="0" marT="0" marB="0" anchor="ctr"/>
                </a:tc>
                <a:tc vMerge="1">
                  <a:txBody>
                    <a:bodyPr/>
                    <a:lstStyle/>
                    <a:p>
                      <a:pPr algn="ctr" fontAlgn="ctr"/>
                      <a:endParaRPr lang="en-GB" sz="1100" b="0" i="0" u="none" strike="noStrike" dirty="0">
                        <a:solidFill>
                          <a:srgbClr val="000000"/>
                        </a:solidFill>
                        <a:effectLst/>
                        <a:latin typeface="Calibri" panose="020F0502020204030204" pitchFamily="34" charset="0"/>
                      </a:endParaRPr>
                    </a:p>
                  </a:txBody>
                  <a:tcPr marL="0" marR="0" marT="0" marB="0" anchor="ctr"/>
                </a:tc>
              </a:tr>
              <a:tr h="231102">
                <a:tc>
                  <a:txBody>
                    <a:bodyPr/>
                    <a:lstStyle/>
                    <a:p>
                      <a:pPr algn="l" fontAlgn="ctr"/>
                      <a:r>
                        <a:rPr lang="en-GB" sz="1100" u="none" strike="noStrike" dirty="0" smtClean="0">
                          <a:effectLst/>
                        </a:rPr>
                        <a:t>  Cooling </a:t>
                      </a:r>
                      <a:r>
                        <a:rPr lang="en-GB" sz="1100" u="none" strike="noStrike" dirty="0">
                          <a:effectLst/>
                        </a:rPr>
                        <a:t>towers</a:t>
                      </a:r>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100" u="none" strike="noStrike" dirty="0">
                          <a:effectLst/>
                        </a:rPr>
                        <a:t>SF17</a:t>
                      </a:r>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100" u="none" strike="noStrike" dirty="0" smtClean="0">
                          <a:effectLst/>
                        </a:rPr>
                        <a:t>SF57</a:t>
                      </a:r>
                      <a:endParaRPr lang="en-GB" sz="1100" b="0" i="0" u="none" strike="noStrike" dirty="0">
                        <a:solidFill>
                          <a:srgbClr val="000000"/>
                        </a:solidFill>
                        <a:effectLst/>
                        <a:latin typeface="Calibri" panose="020F0502020204030204" pitchFamily="34" charset="0"/>
                      </a:endParaRPr>
                    </a:p>
                  </a:txBody>
                  <a:tcPr marL="0" marR="0" marT="0" marB="0" anchor="ctr"/>
                </a:tc>
                <a:tc vMerge="1">
                  <a:txBody>
                    <a:bodyPr/>
                    <a:lstStyle/>
                    <a:p>
                      <a:pPr algn="ctr" fontAlgn="ctr"/>
                      <a:endParaRPr lang="en-GB" sz="1100" b="0" i="0" u="none" strike="noStrike" dirty="0">
                        <a:solidFill>
                          <a:srgbClr val="000000"/>
                        </a:solidFill>
                        <a:effectLst/>
                        <a:latin typeface="Calibri" panose="020F0502020204030204" pitchFamily="34" charset="0"/>
                      </a:endParaRPr>
                    </a:p>
                  </a:txBody>
                  <a:tcPr marL="0" marR="0" marT="0" marB="0" anchor="ctr"/>
                </a:tc>
              </a:tr>
              <a:tr h="231102">
                <a:tc>
                  <a:txBody>
                    <a:bodyPr/>
                    <a:lstStyle/>
                    <a:p>
                      <a:pPr algn="l" fontAlgn="ctr"/>
                      <a:r>
                        <a:rPr lang="en-GB" sz="1100" u="none" strike="noStrike" dirty="0" smtClean="0">
                          <a:effectLst/>
                        </a:rPr>
                        <a:t>  Helium </a:t>
                      </a:r>
                      <a:r>
                        <a:rPr lang="en-GB" sz="1100" u="none" strike="noStrike" dirty="0">
                          <a:effectLst/>
                        </a:rPr>
                        <a:t>unloading towers</a:t>
                      </a:r>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100" u="none" strike="noStrike" dirty="0">
                          <a:effectLst/>
                        </a:rPr>
                        <a:t>SDH17</a:t>
                      </a:r>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100" u="none" strike="noStrike" dirty="0" smtClean="0">
                          <a:effectLst/>
                        </a:rPr>
                        <a:t>SDH57</a:t>
                      </a:r>
                      <a:endParaRPr lang="en-GB" sz="1100" b="0" i="0" u="none" strike="noStrike" dirty="0">
                        <a:solidFill>
                          <a:srgbClr val="000000"/>
                        </a:solidFill>
                        <a:effectLst/>
                        <a:latin typeface="Calibri" panose="020F0502020204030204" pitchFamily="34" charset="0"/>
                      </a:endParaRPr>
                    </a:p>
                  </a:txBody>
                  <a:tcPr marL="0" marR="0" marT="0" marB="0" anchor="ctr"/>
                </a:tc>
                <a:tc vMerge="1">
                  <a:txBody>
                    <a:bodyPr/>
                    <a:lstStyle/>
                    <a:p>
                      <a:pPr algn="ctr" fontAlgn="ctr"/>
                      <a:endParaRPr lang="en-GB" sz="1100" b="0" i="0" u="none" strike="noStrike" dirty="0">
                        <a:solidFill>
                          <a:srgbClr val="000000"/>
                        </a:solidFill>
                        <a:effectLst/>
                        <a:latin typeface="Calibri" panose="020F0502020204030204" pitchFamily="34" charset="0"/>
                      </a:endParaRPr>
                    </a:p>
                  </a:txBody>
                  <a:tcPr marL="0" marR="0" marT="0" marB="0" anchor="ctr"/>
                </a:tc>
              </a:tr>
              <a:tr h="231102">
                <a:tc>
                  <a:txBody>
                    <a:bodyPr/>
                    <a:lstStyle/>
                    <a:p>
                      <a:pPr algn="l" fontAlgn="ctr"/>
                      <a:r>
                        <a:rPr lang="en-GB" sz="1100" u="none" strike="noStrike" dirty="0" smtClean="0">
                          <a:effectLst/>
                        </a:rPr>
                        <a:t>  Nitrogen </a:t>
                      </a:r>
                      <a:r>
                        <a:rPr lang="en-GB" sz="1100" u="none" strike="noStrike" dirty="0">
                          <a:effectLst/>
                        </a:rPr>
                        <a:t>tank platform</a:t>
                      </a:r>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100" u="none" strike="noStrike" dirty="0">
                          <a:effectLst/>
                        </a:rPr>
                        <a:t>SLN17</a:t>
                      </a:r>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100" u="none" strike="noStrike" dirty="0" smtClean="0">
                          <a:effectLst/>
                        </a:rPr>
                        <a:t>SLN57</a:t>
                      </a:r>
                      <a:endParaRPr lang="en-GB" sz="1100" b="0" i="0" u="none" strike="noStrike" dirty="0">
                        <a:solidFill>
                          <a:srgbClr val="000000"/>
                        </a:solidFill>
                        <a:effectLst/>
                        <a:latin typeface="Calibri" panose="020F0502020204030204" pitchFamily="34" charset="0"/>
                      </a:endParaRPr>
                    </a:p>
                  </a:txBody>
                  <a:tcPr marL="0" marR="0" marT="0" marB="0" anchor="ctr"/>
                </a:tc>
                <a:tc vMerge="1">
                  <a:txBody>
                    <a:bodyPr/>
                    <a:lstStyle/>
                    <a:p>
                      <a:pPr algn="ctr" fontAlgn="ctr"/>
                      <a:endParaRPr lang="en-GB" sz="1100" b="0" i="0" u="none" strike="noStrike" dirty="0">
                        <a:solidFill>
                          <a:srgbClr val="000000"/>
                        </a:solidFill>
                        <a:effectLst/>
                        <a:latin typeface="Calibri" panose="020F0502020204030204" pitchFamily="34" charset="0"/>
                      </a:endParaRPr>
                    </a:p>
                  </a:txBody>
                  <a:tcPr marL="0" marR="0" marT="0" marB="0" anchor="ctr"/>
                </a:tc>
              </a:tr>
              <a:tr h="231102">
                <a:tc>
                  <a:txBody>
                    <a:bodyPr/>
                    <a:lstStyle/>
                    <a:p>
                      <a:pPr algn="l" fontAlgn="ctr"/>
                      <a:r>
                        <a:rPr lang="en-GB" sz="1100" u="none" strike="noStrike" dirty="0" smtClean="0">
                          <a:effectLst/>
                        </a:rPr>
                        <a:t>  Rectifier </a:t>
                      </a:r>
                      <a:r>
                        <a:rPr lang="en-GB" sz="1100" u="none" strike="noStrike" dirty="0">
                          <a:effectLst/>
                        </a:rPr>
                        <a:t>building</a:t>
                      </a:r>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100" u="none" strike="noStrike" dirty="0">
                          <a:effectLst/>
                        </a:rPr>
                        <a:t>SR17</a:t>
                      </a:r>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100" u="none" strike="noStrike" dirty="0" smtClean="0">
                          <a:effectLst/>
                        </a:rPr>
                        <a:t>SR57</a:t>
                      </a:r>
                      <a:endParaRPr lang="en-GB" sz="1100" b="0" i="0" u="none" strike="noStrike" dirty="0">
                        <a:solidFill>
                          <a:srgbClr val="000000"/>
                        </a:solidFill>
                        <a:effectLst/>
                        <a:latin typeface="Calibri" panose="020F0502020204030204" pitchFamily="34" charset="0"/>
                      </a:endParaRPr>
                    </a:p>
                  </a:txBody>
                  <a:tcPr marL="0" marR="0" marT="0" marB="0" anchor="ctr"/>
                </a:tc>
                <a:tc vMerge="1">
                  <a:txBody>
                    <a:bodyPr/>
                    <a:lstStyle/>
                    <a:p>
                      <a:pPr algn="ctr" fontAlgn="ctr"/>
                      <a:endParaRPr lang="en-GB" sz="1100" b="0" i="0" u="none" strike="noStrike" dirty="0">
                        <a:solidFill>
                          <a:srgbClr val="000000"/>
                        </a:solidFill>
                        <a:effectLst/>
                        <a:latin typeface="Calibri" panose="020F0502020204030204" pitchFamily="34" charset="0"/>
                      </a:endParaRPr>
                    </a:p>
                  </a:txBody>
                  <a:tcPr marL="0" marR="0" marT="0" marB="0" anchor="ctr"/>
                </a:tc>
              </a:tr>
            </a:tbl>
          </a:graphicData>
        </a:graphic>
      </p:graphicFrame>
      <p:pic>
        <p:nvPicPr>
          <p:cNvPr id="8" name="Picture 2"/>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4167" r="7813"/>
          <a:stretch/>
        </p:blipFill>
        <p:spPr bwMode="auto">
          <a:xfrm>
            <a:off x="64008" y="2317506"/>
            <a:ext cx="3387507" cy="2596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nvPicPr>
        <p:blipFill>
          <a:blip r:embed="rId4"/>
          <a:stretch>
            <a:fillRect/>
          </a:stretch>
        </p:blipFill>
        <p:spPr>
          <a:xfrm>
            <a:off x="1719679" y="1179807"/>
            <a:ext cx="1717355" cy="1381636"/>
          </a:xfrm>
          <a:prstGeom prst="rect">
            <a:avLst/>
          </a:prstGeom>
        </p:spPr>
      </p:pic>
      <p:pic>
        <p:nvPicPr>
          <p:cNvPr id="6" name="Picture 5"/>
          <p:cNvPicPr>
            <a:picLocks noChangeAspect="1"/>
          </p:cNvPicPr>
          <p:nvPr/>
        </p:nvPicPr>
        <p:blipFill>
          <a:blip r:embed="rId5"/>
          <a:stretch>
            <a:fillRect/>
          </a:stretch>
        </p:blipFill>
        <p:spPr>
          <a:xfrm>
            <a:off x="312585" y="4979990"/>
            <a:ext cx="1445176" cy="967809"/>
          </a:xfrm>
          <a:prstGeom prst="rect">
            <a:avLst/>
          </a:prstGeom>
        </p:spPr>
      </p:pic>
      <p:sp>
        <p:nvSpPr>
          <p:cNvPr id="9" name="Rectangle 8"/>
          <p:cNvSpPr/>
          <p:nvPr/>
        </p:nvSpPr>
        <p:spPr>
          <a:xfrm>
            <a:off x="3617629" y="3639099"/>
            <a:ext cx="5344859" cy="2525083"/>
          </a:xfrm>
          <a:prstGeom prst="rect">
            <a:avLst/>
          </a:prstGeom>
          <a:noFill/>
          <a:ln w="28575">
            <a:solidFill>
              <a:srgbClr val="FF99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Rectangle 9"/>
          <p:cNvSpPr/>
          <p:nvPr/>
        </p:nvSpPr>
        <p:spPr>
          <a:xfrm>
            <a:off x="2564150" y="4747751"/>
            <a:ext cx="955941" cy="307777"/>
          </a:xfrm>
          <a:prstGeom prst="rect">
            <a:avLst/>
          </a:prstGeom>
          <a:ln w="19050">
            <a:solidFill>
              <a:srgbClr val="FF9900"/>
            </a:solidFill>
          </a:ln>
        </p:spPr>
        <p:txBody>
          <a:bodyPr wrap="square">
            <a:spAutoFit/>
          </a:bodyPr>
          <a:lstStyle/>
          <a:p>
            <a:pPr algn="ctr"/>
            <a:r>
              <a:rPr lang="en-GB" sz="1400" b="1" dirty="0" smtClean="0">
                <a:solidFill>
                  <a:srgbClr val="FF9900"/>
                </a:solidFill>
              </a:rPr>
              <a:t>Post LS2</a:t>
            </a:r>
            <a:endParaRPr lang="en-GB" sz="1400" b="1" dirty="0">
              <a:solidFill>
                <a:srgbClr val="FF9900"/>
              </a:solidFill>
            </a:endParaRPr>
          </a:p>
        </p:txBody>
      </p:sp>
      <p:sp>
        <p:nvSpPr>
          <p:cNvPr id="12" name="Rectangle 11"/>
          <p:cNvSpPr/>
          <p:nvPr/>
        </p:nvSpPr>
        <p:spPr>
          <a:xfrm>
            <a:off x="3617629" y="1540669"/>
            <a:ext cx="3611602" cy="252000"/>
          </a:xfrm>
          <a:prstGeom prst="rect">
            <a:avLst/>
          </a:prstGeom>
          <a:noFill/>
          <a:ln w="28575">
            <a:solidFill>
              <a:srgbClr val="FF99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Rectangle 12"/>
          <p:cNvSpPr/>
          <p:nvPr/>
        </p:nvSpPr>
        <p:spPr>
          <a:xfrm>
            <a:off x="7365921" y="1484892"/>
            <a:ext cx="955941" cy="307777"/>
          </a:xfrm>
          <a:prstGeom prst="rect">
            <a:avLst/>
          </a:prstGeom>
          <a:ln w="19050">
            <a:solidFill>
              <a:srgbClr val="FF9900"/>
            </a:solidFill>
          </a:ln>
        </p:spPr>
        <p:txBody>
          <a:bodyPr wrap="square">
            <a:spAutoFit/>
          </a:bodyPr>
          <a:lstStyle/>
          <a:p>
            <a:pPr algn="ctr"/>
            <a:r>
              <a:rPr lang="en-GB" sz="1400" b="1" dirty="0" smtClean="0">
                <a:solidFill>
                  <a:srgbClr val="FF9900"/>
                </a:solidFill>
              </a:rPr>
              <a:t>Pre LS2</a:t>
            </a:r>
            <a:endParaRPr lang="en-GB" sz="1400" b="1" dirty="0">
              <a:solidFill>
                <a:srgbClr val="FF9900"/>
              </a:solidFill>
            </a:endParaRPr>
          </a:p>
        </p:txBody>
      </p:sp>
    </p:spTree>
    <p:extLst>
      <p:ext uri="{BB962C8B-B14F-4D97-AF65-F5344CB8AC3E}">
        <p14:creationId xmlns:p14="http://schemas.microsoft.com/office/powerpoint/2010/main" val="35929426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22</a:t>
            </a:fld>
            <a:endParaRPr lang="en-US"/>
          </a:p>
        </p:txBody>
      </p:sp>
      <p:sp>
        <p:nvSpPr>
          <p:cNvPr id="3" name="Title 2"/>
          <p:cNvSpPr>
            <a:spLocks noGrp="1"/>
          </p:cNvSpPr>
          <p:nvPr>
            <p:ph type="title"/>
          </p:nvPr>
        </p:nvSpPr>
        <p:spPr/>
        <p:txBody>
          <a:bodyPr/>
          <a:lstStyle/>
          <a:p>
            <a:r>
              <a:rPr lang="fr-CH" dirty="0" err="1" smtClean="0"/>
              <a:t>WPs</a:t>
            </a:r>
            <a:r>
              <a:rPr lang="fr-CH" dirty="0" smtClean="0"/>
              <a:t> </a:t>
            </a:r>
            <a:r>
              <a:rPr lang="fr-CH" dirty="0" err="1" smtClean="0"/>
              <a:t>with</a:t>
            </a:r>
            <a:r>
              <a:rPr lang="fr-CH" dirty="0" smtClean="0"/>
              <a:t> no installation </a:t>
            </a:r>
            <a:r>
              <a:rPr lang="fr-CH" dirty="0" err="1" smtClean="0"/>
              <a:t>works</a:t>
            </a:r>
            <a:r>
              <a:rPr lang="fr-CH" dirty="0" smtClean="0"/>
              <a:t> </a:t>
            </a:r>
            <a:r>
              <a:rPr lang="fr-CH" dirty="0" err="1" smtClean="0"/>
              <a:t>during</a:t>
            </a:r>
            <a:r>
              <a:rPr lang="fr-CH" dirty="0" smtClean="0"/>
              <a:t> LS2</a:t>
            </a:r>
            <a:endParaRPr lang="en-GB" dirty="0"/>
          </a:p>
        </p:txBody>
      </p:sp>
      <p:sp>
        <p:nvSpPr>
          <p:cNvPr id="5" name="Footer Placeholder 4"/>
          <p:cNvSpPr>
            <a:spLocks noGrp="1"/>
          </p:cNvSpPr>
          <p:nvPr>
            <p:ph type="ftr" sz="quarter" idx="3"/>
          </p:nvPr>
        </p:nvSpPr>
        <p:spPr/>
        <p:txBody>
          <a:bodyPr/>
          <a:lstStyle/>
          <a:p>
            <a:endParaRPr lang="en-GB" dirty="0"/>
          </a:p>
        </p:txBody>
      </p:sp>
      <p:sp>
        <p:nvSpPr>
          <p:cNvPr id="7" name="Content Placeholder 3"/>
          <p:cNvSpPr txBox="1">
            <a:spLocks/>
          </p:cNvSpPr>
          <p:nvPr/>
        </p:nvSpPr>
        <p:spPr>
          <a:xfrm>
            <a:off x="454454" y="1031337"/>
            <a:ext cx="8229600" cy="5349240"/>
          </a:xfrm>
          <a:prstGeom prst="rect">
            <a:avLst/>
          </a:prstGeom>
        </p:spPr>
        <p:txBody>
          <a:bodyPr vert="horz">
            <a:normAutofit/>
          </a:bodyPr>
          <a:lst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Calibri" pitchFamily="34" charset="0"/>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3000" b="0" i="0" kern="1200">
                <a:solidFill>
                  <a:srgbClr val="0C377B"/>
                </a:solidFill>
                <a:latin typeface="Calibri" pitchFamily="34" charset="0"/>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3000" b="0" i="0" kern="1200">
                <a:solidFill>
                  <a:srgbClr val="0C377B"/>
                </a:solidFill>
                <a:latin typeface="Calibri" pitchFamily="34" charset="0"/>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3000" b="0" i="0" kern="1200">
                <a:solidFill>
                  <a:srgbClr val="0C377B"/>
                </a:solidFill>
                <a:latin typeface="Calibri" pitchFamily="34" charset="0"/>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3000" b="0" i="0" kern="1200" baseline="0">
                <a:solidFill>
                  <a:srgbClr val="0C377B"/>
                </a:solidFill>
                <a:latin typeface="Calibri" pitchFamily="34" charset="0"/>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gn="just">
              <a:buFont typeface="Arial"/>
              <a:buNone/>
            </a:pPr>
            <a:r>
              <a:rPr lang="fr-CH" sz="2800" b="1" dirty="0" smtClean="0"/>
              <a:t>WP6A, WP6B:</a:t>
            </a:r>
            <a:r>
              <a:rPr lang="fr-CH" sz="2800" dirty="0" smtClean="0"/>
              <a:t> no installation </a:t>
            </a:r>
            <a:r>
              <a:rPr lang="fr-CH" sz="2800" dirty="0" err="1" smtClean="0"/>
              <a:t>works</a:t>
            </a:r>
            <a:r>
              <a:rPr lang="fr-CH" sz="2800" dirty="0" smtClean="0"/>
              <a:t> </a:t>
            </a:r>
            <a:r>
              <a:rPr lang="fr-CH" sz="2800" dirty="0" err="1" smtClean="0"/>
              <a:t>foreseen</a:t>
            </a:r>
            <a:r>
              <a:rPr lang="fr-CH" sz="2800" dirty="0" smtClean="0"/>
              <a:t> </a:t>
            </a:r>
            <a:r>
              <a:rPr lang="fr-CH" sz="2800" dirty="0" err="1" smtClean="0"/>
              <a:t>before</a:t>
            </a:r>
            <a:r>
              <a:rPr lang="fr-CH" sz="2800" dirty="0" smtClean="0"/>
              <a:t> LS3</a:t>
            </a:r>
          </a:p>
          <a:p>
            <a:pPr marL="0" indent="0" algn="just">
              <a:spcBef>
                <a:spcPts val="0"/>
              </a:spcBef>
              <a:buFont typeface="Arial"/>
              <a:buNone/>
            </a:pPr>
            <a:endParaRPr lang="fr-CH" sz="2800" dirty="0" smtClean="0"/>
          </a:p>
          <a:p>
            <a:pPr marL="0" indent="0" algn="just">
              <a:spcBef>
                <a:spcPts val="0"/>
              </a:spcBef>
              <a:buNone/>
            </a:pPr>
            <a:r>
              <a:rPr lang="fr-CH" sz="2800" b="1" dirty="0" smtClean="0"/>
              <a:t>WP11: </a:t>
            </a:r>
            <a:r>
              <a:rPr lang="en-GB" sz="2800" dirty="0"/>
              <a:t>Two complete units (15 m long) will be manufactured and tested before LS2. </a:t>
            </a:r>
            <a:r>
              <a:rPr lang="en-GB" sz="2800" dirty="0" smtClean="0"/>
              <a:t>Whether </a:t>
            </a:r>
            <a:r>
              <a:rPr lang="en-GB" sz="2800" dirty="0"/>
              <a:t>the installation will happen in LS2 or in a subsequent slot (either LS3 or an EYETS during Run3) </a:t>
            </a:r>
            <a:r>
              <a:rPr lang="en-GB" sz="2800" dirty="0" smtClean="0"/>
              <a:t>will be decided </a:t>
            </a:r>
            <a:r>
              <a:rPr lang="en-GB" sz="2800" dirty="0"/>
              <a:t>in 2016.</a:t>
            </a:r>
            <a:r>
              <a:rPr lang="fr-CH" sz="2800" dirty="0"/>
              <a:t> </a:t>
            </a:r>
            <a:r>
              <a:rPr lang="fr-CH" sz="2800" i="1" dirty="0" err="1" smtClean="0"/>
              <a:t>Refer</a:t>
            </a:r>
            <a:r>
              <a:rPr lang="fr-CH" sz="2800" i="1" dirty="0" smtClean="0"/>
              <a:t> to </a:t>
            </a:r>
            <a:r>
              <a:rPr lang="fr-CH" sz="2800" i="1" dirty="0" err="1" smtClean="0"/>
              <a:t>Lucio’s</a:t>
            </a:r>
            <a:r>
              <a:rPr lang="fr-CH" sz="2800" i="1" dirty="0" smtClean="0"/>
              <a:t> </a:t>
            </a:r>
            <a:r>
              <a:rPr lang="fr-CH" sz="2800" i="1" dirty="0" err="1" smtClean="0"/>
              <a:t>presentation</a:t>
            </a:r>
            <a:r>
              <a:rPr lang="fr-CH" sz="2800" i="1" dirty="0" smtClean="0"/>
              <a:t>.</a:t>
            </a:r>
          </a:p>
          <a:p>
            <a:pPr marL="0" indent="0" algn="just">
              <a:spcBef>
                <a:spcPts val="0"/>
              </a:spcBef>
              <a:buNone/>
            </a:pPr>
            <a:endParaRPr lang="fr-CH" sz="2800" b="1" dirty="0" smtClean="0"/>
          </a:p>
          <a:p>
            <a:pPr marL="0" indent="0" algn="just">
              <a:spcBef>
                <a:spcPts val="0"/>
              </a:spcBef>
              <a:buNone/>
            </a:pPr>
            <a:r>
              <a:rPr lang="fr-CH" sz="2800" b="1" dirty="0" smtClean="0"/>
              <a:t>WP7: </a:t>
            </a:r>
            <a:r>
              <a:rPr lang="fr-CH" sz="2800" dirty="0" err="1" smtClean="0"/>
              <a:t>Energy</a:t>
            </a:r>
            <a:r>
              <a:rPr lang="fr-CH" sz="2800" dirty="0" smtClean="0"/>
              <a:t> </a:t>
            </a:r>
            <a:r>
              <a:rPr lang="fr-CH" sz="2800" dirty="0" err="1" smtClean="0"/>
              <a:t>Extaction</a:t>
            </a:r>
            <a:r>
              <a:rPr lang="fr-CH" sz="2800" dirty="0" smtClean="0"/>
              <a:t> (EE) and </a:t>
            </a:r>
            <a:r>
              <a:rPr lang="fr-CH" sz="2800" dirty="0" err="1" smtClean="0"/>
              <a:t>Quench</a:t>
            </a:r>
            <a:r>
              <a:rPr lang="fr-CH" sz="2800" dirty="0" smtClean="0"/>
              <a:t> Protection (QDS) </a:t>
            </a:r>
            <a:r>
              <a:rPr lang="fr-CH" sz="2800" dirty="0" err="1"/>
              <a:t>s</a:t>
            </a:r>
            <a:r>
              <a:rPr lang="fr-CH" sz="2800" dirty="0" err="1" smtClean="0"/>
              <a:t>ystems</a:t>
            </a:r>
            <a:r>
              <a:rPr lang="fr-CH" sz="2800" dirty="0" smtClean="0"/>
              <a:t> </a:t>
            </a:r>
            <a:r>
              <a:rPr lang="fr-CH" sz="2800" dirty="0" err="1" smtClean="0"/>
              <a:t>linked</a:t>
            </a:r>
            <a:r>
              <a:rPr lang="fr-CH" sz="2800" dirty="0" smtClean="0"/>
              <a:t> to 11 T and triplets production. </a:t>
            </a:r>
            <a:r>
              <a:rPr lang="fr-CH" sz="2800" dirty="0" err="1" smtClean="0"/>
              <a:t>Other</a:t>
            </a:r>
            <a:r>
              <a:rPr lang="fr-CH" sz="2800" dirty="0" smtClean="0"/>
              <a:t> </a:t>
            </a:r>
            <a:r>
              <a:rPr lang="fr-CH" sz="2800" dirty="0" err="1"/>
              <a:t>works</a:t>
            </a:r>
            <a:r>
              <a:rPr lang="fr-CH" sz="2800" dirty="0"/>
              <a:t> </a:t>
            </a:r>
            <a:r>
              <a:rPr lang="fr-CH" sz="2800" dirty="0" smtClean="0"/>
              <a:t>(</a:t>
            </a:r>
            <a:r>
              <a:rPr lang="fr-CH" sz="2800" dirty="0" err="1" smtClean="0"/>
              <a:t>mainly</a:t>
            </a:r>
            <a:r>
              <a:rPr lang="fr-CH" sz="2800" dirty="0" smtClean="0"/>
              <a:t> consolidation) are </a:t>
            </a:r>
            <a:r>
              <a:rPr lang="fr-CH" sz="2800" dirty="0" err="1"/>
              <a:t>planned</a:t>
            </a:r>
            <a:r>
              <a:rPr lang="fr-CH" sz="2800" dirty="0"/>
              <a:t> for LS3. </a:t>
            </a:r>
            <a:endParaRPr lang="fr-CH" sz="2800" b="1" dirty="0" smtClean="0"/>
          </a:p>
          <a:p>
            <a:pPr marL="0" indent="0">
              <a:buFont typeface="Arial"/>
              <a:buNone/>
            </a:pPr>
            <a:endParaRPr lang="fr-CH" sz="2800" dirty="0" smtClean="0"/>
          </a:p>
          <a:p>
            <a:pPr marL="0" indent="0">
              <a:buFont typeface="Arial"/>
              <a:buNone/>
            </a:pPr>
            <a:endParaRPr lang="en-GB" sz="2800" dirty="0"/>
          </a:p>
        </p:txBody>
      </p:sp>
    </p:spTree>
    <p:extLst>
      <p:ext uri="{BB962C8B-B14F-4D97-AF65-F5344CB8AC3E}">
        <p14:creationId xmlns:p14="http://schemas.microsoft.com/office/powerpoint/2010/main" val="71706106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p:cNvSpPr>
            <a:spLocks noGrp="1"/>
          </p:cNvSpPr>
          <p:nvPr>
            <p:ph type="title"/>
          </p:nvPr>
        </p:nvSpPr>
        <p:spPr>
          <a:xfrm rot="10800000" flipV="1">
            <a:off x="176846" y="271984"/>
            <a:ext cx="8590082" cy="983365"/>
          </a:xfrm>
        </p:spPr>
        <p:txBody>
          <a:bodyPr vert="horz" lIns="45720" rIns="45720" anchor="ctr">
            <a:normAutofit fontScale="90000"/>
          </a:bodyPr>
          <a:lstStyle/>
          <a:p>
            <a:r>
              <a:rPr lang="en-US" dirty="0" smtClean="0"/>
              <a:t>SM18: Timeline </a:t>
            </a:r>
            <a:r>
              <a:rPr lang="en-US" dirty="0"/>
              <a:t>for the different tests </a:t>
            </a:r>
            <a:r>
              <a:rPr lang="en-US" dirty="0" smtClean="0"/>
              <a:t>for HL-LHC </a:t>
            </a:r>
            <a:r>
              <a:rPr lang="en-US" dirty="0"/>
              <a:t>magnets</a:t>
            </a:r>
          </a:p>
        </p:txBody>
      </p:sp>
      <p:pic>
        <p:nvPicPr>
          <p:cNvPr id="6" name="Picture 2"/>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3386" t="5669" r="1417" b="71401"/>
          <a:stretch/>
        </p:blipFill>
        <p:spPr bwMode="auto">
          <a:xfrm>
            <a:off x="0" y="1579345"/>
            <a:ext cx="9144000" cy="137651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8" name="TextBox 7"/>
          <p:cNvSpPr txBox="1"/>
          <p:nvPr/>
        </p:nvSpPr>
        <p:spPr>
          <a:xfrm>
            <a:off x="448995" y="1366528"/>
            <a:ext cx="8185958" cy="338554"/>
          </a:xfrm>
          <a:prstGeom prst="rect">
            <a:avLst/>
          </a:prstGeom>
          <a:noFill/>
        </p:spPr>
        <p:txBody>
          <a:bodyPr wrap="square" rtlCol="0">
            <a:spAutoFit/>
          </a:bodyPr>
          <a:lstStyle/>
          <a:p>
            <a:r>
              <a:rPr lang="en-US" sz="1600" dirty="0" smtClean="0"/>
              <a:t>2015         2016           2017           2018          2019          2020           2021          2022</a:t>
            </a:r>
            <a:endParaRPr lang="en-US" sz="1600" dirty="0"/>
          </a:p>
        </p:txBody>
      </p:sp>
      <p:sp>
        <p:nvSpPr>
          <p:cNvPr id="2" name="TextBox 1"/>
          <p:cNvSpPr txBox="1"/>
          <p:nvPr/>
        </p:nvSpPr>
        <p:spPr>
          <a:xfrm>
            <a:off x="109239" y="4067291"/>
            <a:ext cx="3305432" cy="2462213"/>
          </a:xfrm>
          <a:prstGeom prst="rect">
            <a:avLst/>
          </a:prstGeom>
          <a:noFill/>
        </p:spPr>
        <p:txBody>
          <a:bodyPr wrap="square" rtlCol="0">
            <a:spAutoFit/>
          </a:bodyPr>
          <a:lstStyle/>
          <a:p>
            <a:pPr marL="285750" indent="-285750">
              <a:buFont typeface="Arial" panose="020B0604020202020204" pitchFamily="34" charset="0"/>
              <a:buChar char="•"/>
            </a:pPr>
            <a:r>
              <a:rPr lang="en-GB" sz="1400" dirty="0" smtClean="0"/>
              <a:t>The first milestone is November 2015 for the model magnet testing. </a:t>
            </a:r>
          </a:p>
          <a:p>
            <a:endParaRPr lang="en-GB" sz="1400" dirty="0" smtClean="0"/>
          </a:p>
          <a:p>
            <a:pPr marL="285750" indent="-285750">
              <a:buFont typeface="Arial" panose="020B0604020202020204" pitchFamily="34" charset="0"/>
              <a:buChar char="•"/>
            </a:pPr>
            <a:r>
              <a:rPr lang="en-GB" sz="1400" dirty="0" smtClean="0"/>
              <a:t>The vertical test bench capable to test partially this models will be delivered only in May 2016 and for full test in September 2016 cluster D. (See photo on the civil engineering work that is ongoing in SM18).</a:t>
            </a:r>
          </a:p>
          <a:p>
            <a:endParaRPr lang="en-GB" sz="1400" dirty="0"/>
          </a:p>
        </p:txBody>
      </p:sp>
      <p:pic>
        <p:nvPicPr>
          <p:cNvPr id="4" name="Picture 3"/>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rot="5400000">
            <a:off x="5903339" y="3483830"/>
            <a:ext cx="3552570" cy="2664428"/>
          </a:xfrm>
          <a:prstGeom prst="rect">
            <a:avLst/>
          </a:prstGeom>
        </p:spPr>
      </p:pic>
      <p:pic>
        <p:nvPicPr>
          <p:cNvPr id="9" name="Picture 2"/>
          <p:cNvPicPr>
            <a:picLocks noChangeAspect="1" noChangeArrowheads="1"/>
          </p:cNvPicPr>
          <p:nvPr/>
        </p:nvPicPr>
        <p:blipFill rotWithShape="1">
          <a:blip r:embed="rId5" cstate="email">
            <a:extLst>
              <a:ext uri="{28A0092B-C50C-407E-A947-70E740481C1C}">
                <a14:useLocalDpi xmlns:a14="http://schemas.microsoft.com/office/drawing/2010/main" val="0"/>
              </a:ext>
            </a:extLst>
          </a:blip>
          <a:srcRect l="4544" t="6727" r="13303" b="14116"/>
          <a:stretch/>
        </p:blipFill>
        <p:spPr bwMode="auto">
          <a:xfrm>
            <a:off x="3365610" y="4251290"/>
            <a:ext cx="2693112" cy="194617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5" name="TextBox 4"/>
          <p:cNvSpPr txBox="1"/>
          <p:nvPr/>
        </p:nvSpPr>
        <p:spPr>
          <a:xfrm>
            <a:off x="397927" y="3143961"/>
            <a:ext cx="5125543" cy="923330"/>
          </a:xfrm>
          <a:prstGeom prst="rect">
            <a:avLst/>
          </a:prstGeom>
          <a:noFill/>
        </p:spPr>
        <p:txBody>
          <a:bodyPr wrap="square" rtlCol="0">
            <a:spAutoFit/>
          </a:bodyPr>
          <a:lstStyle/>
          <a:p>
            <a:pPr algn="ctr"/>
            <a:r>
              <a:rPr lang="en-GB" dirty="0"/>
              <a:t>Planning has been kept as last year for what concerns modifications of test benches.</a:t>
            </a:r>
          </a:p>
          <a:p>
            <a:pPr algn="ctr"/>
            <a:endParaRPr lang="en-GB" dirty="0"/>
          </a:p>
        </p:txBody>
      </p:sp>
      <p:sp>
        <p:nvSpPr>
          <p:cNvPr id="10" name="Rounded Rectangle 9"/>
          <p:cNvSpPr/>
          <p:nvPr/>
        </p:nvSpPr>
        <p:spPr>
          <a:xfrm>
            <a:off x="3355725" y="5892884"/>
            <a:ext cx="1575697" cy="699445"/>
          </a:xfrm>
          <a:prstGeom prst="roundRect">
            <a:avLst/>
          </a:prstGeom>
          <a:ln>
            <a:noFill/>
          </a:ln>
        </p:spPr>
        <p:style>
          <a:lnRef idx="1">
            <a:schemeClr val="accent4"/>
          </a:lnRef>
          <a:fillRef idx="3">
            <a:schemeClr val="accent4"/>
          </a:fillRef>
          <a:effectRef idx="2">
            <a:schemeClr val="accent4"/>
          </a:effectRef>
          <a:fontRef idx="minor">
            <a:schemeClr val="lt1"/>
          </a:fontRef>
        </p:style>
        <p:txBody>
          <a:bodyPr rtlCol="0" anchor="ctr"/>
          <a:lstStyle/>
          <a:p>
            <a:pPr algn="ctr"/>
            <a:r>
              <a:rPr lang="fr-CH" b="1" dirty="0" err="1" smtClean="0"/>
              <a:t>Courtesy</a:t>
            </a:r>
            <a:r>
              <a:rPr lang="fr-CH" b="1" dirty="0" smtClean="0"/>
              <a:t>: </a:t>
            </a:r>
          </a:p>
          <a:p>
            <a:pPr algn="ctr"/>
            <a:r>
              <a:rPr lang="fr-CH" b="1" dirty="0" smtClean="0"/>
              <a:t>M. </a:t>
            </a:r>
            <a:r>
              <a:rPr lang="fr-CH" b="1" dirty="0" err="1" smtClean="0"/>
              <a:t>Bajko</a:t>
            </a:r>
            <a:endParaRPr lang="en-GB" dirty="0"/>
          </a:p>
        </p:txBody>
      </p:sp>
    </p:spTree>
    <p:extLst>
      <p:ext uri="{BB962C8B-B14F-4D97-AF65-F5344CB8AC3E}">
        <p14:creationId xmlns:p14="http://schemas.microsoft.com/office/powerpoint/2010/main" val="40967851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73874" y="2800686"/>
            <a:ext cx="7144246" cy="1362075"/>
          </a:xfrm>
        </p:spPr>
        <p:txBody>
          <a:bodyPr>
            <a:normAutofit fontScale="90000"/>
          </a:bodyPr>
          <a:lstStyle/>
          <a:p>
            <a:r>
              <a:rPr lang="en-GB" dirty="0" smtClean="0"/>
              <a:t>WRAP UP: SUMMARY OF ALL LS2 WORKS</a:t>
            </a:r>
            <a:br>
              <a:rPr lang="en-GB" dirty="0" smtClean="0"/>
            </a:br>
            <a:endParaRPr lang="en-GB" sz="3600" cap="none" dirty="0"/>
          </a:p>
        </p:txBody>
      </p:sp>
    </p:spTree>
    <p:extLst>
      <p:ext uri="{BB962C8B-B14F-4D97-AF65-F5344CB8AC3E}">
        <p14:creationId xmlns:p14="http://schemas.microsoft.com/office/powerpoint/2010/main" val="3405161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25</a:t>
            </a:fld>
            <a:endParaRPr lang="en-US"/>
          </a:p>
        </p:txBody>
      </p:sp>
      <p:sp>
        <p:nvSpPr>
          <p:cNvPr id="3" name="Title 2"/>
          <p:cNvSpPr>
            <a:spLocks noGrp="1"/>
          </p:cNvSpPr>
          <p:nvPr>
            <p:ph type="title"/>
          </p:nvPr>
        </p:nvSpPr>
        <p:spPr/>
        <p:txBody>
          <a:bodyPr/>
          <a:lstStyle/>
          <a:p>
            <a:endParaRPr lang="en-GB" dirty="0"/>
          </a:p>
        </p:txBody>
      </p:sp>
      <p:sp>
        <p:nvSpPr>
          <p:cNvPr id="5" name="Footer Placeholder 4"/>
          <p:cNvSpPr>
            <a:spLocks noGrp="1"/>
          </p:cNvSpPr>
          <p:nvPr>
            <p:ph type="ftr" sz="quarter" idx="3"/>
          </p:nvPr>
        </p:nvSpPr>
        <p:spPr/>
        <p:txBody>
          <a:bodyPr/>
          <a:lstStyle/>
          <a:p>
            <a:endParaRPr lang="en-GB" dirty="0"/>
          </a:p>
        </p:txBody>
      </p:sp>
      <p:graphicFrame>
        <p:nvGraphicFramePr>
          <p:cNvPr id="8" name="Table 7"/>
          <p:cNvGraphicFramePr>
            <a:graphicFrameLocks noGrp="1"/>
          </p:cNvGraphicFramePr>
          <p:nvPr>
            <p:extLst>
              <p:ext uri="{D42A27DB-BD31-4B8C-83A1-F6EECF244321}">
                <p14:modId xmlns:p14="http://schemas.microsoft.com/office/powerpoint/2010/main" val="2134698685"/>
              </p:ext>
            </p:extLst>
          </p:nvPr>
        </p:nvGraphicFramePr>
        <p:xfrm>
          <a:off x="462285" y="53279"/>
          <a:ext cx="8308852" cy="6531400"/>
        </p:xfrm>
        <a:graphic>
          <a:graphicData uri="http://schemas.openxmlformats.org/drawingml/2006/table">
            <a:tbl>
              <a:tblPr firstRow="1" bandRow="1">
                <a:tableStyleId>{5C22544A-7EE6-4342-B048-85BDC9FD1C3A}</a:tableStyleId>
              </a:tblPr>
              <a:tblGrid>
                <a:gridCol w="4203406"/>
                <a:gridCol w="740948"/>
                <a:gridCol w="1080504"/>
                <a:gridCol w="1141997"/>
                <a:gridCol w="1141997"/>
              </a:tblGrid>
              <a:tr h="337490">
                <a:tc>
                  <a:txBody>
                    <a:bodyPr/>
                    <a:lstStyle/>
                    <a:p>
                      <a:pPr marL="0" indent="88900"/>
                      <a:r>
                        <a:rPr lang="fr-CH" sz="1400" dirty="0" smtClean="0"/>
                        <a:t>Description</a:t>
                      </a:r>
                      <a:endParaRPr lang="en-GB" sz="1400" dirty="0"/>
                    </a:p>
                  </a:txBody>
                  <a:tcPr anchor="ctr"/>
                </a:tc>
                <a:tc>
                  <a:txBody>
                    <a:bodyPr/>
                    <a:lstStyle/>
                    <a:p>
                      <a:pPr algn="ctr"/>
                      <a:r>
                        <a:rPr lang="fr-CH" sz="1400" dirty="0" smtClean="0"/>
                        <a:t>WP</a:t>
                      </a:r>
                      <a:endParaRPr lang="en-GB" sz="1400" dirty="0"/>
                    </a:p>
                  </a:txBody>
                  <a:tcPr anchor="ctr"/>
                </a:tc>
                <a:tc>
                  <a:txBody>
                    <a:bodyPr/>
                    <a:lstStyle/>
                    <a:p>
                      <a:pPr algn="ctr"/>
                      <a:r>
                        <a:rPr lang="fr-CH" sz="1400" dirty="0" err="1" smtClean="0"/>
                        <a:t>Period</a:t>
                      </a:r>
                      <a:endParaRPr lang="en-GB" sz="1400" dirty="0"/>
                    </a:p>
                  </a:txBody>
                  <a:tcPr anchor="ctr"/>
                </a:tc>
                <a:tc>
                  <a:txBody>
                    <a:bodyPr/>
                    <a:lstStyle/>
                    <a:p>
                      <a:pPr algn="ctr"/>
                      <a:r>
                        <a:rPr lang="fr-CH" sz="1400" dirty="0" smtClean="0"/>
                        <a:t>Location</a:t>
                      </a:r>
                      <a:endParaRPr lang="en-GB" sz="1400" dirty="0"/>
                    </a:p>
                  </a:txBody>
                  <a:tcPr anchor="ctr"/>
                </a:tc>
                <a:tc>
                  <a:txBody>
                    <a:bodyPr/>
                    <a:lstStyle/>
                    <a:p>
                      <a:pPr algn="ctr"/>
                      <a:r>
                        <a:rPr lang="fr-CH" sz="1400" dirty="0" err="1" smtClean="0"/>
                        <a:t>Risk</a:t>
                      </a:r>
                      <a:endParaRPr lang="en-GB" sz="1400" dirty="0"/>
                    </a:p>
                  </a:txBody>
                  <a:tcPr anchor="ctr"/>
                </a:tc>
              </a:tr>
              <a:tr h="262145">
                <a:tc>
                  <a:txBody>
                    <a:bodyPr/>
                    <a:lstStyle/>
                    <a:p>
                      <a:pPr marL="0" indent="177800" algn="l" fontAlgn="ctr"/>
                      <a:r>
                        <a:rPr kumimoji="0" lang="fr-CH" sz="1400" kern="1200" dirty="0" err="1" smtClean="0">
                          <a:solidFill>
                            <a:schemeClr val="dk1"/>
                          </a:solidFill>
                          <a:latin typeface="+mn-lt"/>
                          <a:ea typeface="+mn-ea"/>
                          <a:cs typeface="+mn-cs"/>
                        </a:rPr>
                        <a:t>Preparation</a:t>
                      </a:r>
                      <a:r>
                        <a:rPr kumimoji="0" lang="fr-CH" sz="1400" kern="1200" dirty="0" smtClean="0">
                          <a:solidFill>
                            <a:schemeClr val="dk1"/>
                          </a:solidFill>
                          <a:latin typeface="+mn-lt"/>
                          <a:ea typeface="+mn-ea"/>
                          <a:cs typeface="+mn-cs"/>
                        </a:rPr>
                        <a:t> </a:t>
                      </a:r>
                      <a:r>
                        <a:rPr kumimoji="0" lang="fr-CH" sz="1400" kern="1200" dirty="0" err="1" smtClean="0">
                          <a:solidFill>
                            <a:schemeClr val="dk1"/>
                          </a:solidFill>
                          <a:latin typeface="+mn-lt"/>
                          <a:ea typeface="+mn-ea"/>
                          <a:cs typeface="+mn-cs"/>
                        </a:rPr>
                        <a:t>works</a:t>
                      </a:r>
                      <a:r>
                        <a:rPr kumimoji="0" lang="fr-CH" sz="1400" kern="1200" baseline="0" dirty="0" smtClean="0">
                          <a:solidFill>
                            <a:schemeClr val="dk1"/>
                          </a:solidFill>
                          <a:latin typeface="+mn-lt"/>
                          <a:ea typeface="+mn-ea"/>
                          <a:cs typeface="+mn-cs"/>
                        </a:rPr>
                        <a:t> for </a:t>
                      </a:r>
                      <a:r>
                        <a:rPr kumimoji="0" lang="fr-CH" sz="1400" kern="1200" baseline="0" dirty="0" err="1" smtClean="0">
                          <a:solidFill>
                            <a:schemeClr val="dk1"/>
                          </a:solidFill>
                          <a:latin typeface="+mn-lt"/>
                          <a:ea typeface="+mn-ea"/>
                          <a:cs typeface="+mn-cs"/>
                        </a:rPr>
                        <a:t>Crab</a:t>
                      </a:r>
                      <a:r>
                        <a:rPr kumimoji="0" lang="fr-CH" sz="1400" kern="1200" baseline="0" dirty="0" smtClean="0">
                          <a:solidFill>
                            <a:schemeClr val="dk1"/>
                          </a:solidFill>
                          <a:latin typeface="+mn-lt"/>
                          <a:ea typeface="+mn-ea"/>
                          <a:cs typeface="+mn-cs"/>
                        </a:rPr>
                        <a:t> </a:t>
                      </a:r>
                      <a:r>
                        <a:rPr kumimoji="0" lang="fr-CH" sz="1400" kern="1200" baseline="0" dirty="0" err="1" smtClean="0">
                          <a:solidFill>
                            <a:schemeClr val="dk1"/>
                          </a:solidFill>
                          <a:latin typeface="+mn-lt"/>
                          <a:ea typeface="+mn-ea"/>
                          <a:cs typeface="+mn-cs"/>
                        </a:rPr>
                        <a:t>Cavity</a:t>
                      </a:r>
                      <a:r>
                        <a:rPr kumimoji="0" lang="fr-CH" sz="1400" kern="1200" baseline="0" dirty="0" smtClean="0">
                          <a:solidFill>
                            <a:schemeClr val="dk1"/>
                          </a:solidFill>
                          <a:latin typeface="+mn-lt"/>
                          <a:ea typeface="+mn-ea"/>
                          <a:cs typeface="+mn-cs"/>
                        </a:rPr>
                        <a:t> installation</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4</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EYETS 2016</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SPS – LSS6</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endParaRPr kumimoji="0" lang="en-GB" sz="1400" kern="1200" dirty="0">
                        <a:solidFill>
                          <a:schemeClr val="dk1"/>
                        </a:solidFill>
                        <a:latin typeface="+mn-lt"/>
                        <a:ea typeface="+mn-ea"/>
                        <a:cs typeface="+mn-cs"/>
                      </a:endParaRPr>
                    </a:p>
                  </a:txBody>
                  <a:tcPr marL="0" marR="0" marT="0" marB="0" anchor="ctr"/>
                </a:tc>
              </a:tr>
              <a:tr h="262145">
                <a:tc>
                  <a:txBody>
                    <a:bodyPr/>
                    <a:lstStyle/>
                    <a:p>
                      <a:pPr marL="0" indent="177800" algn="l" fontAlgn="ctr"/>
                      <a:r>
                        <a:rPr kumimoji="0" lang="fr-CH" sz="1400" kern="1200" dirty="0" smtClean="0">
                          <a:solidFill>
                            <a:schemeClr val="dk1"/>
                          </a:solidFill>
                          <a:latin typeface="+mn-lt"/>
                          <a:ea typeface="+mn-ea"/>
                          <a:cs typeface="+mn-cs"/>
                        </a:rPr>
                        <a:t>Installation</a:t>
                      </a:r>
                      <a:r>
                        <a:rPr kumimoji="0" lang="fr-CH" sz="1400" kern="1200" baseline="0" dirty="0" smtClean="0">
                          <a:solidFill>
                            <a:schemeClr val="dk1"/>
                          </a:solidFill>
                          <a:latin typeface="+mn-lt"/>
                          <a:ea typeface="+mn-ea"/>
                          <a:cs typeface="+mn-cs"/>
                        </a:rPr>
                        <a:t> of TCSPM prototype</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5</a:t>
                      </a:r>
                      <a:endParaRPr kumimoji="0" lang="en-GB" sz="1400" kern="1200" dirty="0">
                        <a:solidFill>
                          <a:schemeClr val="dk1"/>
                        </a:solidFill>
                        <a:latin typeface="+mn-lt"/>
                        <a:ea typeface="+mn-ea"/>
                        <a:cs typeface="+mn-cs"/>
                      </a:endParaRPr>
                    </a:p>
                  </a:txBody>
                  <a:tcPr marL="0" marR="0"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fr-CH" sz="1400" kern="1200" dirty="0" smtClean="0">
                          <a:solidFill>
                            <a:schemeClr val="dk1"/>
                          </a:solidFill>
                          <a:latin typeface="+mn-lt"/>
                          <a:ea typeface="+mn-ea"/>
                          <a:cs typeface="+mn-cs"/>
                        </a:rPr>
                        <a:t>EYETS 2016</a:t>
                      </a:r>
                      <a:endParaRPr kumimoji="0" lang="en-GB" sz="1400" kern="1200" dirty="0" smtClean="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P7</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endParaRPr kumimoji="0" lang="en-GB" sz="1400" kern="1200" dirty="0">
                        <a:solidFill>
                          <a:schemeClr val="dk1"/>
                        </a:solidFill>
                        <a:latin typeface="+mn-lt"/>
                        <a:ea typeface="+mn-ea"/>
                        <a:cs typeface="+mn-cs"/>
                      </a:endParaRPr>
                    </a:p>
                  </a:txBody>
                  <a:tcPr marL="0" marR="0" marT="0" marB="0" anchor="ctr"/>
                </a:tc>
              </a:tr>
              <a:tr h="262145">
                <a:tc>
                  <a:txBody>
                    <a:bodyPr/>
                    <a:lstStyle/>
                    <a:p>
                      <a:pPr marL="0" marR="0" indent="177800" algn="l" defTabSz="914400" rtl="0" eaLnBrk="1" fontAlgn="ctr" latinLnBrk="0" hangingPunct="1">
                        <a:lnSpc>
                          <a:spcPct val="100000"/>
                        </a:lnSpc>
                        <a:spcBef>
                          <a:spcPts val="0"/>
                        </a:spcBef>
                        <a:spcAft>
                          <a:spcPts val="0"/>
                        </a:spcAft>
                        <a:buClrTx/>
                        <a:buSzTx/>
                        <a:buFontTx/>
                        <a:buNone/>
                        <a:tabLst/>
                        <a:defRPr/>
                      </a:pPr>
                      <a:r>
                        <a:rPr kumimoji="0" lang="fr-CH" sz="1400" kern="1200" dirty="0" smtClean="0">
                          <a:solidFill>
                            <a:schemeClr val="dk1"/>
                          </a:solidFill>
                          <a:latin typeface="+mn-lt"/>
                          <a:ea typeface="+mn-ea"/>
                          <a:cs typeface="+mn-cs"/>
                        </a:rPr>
                        <a:t>Installation of </a:t>
                      </a:r>
                      <a:r>
                        <a:rPr kumimoji="0" lang="fr-CH" sz="1400" kern="1200" dirty="0" err="1" smtClean="0">
                          <a:solidFill>
                            <a:schemeClr val="dk1"/>
                          </a:solidFill>
                          <a:latin typeface="+mn-lt"/>
                          <a:ea typeface="+mn-ea"/>
                          <a:cs typeface="+mn-cs"/>
                        </a:rPr>
                        <a:t>wire</a:t>
                      </a:r>
                      <a:r>
                        <a:rPr kumimoji="0" lang="fr-CH" sz="1400" kern="1200" dirty="0" smtClean="0">
                          <a:solidFill>
                            <a:schemeClr val="dk1"/>
                          </a:solidFill>
                          <a:latin typeface="+mn-lt"/>
                          <a:ea typeface="+mn-ea"/>
                          <a:cs typeface="+mn-cs"/>
                        </a:rPr>
                        <a:t> </a:t>
                      </a:r>
                      <a:r>
                        <a:rPr kumimoji="0" lang="fr-CH" sz="1400" kern="1200" dirty="0" err="1" smtClean="0">
                          <a:solidFill>
                            <a:schemeClr val="dk1"/>
                          </a:solidFill>
                          <a:latin typeface="+mn-lt"/>
                          <a:ea typeface="+mn-ea"/>
                          <a:cs typeface="+mn-cs"/>
                        </a:rPr>
                        <a:t>collimators</a:t>
                      </a:r>
                      <a:endParaRPr kumimoji="0" lang="en-GB" sz="1400" kern="1200" dirty="0" smtClean="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5</a:t>
                      </a:r>
                      <a:endParaRPr kumimoji="0" lang="en-GB" sz="1400" kern="1200" dirty="0">
                        <a:solidFill>
                          <a:schemeClr val="dk1"/>
                        </a:solidFill>
                        <a:latin typeface="+mn-lt"/>
                        <a:ea typeface="+mn-ea"/>
                        <a:cs typeface="+mn-cs"/>
                      </a:endParaRPr>
                    </a:p>
                  </a:txBody>
                  <a:tcPr marL="0" marR="0"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fr-CH" sz="1400" kern="1200" dirty="0" smtClean="0">
                          <a:solidFill>
                            <a:schemeClr val="dk1"/>
                          </a:solidFill>
                          <a:latin typeface="+mn-lt"/>
                          <a:ea typeface="+mn-ea"/>
                          <a:cs typeface="+mn-cs"/>
                        </a:rPr>
                        <a:t>EYETS 2016</a:t>
                      </a:r>
                      <a:endParaRPr kumimoji="0" lang="en-GB" sz="1400" kern="1200" dirty="0" smtClean="0">
                        <a:solidFill>
                          <a:schemeClr val="dk1"/>
                        </a:solidFill>
                        <a:latin typeface="+mn-lt"/>
                        <a:ea typeface="+mn-ea"/>
                        <a:cs typeface="+mn-cs"/>
                      </a:endParaRPr>
                    </a:p>
                  </a:txBody>
                  <a:tcPr marL="0" marR="0"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fr-CH" sz="1400" kern="1200" dirty="0" smtClean="0">
                          <a:solidFill>
                            <a:schemeClr val="dk1"/>
                          </a:solidFill>
                          <a:latin typeface="+mn-lt"/>
                          <a:ea typeface="+mn-ea"/>
                          <a:cs typeface="+mn-cs"/>
                        </a:rPr>
                        <a:t>P1, P5</a:t>
                      </a:r>
                      <a:endParaRPr kumimoji="0" lang="en-GB" sz="1400" kern="1200" dirty="0" smtClean="0">
                        <a:solidFill>
                          <a:schemeClr val="dk1"/>
                        </a:solidFill>
                        <a:latin typeface="+mn-lt"/>
                        <a:ea typeface="+mn-ea"/>
                        <a:cs typeface="+mn-cs"/>
                      </a:endParaRPr>
                    </a:p>
                  </a:txBody>
                  <a:tcPr marL="0" marR="0"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kumimoji="0" lang="en-GB" sz="1400" kern="1200" dirty="0" smtClean="0">
                        <a:solidFill>
                          <a:schemeClr val="dk1"/>
                        </a:solidFill>
                        <a:latin typeface="+mn-lt"/>
                        <a:ea typeface="+mn-ea"/>
                        <a:cs typeface="+mn-cs"/>
                      </a:endParaRPr>
                    </a:p>
                  </a:txBody>
                  <a:tcPr marL="0" marR="0" marT="0" marB="0" anchor="ctr"/>
                </a:tc>
              </a:tr>
              <a:tr h="262145">
                <a:tc>
                  <a:txBody>
                    <a:bodyPr/>
                    <a:lstStyle/>
                    <a:p>
                      <a:pPr marL="177800" indent="0" algn="l" fontAlgn="ctr"/>
                      <a:r>
                        <a:rPr kumimoji="0" lang="fr-CH" sz="1400" kern="1200" dirty="0" smtClean="0">
                          <a:solidFill>
                            <a:schemeClr val="dk1"/>
                          </a:solidFill>
                          <a:latin typeface="+mn-lt"/>
                          <a:ea typeface="+mn-ea"/>
                          <a:cs typeface="+mn-cs"/>
                        </a:rPr>
                        <a:t>MKI</a:t>
                      </a:r>
                      <a:r>
                        <a:rPr kumimoji="0" lang="fr-CH" sz="1400" kern="1200" baseline="0" dirty="0" smtClean="0">
                          <a:solidFill>
                            <a:schemeClr val="dk1"/>
                          </a:solidFill>
                          <a:latin typeface="+mn-lt"/>
                          <a:ea typeface="+mn-ea"/>
                          <a:cs typeface="+mn-cs"/>
                        </a:rPr>
                        <a:t> Prototype</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14</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EYETS 2016</a:t>
                      </a:r>
                      <a:endParaRPr kumimoji="0" lang="en-GB" sz="1400" kern="1200" dirty="0">
                        <a:solidFill>
                          <a:schemeClr val="dk1"/>
                        </a:solidFill>
                        <a:latin typeface="+mn-lt"/>
                        <a:ea typeface="+mn-ea"/>
                        <a:cs typeface="+mn-cs"/>
                      </a:endParaRPr>
                    </a:p>
                  </a:txBody>
                  <a:tcPr marL="0" marR="0"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fr-CH" sz="1400" kern="1200" dirty="0" smtClean="0">
                          <a:solidFill>
                            <a:schemeClr val="dk1"/>
                          </a:solidFill>
                          <a:latin typeface="+mn-lt"/>
                          <a:ea typeface="+mn-ea"/>
                          <a:cs typeface="+mn-cs"/>
                        </a:rPr>
                        <a:t>TBC</a:t>
                      </a:r>
                      <a:endParaRPr kumimoji="0" lang="en-GB" sz="1400" kern="1200" dirty="0" smtClean="0">
                        <a:solidFill>
                          <a:schemeClr val="dk1"/>
                        </a:solidFill>
                        <a:latin typeface="+mn-lt"/>
                        <a:ea typeface="+mn-ea"/>
                        <a:cs typeface="+mn-cs"/>
                      </a:endParaRPr>
                    </a:p>
                  </a:txBody>
                  <a:tcPr marL="0" marR="0"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kumimoji="0" lang="en-GB" sz="1400" kern="1200" dirty="0" smtClean="0">
                        <a:solidFill>
                          <a:schemeClr val="dk1"/>
                        </a:solidFill>
                        <a:latin typeface="+mn-lt"/>
                        <a:ea typeface="+mn-ea"/>
                        <a:cs typeface="+mn-cs"/>
                      </a:endParaRPr>
                    </a:p>
                  </a:txBody>
                  <a:tcPr marL="0" marR="0" marT="0" marB="0" anchor="ctr"/>
                </a:tc>
              </a:tr>
              <a:tr h="262145">
                <a:tc>
                  <a:txBody>
                    <a:bodyPr/>
                    <a:lstStyle/>
                    <a:p>
                      <a:pPr marL="177800" indent="0" algn="l" fontAlgn="ctr"/>
                      <a:r>
                        <a:rPr kumimoji="0" lang="fr-CH" sz="1400" kern="1200" dirty="0" smtClean="0">
                          <a:solidFill>
                            <a:schemeClr val="dk1"/>
                          </a:solidFill>
                          <a:latin typeface="+mn-lt"/>
                          <a:ea typeface="+mn-ea"/>
                          <a:cs typeface="+mn-cs"/>
                        </a:rPr>
                        <a:t>Installation of CC </a:t>
                      </a:r>
                      <a:r>
                        <a:rPr kumimoji="0" lang="fr-CH" sz="1400" kern="1200" dirty="0" err="1" smtClean="0">
                          <a:solidFill>
                            <a:schemeClr val="dk1"/>
                          </a:solidFill>
                          <a:latin typeface="+mn-lt"/>
                          <a:ea typeface="+mn-ea"/>
                          <a:cs typeface="+mn-cs"/>
                        </a:rPr>
                        <a:t>Cryomodule</a:t>
                      </a:r>
                      <a:r>
                        <a:rPr kumimoji="0" lang="fr-CH" sz="1400" kern="1200" dirty="0" smtClean="0">
                          <a:solidFill>
                            <a:schemeClr val="dk1"/>
                          </a:solidFill>
                          <a:latin typeface="+mn-lt"/>
                          <a:ea typeface="+mn-ea"/>
                          <a:cs typeface="+mn-cs"/>
                        </a:rPr>
                        <a:t> (DQW) &amp; RF </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4</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EYETS 2017</a:t>
                      </a:r>
                      <a:endParaRPr kumimoji="0" lang="en-GB" sz="1400" kern="1200" dirty="0">
                        <a:solidFill>
                          <a:schemeClr val="dk1"/>
                        </a:solidFill>
                        <a:latin typeface="+mn-lt"/>
                        <a:ea typeface="+mn-ea"/>
                        <a:cs typeface="+mn-cs"/>
                      </a:endParaRPr>
                    </a:p>
                  </a:txBody>
                  <a:tcPr marL="0" marR="0"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fr-CH" sz="1400" kern="1200" dirty="0" smtClean="0">
                          <a:solidFill>
                            <a:schemeClr val="dk1"/>
                          </a:solidFill>
                          <a:latin typeface="+mn-lt"/>
                          <a:ea typeface="+mn-ea"/>
                          <a:cs typeface="+mn-cs"/>
                        </a:rPr>
                        <a:t>SPS – LSS6</a:t>
                      </a:r>
                      <a:endParaRPr kumimoji="0" lang="en-GB" sz="1400" kern="1200" dirty="0" smtClean="0">
                        <a:solidFill>
                          <a:schemeClr val="dk1"/>
                        </a:solidFill>
                        <a:latin typeface="+mn-lt"/>
                        <a:ea typeface="+mn-ea"/>
                        <a:cs typeface="+mn-cs"/>
                      </a:endParaRPr>
                    </a:p>
                  </a:txBody>
                  <a:tcPr marL="0" marR="0"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kumimoji="0" lang="en-GB" sz="1400" kern="1200" dirty="0" smtClean="0">
                        <a:solidFill>
                          <a:schemeClr val="dk1"/>
                        </a:solidFill>
                        <a:latin typeface="+mn-lt"/>
                        <a:ea typeface="+mn-ea"/>
                        <a:cs typeface="+mn-cs"/>
                      </a:endParaRPr>
                    </a:p>
                  </a:txBody>
                  <a:tcPr marL="0" marR="0" marT="0" marB="0" anchor="ctr"/>
                </a:tc>
              </a:tr>
              <a:tr h="262145">
                <a:tc>
                  <a:txBody>
                    <a:bodyPr/>
                    <a:lstStyle/>
                    <a:p>
                      <a:pPr marL="0" indent="177800" algn="l" fontAlgn="ctr"/>
                      <a:r>
                        <a:rPr kumimoji="0" lang="fr-CH" sz="1400" kern="1200" dirty="0" err="1" smtClean="0">
                          <a:solidFill>
                            <a:schemeClr val="dk1"/>
                          </a:solidFill>
                          <a:latin typeface="+mn-lt"/>
                          <a:ea typeface="+mn-ea"/>
                          <a:cs typeface="+mn-cs"/>
                        </a:rPr>
                        <a:t>Preparation</a:t>
                      </a:r>
                      <a:r>
                        <a:rPr kumimoji="0" lang="fr-CH" sz="1400" kern="1200" dirty="0" smtClean="0">
                          <a:solidFill>
                            <a:schemeClr val="dk1"/>
                          </a:solidFill>
                          <a:latin typeface="+mn-lt"/>
                          <a:ea typeface="+mn-ea"/>
                          <a:cs typeface="+mn-cs"/>
                        </a:rPr>
                        <a:t> </a:t>
                      </a:r>
                      <a:r>
                        <a:rPr kumimoji="0" lang="fr-CH" sz="1400" kern="1200" dirty="0" err="1" smtClean="0">
                          <a:solidFill>
                            <a:schemeClr val="dk1"/>
                          </a:solidFill>
                          <a:latin typeface="+mn-lt"/>
                          <a:ea typeface="+mn-ea"/>
                          <a:cs typeface="+mn-cs"/>
                        </a:rPr>
                        <a:t>works</a:t>
                      </a:r>
                      <a:r>
                        <a:rPr kumimoji="0" lang="fr-CH" sz="1400" kern="1200" dirty="0" smtClean="0">
                          <a:solidFill>
                            <a:schemeClr val="dk1"/>
                          </a:solidFill>
                          <a:latin typeface="+mn-lt"/>
                          <a:ea typeface="+mn-ea"/>
                          <a:cs typeface="+mn-cs"/>
                        </a:rPr>
                        <a:t> for </a:t>
                      </a:r>
                      <a:r>
                        <a:rPr kumimoji="0" lang="fr-CH" sz="1400" kern="1200" dirty="0" err="1" smtClean="0">
                          <a:solidFill>
                            <a:schemeClr val="dk1"/>
                          </a:solidFill>
                          <a:latin typeface="+mn-lt"/>
                          <a:ea typeface="+mn-ea"/>
                          <a:cs typeface="+mn-cs"/>
                        </a:rPr>
                        <a:t>crystal</a:t>
                      </a:r>
                      <a:r>
                        <a:rPr kumimoji="0" lang="fr-CH" sz="1400" kern="1200" baseline="0" dirty="0" smtClean="0">
                          <a:solidFill>
                            <a:schemeClr val="dk1"/>
                          </a:solidFill>
                          <a:latin typeface="+mn-lt"/>
                          <a:ea typeface="+mn-ea"/>
                          <a:cs typeface="+mn-cs"/>
                        </a:rPr>
                        <a:t> collimation</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5</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EYETS 2017</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P7</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endParaRPr kumimoji="0" lang="en-GB" sz="1400" kern="1200" dirty="0">
                        <a:solidFill>
                          <a:schemeClr val="dk1"/>
                        </a:solidFill>
                        <a:latin typeface="+mn-lt"/>
                        <a:ea typeface="+mn-ea"/>
                        <a:cs typeface="+mn-cs"/>
                      </a:endParaRPr>
                    </a:p>
                  </a:txBody>
                  <a:tcPr marL="0" marR="0" marT="0" marB="0" anchor="ctr"/>
                </a:tc>
              </a:tr>
              <a:tr h="262145">
                <a:tc>
                  <a:txBody>
                    <a:bodyPr/>
                    <a:lstStyle/>
                    <a:p>
                      <a:pPr marL="177800" indent="0" algn="l" fontAlgn="ctr"/>
                      <a:r>
                        <a:rPr kumimoji="0" lang="fr-CH" sz="1400" kern="1200" dirty="0" smtClean="0">
                          <a:solidFill>
                            <a:schemeClr val="dk1"/>
                          </a:solidFill>
                          <a:latin typeface="+mn-lt"/>
                          <a:ea typeface="+mn-ea"/>
                          <a:cs typeface="+mn-cs"/>
                        </a:rPr>
                        <a:t>Change of Q5</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3</a:t>
                      </a:r>
                      <a:endParaRPr kumimoji="0" lang="en-GB" sz="1400" kern="1200" dirty="0">
                        <a:solidFill>
                          <a:schemeClr val="dk1"/>
                        </a:solidFill>
                        <a:latin typeface="+mn-lt"/>
                        <a:ea typeface="+mn-ea"/>
                        <a:cs typeface="+mn-cs"/>
                      </a:endParaRPr>
                    </a:p>
                  </a:txBody>
                  <a:tcPr marL="0" marR="0" marT="0" marB="0" anchor="ctr"/>
                </a:tc>
                <a:tc>
                  <a:txBody>
                    <a:bodyPr/>
                    <a:lstStyle/>
                    <a:p>
                      <a:pPr marL="0" algn="ctr" rtl="0" eaLnBrk="1" fontAlgn="ctr" latinLnBrk="0" hangingPunct="1"/>
                      <a:r>
                        <a:rPr kumimoji="0" lang="fr-CH" sz="1400" kern="1200" dirty="0" smtClean="0">
                          <a:solidFill>
                            <a:schemeClr val="dk1"/>
                          </a:solidFill>
                          <a:latin typeface="+mn-lt"/>
                          <a:ea typeface="+mn-ea"/>
                          <a:cs typeface="+mn-cs"/>
                        </a:rPr>
                        <a:t>LS2</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P6</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endParaRPr kumimoji="0" lang="en-GB" sz="1400" kern="1200" dirty="0">
                        <a:solidFill>
                          <a:schemeClr val="dk1"/>
                        </a:solidFill>
                        <a:latin typeface="+mn-lt"/>
                        <a:ea typeface="+mn-ea"/>
                        <a:cs typeface="+mn-cs"/>
                      </a:endParaRPr>
                    </a:p>
                  </a:txBody>
                  <a:tcPr marL="0" marR="0" marT="0" marB="0" anchor="ctr"/>
                </a:tc>
              </a:tr>
              <a:tr h="262145">
                <a:tc>
                  <a:txBody>
                    <a:bodyPr/>
                    <a:lstStyle/>
                    <a:p>
                      <a:pPr marL="0" indent="177800" algn="l" fontAlgn="ctr"/>
                      <a:r>
                        <a:rPr kumimoji="0" lang="fr-CH" sz="1400" kern="1200" dirty="0" smtClean="0">
                          <a:solidFill>
                            <a:schemeClr val="dk1"/>
                          </a:solidFill>
                          <a:latin typeface="+mn-lt"/>
                          <a:ea typeface="+mn-ea"/>
                          <a:cs typeface="+mn-cs"/>
                        </a:rPr>
                        <a:t>Installation of CC </a:t>
                      </a:r>
                      <a:r>
                        <a:rPr kumimoji="0" lang="fr-CH" sz="1400" kern="1200" dirty="0" err="1" smtClean="0">
                          <a:solidFill>
                            <a:schemeClr val="dk1"/>
                          </a:solidFill>
                          <a:latin typeface="+mn-lt"/>
                          <a:ea typeface="+mn-ea"/>
                          <a:cs typeface="+mn-cs"/>
                        </a:rPr>
                        <a:t>Cryomodule</a:t>
                      </a:r>
                      <a:r>
                        <a:rPr kumimoji="0" lang="fr-CH" sz="1400" kern="1200" dirty="0" smtClean="0">
                          <a:solidFill>
                            <a:schemeClr val="dk1"/>
                          </a:solidFill>
                          <a:latin typeface="+mn-lt"/>
                          <a:ea typeface="+mn-ea"/>
                          <a:cs typeface="+mn-cs"/>
                        </a:rPr>
                        <a:t> (RFD) &amp; RF</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4</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LS2</a:t>
                      </a:r>
                      <a:endParaRPr kumimoji="0" lang="en-GB" sz="1400" kern="1200" dirty="0">
                        <a:solidFill>
                          <a:schemeClr val="dk1"/>
                        </a:solidFill>
                        <a:latin typeface="+mn-lt"/>
                        <a:ea typeface="+mn-ea"/>
                        <a:cs typeface="+mn-cs"/>
                      </a:endParaRPr>
                    </a:p>
                  </a:txBody>
                  <a:tcPr marL="0" marR="0"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0" lang="fr-CH" sz="1400" kern="1200" dirty="0" smtClean="0">
                          <a:solidFill>
                            <a:schemeClr val="dk1"/>
                          </a:solidFill>
                          <a:latin typeface="+mn-lt"/>
                          <a:ea typeface="+mn-ea"/>
                          <a:cs typeface="+mn-cs"/>
                        </a:rPr>
                        <a:t>SPS – LSS6</a:t>
                      </a:r>
                      <a:endParaRPr kumimoji="0" lang="en-GB" sz="1400" kern="1200" dirty="0" smtClean="0">
                        <a:solidFill>
                          <a:schemeClr val="dk1"/>
                        </a:solidFill>
                        <a:latin typeface="+mn-lt"/>
                        <a:ea typeface="+mn-ea"/>
                        <a:cs typeface="+mn-cs"/>
                      </a:endParaRPr>
                    </a:p>
                  </a:txBody>
                  <a:tcPr marL="0" marR="0" marT="0"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kumimoji="0" lang="en-GB" sz="1400" kern="1200" dirty="0" smtClean="0">
                        <a:solidFill>
                          <a:schemeClr val="dk1"/>
                        </a:solidFill>
                        <a:latin typeface="+mn-lt"/>
                        <a:ea typeface="+mn-ea"/>
                        <a:cs typeface="+mn-cs"/>
                      </a:endParaRPr>
                    </a:p>
                  </a:txBody>
                  <a:tcPr marL="0" marR="0" marT="0" marB="0" anchor="ctr"/>
                </a:tc>
              </a:tr>
              <a:tr h="262145">
                <a:tc>
                  <a:txBody>
                    <a:bodyPr/>
                    <a:lstStyle/>
                    <a:p>
                      <a:pPr marL="0" indent="177800" algn="l" fontAlgn="ctr"/>
                      <a:r>
                        <a:rPr kumimoji="0" lang="fr-CH" sz="1400" kern="1200" dirty="0" smtClean="0">
                          <a:solidFill>
                            <a:schemeClr val="dk1"/>
                          </a:solidFill>
                          <a:latin typeface="+mn-lt"/>
                          <a:ea typeface="+mn-ea"/>
                          <a:cs typeface="+mn-cs"/>
                        </a:rPr>
                        <a:t>Installation</a:t>
                      </a:r>
                      <a:r>
                        <a:rPr kumimoji="0" lang="fr-CH" sz="1400" kern="1200" baseline="0" dirty="0" smtClean="0">
                          <a:solidFill>
                            <a:schemeClr val="dk1"/>
                          </a:solidFill>
                          <a:latin typeface="+mn-lt"/>
                          <a:ea typeface="+mn-ea"/>
                          <a:cs typeface="+mn-cs"/>
                        </a:rPr>
                        <a:t> of </a:t>
                      </a:r>
                      <a:r>
                        <a:rPr kumimoji="0" lang="fr-CH" sz="1400" kern="1200" dirty="0" smtClean="0">
                          <a:solidFill>
                            <a:schemeClr val="dk1"/>
                          </a:solidFill>
                          <a:latin typeface="+mn-lt"/>
                          <a:ea typeface="+mn-ea"/>
                          <a:cs typeface="+mn-cs"/>
                        </a:rPr>
                        <a:t>Cryo-bypass + TCLD</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5</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LS2</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P2</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endParaRPr kumimoji="0" lang="en-GB" sz="1400" kern="1200" dirty="0">
                        <a:solidFill>
                          <a:schemeClr val="dk1"/>
                        </a:solidFill>
                        <a:latin typeface="+mn-lt"/>
                        <a:ea typeface="+mn-ea"/>
                        <a:cs typeface="+mn-cs"/>
                      </a:endParaRPr>
                    </a:p>
                  </a:txBody>
                  <a:tcPr marL="0" marR="0" marT="0" marB="0" anchor="ctr"/>
                </a:tc>
              </a:tr>
              <a:tr h="262145">
                <a:tc>
                  <a:txBody>
                    <a:bodyPr/>
                    <a:lstStyle/>
                    <a:p>
                      <a:pPr marL="0" indent="177800" algn="l" fontAlgn="ctr"/>
                      <a:r>
                        <a:rPr kumimoji="0" lang="fr-CH" sz="1400" kern="1200" dirty="0" smtClean="0">
                          <a:solidFill>
                            <a:schemeClr val="dk1"/>
                          </a:solidFill>
                          <a:latin typeface="+mn-lt"/>
                          <a:ea typeface="+mn-ea"/>
                          <a:cs typeface="+mn-cs"/>
                        </a:rPr>
                        <a:t>Installation of TCSPM </a:t>
                      </a:r>
                      <a:r>
                        <a:rPr kumimoji="0" lang="fr-CH" sz="1400" kern="1200" dirty="0" err="1" smtClean="0">
                          <a:solidFill>
                            <a:schemeClr val="dk1"/>
                          </a:solidFill>
                          <a:latin typeface="+mn-lt"/>
                          <a:ea typeface="+mn-ea"/>
                          <a:cs typeface="+mn-cs"/>
                        </a:rPr>
                        <a:t>series</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5</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LS2</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P7</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endParaRPr kumimoji="0" lang="en-GB" sz="1400" kern="1200" dirty="0">
                        <a:solidFill>
                          <a:schemeClr val="dk1"/>
                        </a:solidFill>
                        <a:latin typeface="+mn-lt"/>
                        <a:ea typeface="+mn-ea"/>
                        <a:cs typeface="+mn-cs"/>
                      </a:endParaRPr>
                    </a:p>
                  </a:txBody>
                  <a:tcPr marL="0" marR="0" marT="0" marB="0" anchor="ctr"/>
                </a:tc>
              </a:tr>
              <a:tr h="262145">
                <a:tc>
                  <a:txBody>
                    <a:bodyPr/>
                    <a:lstStyle/>
                    <a:p>
                      <a:pPr marL="0" indent="177800" algn="l" fontAlgn="ctr"/>
                      <a:r>
                        <a:rPr kumimoji="0" lang="fr-CH" sz="1400" kern="1200" dirty="0" err="1" smtClean="0">
                          <a:solidFill>
                            <a:schemeClr val="dk1"/>
                          </a:solidFill>
                          <a:latin typeface="+mn-lt"/>
                          <a:ea typeface="+mn-ea"/>
                          <a:cs typeface="+mn-cs"/>
                        </a:rPr>
                        <a:t>Preparation</a:t>
                      </a:r>
                      <a:r>
                        <a:rPr kumimoji="0" lang="fr-CH" sz="1400" kern="1200" dirty="0" smtClean="0">
                          <a:solidFill>
                            <a:schemeClr val="dk1"/>
                          </a:solidFill>
                          <a:latin typeface="+mn-lt"/>
                          <a:ea typeface="+mn-ea"/>
                          <a:cs typeface="+mn-cs"/>
                        </a:rPr>
                        <a:t> </a:t>
                      </a:r>
                      <a:r>
                        <a:rPr kumimoji="0" lang="fr-CH" sz="1400" kern="1200" dirty="0" err="1" smtClean="0">
                          <a:solidFill>
                            <a:schemeClr val="dk1"/>
                          </a:solidFill>
                          <a:latin typeface="+mn-lt"/>
                          <a:ea typeface="+mn-ea"/>
                          <a:cs typeface="+mn-cs"/>
                        </a:rPr>
                        <a:t>works</a:t>
                      </a:r>
                      <a:r>
                        <a:rPr kumimoji="0" lang="fr-CH" sz="1400" kern="1200" dirty="0" smtClean="0">
                          <a:solidFill>
                            <a:schemeClr val="dk1"/>
                          </a:solidFill>
                          <a:latin typeface="+mn-lt"/>
                          <a:ea typeface="+mn-ea"/>
                          <a:cs typeface="+mn-cs"/>
                        </a:rPr>
                        <a:t> for </a:t>
                      </a:r>
                      <a:r>
                        <a:rPr kumimoji="0" lang="fr-CH" sz="1400" kern="1200" dirty="0" err="1" smtClean="0">
                          <a:solidFill>
                            <a:schemeClr val="dk1"/>
                          </a:solidFill>
                          <a:latin typeface="+mn-lt"/>
                          <a:ea typeface="+mn-ea"/>
                          <a:cs typeface="+mn-cs"/>
                        </a:rPr>
                        <a:t>hollow</a:t>
                      </a:r>
                      <a:r>
                        <a:rPr kumimoji="0" lang="fr-CH" sz="1400" kern="1200" baseline="0" dirty="0" smtClean="0">
                          <a:solidFill>
                            <a:schemeClr val="dk1"/>
                          </a:solidFill>
                          <a:latin typeface="+mn-lt"/>
                          <a:ea typeface="+mn-ea"/>
                          <a:cs typeface="+mn-cs"/>
                        </a:rPr>
                        <a:t> e-</a:t>
                      </a:r>
                      <a:r>
                        <a:rPr kumimoji="0" lang="fr-CH" sz="1400" kern="1200" baseline="0" dirty="0" err="1" smtClean="0">
                          <a:solidFill>
                            <a:schemeClr val="dk1"/>
                          </a:solidFill>
                          <a:latin typeface="+mn-lt"/>
                          <a:ea typeface="+mn-ea"/>
                          <a:cs typeface="+mn-cs"/>
                        </a:rPr>
                        <a:t>lens</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5</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LS2</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P4</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endParaRPr kumimoji="0" lang="en-GB" sz="1400" kern="1200" dirty="0">
                        <a:solidFill>
                          <a:schemeClr val="dk1"/>
                        </a:solidFill>
                        <a:latin typeface="+mn-lt"/>
                        <a:ea typeface="+mn-ea"/>
                        <a:cs typeface="+mn-cs"/>
                      </a:endParaRPr>
                    </a:p>
                  </a:txBody>
                  <a:tcPr marL="0" marR="0" marT="0" marB="0" anchor="ctr"/>
                </a:tc>
              </a:tr>
              <a:tr h="262145">
                <a:tc>
                  <a:txBody>
                    <a:bodyPr/>
                    <a:lstStyle/>
                    <a:p>
                      <a:pPr marL="0" indent="177800" algn="l" fontAlgn="ctr"/>
                      <a:r>
                        <a:rPr kumimoji="0" lang="fr-CH" sz="1400" kern="1200" dirty="0" smtClean="0">
                          <a:solidFill>
                            <a:schemeClr val="dk1"/>
                          </a:solidFill>
                          <a:latin typeface="+mn-lt"/>
                          <a:ea typeface="+mn-ea"/>
                          <a:cs typeface="+mn-cs"/>
                        </a:rPr>
                        <a:t>Installation of TAXN for </a:t>
                      </a:r>
                      <a:r>
                        <a:rPr kumimoji="0" lang="fr-CH" sz="1400" kern="1200" dirty="0" err="1" smtClean="0">
                          <a:solidFill>
                            <a:schemeClr val="dk1"/>
                          </a:solidFill>
                          <a:latin typeface="+mn-lt"/>
                          <a:ea typeface="+mn-ea"/>
                          <a:cs typeface="+mn-cs"/>
                        </a:rPr>
                        <a:t>LHCb</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8</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LS2</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P8</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endParaRPr kumimoji="0" lang="en-GB" sz="1400" kern="1200" dirty="0">
                        <a:solidFill>
                          <a:schemeClr val="dk1"/>
                        </a:solidFill>
                        <a:latin typeface="+mn-lt"/>
                        <a:ea typeface="+mn-ea"/>
                        <a:cs typeface="+mn-cs"/>
                      </a:endParaRPr>
                    </a:p>
                  </a:txBody>
                  <a:tcPr marL="0" marR="0" marT="0" marB="0" anchor="ctr"/>
                </a:tc>
              </a:tr>
              <a:tr h="262145">
                <a:tc>
                  <a:txBody>
                    <a:bodyPr/>
                    <a:lstStyle/>
                    <a:p>
                      <a:pPr marL="0" indent="177800" algn="l" fontAlgn="ctr"/>
                      <a:r>
                        <a:rPr kumimoji="0" lang="fr-CH" sz="1400" kern="1200" dirty="0" smtClean="0">
                          <a:solidFill>
                            <a:schemeClr val="dk1"/>
                          </a:solidFill>
                          <a:latin typeface="+mn-lt"/>
                          <a:ea typeface="+mn-ea"/>
                          <a:cs typeface="+mn-cs"/>
                        </a:rPr>
                        <a:t>Installation of </a:t>
                      </a:r>
                      <a:r>
                        <a:rPr kumimoji="0" lang="fr-CH" sz="1400" kern="1200" dirty="0" err="1" smtClean="0">
                          <a:solidFill>
                            <a:schemeClr val="dk1"/>
                          </a:solidFill>
                          <a:latin typeface="+mn-lt"/>
                          <a:ea typeface="+mn-ea"/>
                          <a:cs typeface="+mn-cs"/>
                        </a:rPr>
                        <a:t>Mask</a:t>
                      </a:r>
                      <a:r>
                        <a:rPr kumimoji="0" lang="fr-CH" sz="1400" kern="1200" dirty="0" smtClean="0">
                          <a:solidFill>
                            <a:schemeClr val="dk1"/>
                          </a:solidFill>
                          <a:latin typeface="+mn-lt"/>
                          <a:ea typeface="+mn-ea"/>
                          <a:cs typeface="+mn-cs"/>
                        </a:rPr>
                        <a:t> for D2</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8</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LS2</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P8</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endParaRPr kumimoji="0" lang="en-GB" sz="1400" kern="1200" dirty="0">
                        <a:solidFill>
                          <a:schemeClr val="dk1"/>
                        </a:solidFill>
                        <a:latin typeface="+mn-lt"/>
                        <a:ea typeface="+mn-ea"/>
                        <a:cs typeface="+mn-cs"/>
                      </a:endParaRPr>
                    </a:p>
                  </a:txBody>
                  <a:tcPr marL="0" marR="0" marT="0" marB="0" anchor="ctr"/>
                </a:tc>
              </a:tr>
              <a:tr h="262145">
                <a:tc>
                  <a:txBody>
                    <a:bodyPr/>
                    <a:lstStyle/>
                    <a:p>
                      <a:pPr marL="0" indent="177800" algn="l" fontAlgn="ctr"/>
                      <a:r>
                        <a:rPr kumimoji="0" lang="fr-CH" sz="1400" kern="1200" dirty="0" smtClean="0">
                          <a:solidFill>
                            <a:schemeClr val="dk1"/>
                          </a:solidFill>
                          <a:latin typeface="+mn-lt"/>
                          <a:ea typeface="+mn-ea"/>
                          <a:cs typeface="+mn-cs"/>
                        </a:rPr>
                        <a:t>Upgrade of 18 kW </a:t>
                      </a:r>
                      <a:r>
                        <a:rPr kumimoji="0" lang="fr-CH" sz="1400" kern="1200" dirty="0" err="1" smtClean="0">
                          <a:solidFill>
                            <a:schemeClr val="dk1"/>
                          </a:solidFill>
                          <a:latin typeface="+mn-lt"/>
                          <a:ea typeface="+mn-ea"/>
                          <a:cs typeface="+mn-cs"/>
                        </a:rPr>
                        <a:t>refrigerator</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9</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LS2</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P4</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endParaRPr kumimoji="0" lang="en-GB" sz="1400" kern="1200" dirty="0">
                        <a:solidFill>
                          <a:schemeClr val="dk1"/>
                        </a:solidFill>
                        <a:latin typeface="+mn-lt"/>
                        <a:ea typeface="+mn-ea"/>
                        <a:cs typeface="+mn-cs"/>
                      </a:endParaRPr>
                    </a:p>
                  </a:txBody>
                  <a:tcPr marL="0" marR="0" marT="0" marB="0" anchor="ctr"/>
                </a:tc>
              </a:tr>
              <a:tr h="262145">
                <a:tc>
                  <a:txBody>
                    <a:bodyPr/>
                    <a:lstStyle/>
                    <a:p>
                      <a:pPr marL="0" indent="177800" algn="l" fontAlgn="ctr"/>
                      <a:r>
                        <a:rPr kumimoji="0" lang="fr-CH" sz="1400" kern="1200" dirty="0" smtClean="0">
                          <a:solidFill>
                            <a:schemeClr val="dk1"/>
                          </a:solidFill>
                          <a:latin typeface="+mn-lt"/>
                          <a:ea typeface="+mn-ea"/>
                          <a:cs typeface="+mn-cs"/>
                        </a:rPr>
                        <a:t>New</a:t>
                      </a:r>
                      <a:r>
                        <a:rPr kumimoji="0" lang="fr-CH" sz="1400" kern="1200" baseline="0" dirty="0" smtClean="0">
                          <a:solidFill>
                            <a:schemeClr val="dk1"/>
                          </a:solidFill>
                          <a:latin typeface="+mn-lt"/>
                          <a:ea typeface="+mn-ea"/>
                          <a:cs typeface="+mn-cs"/>
                        </a:rPr>
                        <a:t> transportable </a:t>
                      </a:r>
                      <a:r>
                        <a:rPr kumimoji="0" lang="fr-CH" sz="1400" kern="1200" baseline="0" dirty="0" err="1" smtClean="0">
                          <a:solidFill>
                            <a:schemeClr val="dk1"/>
                          </a:solidFill>
                          <a:latin typeface="+mn-lt"/>
                          <a:ea typeface="+mn-ea"/>
                          <a:cs typeface="+mn-cs"/>
                        </a:rPr>
                        <a:t>refrigerator</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9</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LS2</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P4</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endParaRPr kumimoji="0" lang="en-GB" sz="1400" kern="1200" dirty="0">
                        <a:solidFill>
                          <a:schemeClr val="dk1"/>
                        </a:solidFill>
                        <a:latin typeface="+mn-lt"/>
                        <a:ea typeface="+mn-ea"/>
                        <a:cs typeface="+mn-cs"/>
                      </a:endParaRPr>
                    </a:p>
                  </a:txBody>
                  <a:tcPr marL="0" marR="0" marT="0" marB="0" anchor="ctr"/>
                </a:tc>
              </a:tr>
              <a:tr h="262145">
                <a:tc>
                  <a:txBody>
                    <a:bodyPr/>
                    <a:lstStyle/>
                    <a:p>
                      <a:pPr marL="0" indent="177800" algn="l" fontAlgn="ctr"/>
                      <a:r>
                        <a:rPr kumimoji="0" lang="fr-CH" sz="1400" kern="1200" dirty="0" smtClean="0">
                          <a:solidFill>
                            <a:schemeClr val="dk1"/>
                          </a:solidFill>
                          <a:latin typeface="+mn-lt"/>
                          <a:ea typeface="+mn-ea"/>
                          <a:cs typeface="+mn-cs"/>
                        </a:rPr>
                        <a:t>In-situ a-C </a:t>
                      </a:r>
                      <a:r>
                        <a:rPr kumimoji="0" lang="fr-CH" sz="1400" kern="1200" dirty="0" err="1" smtClean="0">
                          <a:solidFill>
                            <a:schemeClr val="dk1"/>
                          </a:solidFill>
                          <a:latin typeface="+mn-lt"/>
                          <a:ea typeface="+mn-ea"/>
                          <a:cs typeface="+mn-cs"/>
                        </a:rPr>
                        <a:t>coating</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12</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LS2</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P2, P8</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endParaRPr kumimoji="0" lang="en-GB" sz="1400" kern="1200" dirty="0">
                        <a:solidFill>
                          <a:schemeClr val="dk1"/>
                        </a:solidFill>
                        <a:latin typeface="+mn-lt"/>
                        <a:ea typeface="+mn-ea"/>
                        <a:cs typeface="+mn-cs"/>
                      </a:endParaRPr>
                    </a:p>
                  </a:txBody>
                  <a:tcPr marL="0" marR="0" marT="0" marB="0" anchor="ctr"/>
                </a:tc>
              </a:tr>
              <a:tr h="262145">
                <a:tc>
                  <a:txBody>
                    <a:bodyPr/>
                    <a:lstStyle/>
                    <a:p>
                      <a:pPr marL="0" indent="177800" algn="l" fontAlgn="ctr"/>
                      <a:r>
                        <a:rPr kumimoji="0" lang="fr-CH" sz="1400" kern="1200" dirty="0" err="1" smtClean="0">
                          <a:solidFill>
                            <a:schemeClr val="dk1"/>
                          </a:solidFill>
                          <a:latin typeface="+mn-lt"/>
                          <a:ea typeface="+mn-ea"/>
                          <a:cs typeface="+mn-cs"/>
                        </a:rPr>
                        <a:t>Fast</a:t>
                      </a:r>
                      <a:r>
                        <a:rPr kumimoji="0" lang="fr-CH" sz="1400" kern="1200" dirty="0" smtClean="0">
                          <a:solidFill>
                            <a:schemeClr val="dk1"/>
                          </a:solidFill>
                          <a:latin typeface="+mn-lt"/>
                          <a:ea typeface="+mn-ea"/>
                          <a:cs typeface="+mn-cs"/>
                        </a:rPr>
                        <a:t> </a:t>
                      </a:r>
                      <a:r>
                        <a:rPr kumimoji="0" lang="fr-CH" sz="1400" kern="1200" dirty="0" err="1" smtClean="0">
                          <a:solidFill>
                            <a:schemeClr val="dk1"/>
                          </a:solidFill>
                          <a:latin typeface="+mn-lt"/>
                          <a:ea typeface="+mn-ea"/>
                          <a:cs typeface="+mn-cs"/>
                        </a:rPr>
                        <a:t>wirescanners</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13</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LS2</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P4</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endParaRPr kumimoji="0" lang="en-GB" sz="1400" kern="1200" dirty="0">
                        <a:solidFill>
                          <a:schemeClr val="dk1"/>
                        </a:solidFill>
                        <a:latin typeface="+mn-lt"/>
                        <a:ea typeface="+mn-ea"/>
                        <a:cs typeface="+mn-cs"/>
                      </a:endParaRPr>
                    </a:p>
                  </a:txBody>
                  <a:tcPr marL="0" marR="0" marT="0" marB="0" anchor="ctr"/>
                </a:tc>
              </a:tr>
              <a:tr h="262145">
                <a:tc>
                  <a:txBody>
                    <a:bodyPr/>
                    <a:lstStyle/>
                    <a:p>
                      <a:pPr marL="0" indent="177800" algn="l" fontAlgn="ctr"/>
                      <a:r>
                        <a:rPr kumimoji="0" lang="fr-CH" sz="1400" kern="1200" dirty="0" err="1" smtClean="0">
                          <a:solidFill>
                            <a:schemeClr val="dk1"/>
                          </a:solidFill>
                          <a:latin typeface="+mn-lt"/>
                          <a:ea typeface="+mn-ea"/>
                          <a:cs typeface="+mn-cs"/>
                        </a:rPr>
                        <a:t>Beam</a:t>
                      </a:r>
                      <a:r>
                        <a:rPr kumimoji="0" lang="fr-CH" sz="1400" kern="1200" dirty="0" smtClean="0">
                          <a:solidFill>
                            <a:schemeClr val="dk1"/>
                          </a:solidFill>
                          <a:latin typeface="+mn-lt"/>
                          <a:ea typeface="+mn-ea"/>
                          <a:cs typeface="+mn-cs"/>
                        </a:rPr>
                        <a:t> </a:t>
                      </a:r>
                      <a:r>
                        <a:rPr kumimoji="0" lang="fr-CH" sz="1400" kern="1200" dirty="0" err="1" smtClean="0">
                          <a:solidFill>
                            <a:schemeClr val="dk1"/>
                          </a:solidFill>
                          <a:latin typeface="+mn-lt"/>
                          <a:ea typeface="+mn-ea"/>
                          <a:cs typeface="+mn-cs"/>
                        </a:rPr>
                        <a:t>gas</a:t>
                      </a:r>
                      <a:r>
                        <a:rPr kumimoji="0" lang="fr-CH" sz="1400" kern="1200" baseline="0" dirty="0" smtClean="0">
                          <a:solidFill>
                            <a:schemeClr val="dk1"/>
                          </a:solidFill>
                          <a:latin typeface="+mn-lt"/>
                          <a:ea typeface="+mn-ea"/>
                          <a:cs typeface="+mn-cs"/>
                        </a:rPr>
                        <a:t> vertex detector</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13</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LS2</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P4</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endParaRPr kumimoji="0" lang="en-GB" sz="1400" kern="1200" dirty="0">
                        <a:solidFill>
                          <a:schemeClr val="dk1"/>
                        </a:solidFill>
                        <a:latin typeface="+mn-lt"/>
                        <a:ea typeface="+mn-ea"/>
                        <a:cs typeface="+mn-cs"/>
                      </a:endParaRPr>
                    </a:p>
                  </a:txBody>
                  <a:tcPr marL="0" marR="0" marT="0" marB="0" anchor="ctr"/>
                </a:tc>
              </a:tr>
              <a:tr h="262145">
                <a:tc>
                  <a:txBody>
                    <a:bodyPr/>
                    <a:lstStyle/>
                    <a:p>
                      <a:pPr marL="0" indent="177800" algn="l" fontAlgn="ctr"/>
                      <a:r>
                        <a:rPr kumimoji="0" lang="fr-CH" sz="1400" kern="1200" dirty="0" smtClean="0">
                          <a:solidFill>
                            <a:schemeClr val="dk1"/>
                          </a:solidFill>
                          <a:latin typeface="+mn-lt"/>
                          <a:ea typeface="+mn-ea"/>
                          <a:cs typeface="+mn-cs"/>
                        </a:rPr>
                        <a:t>High </a:t>
                      </a:r>
                      <a:r>
                        <a:rPr kumimoji="0" lang="fr-CH" sz="1400" kern="1200" dirty="0" err="1" smtClean="0">
                          <a:solidFill>
                            <a:schemeClr val="dk1"/>
                          </a:solidFill>
                          <a:latin typeface="+mn-lt"/>
                          <a:ea typeface="+mn-ea"/>
                          <a:cs typeface="+mn-cs"/>
                        </a:rPr>
                        <a:t>bandwidth</a:t>
                      </a:r>
                      <a:r>
                        <a:rPr kumimoji="0" lang="fr-CH" sz="1400" kern="1200" dirty="0" smtClean="0">
                          <a:solidFill>
                            <a:schemeClr val="dk1"/>
                          </a:solidFill>
                          <a:latin typeface="+mn-lt"/>
                          <a:ea typeface="+mn-ea"/>
                          <a:cs typeface="+mn-cs"/>
                        </a:rPr>
                        <a:t> </a:t>
                      </a:r>
                      <a:r>
                        <a:rPr kumimoji="0" lang="fr-CH" sz="1400" kern="1200" dirty="0" err="1" smtClean="0">
                          <a:solidFill>
                            <a:schemeClr val="dk1"/>
                          </a:solidFill>
                          <a:latin typeface="+mn-lt"/>
                          <a:ea typeface="+mn-ea"/>
                          <a:cs typeface="+mn-cs"/>
                        </a:rPr>
                        <a:t>pick-ups</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13</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LS2</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P4</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endParaRPr kumimoji="0" lang="en-GB" sz="1400" kern="1200" dirty="0">
                        <a:solidFill>
                          <a:schemeClr val="dk1"/>
                        </a:solidFill>
                        <a:latin typeface="+mn-lt"/>
                        <a:ea typeface="+mn-ea"/>
                        <a:cs typeface="+mn-cs"/>
                      </a:endParaRPr>
                    </a:p>
                  </a:txBody>
                  <a:tcPr marL="0" marR="0" marT="0" marB="0" anchor="ctr"/>
                </a:tc>
              </a:tr>
              <a:tr h="262145">
                <a:tc>
                  <a:txBody>
                    <a:bodyPr/>
                    <a:lstStyle/>
                    <a:p>
                      <a:pPr marL="177800" indent="0" algn="l" fontAlgn="ctr"/>
                      <a:r>
                        <a:rPr kumimoji="0" lang="fr-CH" sz="1400" kern="1200" dirty="0" err="1" smtClean="0">
                          <a:solidFill>
                            <a:schemeClr val="dk1"/>
                          </a:solidFill>
                          <a:latin typeface="+mn-lt"/>
                          <a:ea typeface="+mn-ea"/>
                          <a:cs typeface="+mn-cs"/>
                        </a:rPr>
                        <a:t>Prep</a:t>
                      </a:r>
                      <a:r>
                        <a:rPr kumimoji="0" lang="fr-CH" sz="1400" kern="1200" dirty="0" smtClean="0">
                          <a:solidFill>
                            <a:schemeClr val="dk1"/>
                          </a:solidFill>
                          <a:latin typeface="+mn-lt"/>
                          <a:ea typeface="+mn-ea"/>
                          <a:cs typeface="+mn-cs"/>
                        </a:rPr>
                        <a:t>.</a:t>
                      </a:r>
                      <a:r>
                        <a:rPr kumimoji="0" lang="fr-CH" sz="1400" kern="1200" baseline="0" dirty="0" smtClean="0">
                          <a:solidFill>
                            <a:schemeClr val="dk1"/>
                          </a:solidFill>
                          <a:latin typeface="+mn-lt"/>
                          <a:ea typeface="+mn-ea"/>
                          <a:cs typeface="+mn-cs"/>
                        </a:rPr>
                        <a:t> Works </a:t>
                      </a:r>
                      <a:r>
                        <a:rPr kumimoji="0" lang="fr-CH" sz="1400" kern="1200" dirty="0" smtClean="0">
                          <a:solidFill>
                            <a:schemeClr val="dk1"/>
                          </a:solidFill>
                          <a:latin typeface="+mn-lt"/>
                          <a:ea typeface="+mn-ea"/>
                          <a:cs typeface="+mn-cs"/>
                        </a:rPr>
                        <a:t>Halo diagnostic </a:t>
                      </a:r>
                      <a:r>
                        <a:rPr kumimoji="0" lang="fr-CH" sz="1400" kern="1200" dirty="0" err="1" smtClean="0">
                          <a:solidFill>
                            <a:schemeClr val="dk1"/>
                          </a:solidFill>
                          <a:latin typeface="+mn-lt"/>
                          <a:ea typeface="+mn-ea"/>
                          <a:cs typeface="+mn-cs"/>
                        </a:rPr>
                        <a:t>systems</a:t>
                      </a:r>
                      <a:r>
                        <a:rPr kumimoji="0" lang="fr-CH" sz="1400" kern="1200" dirty="0" smtClean="0">
                          <a:solidFill>
                            <a:schemeClr val="dk1"/>
                          </a:solidFill>
                          <a:latin typeface="+mn-lt"/>
                          <a:ea typeface="+mn-ea"/>
                          <a:cs typeface="+mn-cs"/>
                        </a:rPr>
                        <a:t> on </a:t>
                      </a:r>
                      <a:r>
                        <a:rPr kumimoji="0" lang="fr-CH" sz="1400" kern="1200" dirty="0" err="1" smtClean="0">
                          <a:solidFill>
                            <a:schemeClr val="dk1"/>
                          </a:solidFill>
                          <a:latin typeface="+mn-lt"/>
                          <a:ea typeface="+mn-ea"/>
                          <a:cs typeface="+mn-cs"/>
                        </a:rPr>
                        <a:t>synchroton</a:t>
                      </a:r>
                      <a:r>
                        <a:rPr kumimoji="0" lang="fr-CH" sz="1400" kern="1200" dirty="0" smtClean="0">
                          <a:solidFill>
                            <a:schemeClr val="dk1"/>
                          </a:solidFill>
                          <a:latin typeface="+mn-lt"/>
                          <a:ea typeface="+mn-ea"/>
                          <a:cs typeface="+mn-cs"/>
                        </a:rPr>
                        <a:t> light monitors</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13</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LS2</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P4</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endParaRPr kumimoji="0" lang="en-GB" sz="1400" kern="1200" dirty="0">
                        <a:solidFill>
                          <a:schemeClr val="dk1"/>
                        </a:solidFill>
                        <a:latin typeface="+mn-lt"/>
                        <a:ea typeface="+mn-ea"/>
                        <a:cs typeface="+mn-cs"/>
                      </a:endParaRPr>
                    </a:p>
                  </a:txBody>
                  <a:tcPr marL="0" marR="0" marT="0" marB="0" anchor="ctr"/>
                </a:tc>
              </a:tr>
              <a:tr h="262145">
                <a:tc>
                  <a:txBody>
                    <a:bodyPr/>
                    <a:lstStyle/>
                    <a:p>
                      <a:pPr marL="0" indent="177800" algn="l" fontAlgn="ctr"/>
                      <a:r>
                        <a:rPr kumimoji="0" lang="fr-CH" sz="1400" kern="1200" dirty="0" smtClean="0">
                          <a:solidFill>
                            <a:schemeClr val="dk1"/>
                          </a:solidFill>
                          <a:latin typeface="+mn-lt"/>
                          <a:ea typeface="+mn-ea"/>
                          <a:cs typeface="+mn-cs"/>
                        </a:rPr>
                        <a:t>TDIS Installation</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14</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LS2</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P2, P8</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endParaRPr kumimoji="0" lang="en-GB" sz="1400" kern="1200" dirty="0">
                        <a:solidFill>
                          <a:schemeClr val="dk1"/>
                        </a:solidFill>
                        <a:latin typeface="+mn-lt"/>
                        <a:ea typeface="+mn-ea"/>
                        <a:cs typeface="+mn-cs"/>
                      </a:endParaRPr>
                    </a:p>
                  </a:txBody>
                  <a:tcPr marL="0" marR="0" marT="0" marB="0" anchor="ctr"/>
                </a:tc>
              </a:tr>
              <a:tr h="262145">
                <a:tc>
                  <a:txBody>
                    <a:bodyPr/>
                    <a:lstStyle/>
                    <a:p>
                      <a:pPr marL="0" indent="177800" algn="l" fontAlgn="ctr"/>
                      <a:r>
                        <a:rPr kumimoji="0" lang="fr-CH" sz="1400" kern="1200" dirty="0" err="1" smtClean="0">
                          <a:solidFill>
                            <a:schemeClr val="dk1"/>
                          </a:solidFill>
                          <a:latin typeface="+mn-lt"/>
                          <a:ea typeface="+mn-ea"/>
                          <a:cs typeface="+mn-cs"/>
                        </a:rPr>
                        <a:t>Mask</a:t>
                      </a:r>
                      <a:r>
                        <a:rPr kumimoji="0" lang="fr-CH" sz="1400" kern="1200" dirty="0" smtClean="0">
                          <a:solidFill>
                            <a:schemeClr val="dk1"/>
                          </a:solidFill>
                          <a:latin typeface="+mn-lt"/>
                          <a:ea typeface="+mn-ea"/>
                          <a:cs typeface="+mn-cs"/>
                        </a:rPr>
                        <a:t> for D1</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14</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LS2</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P2, P8</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endParaRPr kumimoji="0" lang="en-GB" sz="1400" kern="1200" dirty="0">
                        <a:solidFill>
                          <a:schemeClr val="dk1"/>
                        </a:solidFill>
                        <a:latin typeface="+mn-lt"/>
                        <a:ea typeface="+mn-ea"/>
                        <a:cs typeface="+mn-cs"/>
                      </a:endParaRPr>
                    </a:p>
                  </a:txBody>
                  <a:tcPr marL="0" marR="0" marT="0" marB="0" anchor="ctr"/>
                </a:tc>
              </a:tr>
              <a:tr h="262145">
                <a:tc>
                  <a:txBody>
                    <a:bodyPr/>
                    <a:lstStyle/>
                    <a:p>
                      <a:pPr marL="0" indent="177800" algn="l" fontAlgn="ctr"/>
                      <a:r>
                        <a:rPr kumimoji="0" lang="fr-CH" sz="1400" kern="1200" dirty="0" smtClean="0">
                          <a:solidFill>
                            <a:schemeClr val="dk1"/>
                          </a:solidFill>
                          <a:latin typeface="+mn-lt"/>
                          <a:ea typeface="+mn-ea"/>
                          <a:cs typeface="+mn-cs"/>
                        </a:rPr>
                        <a:t>Upgrade of control system</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14</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LS2</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r>
                        <a:rPr kumimoji="0" lang="fr-CH" sz="1400" kern="1200" dirty="0" smtClean="0">
                          <a:solidFill>
                            <a:schemeClr val="dk1"/>
                          </a:solidFill>
                          <a:latin typeface="+mn-lt"/>
                          <a:ea typeface="+mn-ea"/>
                          <a:cs typeface="+mn-cs"/>
                        </a:rPr>
                        <a:t>-</a:t>
                      </a:r>
                      <a:endParaRPr kumimoji="0" lang="en-GB" sz="1400" kern="1200" dirty="0">
                        <a:solidFill>
                          <a:schemeClr val="dk1"/>
                        </a:solidFill>
                        <a:latin typeface="+mn-lt"/>
                        <a:ea typeface="+mn-ea"/>
                        <a:cs typeface="+mn-cs"/>
                      </a:endParaRPr>
                    </a:p>
                  </a:txBody>
                  <a:tcPr marL="0" marR="0" marT="0" marB="0" anchor="ctr"/>
                </a:tc>
                <a:tc>
                  <a:txBody>
                    <a:bodyPr/>
                    <a:lstStyle/>
                    <a:p>
                      <a:pPr algn="ctr" fontAlgn="ctr"/>
                      <a:endParaRPr kumimoji="0" lang="en-GB" sz="1400" kern="1200" dirty="0">
                        <a:solidFill>
                          <a:schemeClr val="dk1"/>
                        </a:solidFill>
                        <a:latin typeface="+mn-lt"/>
                        <a:ea typeface="+mn-ea"/>
                        <a:cs typeface="+mn-cs"/>
                      </a:endParaRPr>
                    </a:p>
                  </a:txBody>
                  <a:tcPr marL="0" marR="0" marT="0" marB="0" anchor="ctr"/>
                </a:tc>
              </a:tr>
            </a:tbl>
          </a:graphicData>
        </a:graphic>
      </p:graphicFrame>
      <p:sp>
        <p:nvSpPr>
          <p:cNvPr id="9" name="Rectangle 8"/>
          <p:cNvSpPr/>
          <p:nvPr/>
        </p:nvSpPr>
        <p:spPr>
          <a:xfrm>
            <a:off x="7911314" y="436398"/>
            <a:ext cx="531352" cy="164817"/>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Rectangle 9"/>
          <p:cNvSpPr/>
          <p:nvPr/>
        </p:nvSpPr>
        <p:spPr>
          <a:xfrm>
            <a:off x="7911314" y="703312"/>
            <a:ext cx="531352" cy="164817"/>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Rectangle 10"/>
          <p:cNvSpPr/>
          <p:nvPr/>
        </p:nvSpPr>
        <p:spPr>
          <a:xfrm>
            <a:off x="7911314" y="970226"/>
            <a:ext cx="531352" cy="164817"/>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Rectangle 11"/>
          <p:cNvSpPr/>
          <p:nvPr/>
        </p:nvSpPr>
        <p:spPr>
          <a:xfrm>
            <a:off x="7911314" y="1485917"/>
            <a:ext cx="531352" cy="164817"/>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Rectangle 12"/>
          <p:cNvSpPr/>
          <p:nvPr/>
        </p:nvSpPr>
        <p:spPr>
          <a:xfrm>
            <a:off x="7911314" y="1734749"/>
            <a:ext cx="531352" cy="164817"/>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Rectangle 13"/>
          <p:cNvSpPr/>
          <p:nvPr/>
        </p:nvSpPr>
        <p:spPr>
          <a:xfrm>
            <a:off x="7911314" y="1999607"/>
            <a:ext cx="531352" cy="164817"/>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Rectangle 14"/>
          <p:cNvSpPr/>
          <p:nvPr/>
        </p:nvSpPr>
        <p:spPr>
          <a:xfrm>
            <a:off x="7911314" y="2264465"/>
            <a:ext cx="531352" cy="164817"/>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ectangle 15"/>
          <p:cNvSpPr/>
          <p:nvPr/>
        </p:nvSpPr>
        <p:spPr>
          <a:xfrm>
            <a:off x="7911314" y="2529323"/>
            <a:ext cx="531352" cy="164817"/>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Rectangle 16"/>
          <p:cNvSpPr/>
          <p:nvPr/>
        </p:nvSpPr>
        <p:spPr>
          <a:xfrm>
            <a:off x="7911314" y="2794181"/>
            <a:ext cx="531352" cy="164817"/>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Rectangle 17"/>
          <p:cNvSpPr/>
          <p:nvPr/>
        </p:nvSpPr>
        <p:spPr>
          <a:xfrm>
            <a:off x="7911314" y="3059039"/>
            <a:ext cx="531352" cy="164817"/>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Rectangle 18"/>
          <p:cNvSpPr/>
          <p:nvPr/>
        </p:nvSpPr>
        <p:spPr>
          <a:xfrm>
            <a:off x="7911314" y="3323897"/>
            <a:ext cx="531352" cy="164817"/>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Rectangle 19"/>
          <p:cNvSpPr/>
          <p:nvPr/>
        </p:nvSpPr>
        <p:spPr>
          <a:xfrm>
            <a:off x="7911314" y="3588755"/>
            <a:ext cx="531352" cy="164817"/>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Rectangle 20"/>
          <p:cNvSpPr/>
          <p:nvPr/>
        </p:nvSpPr>
        <p:spPr>
          <a:xfrm>
            <a:off x="7911314" y="3853613"/>
            <a:ext cx="531352" cy="164817"/>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Rectangle 21"/>
          <p:cNvSpPr/>
          <p:nvPr/>
        </p:nvSpPr>
        <p:spPr>
          <a:xfrm>
            <a:off x="7911314" y="4118471"/>
            <a:ext cx="531352" cy="164817"/>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Rectangle 22"/>
          <p:cNvSpPr/>
          <p:nvPr/>
        </p:nvSpPr>
        <p:spPr>
          <a:xfrm>
            <a:off x="7911314" y="4347817"/>
            <a:ext cx="531352" cy="164817"/>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 name="Rectangle 23"/>
          <p:cNvSpPr/>
          <p:nvPr/>
        </p:nvSpPr>
        <p:spPr>
          <a:xfrm>
            <a:off x="7911314" y="4648187"/>
            <a:ext cx="531352" cy="164817"/>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 name="Rectangle 24"/>
          <p:cNvSpPr/>
          <p:nvPr/>
        </p:nvSpPr>
        <p:spPr>
          <a:xfrm>
            <a:off x="7911314" y="4913045"/>
            <a:ext cx="531352" cy="164817"/>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 name="Rectangle 25"/>
          <p:cNvSpPr/>
          <p:nvPr/>
        </p:nvSpPr>
        <p:spPr>
          <a:xfrm>
            <a:off x="7911314" y="5177903"/>
            <a:ext cx="531352" cy="164817"/>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 name="Rectangle 26"/>
          <p:cNvSpPr/>
          <p:nvPr/>
        </p:nvSpPr>
        <p:spPr>
          <a:xfrm>
            <a:off x="7911314" y="5494217"/>
            <a:ext cx="531352" cy="164817"/>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 name="Rectangle 27"/>
          <p:cNvSpPr/>
          <p:nvPr/>
        </p:nvSpPr>
        <p:spPr>
          <a:xfrm>
            <a:off x="7911314" y="5804766"/>
            <a:ext cx="531352" cy="164817"/>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 name="Rectangle 28"/>
          <p:cNvSpPr/>
          <p:nvPr/>
        </p:nvSpPr>
        <p:spPr>
          <a:xfrm>
            <a:off x="7911314" y="6069624"/>
            <a:ext cx="531352" cy="164817"/>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 name="Rectangle 29"/>
          <p:cNvSpPr/>
          <p:nvPr/>
        </p:nvSpPr>
        <p:spPr>
          <a:xfrm>
            <a:off x="7911314" y="6356350"/>
            <a:ext cx="531352" cy="164817"/>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 name="Rectangle 30"/>
          <p:cNvSpPr/>
          <p:nvPr/>
        </p:nvSpPr>
        <p:spPr>
          <a:xfrm>
            <a:off x="7911314" y="1224933"/>
            <a:ext cx="531352" cy="164817"/>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9552300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…and big thank you to all WP leaders and engineers for their contribution!</a:t>
            </a:r>
            <a:endParaRPr lang="en-US" dirty="0"/>
          </a:p>
        </p:txBody>
      </p:sp>
      <p:sp>
        <p:nvSpPr>
          <p:cNvPr id="3" name="Text Placeholder 1"/>
          <p:cNvSpPr txBox="1">
            <a:spLocks/>
          </p:cNvSpPr>
          <p:nvPr/>
        </p:nvSpPr>
        <p:spPr>
          <a:xfrm>
            <a:off x="1314450" y="1053490"/>
            <a:ext cx="6535738" cy="1609725"/>
          </a:xfrm>
          <a:prstGeom prst="rect">
            <a:avLst/>
          </a:prstGeom>
        </p:spPr>
        <p:txBody>
          <a:bodyPr vert="horz" anchor="ctr">
            <a:normAutofit/>
          </a:bodyPr>
          <a:lstStyle>
            <a:lvl1pPr marL="0" indent="0" algn="ctr" rtl="0" eaLnBrk="1" latinLnBrk="0" hangingPunct="1">
              <a:lnSpc>
                <a:spcPct val="100000"/>
              </a:lnSpc>
              <a:spcBef>
                <a:spcPts val="900"/>
              </a:spcBef>
              <a:buClr>
                <a:schemeClr val="accent1"/>
              </a:buClr>
              <a:buSzPct val="100000"/>
              <a:buFont typeface="Arial"/>
              <a:buNone/>
              <a:defRPr kumimoji="0" sz="3000" b="0" i="0" kern="1200">
                <a:solidFill>
                  <a:schemeClr val="accent4"/>
                </a:solidFill>
                <a:latin typeface="+mn-l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3000" b="0" i="0" kern="1200">
                <a:solidFill>
                  <a:srgbClr val="0C377B"/>
                </a:solidFill>
                <a:latin typeface="+mn-l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3000" b="0" i="0" kern="1200">
                <a:solidFill>
                  <a:srgbClr val="0C377B"/>
                </a:solidFill>
                <a:latin typeface="+mn-l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3000" b="0" i="0" kern="1200">
                <a:solidFill>
                  <a:srgbClr val="0C377B"/>
                </a:solidFill>
                <a:latin typeface="+mn-l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3000" b="0" i="0" kern="1200" baseline="0">
                <a:solidFill>
                  <a:srgbClr val="0C377B"/>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3600" dirty="0" smtClean="0"/>
              <a:t>THANK YOU ALL FOR YOUR ATTENTION!</a:t>
            </a:r>
            <a:endParaRPr lang="en-US" sz="3600" dirty="0"/>
          </a:p>
        </p:txBody>
      </p:sp>
    </p:spTree>
    <p:extLst>
      <p:ext uri="{BB962C8B-B14F-4D97-AF65-F5344CB8AC3E}">
        <p14:creationId xmlns:p14="http://schemas.microsoft.com/office/powerpoint/2010/main" val="302433318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2304288"/>
            <a:ext cx="7104888" cy="1593297"/>
          </a:xfrm>
        </p:spPr>
        <p:txBody>
          <a:bodyPr>
            <a:noAutofit/>
          </a:bodyPr>
          <a:lstStyle/>
          <a:p>
            <a:r>
              <a:rPr lang="fr-CH" sz="3600" dirty="0" smtClean="0"/>
              <a:t>EXTRA SLIDES</a:t>
            </a:r>
            <a:endParaRPr lang="en-GB" sz="3600" cap="none" dirty="0"/>
          </a:p>
        </p:txBody>
      </p:sp>
    </p:spTree>
    <p:extLst>
      <p:ext uri="{BB962C8B-B14F-4D97-AF65-F5344CB8AC3E}">
        <p14:creationId xmlns:p14="http://schemas.microsoft.com/office/powerpoint/2010/main" val="266689384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28016" y="1443048"/>
            <a:ext cx="5267167" cy="3553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2"/>
          </p:nvPr>
        </p:nvSpPr>
        <p:spPr/>
        <p:txBody>
          <a:bodyPr/>
          <a:lstStyle/>
          <a:p>
            <a:fld id="{0FA004B2-1541-5046-B6F2-22AF56585712}" type="slidenum">
              <a:rPr lang="en-US" smtClean="0"/>
              <a:t>28</a:t>
            </a:fld>
            <a:endParaRPr lang="en-US"/>
          </a:p>
        </p:txBody>
      </p:sp>
      <p:sp>
        <p:nvSpPr>
          <p:cNvPr id="2" name="Title 1"/>
          <p:cNvSpPr>
            <a:spLocks noGrp="1"/>
          </p:cNvSpPr>
          <p:nvPr>
            <p:ph type="title"/>
          </p:nvPr>
        </p:nvSpPr>
        <p:spPr/>
        <p:txBody>
          <a:bodyPr>
            <a:normAutofit fontScale="90000"/>
          </a:bodyPr>
          <a:lstStyle/>
          <a:p>
            <a:r>
              <a:rPr lang="en-US" dirty="0" smtClean="0">
                <a:effectLst/>
              </a:rPr>
              <a:t>WP11 – </a:t>
            </a:r>
            <a:r>
              <a:rPr lang="en-US" dirty="0" smtClean="0"/>
              <a:t>Current baseline and options for installation:</a:t>
            </a:r>
            <a:endParaRPr lang="en-US" dirty="0">
              <a:effectLst/>
            </a:endParaRPr>
          </a:p>
        </p:txBody>
      </p:sp>
      <p:sp>
        <p:nvSpPr>
          <p:cNvPr id="11" name="Bevel 10"/>
          <p:cNvSpPr/>
          <p:nvPr/>
        </p:nvSpPr>
        <p:spPr>
          <a:xfrm>
            <a:off x="948778" y="4254583"/>
            <a:ext cx="148856" cy="159488"/>
          </a:xfrm>
          <a:prstGeom prst="bevel">
            <a:avLst/>
          </a:prstGeom>
          <a:solidFill>
            <a:schemeClr val="accent2">
              <a:lumMod val="60000"/>
              <a:lumOff val="40000"/>
            </a:schemeClr>
          </a:solidFill>
          <a:ln>
            <a:no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14" name="Bevel 13"/>
          <p:cNvSpPr/>
          <p:nvPr/>
        </p:nvSpPr>
        <p:spPr>
          <a:xfrm>
            <a:off x="542260" y="3878758"/>
            <a:ext cx="148856" cy="159488"/>
          </a:xfrm>
          <a:prstGeom prst="bevel">
            <a:avLst/>
          </a:prstGeom>
          <a:solidFill>
            <a:schemeClr val="accent2">
              <a:lumMod val="60000"/>
              <a:lumOff val="40000"/>
            </a:schemeClr>
          </a:solidFill>
          <a:ln>
            <a:no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18" name="Bevel 17"/>
          <p:cNvSpPr/>
          <p:nvPr/>
        </p:nvSpPr>
        <p:spPr>
          <a:xfrm>
            <a:off x="547292" y="5003598"/>
            <a:ext cx="148856" cy="159488"/>
          </a:xfrm>
          <a:prstGeom prst="bevel">
            <a:avLst/>
          </a:prstGeom>
          <a:solidFill>
            <a:schemeClr val="accent2">
              <a:lumMod val="60000"/>
              <a:lumOff val="40000"/>
            </a:schemeClr>
          </a:solidFill>
          <a:ln>
            <a:no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19" name="TextBox 18"/>
          <p:cNvSpPr txBox="1"/>
          <p:nvPr/>
        </p:nvSpPr>
        <p:spPr>
          <a:xfrm>
            <a:off x="739742" y="4898676"/>
            <a:ext cx="2672526" cy="369332"/>
          </a:xfrm>
          <a:prstGeom prst="rect">
            <a:avLst/>
          </a:prstGeom>
          <a:noFill/>
        </p:spPr>
        <p:txBody>
          <a:bodyPr wrap="none" rtlCol="0">
            <a:spAutoFit/>
          </a:bodyPr>
          <a:lstStyle/>
          <a:p>
            <a:r>
              <a:rPr lang="fr-CH" dirty="0" smtClean="0"/>
              <a:t>LS3 Installation (P2, P7)</a:t>
            </a:r>
            <a:endParaRPr lang="es-ES_tradnl" dirty="0"/>
          </a:p>
        </p:txBody>
      </p:sp>
      <p:sp>
        <p:nvSpPr>
          <p:cNvPr id="12" name="Bevel 11"/>
          <p:cNvSpPr/>
          <p:nvPr/>
        </p:nvSpPr>
        <p:spPr>
          <a:xfrm>
            <a:off x="1714676" y="4570286"/>
            <a:ext cx="148856" cy="159488"/>
          </a:xfrm>
          <a:prstGeom prst="bevel">
            <a:avLst/>
          </a:prstGeom>
          <a:solidFill>
            <a:srgbClr val="FF9900"/>
          </a:solidFill>
          <a:ln>
            <a:no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15" name="Bevel 14"/>
          <p:cNvSpPr/>
          <p:nvPr/>
        </p:nvSpPr>
        <p:spPr>
          <a:xfrm>
            <a:off x="2470580" y="4650030"/>
            <a:ext cx="148856" cy="159488"/>
          </a:xfrm>
          <a:prstGeom prst="bevel">
            <a:avLst/>
          </a:prstGeom>
          <a:solidFill>
            <a:srgbClr val="FF9900"/>
          </a:solidFill>
          <a:ln>
            <a:no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21" name="Bevel 20"/>
          <p:cNvSpPr/>
          <p:nvPr/>
        </p:nvSpPr>
        <p:spPr>
          <a:xfrm>
            <a:off x="3670642" y="2203279"/>
            <a:ext cx="148856" cy="159488"/>
          </a:xfrm>
          <a:prstGeom prst="bevel">
            <a:avLst/>
          </a:prstGeom>
          <a:solidFill>
            <a:srgbClr val="FF9900"/>
          </a:solidFill>
          <a:ln>
            <a:no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22" name="Bevel 21"/>
          <p:cNvSpPr/>
          <p:nvPr/>
        </p:nvSpPr>
        <p:spPr>
          <a:xfrm>
            <a:off x="2980660" y="2015013"/>
            <a:ext cx="148856" cy="159488"/>
          </a:xfrm>
          <a:prstGeom prst="bevel">
            <a:avLst/>
          </a:prstGeom>
          <a:solidFill>
            <a:srgbClr val="FF9900"/>
          </a:solidFill>
          <a:ln>
            <a:no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23" name="Bevel 22"/>
          <p:cNvSpPr/>
          <p:nvPr/>
        </p:nvSpPr>
        <p:spPr>
          <a:xfrm>
            <a:off x="544244" y="5389802"/>
            <a:ext cx="148856" cy="159488"/>
          </a:xfrm>
          <a:prstGeom prst="bevel">
            <a:avLst/>
          </a:prstGeom>
          <a:solidFill>
            <a:srgbClr val="FF9900"/>
          </a:solidFill>
          <a:ln>
            <a:no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24" name="TextBox 23"/>
          <p:cNvSpPr txBox="1"/>
          <p:nvPr/>
        </p:nvSpPr>
        <p:spPr>
          <a:xfrm>
            <a:off x="739742" y="5290353"/>
            <a:ext cx="3685624" cy="369332"/>
          </a:xfrm>
          <a:prstGeom prst="rect">
            <a:avLst/>
          </a:prstGeom>
          <a:noFill/>
        </p:spPr>
        <p:txBody>
          <a:bodyPr wrap="none" rtlCol="0">
            <a:spAutoFit/>
          </a:bodyPr>
          <a:lstStyle/>
          <a:p>
            <a:r>
              <a:rPr lang="fr-CH" dirty="0" smtClean="0"/>
              <a:t>OPTION: LS4 Installation (P1, P5)</a:t>
            </a:r>
            <a:endParaRPr lang="es-ES_tradnl" dirty="0"/>
          </a:p>
        </p:txBody>
      </p:sp>
      <p:sp>
        <p:nvSpPr>
          <p:cNvPr id="25" name="Bevel 24"/>
          <p:cNvSpPr/>
          <p:nvPr/>
        </p:nvSpPr>
        <p:spPr>
          <a:xfrm>
            <a:off x="4668614" y="3719270"/>
            <a:ext cx="148856" cy="159488"/>
          </a:xfrm>
          <a:prstGeom prst="bevel">
            <a:avLst/>
          </a:prstGeom>
          <a:solidFill>
            <a:schemeClr val="accent2">
              <a:lumMod val="60000"/>
              <a:lumOff val="40000"/>
            </a:schemeClr>
          </a:solidFill>
          <a:ln>
            <a:no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26" name="Bevel 25"/>
          <p:cNvSpPr/>
          <p:nvPr/>
        </p:nvSpPr>
        <p:spPr>
          <a:xfrm>
            <a:off x="4350938" y="4095095"/>
            <a:ext cx="148856" cy="159488"/>
          </a:xfrm>
          <a:prstGeom prst="bevel">
            <a:avLst/>
          </a:prstGeom>
          <a:solidFill>
            <a:schemeClr val="accent2">
              <a:lumMod val="60000"/>
              <a:lumOff val="40000"/>
            </a:schemeClr>
          </a:solidFill>
          <a:ln>
            <a:no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graphicFrame>
        <p:nvGraphicFramePr>
          <p:cNvPr id="27" name="Table 26"/>
          <p:cNvGraphicFramePr>
            <a:graphicFrameLocks noGrp="1"/>
          </p:cNvGraphicFramePr>
          <p:nvPr>
            <p:extLst>
              <p:ext uri="{D42A27DB-BD31-4B8C-83A1-F6EECF244321}">
                <p14:modId xmlns:p14="http://schemas.microsoft.com/office/powerpoint/2010/main" val="1218669555"/>
              </p:ext>
            </p:extLst>
          </p:nvPr>
        </p:nvGraphicFramePr>
        <p:xfrm>
          <a:off x="5220311" y="754399"/>
          <a:ext cx="3832249" cy="2738609"/>
        </p:xfrm>
        <a:graphic>
          <a:graphicData uri="http://schemas.openxmlformats.org/drawingml/2006/table">
            <a:tbl>
              <a:tblPr firstRow="1" bandRow="1">
                <a:tableStyleId>{5C22544A-7EE6-4342-B048-85BDC9FD1C3A}</a:tableStyleId>
              </a:tblPr>
              <a:tblGrid>
                <a:gridCol w="1217065"/>
                <a:gridCol w="1472184"/>
                <a:gridCol w="1143000"/>
              </a:tblGrid>
              <a:tr h="369769">
                <a:tc>
                  <a:txBody>
                    <a:bodyPr/>
                    <a:lstStyle/>
                    <a:p>
                      <a:r>
                        <a:rPr lang="fr-CH" dirty="0" smtClean="0"/>
                        <a:t>Location</a:t>
                      </a:r>
                      <a:endParaRPr lang="en-GB" dirty="0"/>
                    </a:p>
                  </a:txBody>
                  <a:tcPr/>
                </a:tc>
                <a:tc>
                  <a:txBody>
                    <a:bodyPr/>
                    <a:lstStyle/>
                    <a:p>
                      <a:r>
                        <a:rPr lang="fr-CH" dirty="0" smtClean="0"/>
                        <a:t>Installation</a:t>
                      </a:r>
                      <a:endParaRPr lang="en-GB" dirty="0"/>
                    </a:p>
                  </a:txBody>
                  <a:tcPr/>
                </a:tc>
                <a:tc>
                  <a:txBody>
                    <a:bodyPr/>
                    <a:lstStyle/>
                    <a:p>
                      <a:r>
                        <a:rPr lang="fr-CH" dirty="0" err="1" smtClean="0"/>
                        <a:t>Quantity</a:t>
                      </a:r>
                      <a:endParaRPr lang="en-GB" dirty="0"/>
                    </a:p>
                  </a:txBody>
                  <a:tcPr/>
                </a:tc>
              </a:tr>
              <a:tr h="713776">
                <a:tc>
                  <a:txBody>
                    <a:bodyPr/>
                    <a:lstStyle/>
                    <a:p>
                      <a:r>
                        <a:rPr lang="fr-CH" sz="1600" dirty="0" smtClean="0"/>
                        <a:t>P2</a:t>
                      </a:r>
                      <a:endParaRPr lang="en-GB" sz="1600" dirty="0"/>
                    </a:p>
                  </a:txBody>
                  <a:tcPr/>
                </a:tc>
                <a:tc>
                  <a:txBody>
                    <a:bodyPr/>
                    <a:lstStyle/>
                    <a:p>
                      <a:r>
                        <a:rPr lang="fr-CH" sz="1600" dirty="0" smtClean="0"/>
                        <a:t>LS3</a:t>
                      </a:r>
                      <a:endParaRPr lang="en-GB" sz="1600" dirty="0"/>
                    </a:p>
                  </a:txBody>
                  <a:tcPr/>
                </a:tc>
                <a:tc>
                  <a:txBody>
                    <a:bodyPr/>
                    <a:lstStyle/>
                    <a:p>
                      <a:r>
                        <a:rPr lang="fr-CH" sz="1600" dirty="0" smtClean="0"/>
                        <a:t>2 unit </a:t>
                      </a:r>
                      <a:r>
                        <a:rPr lang="fr-CH" sz="1600" b="1" dirty="0" smtClean="0"/>
                        <a:t>*</a:t>
                      </a:r>
                      <a:endParaRPr lang="en-GB" sz="1600" b="1" dirty="0"/>
                    </a:p>
                  </a:txBody>
                  <a:tcPr/>
                </a:tc>
              </a:tr>
              <a:tr h="638231">
                <a:tc>
                  <a:txBody>
                    <a:bodyPr/>
                    <a:lstStyle/>
                    <a:p>
                      <a:r>
                        <a:rPr lang="fr-CH" sz="1600" dirty="0" smtClean="0"/>
                        <a:t>P7</a:t>
                      </a:r>
                      <a:endParaRPr lang="en-GB" sz="1600" dirty="0"/>
                    </a:p>
                  </a:txBody>
                  <a:tcPr/>
                </a:tc>
                <a:tc>
                  <a:txBody>
                    <a:bodyPr/>
                    <a:lstStyle/>
                    <a:p>
                      <a:r>
                        <a:rPr lang="fr-CH" sz="1600" dirty="0" smtClean="0"/>
                        <a:t>LS3</a:t>
                      </a:r>
                      <a:endParaRPr lang="en-GB" sz="1600" dirty="0"/>
                    </a:p>
                  </a:txBody>
                  <a:tcPr/>
                </a:tc>
                <a:tc>
                  <a:txBody>
                    <a:bodyPr/>
                    <a:lstStyle/>
                    <a:p>
                      <a:r>
                        <a:rPr lang="fr-CH" sz="1600" baseline="0" dirty="0" smtClean="0"/>
                        <a:t>2 or 4 </a:t>
                      </a:r>
                      <a:r>
                        <a:rPr lang="fr-CH" sz="1600" baseline="0" dirty="0" err="1" smtClean="0"/>
                        <a:t>units</a:t>
                      </a:r>
                      <a:r>
                        <a:rPr lang="fr-CH" sz="1600" baseline="0" dirty="0" smtClean="0"/>
                        <a:t> (</a:t>
                      </a:r>
                      <a:r>
                        <a:rPr lang="fr-CH" sz="1600" baseline="0" dirty="0" err="1" smtClean="0"/>
                        <a:t>tbc</a:t>
                      </a:r>
                      <a:r>
                        <a:rPr lang="fr-CH" sz="1600" baseline="0" dirty="0" smtClean="0"/>
                        <a:t>)</a:t>
                      </a:r>
                      <a:endParaRPr lang="en-GB" sz="1600" dirty="0"/>
                    </a:p>
                  </a:txBody>
                  <a:tcPr/>
                </a:tc>
              </a:tr>
              <a:tr h="638231">
                <a:tc>
                  <a:txBody>
                    <a:bodyPr/>
                    <a:lstStyle/>
                    <a:p>
                      <a:r>
                        <a:rPr lang="fr-CH" sz="1600" dirty="0" smtClean="0"/>
                        <a:t>P1,</a:t>
                      </a:r>
                      <a:r>
                        <a:rPr lang="fr-CH" sz="1600" baseline="0" dirty="0" smtClean="0"/>
                        <a:t> P5</a:t>
                      </a:r>
                    </a:p>
                    <a:p>
                      <a:r>
                        <a:rPr lang="fr-CH" sz="1600" baseline="0" dirty="0" smtClean="0"/>
                        <a:t>(Option)</a:t>
                      </a:r>
                      <a:endParaRPr lang="en-GB" sz="1600" dirty="0"/>
                    </a:p>
                  </a:txBody>
                  <a:tcPr/>
                </a:tc>
                <a:tc>
                  <a:txBody>
                    <a:bodyPr/>
                    <a:lstStyle/>
                    <a:p>
                      <a:r>
                        <a:rPr lang="fr-CH" sz="1600" dirty="0" smtClean="0"/>
                        <a:t>LS4</a:t>
                      </a:r>
                      <a:endParaRPr lang="en-GB" sz="1600" dirty="0"/>
                    </a:p>
                  </a:txBody>
                  <a:tcPr/>
                </a:tc>
                <a:tc>
                  <a:txBody>
                    <a:bodyPr/>
                    <a:lstStyle/>
                    <a:p>
                      <a:r>
                        <a:rPr lang="fr-CH" sz="1600" dirty="0" smtClean="0"/>
                        <a:t>Max. 8 </a:t>
                      </a:r>
                      <a:r>
                        <a:rPr lang="fr-CH" sz="1600" dirty="0" err="1" smtClean="0"/>
                        <a:t>units</a:t>
                      </a:r>
                      <a:endParaRPr lang="en-GB" sz="1600" dirty="0"/>
                    </a:p>
                  </a:txBody>
                  <a:tcPr/>
                </a:tc>
              </a:tr>
              <a:tr h="378602">
                <a:tc gridSpan="3">
                  <a:txBody>
                    <a:bodyPr/>
                    <a:lstStyle/>
                    <a:p>
                      <a:pPr algn="ctr"/>
                      <a:r>
                        <a:rPr lang="fr-CH" sz="1600" b="1" dirty="0" smtClean="0"/>
                        <a:t>*</a:t>
                      </a:r>
                      <a:r>
                        <a:rPr lang="fr-CH" sz="1600" dirty="0" smtClean="0"/>
                        <a:t> 1 unit = 2 MBH + 1 BPC</a:t>
                      </a:r>
                      <a:endParaRPr lang="en-GB" sz="1600" dirty="0"/>
                    </a:p>
                  </a:txBody>
                  <a:tcPr/>
                </a:tc>
                <a:tc hMerge="1">
                  <a:txBody>
                    <a:bodyPr/>
                    <a:lstStyle/>
                    <a:p>
                      <a:endParaRPr lang="en-GB" sz="1600" dirty="0"/>
                    </a:p>
                  </a:txBody>
                  <a:tcPr/>
                </a:tc>
                <a:tc hMerge="1">
                  <a:txBody>
                    <a:bodyPr/>
                    <a:lstStyle/>
                    <a:p>
                      <a:endParaRPr lang="en-GB" sz="1600" dirty="0"/>
                    </a:p>
                  </a:txBody>
                  <a:tcPr/>
                </a:tc>
              </a:tr>
            </a:tbl>
          </a:graphicData>
        </a:graphic>
      </p:graphicFrame>
    </p:spTree>
    <p:extLst>
      <p:ext uri="{BB962C8B-B14F-4D97-AF65-F5344CB8AC3E}">
        <p14:creationId xmlns:p14="http://schemas.microsoft.com/office/powerpoint/2010/main" val="194473590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29</a:t>
            </a:fld>
            <a:endParaRPr lang="en-US"/>
          </a:p>
        </p:txBody>
      </p:sp>
      <p:sp>
        <p:nvSpPr>
          <p:cNvPr id="3" name="Title 2"/>
          <p:cNvSpPr>
            <a:spLocks noGrp="1"/>
          </p:cNvSpPr>
          <p:nvPr>
            <p:ph type="title"/>
          </p:nvPr>
        </p:nvSpPr>
        <p:spPr/>
        <p:txBody>
          <a:bodyPr/>
          <a:lstStyle/>
          <a:p>
            <a:r>
              <a:rPr lang="fr-CH" dirty="0" smtClean="0"/>
              <a:t>WP Interfaces</a:t>
            </a:r>
            <a:endParaRPr lang="en-GB" dirty="0"/>
          </a:p>
        </p:txBody>
      </p:sp>
      <p:sp>
        <p:nvSpPr>
          <p:cNvPr id="5" name="Footer Placeholder 4"/>
          <p:cNvSpPr>
            <a:spLocks noGrp="1"/>
          </p:cNvSpPr>
          <p:nvPr>
            <p:ph type="ftr" sz="quarter" idx="3"/>
          </p:nvPr>
        </p:nvSpPr>
        <p:spPr/>
        <p:txBody>
          <a:bodyPr/>
          <a:lstStyle/>
          <a:p>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3183817962"/>
              </p:ext>
            </p:extLst>
          </p:nvPr>
        </p:nvGraphicFramePr>
        <p:xfrm>
          <a:off x="345105" y="1204446"/>
          <a:ext cx="6048140" cy="4320540"/>
        </p:xfrm>
        <a:graphic>
          <a:graphicData uri="http://schemas.openxmlformats.org/drawingml/2006/table">
            <a:tbl>
              <a:tblPr>
                <a:tableStyleId>{5C22544A-7EE6-4342-B048-85BDC9FD1C3A}</a:tableStyleId>
              </a:tblPr>
              <a:tblGrid>
                <a:gridCol w="420041"/>
                <a:gridCol w="248380"/>
                <a:gridCol w="291087"/>
                <a:gridCol w="291087"/>
                <a:gridCol w="291087"/>
                <a:gridCol w="291087"/>
                <a:gridCol w="291087"/>
                <a:gridCol w="291087"/>
                <a:gridCol w="291087"/>
                <a:gridCol w="291087"/>
                <a:gridCol w="291087"/>
                <a:gridCol w="344992"/>
                <a:gridCol w="344992"/>
                <a:gridCol w="344992"/>
                <a:gridCol w="344992"/>
                <a:gridCol w="344992"/>
                <a:gridCol w="344992"/>
                <a:gridCol w="344992"/>
                <a:gridCol w="344992"/>
              </a:tblGrid>
              <a:tr h="158429">
                <a:tc>
                  <a:txBody>
                    <a:bodyPr/>
                    <a:lstStyle/>
                    <a:p>
                      <a:pPr algn="l" fontAlgn="b"/>
                      <a:endParaRPr lang="en-GB" sz="1100" b="0" i="0" u="none" strike="noStrike" dirty="0">
                        <a:solidFill>
                          <a:srgbClr val="000000"/>
                        </a:solidFill>
                        <a:effectLst/>
                        <a:latin typeface="Calibri" panose="020F0502020204030204" pitchFamily="34" charset="0"/>
                      </a:endParaRPr>
                    </a:p>
                  </a:txBody>
                  <a:tcPr marL="7620" marR="7620" marT="7620" marB="0" anchor="b">
                    <a:solidFill>
                      <a:schemeClr val="bg1"/>
                    </a:solidFill>
                  </a:tcPr>
                </a:tc>
                <a:tc>
                  <a:txBody>
                    <a:bodyPr/>
                    <a:lstStyle/>
                    <a:p>
                      <a:pPr algn="ctr" fontAlgn="b"/>
                      <a:r>
                        <a:rPr lang="en-GB" sz="1100" b="1" u="none" strike="noStrike" dirty="0">
                          <a:effectLst/>
                        </a:rPr>
                        <a:t>WP1</a:t>
                      </a:r>
                      <a:endParaRPr lang="en-GB"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100" b="1" u="none" strike="noStrike" dirty="0">
                          <a:effectLst/>
                        </a:rPr>
                        <a:t>WP2</a:t>
                      </a:r>
                      <a:endParaRPr lang="en-GB"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100" b="1" u="none" strike="noStrike" dirty="0">
                          <a:effectLst/>
                        </a:rPr>
                        <a:t>WP3</a:t>
                      </a:r>
                      <a:endParaRPr lang="en-GB"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100" b="1" u="none" strike="noStrike">
                          <a:effectLst/>
                        </a:rPr>
                        <a:t>WP4</a:t>
                      </a:r>
                      <a:endParaRPr lang="en-GB" sz="1100" b="1"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GB" sz="1100" b="1" u="none" strike="noStrike">
                          <a:effectLst/>
                        </a:rPr>
                        <a:t>WP5</a:t>
                      </a:r>
                      <a:endParaRPr lang="en-GB" sz="1100" b="1"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GB" sz="1100" b="1" u="none" strike="noStrike" dirty="0" smtClean="0">
                          <a:effectLst/>
                        </a:rPr>
                        <a:t>WP6A</a:t>
                      </a:r>
                      <a:endParaRPr lang="en-GB" sz="1100" b="1"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1" u="none" strike="noStrike" dirty="0" smtClean="0">
                          <a:effectLst/>
                        </a:rPr>
                        <a:t>WP6B</a:t>
                      </a:r>
                      <a:endParaRPr lang="en-GB" sz="1100" b="1" i="0" u="none" strike="noStrike" dirty="0" smtClean="0">
                        <a:solidFill>
                          <a:srgbClr val="000000"/>
                        </a:solidFill>
                        <a:effectLst/>
                        <a:latin typeface="Calibri" panose="020F0502020204030204" pitchFamily="34" charset="0"/>
                      </a:endParaRPr>
                    </a:p>
                  </a:txBody>
                  <a:tcPr marL="7620" marR="7620" marT="7620" marB="0" anchor="b"/>
                </a:tc>
                <a:tc>
                  <a:txBody>
                    <a:bodyPr/>
                    <a:lstStyle/>
                    <a:p>
                      <a:pPr algn="ctr" fontAlgn="b"/>
                      <a:r>
                        <a:rPr lang="en-GB" sz="1100" b="1" u="none" strike="noStrike" dirty="0">
                          <a:effectLst/>
                        </a:rPr>
                        <a:t>WP7</a:t>
                      </a:r>
                      <a:endParaRPr lang="en-GB"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100" b="1" u="none" strike="noStrike" dirty="0">
                          <a:effectLst/>
                        </a:rPr>
                        <a:t>WP8</a:t>
                      </a:r>
                      <a:endParaRPr lang="en-GB"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100" b="1" u="none" strike="noStrike">
                          <a:effectLst/>
                        </a:rPr>
                        <a:t>WP9</a:t>
                      </a:r>
                      <a:endParaRPr lang="en-GB" sz="1100" b="1"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GB" sz="1100" b="1" u="none" strike="noStrike" dirty="0" smtClean="0">
                          <a:effectLst/>
                        </a:rPr>
                        <a:t>WP</a:t>
                      </a:r>
                    </a:p>
                    <a:p>
                      <a:pPr algn="ctr" fontAlgn="b"/>
                      <a:r>
                        <a:rPr lang="en-GB" sz="1100" b="1" u="none" strike="noStrike" dirty="0" smtClean="0">
                          <a:effectLst/>
                        </a:rPr>
                        <a:t>10</a:t>
                      </a:r>
                      <a:endParaRPr lang="en-GB"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100" b="1" u="none" strike="noStrike" dirty="0" smtClean="0">
                          <a:effectLst/>
                        </a:rPr>
                        <a:t>WP</a:t>
                      </a:r>
                    </a:p>
                    <a:p>
                      <a:pPr marL="0" algn="ctr" rtl="0" eaLnBrk="1" fontAlgn="b" latinLnBrk="0" hangingPunct="1"/>
                      <a:r>
                        <a:rPr kumimoji="0" lang="fr-CH" sz="1100" b="1" u="none" strike="noStrike" kern="1200" dirty="0" smtClean="0">
                          <a:solidFill>
                            <a:schemeClr val="dk1"/>
                          </a:solidFill>
                          <a:effectLst/>
                          <a:latin typeface="+mn-lt"/>
                          <a:ea typeface="+mn-ea"/>
                          <a:cs typeface="+mn-cs"/>
                        </a:rPr>
                        <a:t>11</a:t>
                      </a:r>
                      <a:endParaRPr kumimoji="0" lang="en-GB" sz="1100" b="1" u="none" strike="noStrike" kern="1200" dirty="0">
                        <a:solidFill>
                          <a:schemeClr val="dk1"/>
                        </a:solidFill>
                        <a:effectLst/>
                        <a:latin typeface="+mn-lt"/>
                        <a:ea typeface="+mn-ea"/>
                        <a:cs typeface="+mn-cs"/>
                      </a:endParaRPr>
                    </a:p>
                  </a:txBody>
                  <a:tcPr marL="7620" marR="7620" marT="7620" marB="0" anchor="b"/>
                </a:tc>
                <a:tc>
                  <a:txBody>
                    <a:bodyPr/>
                    <a:lstStyle/>
                    <a:p>
                      <a:pPr algn="ctr" fontAlgn="b"/>
                      <a:r>
                        <a:rPr lang="en-GB" sz="1100" b="1" u="none" strike="noStrike" dirty="0" smtClean="0">
                          <a:effectLst/>
                        </a:rPr>
                        <a:t>WP</a:t>
                      </a:r>
                    </a:p>
                    <a:p>
                      <a:pPr algn="ctr" fontAlgn="b"/>
                      <a:r>
                        <a:rPr lang="en-GB" sz="1100" b="1" u="none" strike="noStrike" dirty="0" smtClean="0">
                          <a:effectLst/>
                        </a:rPr>
                        <a:t>12</a:t>
                      </a:r>
                      <a:endParaRPr lang="en-GB"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100" b="1" u="none" strike="noStrike" dirty="0" smtClean="0">
                          <a:effectLst/>
                        </a:rPr>
                        <a:t>WP</a:t>
                      </a:r>
                    </a:p>
                    <a:p>
                      <a:pPr algn="ctr" fontAlgn="b"/>
                      <a:r>
                        <a:rPr lang="en-GB" sz="1100" b="1" u="none" strike="noStrike" dirty="0" smtClean="0">
                          <a:effectLst/>
                        </a:rPr>
                        <a:t>13</a:t>
                      </a:r>
                      <a:endParaRPr lang="en-GB"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100" b="1" u="none" strike="noStrike" dirty="0" smtClean="0">
                          <a:effectLst/>
                        </a:rPr>
                        <a:t>WP</a:t>
                      </a:r>
                    </a:p>
                    <a:p>
                      <a:pPr algn="ctr" fontAlgn="b"/>
                      <a:r>
                        <a:rPr lang="en-GB" sz="1100" b="1" u="none" strike="noStrike" dirty="0" smtClean="0">
                          <a:effectLst/>
                        </a:rPr>
                        <a:t>14</a:t>
                      </a:r>
                      <a:endParaRPr lang="en-GB"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100" b="1" u="none" strike="noStrike" dirty="0" smtClean="0">
                          <a:effectLst/>
                        </a:rPr>
                        <a:t>WP</a:t>
                      </a:r>
                    </a:p>
                    <a:p>
                      <a:pPr algn="ctr" fontAlgn="b"/>
                      <a:r>
                        <a:rPr lang="en-GB" sz="1100" b="1" u="none" strike="noStrike" dirty="0" smtClean="0">
                          <a:effectLst/>
                        </a:rPr>
                        <a:t>15</a:t>
                      </a:r>
                      <a:endParaRPr lang="en-GB"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100" b="1" u="none" strike="noStrike" dirty="0" smtClean="0">
                          <a:effectLst/>
                        </a:rPr>
                        <a:t>WP</a:t>
                      </a:r>
                    </a:p>
                    <a:p>
                      <a:pPr algn="ctr" fontAlgn="b"/>
                      <a:r>
                        <a:rPr lang="en-GB" sz="1100" b="1" u="none" strike="noStrike" dirty="0" smtClean="0">
                          <a:effectLst/>
                        </a:rPr>
                        <a:t>16</a:t>
                      </a:r>
                      <a:endParaRPr lang="en-GB"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100" b="1" u="none" strike="noStrike" dirty="0" smtClean="0">
                          <a:effectLst/>
                        </a:rPr>
                        <a:t>WP</a:t>
                      </a:r>
                    </a:p>
                    <a:p>
                      <a:pPr algn="ctr" fontAlgn="b"/>
                      <a:r>
                        <a:rPr lang="en-GB" sz="1100" b="1" u="none" strike="noStrike" dirty="0" smtClean="0">
                          <a:effectLst/>
                        </a:rPr>
                        <a:t>17</a:t>
                      </a:r>
                      <a:endParaRPr lang="en-GB" sz="1100" b="1" i="0" u="none" strike="noStrike" dirty="0">
                        <a:solidFill>
                          <a:srgbClr val="000000"/>
                        </a:solidFill>
                        <a:effectLst/>
                        <a:latin typeface="Calibri" panose="020F0502020204030204" pitchFamily="34" charset="0"/>
                      </a:endParaRPr>
                    </a:p>
                  </a:txBody>
                  <a:tcPr marL="7620" marR="7620" marT="7620" marB="0" anchor="b"/>
                </a:tc>
              </a:tr>
              <a:tr h="158429">
                <a:tc>
                  <a:txBody>
                    <a:bodyPr/>
                    <a:lstStyle/>
                    <a:p>
                      <a:pPr algn="l" fontAlgn="b"/>
                      <a:r>
                        <a:rPr lang="en-GB" sz="1100" b="1" u="none" strike="noStrike" dirty="0">
                          <a:effectLst/>
                        </a:rPr>
                        <a:t>WP1</a:t>
                      </a:r>
                      <a:endParaRPr lang="en-GB"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dirty="0">
                          <a:effectLst/>
                        </a:rPr>
                        <a:t> </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1" i="0" u="none" strike="noStrike" dirty="0">
                        <a:solidFill>
                          <a:srgbClr val="92D050"/>
                        </a:solidFill>
                        <a:effectLst/>
                        <a:latin typeface="Calibri" panose="020F0502020204030204" pitchFamily="34" charset="0"/>
                      </a:endParaRPr>
                    </a:p>
                  </a:txBody>
                  <a:tcPr marL="7620" marR="7620" marT="7620" marB="0" anchor="b"/>
                </a:tc>
                <a:tc>
                  <a:txBody>
                    <a:bodyPr/>
                    <a:lstStyle/>
                    <a:p>
                      <a:pPr algn="ctr" fontAlgn="b"/>
                      <a:r>
                        <a:rPr lang="en-GB" sz="1400" b="1" u="none" strike="noStrike"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en-GB" sz="1400" b="1" u="none" strike="noStrike"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en-GB" sz="1400" b="1" u="none" strike="noStrike"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r>
              <a:tr h="158429">
                <a:tc>
                  <a:txBody>
                    <a:bodyPr/>
                    <a:lstStyle/>
                    <a:p>
                      <a:pPr algn="l" fontAlgn="b"/>
                      <a:r>
                        <a:rPr lang="en-GB" sz="1100" b="1" u="none" strike="noStrike" dirty="0">
                          <a:effectLst/>
                        </a:rPr>
                        <a:t>WP2</a:t>
                      </a:r>
                      <a:endParaRPr lang="en-GB" sz="1100" b="1"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en-GB" sz="1400" u="none" strike="noStrike">
                          <a:effectLst/>
                        </a:rPr>
                        <a:t> </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r>
              <a:tr h="158429">
                <a:tc>
                  <a:txBody>
                    <a:bodyPr/>
                    <a:lstStyle/>
                    <a:p>
                      <a:pPr algn="l" fontAlgn="b"/>
                      <a:r>
                        <a:rPr lang="en-GB" sz="1100" b="1" u="none" strike="noStrike" dirty="0">
                          <a:effectLst/>
                        </a:rPr>
                        <a:t>WP3</a:t>
                      </a:r>
                      <a:endParaRPr lang="en-GB"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a:effectLst/>
                        </a:rPr>
                        <a:t> </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r>
              <a:tr h="158429">
                <a:tc>
                  <a:txBody>
                    <a:bodyPr/>
                    <a:lstStyle/>
                    <a:p>
                      <a:pPr algn="l" fontAlgn="b"/>
                      <a:r>
                        <a:rPr lang="en-GB" sz="1100" b="1" u="none" strike="noStrike" dirty="0">
                          <a:effectLst/>
                        </a:rPr>
                        <a:t>WP4</a:t>
                      </a:r>
                      <a:endParaRPr lang="en-GB" sz="1100" b="1"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a:effectLst/>
                        </a:rPr>
                        <a:t> </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a:effectLst/>
                        </a:rPr>
                        <a:t>?</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r>
              <a:tr h="158429">
                <a:tc>
                  <a:txBody>
                    <a:bodyPr/>
                    <a:lstStyle/>
                    <a:p>
                      <a:pPr algn="l" fontAlgn="b"/>
                      <a:r>
                        <a:rPr lang="en-GB" sz="1100" b="1" u="none" strike="noStrike" dirty="0">
                          <a:effectLst/>
                        </a:rPr>
                        <a:t>WP5</a:t>
                      </a:r>
                      <a:endParaRPr lang="en-GB"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0" i="0" u="none" strike="noStrike" dirty="0" smtClean="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dirty="0">
                          <a:effectLst/>
                        </a:rPr>
                        <a:t> </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a:effectLst/>
                        </a:rPr>
                        <a:t>?</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en-GB" sz="1400" b="1" u="none" strike="noStrike"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en-GB" sz="1400" b="1" u="none" strike="noStrike"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r>
              <a:tr h="158429">
                <a:tc>
                  <a:txBody>
                    <a:bodyPr/>
                    <a:lstStyle/>
                    <a:p>
                      <a:pPr algn="l" fontAlgn="b"/>
                      <a:r>
                        <a:rPr lang="en-GB" sz="1050" b="1" u="none" strike="noStrike" dirty="0" smtClean="0">
                          <a:effectLst/>
                        </a:rPr>
                        <a:t>WP6A</a:t>
                      </a:r>
                      <a:endParaRPr lang="en-GB" sz="1050" b="1"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a:effectLst/>
                        </a:rPr>
                        <a:t>?</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a:effectLst/>
                        </a:rPr>
                        <a:t> </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r>
              <a:tr h="158429">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050" b="1" u="none" strike="noStrike" dirty="0" smtClean="0">
                          <a:effectLst/>
                        </a:rPr>
                        <a:t>WP6B</a:t>
                      </a:r>
                      <a:endParaRPr lang="en-GB" sz="1050" b="1" i="0" u="none" strike="noStrike" dirty="0" smtClean="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400" b="0" i="0" u="none" strike="noStrike" dirty="0">
                        <a:solidFill>
                          <a:srgbClr val="000000"/>
                        </a:solidFill>
                        <a:effectLst/>
                        <a:latin typeface="Calibri" panose="020F0502020204030204" pitchFamily="34" charset="0"/>
                      </a:endParaRPr>
                    </a:p>
                  </a:txBody>
                  <a:tcPr marL="7620" marR="7620" marT="7620" marB="0" anchor="b"/>
                </a:tc>
              </a:tr>
              <a:tr h="158429">
                <a:tc>
                  <a:txBody>
                    <a:bodyPr/>
                    <a:lstStyle/>
                    <a:p>
                      <a:pPr algn="l" fontAlgn="b"/>
                      <a:r>
                        <a:rPr lang="en-GB" sz="1100" b="1" u="none" strike="noStrike" dirty="0">
                          <a:effectLst/>
                        </a:rPr>
                        <a:t>WP7</a:t>
                      </a:r>
                      <a:endParaRPr lang="en-GB"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0" i="0" u="none" strike="noStrike" dirty="0" smtClean="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0" i="0" u="none" strike="noStrike" dirty="0" smtClean="0">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a:effectLst/>
                        </a:rPr>
                        <a:t> </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en-GB" sz="1400" b="1" u="none" strike="noStrike"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r>
              <a:tr h="158429">
                <a:tc>
                  <a:txBody>
                    <a:bodyPr/>
                    <a:lstStyle/>
                    <a:p>
                      <a:pPr algn="l" fontAlgn="b"/>
                      <a:r>
                        <a:rPr lang="en-GB" sz="1100" b="1" u="none" strike="noStrike" dirty="0">
                          <a:effectLst/>
                        </a:rPr>
                        <a:t>WP8</a:t>
                      </a:r>
                      <a:endParaRPr lang="en-GB" sz="1100" b="1"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en-GB" sz="1400" u="none" strike="noStrike">
                          <a:effectLst/>
                        </a:rPr>
                        <a:t> </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r>
              <a:tr h="158429">
                <a:tc>
                  <a:txBody>
                    <a:bodyPr/>
                    <a:lstStyle/>
                    <a:p>
                      <a:pPr algn="l" fontAlgn="b"/>
                      <a:r>
                        <a:rPr lang="en-GB" sz="1100" b="1" u="none" strike="noStrike" dirty="0">
                          <a:effectLst/>
                        </a:rPr>
                        <a:t>WP9</a:t>
                      </a:r>
                      <a:endParaRPr lang="en-GB"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0" i="0" u="none" strike="noStrike" dirty="0" smtClean="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a:effectLst/>
                        </a:rPr>
                        <a:t> </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a:effectLst/>
                        </a:rPr>
                        <a:t>?</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0" i="0" u="none" strike="noStrike" dirty="0" smtClean="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r>
              <a:tr h="158429">
                <a:tc>
                  <a:txBody>
                    <a:bodyPr/>
                    <a:lstStyle/>
                    <a:p>
                      <a:pPr algn="l" fontAlgn="b"/>
                      <a:r>
                        <a:rPr lang="en-GB" sz="1100" b="1" u="none" strike="noStrike" dirty="0">
                          <a:effectLst/>
                        </a:rPr>
                        <a:t>WP10</a:t>
                      </a:r>
                      <a:endParaRPr lang="en-GB" sz="1100" b="1"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a:effectLst/>
                        </a:rPr>
                        <a:t>?</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a:effectLst/>
                        </a:rPr>
                        <a:t> </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r>
              <a:tr h="158429">
                <a:tc>
                  <a:txBody>
                    <a:bodyPr/>
                    <a:lstStyle/>
                    <a:p>
                      <a:pPr algn="l" fontAlgn="b"/>
                      <a:r>
                        <a:rPr lang="en-GB" sz="1100" b="1" u="none" strike="noStrike" dirty="0">
                          <a:effectLst/>
                        </a:rPr>
                        <a:t>WP11</a:t>
                      </a:r>
                      <a:endParaRPr lang="en-GB"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en-GB" sz="1400" u="none" strike="noStrike">
                          <a:effectLst/>
                        </a:rPr>
                        <a:t> </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0" i="0" u="none" strike="noStrike" dirty="0" smtClean="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en-GB" sz="1400" b="1" u="none" strike="noStrike"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r>
              <a:tr h="158429">
                <a:tc>
                  <a:txBody>
                    <a:bodyPr/>
                    <a:lstStyle/>
                    <a:p>
                      <a:pPr algn="l" fontAlgn="b"/>
                      <a:r>
                        <a:rPr lang="en-GB" sz="1100" b="1" u="none" strike="noStrike" dirty="0">
                          <a:effectLst/>
                        </a:rPr>
                        <a:t>WP12</a:t>
                      </a:r>
                      <a:endParaRPr lang="en-GB" sz="1100" b="1"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0" i="0" u="none" strike="noStrike" dirty="0" smtClean="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en-GB" sz="1400" b="1" u="none" strike="noStrike"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a:effectLst/>
                        </a:rPr>
                        <a:t> </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r>
              <a:tr h="158429">
                <a:tc>
                  <a:txBody>
                    <a:bodyPr/>
                    <a:lstStyle/>
                    <a:p>
                      <a:pPr algn="l" fontAlgn="b"/>
                      <a:r>
                        <a:rPr lang="en-GB" sz="1100" b="1" u="none" strike="noStrike" dirty="0">
                          <a:effectLst/>
                        </a:rPr>
                        <a:t>WP13</a:t>
                      </a:r>
                      <a:endParaRPr lang="en-GB"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0" i="0" u="none" strike="noStrike" dirty="0" smtClean="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a:effectLst/>
                        </a:rPr>
                        <a:t> </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0" i="0" u="none" strike="noStrike" dirty="0" smtClean="0">
                        <a:solidFill>
                          <a:srgbClr val="000000"/>
                        </a:solidFill>
                        <a:effectLst/>
                        <a:latin typeface="Calibri" panose="020F0502020204030204" pitchFamily="34" charset="0"/>
                      </a:endParaRPr>
                    </a:p>
                  </a:txBody>
                  <a:tcPr marL="7620" marR="7620" marT="7620" marB="0" anchor="b"/>
                </a:tc>
              </a:tr>
              <a:tr h="158429">
                <a:tc>
                  <a:txBody>
                    <a:bodyPr/>
                    <a:lstStyle/>
                    <a:p>
                      <a:pPr algn="l" fontAlgn="b"/>
                      <a:r>
                        <a:rPr lang="en-GB" sz="1100" b="1" u="none" strike="noStrike" dirty="0">
                          <a:effectLst/>
                        </a:rPr>
                        <a:t>WP14</a:t>
                      </a:r>
                      <a:endParaRPr lang="en-GB" sz="1100" b="1"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dirty="0">
                          <a:effectLst/>
                        </a:rPr>
                        <a:t> </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r>
              <a:tr h="158429">
                <a:tc>
                  <a:txBody>
                    <a:bodyPr/>
                    <a:lstStyle/>
                    <a:p>
                      <a:pPr algn="l" fontAlgn="b"/>
                      <a:r>
                        <a:rPr lang="en-GB" sz="1100" b="1" u="none" strike="noStrike" dirty="0">
                          <a:effectLst/>
                        </a:rPr>
                        <a:t>WP15</a:t>
                      </a:r>
                      <a:endParaRPr lang="en-GB"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0" i="0" u="none" strike="noStrike" dirty="0" smtClean="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0" i="0" u="none" strike="noStrike" dirty="0" smtClean="0">
                        <a:solidFill>
                          <a:srgbClr val="000000"/>
                        </a:solidFill>
                        <a:effectLst/>
                        <a:latin typeface="Calibri" panose="020F0502020204030204" pitchFamily="34" charset="0"/>
                      </a:endParaRPr>
                    </a:p>
                  </a:txBody>
                  <a:tcPr marL="7620" marR="7620" marT="7620" marB="0" anchor="b"/>
                </a:tc>
                <a:tc>
                  <a:txBody>
                    <a:bodyPr/>
                    <a:lstStyle/>
                    <a:p>
                      <a:pPr algn="ctr" fontAlgn="b"/>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0" i="0" u="none" strike="noStrike" dirty="0" smtClean="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a:effectLst/>
                        </a:rPr>
                        <a:t> </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r>
              <a:tr h="158429">
                <a:tc>
                  <a:txBody>
                    <a:bodyPr/>
                    <a:lstStyle/>
                    <a:p>
                      <a:pPr algn="l" fontAlgn="b"/>
                      <a:r>
                        <a:rPr lang="en-GB" sz="1100" b="1" u="none" strike="noStrike" dirty="0">
                          <a:effectLst/>
                        </a:rPr>
                        <a:t>WP16</a:t>
                      </a:r>
                      <a:endParaRPr lang="en-GB" sz="1100" b="1"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en-GB" sz="1400" u="none" strike="noStrike">
                          <a:effectLst/>
                        </a:rPr>
                        <a:t>?</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0" i="0" u="none" strike="noStrike" dirty="0" smtClean="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0" i="0" u="none" strike="noStrike" dirty="0" smtClean="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a:effectLst/>
                        </a:rPr>
                        <a:t> </a:t>
                      </a:r>
                      <a:endParaRPr lang="en-GB"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r>
              <a:tr h="158429">
                <a:tc>
                  <a:txBody>
                    <a:bodyPr/>
                    <a:lstStyle/>
                    <a:p>
                      <a:pPr algn="l" fontAlgn="b"/>
                      <a:r>
                        <a:rPr lang="en-GB" sz="1100" b="1" u="none" strike="noStrike" dirty="0">
                          <a:effectLst/>
                        </a:rPr>
                        <a:t>WP17</a:t>
                      </a:r>
                      <a:endParaRPr lang="en-GB" sz="1100" b="1"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endParaRPr kumimoji="0" lang="en-GB" sz="1400" b="1" u="none" strike="noStrike" kern="1200" dirty="0">
                        <a:solidFill>
                          <a:srgbClr val="92D050"/>
                        </a:solidFill>
                        <a:effectLst/>
                        <a:latin typeface="+mn-lt"/>
                        <a:ea typeface="+mn-ea"/>
                        <a:cs typeface="+mn-cs"/>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b="1" u="none" strike="noStrike" dirty="0" smtClean="0">
                          <a:solidFill>
                            <a:srgbClr val="92D050"/>
                          </a:solidFill>
                          <a:effectLst/>
                          <a:sym typeface="Wingdings" panose="05000000000000000000" pitchFamily="2" charset="2"/>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b="1" u="none" strike="noStrike" dirty="0" smtClean="0">
                          <a:solidFill>
                            <a:srgbClr val="92D050"/>
                          </a:solidFill>
                          <a:effectLst/>
                          <a:sym typeface="Wingdings" panose="05000000000000000000" pitchFamily="2" charset="2"/>
                        </a:rPr>
                        <a:t></a:t>
                      </a:r>
                      <a:endParaRPr lang="en-GB" sz="14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smtClean="0">
                          <a:effectLst/>
                        </a:rPr>
                        <a:t>-</a:t>
                      </a:r>
                      <a:endParaRPr lang="en-GB"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400" u="none" strike="noStrike" dirty="0">
                          <a:effectLst/>
                        </a:rPr>
                        <a:t> </a:t>
                      </a:r>
                      <a:endParaRPr lang="en-GB" sz="1400" b="0" i="0" u="none" strike="noStrike" dirty="0">
                        <a:solidFill>
                          <a:srgbClr val="000000"/>
                        </a:solidFill>
                        <a:effectLst/>
                        <a:latin typeface="Calibri" panose="020F0502020204030204" pitchFamily="34" charset="0"/>
                      </a:endParaRPr>
                    </a:p>
                  </a:txBody>
                  <a:tcPr marL="7620" marR="7620" marT="7620" marB="0" anchor="b"/>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3146926237"/>
              </p:ext>
            </p:extLst>
          </p:nvPr>
        </p:nvGraphicFramePr>
        <p:xfrm>
          <a:off x="6619373" y="1204446"/>
          <a:ext cx="2327630" cy="3482340"/>
        </p:xfrm>
        <a:graphic>
          <a:graphicData uri="http://schemas.openxmlformats.org/drawingml/2006/table">
            <a:tbl>
              <a:tblPr>
                <a:tableStyleId>{8EC20E35-A176-4012-BC5E-935CFFF8708E}</a:tableStyleId>
              </a:tblPr>
              <a:tblGrid>
                <a:gridCol w="483716"/>
                <a:gridCol w="1843914"/>
              </a:tblGrid>
              <a:tr h="173925">
                <a:tc>
                  <a:txBody>
                    <a:bodyPr/>
                    <a:lstStyle/>
                    <a:p>
                      <a:pPr algn="l" fontAlgn="b"/>
                      <a:r>
                        <a:rPr lang="en-GB" sz="1100" u="none" strike="noStrike" dirty="0">
                          <a:effectLst/>
                        </a:rPr>
                        <a:t>WP1</a:t>
                      </a:r>
                      <a:endParaRPr lang="en-GB"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a:effectLst/>
                        </a:rPr>
                        <a:t>Management</a:t>
                      </a:r>
                      <a:endParaRPr lang="en-GB" sz="1100" b="0" i="0" u="none" strike="noStrike">
                        <a:solidFill>
                          <a:srgbClr val="000000"/>
                        </a:solidFill>
                        <a:effectLst/>
                        <a:latin typeface="Calibri" panose="020F0502020204030204" pitchFamily="34" charset="0"/>
                      </a:endParaRPr>
                    </a:p>
                  </a:txBody>
                  <a:tcPr marL="7620" marR="7620" marT="7620" marB="0" anchor="b"/>
                </a:tc>
              </a:tr>
              <a:tr h="173925">
                <a:tc>
                  <a:txBody>
                    <a:bodyPr/>
                    <a:lstStyle/>
                    <a:p>
                      <a:pPr algn="l" fontAlgn="b"/>
                      <a:r>
                        <a:rPr lang="en-GB" sz="1100" u="none" strike="noStrike">
                          <a:effectLst/>
                        </a:rPr>
                        <a:t>WP2</a:t>
                      </a:r>
                      <a:endParaRPr lang="en-GB"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a:effectLst/>
                        </a:rPr>
                        <a:t>Accelerator physics</a:t>
                      </a:r>
                      <a:endParaRPr lang="en-GB" sz="1100" b="0" i="0" u="none" strike="noStrike">
                        <a:solidFill>
                          <a:srgbClr val="000000"/>
                        </a:solidFill>
                        <a:effectLst/>
                        <a:latin typeface="Calibri" panose="020F0502020204030204" pitchFamily="34" charset="0"/>
                      </a:endParaRPr>
                    </a:p>
                  </a:txBody>
                  <a:tcPr marL="7620" marR="7620" marT="7620" marB="0" anchor="b"/>
                </a:tc>
              </a:tr>
              <a:tr h="173925">
                <a:tc>
                  <a:txBody>
                    <a:bodyPr/>
                    <a:lstStyle/>
                    <a:p>
                      <a:pPr algn="l" fontAlgn="b"/>
                      <a:r>
                        <a:rPr lang="en-GB" sz="1100" u="none" strike="noStrike">
                          <a:effectLst/>
                        </a:rPr>
                        <a:t>WP3</a:t>
                      </a:r>
                      <a:endParaRPr lang="en-GB"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a:effectLst/>
                        </a:rPr>
                        <a:t>Magnets</a:t>
                      </a:r>
                      <a:endParaRPr lang="en-GB" sz="1100" b="0" i="0" u="none" strike="noStrike">
                        <a:solidFill>
                          <a:srgbClr val="000000"/>
                        </a:solidFill>
                        <a:effectLst/>
                        <a:latin typeface="Calibri" panose="020F0502020204030204" pitchFamily="34" charset="0"/>
                      </a:endParaRPr>
                    </a:p>
                  </a:txBody>
                  <a:tcPr marL="7620" marR="7620" marT="7620" marB="0" anchor="b"/>
                </a:tc>
              </a:tr>
              <a:tr h="173925">
                <a:tc>
                  <a:txBody>
                    <a:bodyPr/>
                    <a:lstStyle/>
                    <a:p>
                      <a:pPr algn="l" fontAlgn="b"/>
                      <a:r>
                        <a:rPr lang="en-GB" sz="1100" u="none" strike="noStrike">
                          <a:effectLst/>
                        </a:rPr>
                        <a:t>WP4</a:t>
                      </a:r>
                      <a:endParaRPr lang="en-GB"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dirty="0">
                          <a:effectLst/>
                        </a:rPr>
                        <a:t>Crab cavities</a:t>
                      </a:r>
                      <a:endParaRPr lang="en-GB" sz="1100" b="0" i="0" u="none" strike="noStrike" dirty="0">
                        <a:solidFill>
                          <a:srgbClr val="000000"/>
                        </a:solidFill>
                        <a:effectLst/>
                        <a:latin typeface="Calibri" panose="020F0502020204030204" pitchFamily="34" charset="0"/>
                      </a:endParaRPr>
                    </a:p>
                  </a:txBody>
                  <a:tcPr marL="7620" marR="7620" marT="7620" marB="0" anchor="b"/>
                </a:tc>
              </a:tr>
              <a:tr h="173925">
                <a:tc>
                  <a:txBody>
                    <a:bodyPr/>
                    <a:lstStyle/>
                    <a:p>
                      <a:pPr algn="l" fontAlgn="b"/>
                      <a:r>
                        <a:rPr lang="en-GB" sz="1100" u="none" strike="noStrike">
                          <a:effectLst/>
                        </a:rPr>
                        <a:t>WP5</a:t>
                      </a:r>
                      <a:endParaRPr lang="en-GB"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a:effectLst/>
                        </a:rPr>
                        <a:t>Collimation</a:t>
                      </a:r>
                      <a:endParaRPr lang="en-GB" sz="1100" b="0" i="0" u="none" strike="noStrike">
                        <a:solidFill>
                          <a:srgbClr val="000000"/>
                        </a:solidFill>
                        <a:effectLst/>
                        <a:latin typeface="Calibri" panose="020F0502020204030204" pitchFamily="34" charset="0"/>
                      </a:endParaRPr>
                    </a:p>
                  </a:txBody>
                  <a:tcPr marL="7620" marR="7620" marT="7620" marB="0" anchor="b"/>
                </a:tc>
              </a:tr>
              <a:tr h="173925">
                <a:tc>
                  <a:txBody>
                    <a:bodyPr/>
                    <a:lstStyle/>
                    <a:p>
                      <a:pPr algn="l" fontAlgn="b"/>
                      <a:r>
                        <a:rPr lang="en-GB" sz="1100" u="none" strike="noStrike">
                          <a:effectLst/>
                        </a:rPr>
                        <a:t>WP6</a:t>
                      </a:r>
                      <a:endParaRPr lang="en-GB"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a:effectLst/>
                        </a:rPr>
                        <a:t>Cold powering</a:t>
                      </a:r>
                      <a:endParaRPr lang="en-GB" sz="1100" b="0" i="0" u="none" strike="noStrike">
                        <a:solidFill>
                          <a:srgbClr val="000000"/>
                        </a:solidFill>
                        <a:effectLst/>
                        <a:latin typeface="Calibri" panose="020F0502020204030204" pitchFamily="34" charset="0"/>
                      </a:endParaRPr>
                    </a:p>
                  </a:txBody>
                  <a:tcPr marL="7620" marR="7620" marT="7620" marB="0" anchor="b"/>
                </a:tc>
              </a:tr>
              <a:tr h="173925">
                <a:tc>
                  <a:txBody>
                    <a:bodyPr/>
                    <a:lstStyle/>
                    <a:p>
                      <a:pPr algn="l" fontAlgn="b"/>
                      <a:r>
                        <a:rPr lang="en-GB" sz="1100" u="none" strike="noStrike">
                          <a:effectLst/>
                        </a:rPr>
                        <a:t>WP7</a:t>
                      </a:r>
                      <a:endParaRPr lang="en-GB"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a:effectLst/>
                        </a:rPr>
                        <a:t>Machine protection</a:t>
                      </a:r>
                      <a:endParaRPr lang="en-GB" sz="1100" b="0" i="0" u="none" strike="noStrike">
                        <a:solidFill>
                          <a:srgbClr val="000000"/>
                        </a:solidFill>
                        <a:effectLst/>
                        <a:latin typeface="Calibri" panose="020F0502020204030204" pitchFamily="34" charset="0"/>
                      </a:endParaRPr>
                    </a:p>
                  </a:txBody>
                  <a:tcPr marL="7620" marR="7620" marT="7620" marB="0" anchor="b"/>
                </a:tc>
              </a:tr>
              <a:tr h="173925">
                <a:tc>
                  <a:txBody>
                    <a:bodyPr/>
                    <a:lstStyle/>
                    <a:p>
                      <a:pPr algn="l" fontAlgn="b"/>
                      <a:r>
                        <a:rPr lang="en-GB" sz="1100" u="none" strike="noStrike">
                          <a:effectLst/>
                        </a:rPr>
                        <a:t>WP8</a:t>
                      </a:r>
                      <a:endParaRPr lang="en-GB"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a:effectLst/>
                        </a:rPr>
                        <a:t>Collider Experiment Interface</a:t>
                      </a:r>
                      <a:endParaRPr lang="en-GB" sz="1100" b="0" i="0" u="none" strike="noStrike">
                        <a:solidFill>
                          <a:srgbClr val="000000"/>
                        </a:solidFill>
                        <a:effectLst/>
                        <a:latin typeface="Calibri" panose="020F0502020204030204" pitchFamily="34" charset="0"/>
                      </a:endParaRPr>
                    </a:p>
                  </a:txBody>
                  <a:tcPr marL="7620" marR="7620" marT="7620" marB="0" anchor="b"/>
                </a:tc>
              </a:tr>
              <a:tr h="173925">
                <a:tc>
                  <a:txBody>
                    <a:bodyPr/>
                    <a:lstStyle/>
                    <a:p>
                      <a:pPr algn="l" fontAlgn="b"/>
                      <a:r>
                        <a:rPr lang="en-GB" sz="1100" u="none" strike="noStrike">
                          <a:effectLst/>
                        </a:rPr>
                        <a:t>WP9</a:t>
                      </a:r>
                      <a:endParaRPr lang="en-GB"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a:effectLst/>
                        </a:rPr>
                        <a:t>Cryogenics</a:t>
                      </a:r>
                      <a:endParaRPr lang="en-GB" sz="1100" b="0" i="0" u="none" strike="noStrike">
                        <a:solidFill>
                          <a:srgbClr val="000000"/>
                        </a:solidFill>
                        <a:effectLst/>
                        <a:latin typeface="Calibri" panose="020F0502020204030204" pitchFamily="34" charset="0"/>
                      </a:endParaRPr>
                    </a:p>
                  </a:txBody>
                  <a:tcPr marL="7620" marR="7620" marT="7620" marB="0" anchor="b"/>
                </a:tc>
              </a:tr>
              <a:tr h="326109">
                <a:tc>
                  <a:txBody>
                    <a:bodyPr/>
                    <a:lstStyle/>
                    <a:p>
                      <a:pPr algn="l" fontAlgn="b"/>
                      <a:r>
                        <a:rPr lang="en-GB" sz="1100" u="none" strike="noStrike">
                          <a:effectLst/>
                        </a:rPr>
                        <a:t>WP10</a:t>
                      </a:r>
                      <a:endParaRPr lang="en-GB"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a:effectLst/>
                        </a:rPr>
                        <a:t>Energy Deposition &amp; Absorber Coordination</a:t>
                      </a:r>
                      <a:endParaRPr lang="en-GB" sz="1100" b="0" i="0" u="none" strike="noStrike">
                        <a:solidFill>
                          <a:srgbClr val="000000"/>
                        </a:solidFill>
                        <a:effectLst/>
                        <a:latin typeface="Calibri" panose="020F0502020204030204" pitchFamily="34" charset="0"/>
                      </a:endParaRPr>
                    </a:p>
                  </a:txBody>
                  <a:tcPr marL="7620" marR="7620" marT="7620" marB="0" anchor="b"/>
                </a:tc>
              </a:tr>
              <a:tr h="173925">
                <a:tc>
                  <a:txBody>
                    <a:bodyPr/>
                    <a:lstStyle/>
                    <a:p>
                      <a:pPr algn="l" fontAlgn="b"/>
                      <a:r>
                        <a:rPr lang="en-GB" sz="1100" u="none" strike="noStrike">
                          <a:effectLst/>
                        </a:rPr>
                        <a:t>WP11</a:t>
                      </a:r>
                      <a:endParaRPr lang="en-GB"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smtClean="0">
                          <a:effectLst/>
                        </a:rPr>
                        <a:t>11-T </a:t>
                      </a:r>
                      <a:r>
                        <a:rPr lang="en-GB" sz="1100" u="none" strike="noStrike" dirty="0">
                          <a:effectLst/>
                        </a:rPr>
                        <a:t>Dipole Magnets</a:t>
                      </a:r>
                      <a:endParaRPr lang="en-GB" sz="1100" b="0" i="0" u="none" strike="noStrike" dirty="0">
                        <a:solidFill>
                          <a:srgbClr val="000000"/>
                        </a:solidFill>
                        <a:effectLst/>
                        <a:latin typeface="Calibri" panose="020F0502020204030204" pitchFamily="34" charset="0"/>
                      </a:endParaRPr>
                    </a:p>
                  </a:txBody>
                  <a:tcPr marL="7620" marR="7620" marT="7620" marB="0" anchor="b"/>
                </a:tc>
              </a:tr>
              <a:tr h="173925">
                <a:tc>
                  <a:txBody>
                    <a:bodyPr/>
                    <a:lstStyle/>
                    <a:p>
                      <a:pPr algn="l" fontAlgn="b"/>
                      <a:r>
                        <a:rPr lang="en-GB" sz="1100" u="none" strike="noStrike">
                          <a:effectLst/>
                        </a:rPr>
                        <a:t>WP12</a:t>
                      </a:r>
                      <a:endParaRPr lang="en-GB"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a:effectLst/>
                        </a:rPr>
                        <a:t>Vacuum</a:t>
                      </a:r>
                      <a:endParaRPr lang="en-GB" sz="1100" b="0" i="0" u="none" strike="noStrike">
                        <a:solidFill>
                          <a:srgbClr val="000000"/>
                        </a:solidFill>
                        <a:effectLst/>
                        <a:latin typeface="Calibri" panose="020F0502020204030204" pitchFamily="34" charset="0"/>
                      </a:endParaRPr>
                    </a:p>
                  </a:txBody>
                  <a:tcPr marL="7620" marR="7620" marT="7620" marB="0" anchor="b"/>
                </a:tc>
              </a:tr>
              <a:tr h="326109">
                <a:tc>
                  <a:txBody>
                    <a:bodyPr/>
                    <a:lstStyle/>
                    <a:p>
                      <a:pPr algn="l" fontAlgn="b"/>
                      <a:r>
                        <a:rPr lang="en-GB" sz="1100" u="none" strike="noStrike">
                          <a:effectLst/>
                        </a:rPr>
                        <a:t>WP13</a:t>
                      </a:r>
                      <a:endParaRPr lang="en-GB"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a:effectLst/>
                        </a:rPr>
                        <a:t>Beam Diagnostics &amp; Instrumentation</a:t>
                      </a:r>
                      <a:endParaRPr lang="en-GB" sz="1100" b="0" i="0" u="none" strike="noStrike">
                        <a:solidFill>
                          <a:srgbClr val="000000"/>
                        </a:solidFill>
                        <a:effectLst/>
                        <a:latin typeface="Calibri" panose="020F0502020204030204" pitchFamily="34" charset="0"/>
                      </a:endParaRPr>
                    </a:p>
                  </a:txBody>
                  <a:tcPr marL="7620" marR="7620" marT="7620" marB="0" anchor="b"/>
                </a:tc>
              </a:tr>
              <a:tr h="173925">
                <a:tc>
                  <a:txBody>
                    <a:bodyPr/>
                    <a:lstStyle/>
                    <a:p>
                      <a:pPr algn="l" fontAlgn="b"/>
                      <a:r>
                        <a:rPr lang="en-GB" sz="1100" u="none" strike="noStrike">
                          <a:effectLst/>
                        </a:rPr>
                        <a:t>WP14</a:t>
                      </a:r>
                      <a:endParaRPr lang="en-GB"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a:effectLst/>
                        </a:rPr>
                        <a:t>Beam Transfer and Kickers</a:t>
                      </a:r>
                      <a:endParaRPr lang="en-GB" sz="1100" b="0" i="0" u="none" strike="noStrike">
                        <a:solidFill>
                          <a:srgbClr val="000000"/>
                        </a:solidFill>
                        <a:effectLst/>
                        <a:latin typeface="Calibri" panose="020F0502020204030204" pitchFamily="34" charset="0"/>
                      </a:endParaRPr>
                    </a:p>
                  </a:txBody>
                  <a:tcPr marL="7620" marR="7620" marT="7620" marB="0" anchor="b"/>
                </a:tc>
              </a:tr>
              <a:tr h="173925">
                <a:tc>
                  <a:txBody>
                    <a:bodyPr/>
                    <a:lstStyle/>
                    <a:p>
                      <a:pPr algn="l" fontAlgn="b"/>
                      <a:r>
                        <a:rPr lang="en-GB" sz="1100" u="none" strike="noStrike">
                          <a:effectLst/>
                        </a:rPr>
                        <a:t>WP15</a:t>
                      </a:r>
                      <a:endParaRPr lang="en-GB"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dirty="0">
                          <a:effectLst/>
                        </a:rPr>
                        <a:t>Integration &amp; (</a:t>
                      </a:r>
                      <a:r>
                        <a:rPr lang="en-GB" sz="1100" u="none" strike="noStrike" smtClean="0">
                          <a:effectLst/>
                        </a:rPr>
                        <a:t>De)-Installation</a:t>
                      </a:r>
                      <a:endParaRPr lang="en-GB" sz="1100" b="0" i="0" u="none" strike="noStrike" dirty="0">
                        <a:solidFill>
                          <a:srgbClr val="000000"/>
                        </a:solidFill>
                        <a:effectLst/>
                        <a:latin typeface="Calibri" panose="020F0502020204030204" pitchFamily="34" charset="0"/>
                      </a:endParaRPr>
                    </a:p>
                  </a:txBody>
                  <a:tcPr marL="7620" marR="7620" marT="7620" marB="0" anchor="b"/>
                </a:tc>
              </a:tr>
              <a:tr h="173925">
                <a:tc>
                  <a:txBody>
                    <a:bodyPr/>
                    <a:lstStyle/>
                    <a:p>
                      <a:pPr algn="l" fontAlgn="b"/>
                      <a:r>
                        <a:rPr lang="en-GB" sz="1100" u="none" strike="noStrike">
                          <a:effectLst/>
                        </a:rPr>
                        <a:t>WP16</a:t>
                      </a:r>
                      <a:endParaRPr lang="en-GB"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dirty="0">
                          <a:effectLst/>
                        </a:rPr>
                        <a:t>Hardware commissioning</a:t>
                      </a:r>
                      <a:endParaRPr lang="en-GB" sz="1100" b="0" i="0" u="none" strike="noStrike" dirty="0">
                        <a:solidFill>
                          <a:srgbClr val="000000"/>
                        </a:solidFill>
                        <a:effectLst/>
                        <a:latin typeface="Calibri" panose="020F0502020204030204" pitchFamily="34" charset="0"/>
                      </a:endParaRPr>
                    </a:p>
                  </a:txBody>
                  <a:tcPr marL="7620" marR="7620" marT="7620" marB="0" anchor="b"/>
                </a:tc>
              </a:tr>
              <a:tr h="326109">
                <a:tc>
                  <a:txBody>
                    <a:bodyPr/>
                    <a:lstStyle/>
                    <a:p>
                      <a:pPr algn="l" fontAlgn="b"/>
                      <a:r>
                        <a:rPr lang="en-GB" sz="1100" u="none" strike="noStrike">
                          <a:effectLst/>
                        </a:rPr>
                        <a:t>WP17</a:t>
                      </a:r>
                      <a:endParaRPr lang="en-GB"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dirty="0">
                          <a:effectLst/>
                        </a:rPr>
                        <a:t>Infrastructure, Logistics and Civil Engineering</a:t>
                      </a:r>
                      <a:endParaRPr lang="en-GB" sz="1100" b="0" i="0" u="none" strike="noStrike" dirty="0">
                        <a:solidFill>
                          <a:srgbClr val="000000"/>
                        </a:solidFill>
                        <a:effectLst/>
                        <a:latin typeface="Calibri" panose="020F0502020204030204" pitchFamily="34" charset="0"/>
                      </a:endParaRPr>
                    </a:p>
                  </a:txBody>
                  <a:tcPr marL="7620" marR="7620" marT="7620" marB="0" anchor="b"/>
                </a:tc>
              </a:tr>
            </a:tbl>
          </a:graphicData>
        </a:graphic>
      </p:graphicFrame>
      <p:sp>
        <p:nvSpPr>
          <p:cNvPr id="10" name="Rounded Rectangle 9"/>
          <p:cNvSpPr/>
          <p:nvPr/>
        </p:nvSpPr>
        <p:spPr>
          <a:xfrm>
            <a:off x="7169075" y="5731497"/>
            <a:ext cx="1107659" cy="390340"/>
          </a:xfrm>
          <a:prstGeom prst="roundRect">
            <a:avLst/>
          </a:prstGeom>
          <a:ln>
            <a:noFill/>
          </a:ln>
        </p:spPr>
        <p:style>
          <a:lnRef idx="1">
            <a:schemeClr val="accent4"/>
          </a:lnRef>
          <a:fillRef idx="3">
            <a:schemeClr val="accent4"/>
          </a:fillRef>
          <a:effectRef idx="2">
            <a:schemeClr val="accent4"/>
          </a:effectRef>
          <a:fontRef idx="minor">
            <a:schemeClr val="lt1"/>
          </a:fontRef>
        </p:style>
        <p:txBody>
          <a:bodyPr rtlCol="0" anchor="ctr"/>
          <a:lstStyle/>
          <a:p>
            <a:pPr algn="ctr"/>
            <a:r>
              <a:rPr lang="fr-CH" sz="1200" b="1" dirty="0" err="1" smtClean="0"/>
              <a:t>Courtesy</a:t>
            </a:r>
            <a:r>
              <a:rPr lang="fr-CH" sz="1200" b="1" dirty="0" smtClean="0"/>
              <a:t>: C. Parente</a:t>
            </a:r>
            <a:endParaRPr lang="en-GB" sz="1200" dirty="0"/>
          </a:p>
        </p:txBody>
      </p:sp>
    </p:spTree>
    <p:extLst>
      <p:ext uri="{BB962C8B-B14F-4D97-AF65-F5344CB8AC3E}">
        <p14:creationId xmlns:p14="http://schemas.microsoft.com/office/powerpoint/2010/main" val="15414744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73874" y="2800686"/>
            <a:ext cx="7144246" cy="1362075"/>
          </a:xfrm>
        </p:spPr>
        <p:txBody>
          <a:bodyPr>
            <a:normAutofit/>
          </a:bodyPr>
          <a:lstStyle/>
          <a:p>
            <a:r>
              <a:rPr lang="en-GB" dirty="0" smtClean="0"/>
              <a:t>BASELINE </a:t>
            </a:r>
            <a:r>
              <a:rPr lang="en-GB" dirty="0"/>
              <a:t>as of September 2014 </a:t>
            </a:r>
            <a:r>
              <a:rPr lang="en-GB" sz="2400" cap="none" dirty="0" smtClean="0"/>
              <a:t>(Chamonix Session)</a:t>
            </a:r>
            <a:endParaRPr lang="en-GB" sz="3600" cap="none" dirty="0"/>
          </a:p>
        </p:txBody>
      </p:sp>
    </p:spTree>
    <p:extLst>
      <p:ext uri="{BB962C8B-B14F-4D97-AF65-F5344CB8AC3E}">
        <p14:creationId xmlns:p14="http://schemas.microsoft.com/office/powerpoint/2010/main" val="25798574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30</a:t>
            </a:fld>
            <a:endParaRPr lang="en-US"/>
          </a:p>
        </p:txBody>
      </p:sp>
      <p:sp>
        <p:nvSpPr>
          <p:cNvPr id="3" name="Title 2"/>
          <p:cNvSpPr>
            <a:spLocks noGrp="1"/>
          </p:cNvSpPr>
          <p:nvPr>
            <p:ph type="title"/>
          </p:nvPr>
        </p:nvSpPr>
        <p:spPr/>
        <p:txBody>
          <a:bodyPr/>
          <a:lstStyle/>
          <a:p>
            <a:r>
              <a:rPr lang="fr-CH" dirty="0" smtClean="0"/>
              <a:t>WP17 Interface Matrix</a:t>
            </a:r>
            <a:endParaRPr lang="en-GB" dirty="0"/>
          </a:p>
        </p:txBody>
      </p:sp>
      <p:sp>
        <p:nvSpPr>
          <p:cNvPr id="5" name="Footer Placeholder 4"/>
          <p:cNvSpPr>
            <a:spLocks noGrp="1"/>
          </p:cNvSpPr>
          <p:nvPr>
            <p:ph type="ftr" sz="quarter" idx="3"/>
          </p:nvPr>
        </p:nvSpPr>
        <p:spPr/>
        <p:txBody>
          <a:bodyPr/>
          <a:lstStyle/>
          <a:p>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2624208408"/>
              </p:ext>
            </p:extLst>
          </p:nvPr>
        </p:nvGraphicFramePr>
        <p:xfrm>
          <a:off x="374904" y="896112"/>
          <a:ext cx="6548840" cy="5326380"/>
        </p:xfrm>
        <a:graphic>
          <a:graphicData uri="http://schemas.openxmlformats.org/drawingml/2006/table">
            <a:tbl>
              <a:tblPr>
                <a:tableStyleId>{5C22544A-7EE6-4342-B048-85BDC9FD1C3A}</a:tableStyleId>
              </a:tblPr>
              <a:tblGrid>
                <a:gridCol w="832104"/>
                <a:gridCol w="538717"/>
                <a:gridCol w="638700"/>
                <a:gridCol w="638700"/>
                <a:gridCol w="638700"/>
                <a:gridCol w="638700"/>
                <a:gridCol w="638700"/>
                <a:gridCol w="638700"/>
                <a:gridCol w="638700"/>
                <a:gridCol w="707119"/>
              </a:tblGrid>
              <a:tr h="317849">
                <a:tc>
                  <a:txBody>
                    <a:bodyPr/>
                    <a:lstStyle/>
                    <a:p>
                      <a:pPr algn="l" fontAlgn="b"/>
                      <a:endParaRPr lang="en-GB" sz="1100" b="1" i="0" u="none" strike="noStrike" dirty="0">
                        <a:solidFill>
                          <a:srgbClr val="FFFFFF"/>
                        </a:solidFill>
                        <a:effectLst/>
                        <a:latin typeface="Calibri" panose="020F0502020204030204" pitchFamily="34" charset="0"/>
                      </a:endParaRPr>
                    </a:p>
                  </a:txBody>
                  <a:tcPr marL="7620" marR="7620" marT="7620" marB="0" anchor="b">
                    <a:solidFill>
                      <a:schemeClr val="bg1"/>
                    </a:solidFill>
                  </a:tcPr>
                </a:tc>
                <a:tc>
                  <a:txBody>
                    <a:bodyPr/>
                    <a:lstStyle/>
                    <a:p>
                      <a:pPr algn="ctr" fontAlgn="b"/>
                      <a:r>
                        <a:rPr lang="en-GB" sz="1200" b="1" u="none" strike="noStrike" dirty="0" smtClean="0">
                          <a:effectLst/>
                        </a:rPr>
                        <a:t>WP</a:t>
                      </a:r>
                    </a:p>
                    <a:p>
                      <a:pPr algn="ctr" fontAlgn="b"/>
                      <a:r>
                        <a:rPr lang="en-GB" sz="1200" b="1" u="none" strike="noStrike" dirty="0" smtClean="0">
                          <a:effectLst/>
                        </a:rPr>
                        <a:t>17.1</a:t>
                      </a:r>
                      <a:endParaRPr lang="en-GB" sz="1200" b="1" i="0" u="none" strike="noStrike" dirty="0">
                        <a:solidFill>
                          <a:srgbClr val="FFFFFF"/>
                        </a:solidFill>
                        <a:effectLst/>
                        <a:latin typeface="Calibri" panose="020F0502020204030204" pitchFamily="34" charset="0"/>
                      </a:endParaRPr>
                    </a:p>
                  </a:txBody>
                  <a:tcPr marL="7620" marR="7620" marT="7620" marB="0" anchor="ctr"/>
                </a:tc>
                <a:tc>
                  <a:txBody>
                    <a:bodyPr/>
                    <a:lstStyle/>
                    <a:p>
                      <a:pPr algn="ctr" fontAlgn="b"/>
                      <a:r>
                        <a:rPr lang="en-GB" sz="1200" b="1" u="none" strike="noStrike" dirty="0" smtClean="0">
                          <a:effectLst/>
                        </a:rPr>
                        <a:t>WP</a:t>
                      </a:r>
                    </a:p>
                    <a:p>
                      <a:pPr algn="ctr" fontAlgn="b"/>
                      <a:r>
                        <a:rPr lang="en-GB" sz="1200" b="1" u="none" strike="noStrike" dirty="0" smtClean="0">
                          <a:effectLst/>
                        </a:rPr>
                        <a:t>17.2</a:t>
                      </a:r>
                      <a:endParaRPr lang="en-GB" sz="1200" b="1" i="0" u="none" strike="noStrike" dirty="0">
                        <a:solidFill>
                          <a:srgbClr val="FFFFFF"/>
                        </a:solidFill>
                        <a:effectLst/>
                        <a:latin typeface="Calibri" panose="020F0502020204030204" pitchFamily="34" charset="0"/>
                      </a:endParaRPr>
                    </a:p>
                  </a:txBody>
                  <a:tcPr marL="7620" marR="7620" marT="7620" marB="0" anchor="ctr"/>
                </a:tc>
                <a:tc>
                  <a:txBody>
                    <a:bodyPr/>
                    <a:lstStyle/>
                    <a:p>
                      <a:pPr algn="ctr" fontAlgn="b"/>
                      <a:r>
                        <a:rPr lang="en-GB" sz="1200" b="1" u="none" strike="noStrike" dirty="0" smtClean="0">
                          <a:effectLst/>
                        </a:rPr>
                        <a:t>WP</a:t>
                      </a:r>
                    </a:p>
                    <a:p>
                      <a:pPr algn="ctr" fontAlgn="b"/>
                      <a:r>
                        <a:rPr lang="en-GB" sz="1200" b="1" u="none" strike="noStrike" dirty="0" smtClean="0">
                          <a:effectLst/>
                        </a:rPr>
                        <a:t>17.3</a:t>
                      </a:r>
                      <a:endParaRPr lang="en-GB" sz="1200" b="1" i="0" u="none" strike="noStrike" dirty="0">
                        <a:solidFill>
                          <a:srgbClr val="FFFFFF"/>
                        </a:solidFill>
                        <a:effectLst/>
                        <a:latin typeface="Calibri" panose="020F0502020204030204" pitchFamily="34" charset="0"/>
                      </a:endParaRPr>
                    </a:p>
                  </a:txBody>
                  <a:tcPr marL="7620" marR="7620" marT="7620" marB="0" anchor="ctr"/>
                </a:tc>
                <a:tc>
                  <a:txBody>
                    <a:bodyPr/>
                    <a:lstStyle/>
                    <a:p>
                      <a:pPr algn="ctr" fontAlgn="b"/>
                      <a:r>
                        <a:rPr lang="en-GB" sz="1200" b="1" u="none" strike="noStrike" dirty="0" smtClean="0">
                          <a:effectLst/>
                        </a:rPr>
                        <a:t>WP</a:t>
                      </a:r>
                    </a:p>
                    <a:p>
                      <a:pPr algn="ctr" fontAlgn="b"/>
                      <a:r>
                        <a:rPr lang="en-GB" sz="1200" b="1" u="none" strike="noStrike" dirty="0" smtClean="0">
                          <a:effectLst/>
                        </a:rPr>
                        <a:t>17.4&amp;5</a:t>
                      </a:r>
                      <a:endParaRPr lang="en-GB" sz="1200" b="1" i="0" u="none" strike="noStrike" dirty="0">
                        <a:solidFill>
                          <a:srgbClr val="FFFFFF"/>
                        </a:solidFill>
                        <a:effectLst/>
                        <a:latin typeface="Calibri" panose="020F0502020204030204" pitchFamily="34" charset="0"/>
                      </a:endParaRPr>
                    </a:p>
                  </a:txBody>
                  <a:tcPr marL="7620" marR="7620" marT="7620" marB="0" anchor="ctr"/>
                </a:tc>
                <a:tc>
                  <a:txBody>
                    <a:bodyPr/>
                    <a:lstStyle/>
                    <a:p>
                      <a:pPr algn="ctr" fontAlgn="b"/>
                      <a:r>
                        <a:rPr lang="en-GB" sz="1200" b="1" u="none" strike="noStrike" dirty="0" smtClean="0">
                          <a:effectLst/>
                        </a:rPr>
                        <a:t>WP</a:t>
                      </a:r>
                    </a:p>
                    <a:p>
                      <a:pPr algn="ctr" fontAlgn="b"/>
                      <a:r>
                        <a:rPr lang="en-GB" sz="1200" b="1" u="none" strike="noStrike" dirty="0" smtClean="0">
                          <a:effectLst/>
                        </a:rPr>
                        <a:t>17.6</a:t>
                      </a:r>
                      <a:endParaRPr lang="en-GB" sz="1200" b="1" i="0" u="none" strike="noStrike" dirty="0">
                        <a:solidFill>
                          <a:srgbClr val="FFFFFF"/>
                        </a:solidFill>
                        <a:effectLst/>
                        <a:latin typeface="Calibri" panose="020F0502020204030204" pitchFamily="34" charset="0"/>
                      </a:endParaRPr>
                    </a:p>
                  </a:txBody>
                  <a:tcPr marL="7620" marR="7620" marT="7620" marB="0" anchor="ctr"/>
                </a:tc>
                <a:tc>
                  <a:txBody>
                    <a:bodyPr/>
                    <a:lstStyle/>
                    <a:p>
                      <a:pPr algn="ctr" fontAlgn="b"/>
                      <a:r>
                        <a:rPr lang="en-GB" sz="1200" b="1" u="none" strike="noStrike" dirty="0" smtClean="0">
                          <a:effectLst/>
                        </a:rPr>
                        <a:t>WP</a:t>
                      </a:r>
                    </a:p>
                    <a:p>
                      <a:pPr algn="ctr" fontAlgn="b"/>
                      <a:r>
                        <a:rPr lang="en-GB" sz="1200" b="1" u="none" strike="noStrike" dirty="0" smtClean="0">
                          <a:effectLst/>
                        </a:rPr>
                        <a:t>17.7</a:t>
                      </a:r>
                      <a:endParaRPr lang="en-GB" sz="1200" b="1" i="0" u="none" strike="noStrike" dirty="0">
                        <a:solidFill>
                          <a:srgbClr val="FFFFFF"/>
                        </a:solidFill>
                        <a:effectLst/>
                        <a:latin typeface="Calibri" panose="020F0502020204030204" pitchFamily="34" charset="0"/>
                      </a:endParaRPr>
                    </a:p>
                  </a:txBody>
                  <a:tcPr marL="7620" marR="7620" marT="7620" marB="0" anchor="ctr"/>
                </a:tc>
                <a:tc>
                  <a:txBody>
                    <a:bodyPr/>
                    <a:lstStyle/>
                    <a:p>
                      <a:pPr algn="ctr" fontAlgn="b"/>
                      <a:r>
                        <a:rPr lang="en-GB" sz="1200" b="1" u="none" strike="noStrike" dirty="0" smtClean="0">
                          <a:effectLst/>
                        </a:rPr>
                        <a:t>WP</a:t>
                      </a:r>
                    </a:p>
                    <a:p>
                      <a:pPr algn="ctr" fontAlgn="b"/>
                      <a:r>
                        <a:rPr lang="en-GB" sz="1200" b="1" u="none" strike="noStrike" dirty="0" smtClean="0">
                          <a:effectLst/>
                        </a:rPr>
                        <a:t>17.8</a:t>
                      </a:r>
                      <a:endParaRPr lang="en-GB" sz="1200" b="1" i="0" u="none" strike="noStrike" dirty="0">
                        <a:solidFill>
                          <a:srgbClr val="FFFFFF"/>
                        </a:solidFill>
                        <a:effectLst/>
                        <a:latin typeface="Calibri" panose="020F0502020204030204" pitchFamily="34" charset="0"/>
                      </a:endParaRPr>
                    </a:p>
                  </a:txBody>
                  <a:tcPr marL="7620" marR="7620" marT="7620" marB="0" anchor="ctr"/>
                </a:tc>
                <a:tc>
                  <a:txBody>
                    <a:bodyPr/>
                    <a:lstStyle/>
                    <a:p>
                      <a:pPr algn="ctr" fontAlgn="b"/>
                      <a:r>
                        <a:rPr lang="en-GB" sz="1200" b="1" u="none" strike="noStrike" dirty="0" smtClean="0">
                          <a:effectLst/>
                        </a:rPr>
                        <a:t>WP</a:t>
                      </a:r>
                    </a:p>
                    <a:p>
                      <a:pPr algn="ctr" fontAlgn="b"/>
                      <a:r>
                        <a:rPr lang="en-GB" sz="1200" b="1" u="none" strike="noStrike" dirty="0" smtClean="0">
                          <a:effectLst/>
                        </a:rPr>
                        <a:t>17.9</a:t>
                      </a:r>
                      <a:endParaRPr lang="en-GB" sz="1200" b="1" i="0" u="none" strike="noStrike" dirty="0">
                        <a:solidFill>
                          <a:srgbClr val="FFFFFF"/>
                        </a:solidFill>
                        <a:effectLst/>
                        <a:latin typeface="Calibri" panose="020F0502020204030204" pitchFamily="34" charset="0"/>
                      </a:endParaRPr>
                    </a:p>
                  </a:txBody>
                  <a:tcPr marL="7620" marR="7620" marT="7620" marB="0" anchor="ctr"/>
                </a:tc>
                <a:tc>
                  <a:txBody>
                    <a:bodyPr/>
                    <a:lstStyle/>
                    <a:p>
                      <a:pPr algn="ctr" fontAlgn="b"/>
                      <a:r>
                        <a:rPr lang="en-GB" sz="1200" b="1" u="none" strike="noStrike" dirty="0" smtClean="0">
                          <a:effectLst/>
                        </a:rPr>
                        <a:t>WP</a:t>
                      </a:r>
                    </a:p>
                    <a:p>
                      <a:pPr algn="ctr" fontAlgn="b"/>
                      <a:r>
                        <a:rPr lang="en-GB" sz="1200" b="1" u="none" strike="noStrike" dirty="0" smtClean="0">
                          <a:effectLst/>
                        </a:rPr>
                        <a:t>17.10</a:t>
                      </a:r>
                      <a:endParaRPr lang="en-GB" sz="1200" b="1" i="0" u="none" strike="noStrike" dirty="0">
                        <a:solidFill>
                          <a:srgbClr val="FFFFFF"/>
                        </a:solidFill>
                        <a:effectLst/>
                        <a:latin typeface="Calibri" panose="020F0502020204030204" pitchFamily="34" charset="0"/>
                      </a:endParaRPr>
                    </a:p>
                  </a:txBody>
                  <a:tcPr marL="7620" marR="7620" marT="7620" marB="0" anchor="ctr"/>
                </a:tc>
              </a:tr>
              <a:tr h="182880">
                <a:tc>
                  <a:txBody>
                    <a:bodyPr/>
                    <a:lstStyle/>
                    <a:p>
                      <a:pPr algn="l" fontAlgn="b"/>
                      <a:r>
                        <a:rPr kumimoji="0" lang="en-GB" sz="1200" b="1" u="none" strike="noStrike" kern="1200" dirty="0">
                          <a:solidFill>
                            <a:schemeClr val="dk1"/>
                          </a:solidFill>
                          <a:effectLst/>
                          <a:latin typeface="+mn-lt"/>
                          <a:ea typeface="+mn-ea"/>
                          <a:cs typeface="+mn-cs"/>
                        </a:rPr>
                        <a:t>WP1</a:t>
                      </a: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r>
              <a:tr h="182880">
                <a:tc>
                  <a:txBody>
                    <a:bodyPr/>
                    <a:lstStyle/>
                    <a:p>
                      <a:pPr algn="l" fontAlgn="b"/>
                      <a:r>
                        <a:rPr kumimoji="0" lang="en-GB" sz="1200" b="1" u="none" strike="noStrike" kern="1200" dirty="0">
                          <a:solidFill>
                            <a:schemeClr val="dk1"/>
                          </a:solidFill>
                          <a:effectLst/>
                          <a:latin typeface="+mn-lt"/>
                          <a:ea typeface="+mn-ea"/>
                          <a:cs typeface="+mn-cs"/>
                        </a:rPr>
                        <a:t>WP2</a:t>
                      </a: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u="none" strike="noStrike" smtClean="0">
                          <a:effectLst/>
                        </a:rPr>
                        <a:t>-</a:t>
                      </a:r>
                      <a:endParaRPr lang="en-GB" sz="1200" b="0" i="0" u="none" strike="noStrike" dirty="0" smtClean="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u="none" strike="noStrike" smtClean="0">
                          <a:effectLst/>
                        </a:rPr>
                        <a:t>-</a:t>
                      </a:r>
                      <a:endParaRPr lang="en-GB" sz="1200" b="0" i="0" u="none" strike="noStrike" dirty="0" smtClean="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u="none" strike="noStrike" smtClean="0">
                          <a:effectLst/>
                        </a:rPr>
                        <a:t>-</a:t>
                      </a:r>
                      <a:endParaRPr lang="en-GB" sz="1200" b="0" i="0" u="none" strike="noStrike" dirty="0" smtClean="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u="none" strike="noStrike" smtClean="0">
                          <a:effectLst/>
                        </a:rPr>
                        <a:t>-</a:t>
                      </a:r>
                      <a:endParaRPr lang="en-GB" sz="1200" b="0" i="0" u="none" strike="noStrike" dirty="0" smtClean="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u="none" strike="noStrike" smtClean="0">
                          <a:effectLst/>
                        </a:rPr>
                        <a:t>-</a:t>
                      </a:r>
                      <a:endParaRPr lang="en-GB" sz="1200" b="0" i="0" u="none" strike="noStrike" dirty="0" smtClean="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u="none" strike="noStrike" smtClean="0">
                          <a:effectLst/>
                        </a:rPr>
                        <a:t>-</a:t>
                      </a:r>
                      <a:endParaRPr lang="en-GB" sz="1200" b="0" i="0" u="none" strike="noStrike" dirty="0" smtClean="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u="none" strike="noStrike" smtClean="0">
                          <a:effectLst/>
                        </a:rPr>
                        <a:t>-</a:t>
                      </a:r>
                      <a:endParaRPr lang="en-GB" sz="1200" b="0" i="0" u="none" strike="noStrike" dirty="0" smtClean="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u="none" strike="noStrike" smtClean="0">
                          <a:effectLst/>
                        </a:rPr>
                        <a:t>-</a:t>
                      </a:r>
                      <a:endParaRPr lang="en-GB" sz="1200" b="0" i="0" u="none" strike="noStrike" dirty="0" smtClean="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u="none" strike="noStrike" smtClean="0">
                          <a:effectLst/>
                        </a:rPr>
                        <a:t>-</a:t>
                      </a:r>
                      <a:endParaRPr lang="en-GB" sz="1200" b="0" i="0" u="none" strike="noStrike" dirty="0" smtClean="0">
                        <a:solidFill>
                          <a:srgbClr val="000000"/>
                        </a:solidFill>
                        <a:effectLst/>
                        <a:latin typeface="Calibri" panose="020F0502020204030204" pitchFamily="34" charset="0"/>
                      </a:endParaRPr>
                    </a:p>
                  </a:txBody>
                  <a:tcPr marL="7620" marR="7620" marT="7620" marB="0" anchor="b"/>
                </a:tc>
              </a:tr>
              <a:tr h="182880">
                <a:tc>
                  <a:txBody>
                    <a:bodyPr/>
                    <a:lstStyle/>
                    <a:p>
                      <a:pPr algn="l" fontAlgn="b"/>
                      <a:r>
                        <a:rPr kumimoji="0" lang="en-GB" sz="1200" b="1" u="none" strike="noStrike" kern="1200" dirty="0">
                          <a:solidFill>
                            <a:schemeClr val="dk1"/>
                          </a:solidFill>
                          <a:effectLst/>
                          <a:latin typeface="+mn-lt"/>
                          <a:ea typeface="+mn-ea"/>
                          <a:cs typeface="+mn-cs"/>
                        </a:rPr>
                        <a:t>WP3</a:t>
                      </a: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fr-CH" sz="1200" b="0" i="0" u="none" strike="noStrike" smtClean="0">
                          <a:solidFill>
                            <a:schemeClr val="dk1"/>
                          </a:solidFill>
                          <a:effectLst/>
                          <a:latin typeface="+mn-lt"/>
                        </a:rPr>
                        <a:t>-</a:t>
                      </a:r>
                      <a:endParaRPr lang="en-GB" sz="1200" b="0" i="0" u="none" strike="noStrike" dirty="0" smtClean="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fr-CH" sz="1200" b="0" i="0" u="none" strike="noStrike"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fr-CH" sz="1200" b="0" i="0" u="none" strike="noStrike"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r>
              <a:tr h="182880">
                <a:tc>
                  <a:txBody>
                    <a:bodyPr/>
                    <a:lstStyle/>
                    <a:p>
                      <a:pPr algn="l" fontAlgn="b"/>
                      <a:r>
                        <a:rPr kumimoji="0" lang="en-GB" sz="1200" b="1" u="none" strike="noStrike" kern="1200" dirty="0">
                          <a:solidFill>
                            <a:schemeClr val="dk1"/>
                          </a:solidFill>
                          <a:effectLst/>
                          <a:latin typeface="+mn-lt"/>
                          <a:ea typeface="+mn-ea"/>
                          <a:cs typeface="+mn-cs"/>
                        </a:rPr>
                        <a:t>WP4</a:t>
                      </a: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0" i="0" u="none" strike="noStrike" dirty="0" smtClean="0">
                        <a:solidFill>
                          <a:srgbClr val="000000"/>
                        </a:solidFill>
                        <a:effectLst/>
                        <a:latin typeface="Calibri" panose="020F0502020204030204" pitchFamily="34" charset="0"/>
                      </a:endParaRPr>
                    </a:p>
                  </a:txBody>
                  <a:tcPr marL="7620" marR="7620" marT="7620" marB="0" anchor="b"/>
                </a:tc>
                <a:tc>
                  <a:txBody>
                    <a:bodyPr/>
                    <a:lstStyle/>
                    <a:p>
                      <a:pPr algn="ctr" fontAlgn="b"/>
                      <a:r>
                        <a:rPr lang="en-GB" sz="1200" b="1" u="none" strike="noStrike" dirty="0" smtClean="0">
                          <a:solidFill>
                            <a:srgbClr val="92D050"/>
                          </a:solidFill>
                          <a:effectLst/>
                          <a:sym typeface="Wingdings" panose="05000000000000000000" pitchFamily="2" charset="2"/>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1200" b="1" u="none" strike="noStrike" dirty="0" smtClean="0">
                          <a:solidFill>
                            <a:srgbClr val="92D050"/>
                          </a:solidFill>
                          <a:effectLst/>
                          <a:sym typeface="Wingdings" panose="05000000000000000000" pitchFamily="2" charset="2"/>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r>
              <a:tr h="182880">
                <a:tc>
                  <a:txBody>
                    <a:bodyPr/>
                    <a:lstStyle/>
                    <a:p>
                      <a:pPr algn="l" fontAlgn="b"/>
                      <a:r>
                        <a:rPr kumimoji="0" lang="en-GB" sz="1200" b="1" u="none" strike="noStrike" kern="1200">
                          <a:solidFill>
                            <a:schemeClr val="dk1"/>
                          </a:solidFill>
                          <a:effectLst/>
                          <a:latin typeface="+mn-lt"/>
                          <a:ea typeface="+mn-ea"/>
                          <a:cs typeface="+mn-cs"/>
                        </a:rPr>
                        <a:t>WP5</a:t>
                      </a:r>
                    </a:p>
                  </a:txBody>
                  <a:tcPr marL="7620" marR="7620" marT="7620" marB="0" anchor="b"/>
                </a:tc>
                <a:tc>
                  <a:txBody>
                    <a:bodyPr/>
                    <a:lstStyle/>
                    <a:p>
                      <a:pPr algn="ctr" fontAlgn="b"/>
                      <a:r>
                        <a:rPr lang="fr-CH" sz="1200" b="0" i="0" u="none" strike="noStrike"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r>
              <a:tr h="182880">
                <a:tc>
                  <a:txBody>
                    <a:bodyPr/>
                    <a:lstStyle/>
                    <a:p>
                      <a:pPr algn="l" fontAlgn="b"/>
                      <a:r>
                        <a:rPr kumimoji="0" lang="en-GB" sz="1200" b="1" u="none" strike="noStrike" kern="1200" dirty="0" smtClean="0">
                          <a:solidFill>
                            <a:schemeClr val="dk1"/>
                          </a:solidFill>
                          <a:effectLst/>
                          <a:latin typeface="+mn-lt"/>
                          <a:ea typeface="+mn-ea"/>
                          <a:cs typeface="+mn-cs"/>
                        </a:rPr>
                        <a:t>WP6A</a:t>
                      </a:r>
                      <a:endParaRPr kumimoji="0" lang="en-GB" sz="1200" b="1" u="none" strike="noStrike" kern="1200" dirty="0">
                        <a:solidFill>
                          <a:schemeClr val="dk1"/>
                        </a:solidFill>
                        <a:effectLst/>
                        <a:latin typeface="+mn-lt"/>
                        <a:ea typeface="+mn-ea"/>
                        <a:cs typeface="+mn-cs"/>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fr-CH" sz="1200" b="0" i="0" u="none" strike="noStrike"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r>
              <a:tr h="182880">
                <a:tc>
                  <a:txBody>
                    <a:bodyPr/>
                    <a:lstStyle/>
                    <a:p>
                      <a:pPr algn="l" fontAlgn="b"/>
                      <a:r>
                        <a:rPr kumimoji="0" lang="fr-CH" sz="1200" b="1" u="none" strike="noStrike" kern="1200" dirty="0" smtClean="0">
                          <a:solidFill>
                            <a:schemeClr val="dk1"/>
                          </a:solidFill>
                          <a:effectLst/>
                          <a:latin typeface="+mn-lt"/>
                          <a:ea typeface="+mn-ea"/>
                          <a:cs typeface="+mn-cs"/>
                        </a:rPr>
                        <a:t>WP6B</a:t>
                      </a:r>
                      <a:endParaRPr kumimoji="0" lang="en-GB" sz="1200" b="1" u="none" strike="noStrike" kern="1200" dirty="0">
                        <a:solidFill>
                          <a:schemeClr val="dk1"/>
                        </a:solidFill>
                        <a:effectLst/>
                        <a:latin typeface="+mn-lt"/>
                        <a:ea typeface="+mn-ea"/>
                        <a:cs typeface="+mn-cs"/>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en-GB" sz="1200" b="1" u="none" strike="noStrike" dirty="0" smtClean="0">
                          <a:solidFill>
                            <a:srgbClr val="92D050"/>
                          </a:solidFill>
                          <a:effectLst/>
                          <a:sym typeface="Wingdings" panose="05000000000000000000" pitchFamily="2" charset="2"/>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fr-CH" sz="1200" b="0" i="0" u="none" strike="noStrike" dirty="0"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fr-CH" sz="1200" b="0" i="0" u="none" strike="noStrike"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fr-CH" sz="1200" b="0" i="0" u="none" strike="noStrike" dirty="0"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r>
              <a:tr h="182880">
                <a:tc>
                  <a:txBody>
                    <a:bodyPr/>
                    <a:lstStyle/>
                    <a:p>
                      <a:pPr algn="l" fontAlgn="b"/>
                      <a:r>
                        <a:rPr kumimoji="0" lang="en-GB" sz="1200" b="1" u="none" strike="noStrike" kern="1200" dirty="0">
                          <a:solidFill>
                            <a:schemeClr val="dk1"/>
                          </a:solidFill>
                          <a:effectLst/>
                          <a:latin typeface="+mn-lt"/>
                          <a:ea typeface="+mn-ea"/>
                          <a:cs typeface="+mn-cs"/>
                        </a:rPr>
                        <a:t>WP7</a:t>
                      </a:r>
                    </a:p>
                  </a:txBody>
                  <a:tcPr marL="7620" marR="7620" marT="7620" marB="0" anchor="b"/>
                </a:tc>
                <a:tc>
                  <a:txBody>
                    <a:bodyPr/>
                    <a:lstStyle/>
                    <a:p>
                      <a:pPr algn="ctr" fontAlgn="b"/>
                      <a:endParaRPr lang="en-GB" sz="1200" b="0" i="0" u="none" strike="noStrike">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fr-CH" sz="1200" b="0" i="0" u="none" strike="noStrike" dirty="0"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fr-CH" sz="1200" b="0" i="0" u="none" strike="noStrike" dirty="0"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fr-CH" sz="1200" b="0" i="0" u="none" strike="noStrike"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r>
              <a:tr h="182880">
                <a:tc>
                  <a:txBody>
                    <a:bodyPr/>
                    <a:lstStyle/>
                    <a:p>
                      <a:pPr algn="l" fontAlgn="b"/>
                      <a:r>
                        <a:rPr kumimoji="0" lang="en-GB" sz="1200" b="1" u="none" strike="noStrike" kern="1200" dirty="0">
                          <a:solidFill>
                            <a:schemeClr val="dk1"/>
                          </a:solidFill>
                          <a:effectLst/>
                          <a:latin typeface="+mn-lt"/>
                          <a:ea typeface="+mn-ea"/>
                          <a:cs typeface="+mn-cs"/>
                        </a:rPr>
                        <a:t>WP8</a:t>
                      </a:r>
                    </a:p>
                  </a:txBody>
                  <a:tcPr marL="7620" marR="7620" marT="7620" marB="0" anchor="b"/>
                </a:tc>
                <a:tc>
                  <a:txBody>
                    <a:bodyPr/>
                    <a:lstStyle/>
                    <a:p>
                      <a:pPr algn="ctr" fontAlgn="b"/>
                      <a:r>
                        <a:rPr lang="fr-CH" sz="1200" b="0" i="0" u="none" strike="noStrike"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fr-CH" sz="1200" b="0" i="0" u="none" strike="noStrike" dirty="0"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r>
              <a:tr h="182880">
                <a:tc>
                  <a:txBody>
                    <a:bodyPr/>
                    <a:lstStyle/>
                    <a:p>
                      <a:pPr algn="l" fontAlgn="b"/>
                      <a:r>
                        <a:rPr kumimoji="0" lang="en-GB" sz="1200" b="1" u="none" strike="noStrike" kern="1200" dirty="0">
                          <a:solidFill>
                            <a:schemeClr val="dk1"/>
                          </a:solidFill>
                          <a:effectLst/>
                          <a:latin typeface="+mn-lt"/>
                          <a:ea typeface="+mn-ea"/>
                          <a:cs typeface="+mn-cs"/>
                        </a:rPr>
                        <a:t>WP9</a:t>
                      </a: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fr-CH" sz="1200" b="0" i="0" u="none" strike="noStrike"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fr-CH" sz="1200" b="0" i="0" u="none" strike="noStrike" dirty="0"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r>
              <a:tr h="182880">
                <a:tc>
                  <a:txBody>
                    <a:bodyPr/>
                    <a:lstStyle/>
                    <a:p>
                      <a:pPr algn="l" fontAlgn="b"/>
                      <a:r>
                        <a:rPr kumimoji="0" lang="en-GB" sz="1200" b="1" u="none" strike="noStrike" kern="1200" dirty="0">
                          <a:solidFill>
                            <a:schemeClr val="dk1"/>
                          </a:solidFill>
                          <a:effectLst/>
                          <a:latin typeface="+mn-lt"/>
                          <a:ea typeface="+mn-ea"/>
                          <a:cs typeface="+mn-cs"/>
                        </a:rPr>
                        <a:t>WP10</a:t>
                      </a: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u="none" strike="noStrike" smtClean="0">
                          <a:effectLst/>
                        </a:rPr>
                        <a:t>-</a:t>
                      </a:r>
                      <a:endParaRPr lang="en-GB" sz="1200" b="0" i="0" u="none" strike="noStrike" dirty="0" smtClean="0">
                        <a:solidFill>
                          <a:srgbClr val="000000"/>
                        </a:solidFill>
                        <a:effectLst/>
                        <a:latin typeface="Calibri" panose="020F0502020204030204" pitchFamily="34" charset="0"/>
                      </a:endParaRPr>
                    </a:p>
                  </a:txBody>
                  <a:tcPr marL="7620" marR="7620" marT="7620" marB="0" anchor="b"/>
                </a:tc>
                <a:tc>
                  <a:txBody>
                    <a:bodyPr/>
                    <a:lstStyle/>
                    <a:p>
                      <a:pPr algn="ctr" fontAlgn="b"/>
                      <a:r>
                        <a:rPr lang="fr-CH" sz="1200" b="0" i="0" u="none" strike="noStrike"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fr-CH" sz="1200" b="0" i="0" u="none" strike="noStrike"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fr-CH" sz="1200" b="0" i="0" u="none" strike="noStrike"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fr-CH" sz="1200" b="0" i="0" u="none" strike="noStrike"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fr-CH" sz="1200" b="0" i="0" u="none" strike="noStrike"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fr-CH" sz="1200" b="0" i="0" u="none" strike="noStrike"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fr-CH" sz="1200" b="1" i="0" u="none" strike="noStrike" smtClean="0">
                          <a:solidFill>
                            <a:srgbClr val="92D050"/>
                          </a:solidFill>
                          <a:effectLst/>
                          <a:latin typeface="Calibri" panose="020F0502020204030204" pitchFamily="34" charset="0"/>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r>
              <a:tr h="182880">
                <a:tc>
                  <a:txBody>
                    <a:bodyPr/>
                    <a:lstStyle/>
                    <a:p>
                      <a:pPr algn="l" fontAlgn="b"/>
                      <a:r>
                        <a:rPr kumimoji="0" lang="en-GB" sz="1200" b="1" u="none" strike="noStrike" kern="1200" dirty="0">
                          <a:solidFill>
                            <a:schemeClr val="dk1"/>
                          </a:solidFill>
                          <a:effectLst/>
                          <a:latin typeface="+mn-lt"/>
                          <a:ea typeface="+mn-ea"/>
                          <a:cs typeface="+mn-cs"/>
                        </a:rPr>
                        <a:t>WP11</a:t>
                      </a: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fr-CH" sz="1200" b="0" i="0" u="none" strike="noStrike" smtClean="0">
                          <a:solidFill>
                            <a:schemeClr val="dk1"/>
                          </a:solidFill>
                          <a:effectLst/>
                          <a:latin typeface="+mn-lt"/>
                        </a:rPr>
                        <a:t>-</a:t>
                      </a:r>
                      <a:endParaRPr lang="en-GB" sz="1200" b="0" i="0" u="none" strike="noStrike" dirty="0" smtClean="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fr-CH" sz="1200" b="0" i="0" u="none" strike="noStrike"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fr-CH" sz="1200" b="0" i="0" u="none" strike="noStrike"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r>
              <a:tr h="182880">
                <a:tc>
                  <a:txBody>
                    <a:bodyPr/>
                    <a:lstStyle/>
                    <a:p>
                      <a:pPr algn="l" fontAlgn="b"/>
                      <a:r>
                        <a:rPr kumimoji="0" lang="en-GB" sz="1200" b="1" u="none" strike="noStrike" kern="1200" dirty="0">
                          <a:solidFill>
                            <a:schemeClr val="dk1"/>
                          </a:solidFill>
                          <a:effectLst/>
                          <a:latin typeface="+mn-lt"/>
                          <a:ea typeface="+mn-ea"/>
                          <a:cs typeface="+mn-cs"/>
                        </a:rPr>
                        <a:t>WP12</a:t>
                      </a:r>
                    </a:p>
                  </a:txBody>
                  <a:tcPr marL="7620" marR="7620" marT="7620" marB="0" anchor="b"/>
                </a:tc>
                <a:tc>
                  <a:txBody>
                    <a:bodyPr/>
                    <a:lstStyle/>
                    <a:p>
                      <a:pPr algn="ctr" fontAlgn="b"/>
                      <a:r>
                        <a:rPr lang="fr-CH" sz="1200" b="0" i="0" u="none" strike="noStrike"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fr-CH" sz="1200" b="0" i="0" u="none" strike="noStrike" dirty="0"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r>
              <a:tr h="149352">
                <a:tc>
                  <a:txBody>
                    <a:bodyPr/>
                    <a:lstStyle/>
                    <a:p>
                      <a:pPr algn="l" fontAlgn="b"/>
                      <a:r>
                        <a:rPr kumimoji="0" lang="en-GB" sz="1200" b="1" u="none" strike="noStrike" kern="1200" dirty="0">
                          <a:solidFill>
                            <a:schemeClr val="dk1"/>
                          </a:solidFill>
                          <a:effectLst/>
                          <a:latin typeface="+mn-lt"/>
                          <a:ea typeface="+mn-ea"/>
                          <a:cs typeface="+mn-cs"/>
                        </a:rPr>
                        <a:t>WP13</a:t>
                      </a: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fr-CH" sz="1200" b="0" i="0" u="none" strike="noStrike"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fr-CH" sz="1200" b="0" i="0" u="none" strike="noStrike"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fr-CH" sz="1200" b="0" i="0" u="none" strike="noStrike"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fr-CH" sz="1200" b="0" i="0" u="none" strike="noStrike" dirty="0"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r>
              <a:tr h="182880">
                <a:tc>
                  <a:txBody>
                    <a:bodyPr/>
                    <a:lstStyle/>
                    <a:p>
                      <a:pPr algn="l" fontAlgn="b"/>
                      <a:r>
                        <a:rPr kumimoji="0" lang="en-GB" sz="1200" b="1" u="none" strike="noStrike" kern="1200" dirty="0">
                          <a:solidFill>
                            <a:schemeClr val="dk1"/>
                          </a:solidFill>
                          <a:effectLst/>
                          <a:latin typeface="+mn-lt"/>
                          <a:ea typeface="+mn-ea"/>
                          <a:cs typeface="+mn-cs"/>
                        </a:rPr>
                        <a:t>WP14</a:t>
                      </a:r>
                    </a:p>
                  </a:txBody>
                  <a:tcPr marL="7620" marR="7620" marT="7620" marB="0" anchor="b"/>
                </a:tc>
                <a:tc>
                  <a:txBody>
                    <a:bodyPr/>
                    <a:lstStyle/>
                    <a:p>
                      <a:pPr algn="ctr" fontAlgn="b"/>
                      <a:r>
                        <a:rPr lang="fr-CH" sz="1200" b="0" i="0" u="none" strike="noStrike"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fr-CH" sz="1200" b="0" i="0" u="none" strike="noStrike" dirty="0"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r>
              <a:tr h="182880">
                <a:tc>
                  <a:txBody>
                    <a:bodyPr/>
                    <a:lstStyle/>
                    <a:p>
                      <a:pPr algn="l" fontAlgn="b"/>
                      <a:r>
                        <a:rPr kumimoji="0" lang="en-GB" sz="1200" b="1" u="none" strike="noStrike" kern="1200" dirty="0">
                          <a:solidFill>
                            <a:schemeClr val="dk1"/>
                          </a:solidFill>
                          <a:effectLst/>
                          <a:latin typeface="+mn-lt"/>
                          <a:ea typeface="+mn-ea"/>
                          <a:cs typeface="+mn-cs"/>
                        </a:rPr>
                        <a:t>WP15</a:t>
                      </a: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r>
              <a:tr h="182880">
                <a:tc>
                  <a:txBody>
                    <a:bodyPr/>
                    <a:lstStyle/>
                    <a:p>
                      <a:pPr algn="l" fontAlgn="b"/>
                      <a:r>
                        <a:rPr kumimoji="0" lang="en-GB" sz="1200" b="1" u="none" strike="noStrike" kern="1200" dirty="0">
                          <a:solidFill>
                            <a:schemeClr val="dk1"/>
                          </a:solidFill>
                          <a:effectLst/>
                          <a:latin typeface="+mn-lt"/>
                          <a:ea typeface="+mn-ea"/>
                          <a:cs typeface="+mn-cs"/>
                        </a:rPr>
                        <a:t>WP16</a:t>
                      </a: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r>
              <a:tr h="182880">
                <a:tc>
                  <a:txBody>
                    <a:bodyPr/>
                    <a:lstStyle/>
                    <a:p>
                      <a:pPr algn="l" fontAlgn="b"/>
                      <a:r>
                        <a:rPr kumimoji="0" lang="en-GB" sz="1200" b="1" u="none" strike="noStrike" kern="1200" dirty="0">
                          <a:solidFill>
                            <a:schemeClr val="dk1"/>
                          </a:solidFill>
                          <a:effectLst/>
                          <a:latin typeface="+mn-lt"/>
                          <a:ea typeface="+mn-ea"/>
                          <a:cs typeface="+mn-cs"/>
                        </a:rPr>
                        <a:t>WP17.1</a:t>
                      </a: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fr-CH" sz="1200" u="none" strike="noStrike" kern="1200" dirty="0" smtClean="0">
                          <a:solidFill>
                            <a:schemeClr val="dk1"/>
                          </a:solidFill>
                          <a:effectLst/>
                          <a:latin typeface="+mn-lt"/>
                          <a:ea typeface="+mn-ea"/>
                          <a:cs typeface="+mn-cs"/>
                        </a:rPr>
                        <a:t>P</a:t>
                      </a:r>
                      <a:endParaRPr kumimoji="0" lang="en-GB" sz="1200" u="none" strike="noStrike" kern="1200" dirty="0">
                        <a:solidFill>
                          <a:schemeClr val="dk1"/>
                        </a:solidFill>
                        <a:effectLst/>
                        <a:latin typeface="+mn-lt"/>
                        <a:ea typeface="+mn-ea"/>
                        <a:cs typeface="+mn-cs"/>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fr-CH" sz="1200" b="0" i="0" u="none" strike="noStrike" dirty="0"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fr-CH" sz="1200" b="0" i="0" u="none" strike="noStrike" dirty="0"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fr-CH" sz="1200" b="0" i="0" u="none" strike="noStrike" dirty="0" smtClean="0">
                          <a:solidFill>
                            <a:srgbClr val="000000"/>
                          </a:solidFill>
                          <a:effectLst/>
                          <a:latin typeface="Calibri" panose="020F0502020204030204" pitchFamily="34" charset="0"/>
                        </a:rPr>
                        <a:t>?</a:t>
                      </a:r>
                      <a:endParaRPr lang="en-GB" sz="1200" b="0" i="0" u="none" strike="noStrike" dirty="0" smtClean="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r>
              <a:tr h="182880">
                <a:tc>
                  <a:txBody>
                    <a:bodyPr/>
                    <a:lstStyle/>
                    <a:p>
                      <a:pPr algn="l" fontAlgn="b"/>
                      <a:r>
                        <a:rPr kumimoji="0" lang="en-GB" sz="1200" b="1" u="none" strike="noStrike" kern="1200">
                          <a:solidFill>
                            <a:schemeClr val="dk1"/>
                          </a:solidFill>
                          <a:effectLst/>
                          <a:latin typeface="+mn-lt"/>
                          <a:ea typeface="+mn-ea"/>
                          <a:cs typeface="+mn-cs"/>
                        </a:rPr>
                        <a:t>WP17.2</a:t>
                      </a: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fr-CH" sz="1200" u="none" strike="noStrike" kern="1200" dirty="0" smtClean="0">
                          <a:solidFill>
                            <a:schemeClr val="dk1"/>
                          </a:solidFill>
                          <a:effectLst/>
                          <a:latin typeface="+mn-lt"/>
                          <a:ea typeface="+mn-ea"/>
                          <a:cs typeface="+mn-cs"/>
                        </a:rPr>
                        <a:t>P</a:t>
                      </a:r>
                      <a:endParaRPr kumimoji="0" lang="en-GB" sz="1200" u="none" strike="noStrike" kern="1200" dirty="0" smtClean="0">
                        <a:solidFill>
                          <a:schemeClr val="dk1"/>
                        </a:solidFill>
                        <a:effectLst/>
                        <a:latin typeface="+mn-lt"/>
                        <a:ea typeface="+mn-ea"/>
                        <a:cs typeface="+mn-cs"/>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fr-CH" sz="1200" b="0" i="0" u="none" strike="noStrike" dirty="0"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fr-CH" sz="1200" b="0" i="0" u="none" strike="noStrike" dirty="0"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fr-CH" sz="1200" b="0" i="0" u="none" strike="noStrike" dirty="0"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r>
              <a:tr h="182880">
                <a:tc>
                  <a:txBody>
                    <a:bodyPr/>
                    <a:lstStyle/>
                    <a:p>
                      <a:pPr algn="l" fontAlgn="b"/>
                      <a:r>
                        <a:rPr kumimoji="0" lang="en-GB" sz="1200" b="1" u="none" strike="noStrike" kern="1200" dirty="0">
                          <a:solidFill>
                            <a:schemeClr val="dk1"/>
                          </a:solidFill>
                          <a:effectLst/>
                          <a:latin typeface="+mn-lt"/>
                          <a:ea typeface="+mn-ea"/>
                          <a:cs typeface="+mn-cs"/>
                        </a:rPr>
                        <a:t>WP17.3</a:t>
                      </a: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fr-CH" sz="1200" u="none" strike="noStrike" kern="1200" dirty="0" smtClean="0">
                          <a:solidFill>
                            <a:schemeClr val="dk1"/>
                          </a:solidFill>
                          <a:effectLst/>
                          <a:latin typeface="+mn-lt"/>
                          <a:ea typeface="+mn-ea"/>
                          <a:cs typeface="+mn-cs"/>
                        </a:rPr>
                        <a:t>P</a:t>
                      </a:r>
                      <a:endParaRPr kumimoji="0" lang="en-GB" sz="1200" u="none" strike="noStrike" kern="1200" dirty="0" smtClean="0">
                        <a:solidFill>
                          <a:schemeClr val="dk1"/>
                        </a:solidFill>
                        <a:effectLst/>
                        <a:latin typeface="+mn-lt"/>
                        <a:ea typeface="+mn-ea"/>
                        <a:cs typeface="+mn-cs"/>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fr-CH" sz="1200" b="0" i="0" u="none" strike="noStrike" smtClean="0">
                          <a:solidFill>
                            <a:srgbClr val="000000"/>
                          </a:solidFill>
                          <a:effectLst/>
                          <a:latin typeface="Calibri" panose="020F0502020204030204" pitchFamily="34" charset="0"/>
                        </a:rPr>
                        <a:t>-</a:t>
                      </a:r>
                      <a:endParaRPr lang="en-GB" sz="1200" b="0" i="0" u="none" strike="noStrike" dirty="0" smtClean="0">
                        <a:solidFill>
                          <a:srgbClr val="000000"/>
                        </a:solidFill>
                        <a:effectLst/>
                        <a:latin typeface="Calibri" panose="020F0502020204030204" pitchFamily="34" charset="0"/>
                      </a:endParaRPr>
                    </a:p>
                  </a:txBody>
                  <a:tcPr marL="7620" marR="7620" marT="7620" marB="0" anchor="b"/>
                </a:tc>
                <a:tc>
                  <a:txBody>
                    <a:bodyPr/>
                    <a:lstStyle/>
                    <a:p>
                      <a:pPr algn="ctr" fontAlgn="b"/>
                      <a:r>
                        <a:rPr lang="fr-CH" sz="1200" b="0" i="0" u="none" strike="noStrike"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fr-CH" sz="1200" b="0" i="0" u="none" strike="noStrike" dirty="0"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fr-CH" sz="1200" b="0" i="0" u="none" strike="noStrike" dirty="0"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r>
              <a:tr h="182880">
                <a:tc>
                  <a:txBody>
                    <a:bodyPr/>
                    <a:lstStyle/>
                    <a:p>
                      <a:pPr algn="l" fontAlgn="b"/>
                      <a:r>
                        <a:rPr kumimoji="0" lang="en-GB" sz="1200" b="1" u="none" strike="noStrike" kern="1200" dirty="0" smtClean="0">
                          <a:solidFill>
                            <a:schemeClr val="dk1"/>
                          </a:solidFill>
                          <a:effectLst/>
                          <a:latin typeface="+mn-lt"/>
                          <a:ea typeface="+mn-ea"/>
                          <a:cs typeface="+mn-cs"/>
                        </a:rPr>
                        <a:t>WP17.4&amp;5</a:t>
                      </a:r>
                      <a:endParaRPr kumimoji="0" lang="en-GB" sz="1200" b="1" u="none" strike="noStrike" kern="1200" dirty="0">
                        <a:solidFill>
                          <a:schemeClr val="dk1"/>
                        </a:solidFill>
                        <a:effectLst/>
                        <a:latin typeface="+mn-lt"/>
                        <a:ea typeface="+mn-ea"/>
                        <a:cs typeface="+mn-cs"/>
                      </a:endParaRPr>
                    </a:p>
                  </a:txBody>
                  <a:tcPr marL="7620" marR="7620" marT="7620" marB="0" anchor="b"/>
                </a:tc>
                <a:tc>
                  <a:txBody>
                    <a:bodyPr/>
                    <a:lstStyle/>
                    <a:p>
                      <a:pPr algn="ctr" fontAlgn="b"/>
                      <a:r>
                        <a:rPr lang="fr-CH" sz="1200" b="0" i="0" u="none" strike="noStrike" dirty="0"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fr-CH" sz="1200" u="none" strike="noStrike" kern="1200" dirty="0" smtClean="0">
                          <a:solidFill>
                            <a:schemeClr val="dk1"/>
                          </a:solidFill>
                          <a:effectLst/>
                          <a:latin typeface="+mn-lt"/>
                          <a:ea typeface="+mn-ea"/>
                          <a:cs typeface="+mn-cs"/>
                        </a:rPr>
                        <a:t>P</a:t>
                      </a:r>
                      <a:endParaRPr kumimoji="0" lang="en-GB" sz="1200" u="none" strike="noStrike" kern="1200" dirty="0" smtClean="0">
                        <a:solidFill>
                          <a:schemeClr val="dk1"/>
                        </a:solidFill>
                        <a:effectLst/>
                        <a:latin typeface="+mn-lt"/>
                        <a:ea typeface="+mn-ea"/>
                        <a:cs typeface="+mn-cs"/>
                      </a:endParaRPr>
                    </a:p>
                  </a:txBody>
                  <a:tcPr marL="7620" marR="7620" marT="7620" marB="0" anchor="b"/>
                </a:tc>
                <a:tc>
                  <a:txBody>
                    <a:bodyPr/>
                    <a:lstStyle/>
                    <a:p>
                      <a:pPr algn="ctr" fontAlgn="b"/>
                      <a:r>
                        <a:rPr lang="fr-CH" sz="1200" b="0" i="0" u="none" strike="noStrike"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fr-CH" sz="1200" b="0" i="0" u="none" strike="noStrike" dirty="0"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fr-CH" sz="1200" b="0" i="0" u="none" strike="noStrike" dirty="0"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r>
              <a:tr h="182880">
                <a:tc>
                  <a:txBody>
                    <a:bodyPr/>
                    <a:lstStyle/>
                    <a:p>
                      <a:pPr algn="l" fontAlgn="b"/>
                      <a:r>
                        <a:rPr kumimoji="0" lang="en-GB" sz="1200" b="1" u="none" strike="noStrike" kern="1200" dirty="0">
                          <a:solidFill>
                            <a:schemeClr val="dk1"/>
                          </a:solidFill>
                          <a:effectLst/>
                          <a:latin typeface="+mn-lt"/>
                          <a:ea typeface="+mn-ea"/>
                          <a:cs typeface="+mn-cs"/>
                        </a:rPr>
                        <a:t>WP17.6</a:t>
                      </a:r>
                    </a:p>
                  </a:txBody>
                  <a:tcPr marL="7620" marR="7620" marT="7620" marB="0" anchor="b"/>
                </a:tc>
                <a:tc>
                  <a:txBody>
                    <a:bodyPr/>
                    <a:lstStyle/>
                    <a:p>
                      <a:pPr algn="ctr" fontAlgn="b"/>
                      <a:r>
                        <a:rPr lang="fr-CH" sz="1200" b="0" i="0" u="none" strike="noStrike" dirty="0"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fr-CH" sz="1200" b="0" i="0" u="none" strike="noStrike" dirty="0" smtClean="0">
                          <a:solidFill>
                            <a:srgbClr val="000000"/>
                          </a:solidFill>
                          <a:effectLst/>
                          <a:latin typeface="Calibri" panose="020F0502020204030204" pitchFamily="34" charset="0"/>
                        </a:rPr>
                        <a:t>?</a:t>
                      </a:r>
                      <a:endParaRPr lang="en-GB" sz="1200" b="0" i="0" u="none" strike="noStrike" dirty="0" smtClean="0">
                        <a:solidFill>
                          <a:srgbClr val="000000"/>
                        </a:solidFill>
                        <a:effectLst/>
                        <a:latin typeface="Calibri" panose="020F0502020204030204" pitchFamily="34" charset="0"/>
                      </a:endParaRPr>
                    </a:p>
                  </a:txBody>
                  <a:tcPr marL="7620" marR="7620" marT="7620" marB="0" anchor="b"/>
                </a:tc>
                <a:tc>
                  <a:txBody>
                    <a:bodyPr/>
                    <a:lstStyle/>
                    <a:p>
                      <a:pPr algn="ctr" fontAlgn="b"/>
                      <a:r>
                        <a:rPr lang="fr-CH" sz="1200" b="0" i="0" u="none" strike="noStrike"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fr-CH" sz="1200" b="0" i="0" u="none" strike="noStrike"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fr-CH" sz="1200" u="none" strike="noStrike" kern="1200" dirty="0" smtClean="0">
                          <a:solidFill>
                            <a:schemeClr val="dk1"/>
                          </a:solidFill>
                          <a:effectLst/>
                          <a:latin typeface="+mn-lt"/>
                          <a:ea typeface="+mn-ea"/>
                          <a:cs typeface="+mn-cs"/>
                        </a:rPr>
                        <a:t>P</a:t>
                      </a:r>
                      <a:endParaRPr kumimoji="0" lang="en-GB" sz="1200" u="none" strike="noStrike" kern="1200" dirty="0" smtClean="0">
                        <a:solidFill>
                          <a:schemeClr val="dk1"/>
                        </a:solidFill>
                        <a:effectLst/>
                        <a:latin typeface="+mn-lt"/>
                        <a:ea typeface="+mn-ea"/>
                        <a:cs typeface="+mn-cs"/>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fr-CH" sz="1200" u="none" strike="noStrike" kern="1200" dirty="0" smtClean="0">
                          <a:solidFill>
                            <a:schemeClr val="dk1"/>
                          </a:solidFill>
                          <a:effectLst/>
                          <a:latin typeface="+mn-lt"/>
                          <a:ea typeface="+mn-ea"/>
                          <a:cs typeface="+mn-cs"/>
                        </a:rPr>
                        <a:t>?</a:t>
                      </a:r>
                      <a:endParaRPr kumimoji="0" lang="en-GB" sz="1200" u="none" strike="noStrike" kern="1200" dirty="0" smtClean="0">
                        <a:solidFill>
                          <a:schemeClr val="dk1"/>
                        </a:solidFill>
                        <a:effectLst/>
                        <a:latin typeface="+mn-lt"/>
                        <a:ea typeface="+mn-ea"/>
                        <a:cs typeface="+mn-cs"/>
                      </a:endParaRPr>
                    </a:p>
                  </a:txBody>
                  <a:tcPr marL="7620" marR="7620" marT="7620" marB="0" anchor="b"/>
                </a:tc>
                <a:tc>
                  <a:txBody>
                    <a:bodyPr/>
                    <a:lstStyle/>
                    <a:p>
                      <a:pPr algn="ctr" fontAlgn="b"/>
                      <a:r>
                        <a:rPr lang="fr-CH" sz="1200" b="0" i="0" u="none" strike="noStrike" dirty="0"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r>
              <a:tr h="182880">
                <a:tc>
                  <a:txBody>
                    <a:bodyPr/>
                    <a:lstStyle/>
                    <a:p>
                      <a:pPr algn="l" fontAlgn="b"/>
                      <a:r>
                        <a:rPr kumimoji="0" lang="en-GB" sz="1200" b="1" u="none" strike="noStrike" kern="1200" dirty="0">
                          <a:solidFill>
                            <a:schemeClr val="dk1"/>
                          </a:solidFill>
                          <a:effectLst/>
                          <a:latin typeface="+mn-lt"/>
                          <a:ea typeface="+mn-ea"/>
                          <a:cs typeface="+mn-cs"/>
                        </a:rPr>
                        <a:t>WP17.7</a:t>
                      </a: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fr-CH" sz="1200" b="0" i="0" u="none" strike="noStrike" dirty="0" smtClean="0">
                          <a:solidFill>
                            <a:srgbClr val="000000"/>
                          </a:solidFill>
                          <a:effectLst/>
                          <a:latin typeface="Calibri" panose="020F0502020204030204" pitchFamily="34" charset="0"/>
                        </a:rPr>
                        <a:t>?</a:t>
                      </a:r>
                      <a:endParaRPr lang="en-GB" sz="1200" b="0" i="0" u="none" strike="noStrike" dirty="0" smtClean="0">
                        <a:solidFill>
                          <a:srgbClr val="000000"/>
                        </a:solidFill>
                        <a:effectLst/>
                        <a:latin typeface="Calibri" panose="020F0502020204030204" pitchFamily="34" charset="0"/>
                      </a:endParaRPr>
                    </a:p>
                  </a:txBody>
                  <a:tcPr marL="7620" marR="7620" marT="7620" marB="0" anchor="b"/>
                </a:tc>
                <a:tc>
                  <a:txBody>
                    <a:bodyPr/>
                    <a:lstStyle/>
                    <a:p>
                      <a:pPr algn="ctr" fontAlgn="b"/>
                      <a:r>
                        <a:rPr lang="fr-CH" sz="1200" b="0" i="0" u="none" strike="noStrike" dirty="0"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fr-CH" sz="1200" b="0" i="0" u="none" strike="noStrike" dirty="0"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fr-CH" sz="1200" b="0" i="0" u="none" strike="noStrike" dirty="0"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fr-CH" sz="1200" u="none" strike="noStrike" kern="1200" dirty="0" smtClean="0">
                          <a:solidFill>
                            <a:schemeClr val="dk1"/>
                          </a:solidFill>
                          <a:effectLst/>
                          <a:latin typeface="+mn-lt"/>
                          <a:ea typeface="+mn-ea"/>
                          <a:cs typeface="+mn-cs"/>
                        </a:rPr>
                        <a:t>P</a:t>
                      </a:r>
                      <a:endParaRPr kumimoji="0" lang="en-GB" sz="1200" u="none" strike="noStrike" kern="1200" dirty="0" smtClean="0">
                        <a:solidFill>
                          <a:schemeClr val="dk1"/>
                        </a:solidFill>
                        <a:effectLst/>
                        <a:latin typeface="+mn-lt"/>
                        <a:ea typeface="+mn-ea"/>
                        <a:cs typeface="+mn-cs"/>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fr-CH" sz="1200" u="none" strike="noStrike" kern="1200" dirty="0" smtClean="0">
                          <a:solidFill>
                            <a:schemeClr val="dk1"/>
                          </a:solidFill>
                          <a:effectLst/>
                          <a:latin typeface="+mn-lt"/>
                          <a:ea typeface="+mn-ea"/>
                          <a:cs typeface="+mn-cs"/>
                        </a:rPr>
                        <a:t>?</a:t>
                      </a:r>
                      <a:endParaRPr kumimoji="0" lang="en-GB" sz="1200" u="none" strike="noStrike" kern="1200" dirty="0" smtClean="0">
                        <a:solidFill>
                          <a:schemeClr val="dk1"/>
                        </a:solidFill>
                        <a:effectLst/>
                        <a:latin typeface="+mn-lt"/>
                        <a:ea typeface="+mn-ea"/>
                        <a:cs typeface="+mn-cs"/>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r>
              <a:tr h="182880">
                <a:tc>
                  <a:txBody>
                    <a:bodyPr/>
                    <a:lstStyle/>
                    <a:p>
                      <a:pPr algn="l" fontAlgn="b"/>
                      <a:r>
                        <a:rPr kumimoji="0" lang="en-GB" sz="1200" b="1" u="none" strike="noStrike" kern="1200" dirty="0">
                          <a:solidFill>
                            <a:schemeClr val="dk1"/>
                          </a:solidFill>
                          <a:effectLst/>
                          <a:latin typeface="+mn-lt"/>
                          <a:ea typeface="+mn-ea"/>
                          <a:cs typeface="+mn-cs"/>
                        </a:rPr>
                        <a:t>WP17.8</a:t>
                      </a:r>
                    </a:p>
                  </a:txBody>
                  <a:tcPr marL="7620" marR="7620" marT="7620" marB="0" anchor="b"/>
                </a:tc>
                <a:tc>
                  <a:txBody>
                    <a:bodyPr/>
                    <a:lstStyle/>
                    <a:p>
                      <a:pPr algn="ctr" fontAlgn="b"/>
                      <a:r>
                        <a:rPr lang="fr-CH" sz="1200" b="0" i="0" u="none" strike="noStrike" dirty="0"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fr-CH" sz="1200" b="0" i="0" u="none" strike="noStrike" dirty="0" smtClean="0">
                          <a:solidFill>
                            <a:srgbClr val="000000"/>
                          </a:solidFill>
                          <a:effectLst/>
                          <a:latin typeface="Calibri" panose="020F0502020204030204" pitchFamily="34" charset="0"/>
                        </a:rPr>
                        <a:t>?</a:t>
                      </a:r>
                      <a:endParaRPr lang="en-GB" sz="1200" b="0" i="0" u="none" strike="noStrike" dirty="0" smtClean="0">
                        <a:solidFill>
                          <a:srgbClr val="000000"/>
                        </a:solidFill>
                        <a:effectLst/>
                        <a:latin typeface="Calibri" panose="020F0502020204030204" pitchFamily="34" charset="0"/>
                      </a:endParaRPr>
                    </a:p>
                  </a:txBody>
                  <a:tcPr marL="7620" marR="7620" marT="7620" marB="0" anchor="b"/>
                </a:tc>
                <a:tc>
                  <a:txBody>
                    <a:bodyPr/>
                    <a:lstStyle/>
                    <a:p>
                      <a:pPr algn="ctr" fontAlgn="b"/>
                      <a:r>
                        <a:rPr lang="fr-CH" sz="1200" b="0" i="0" u="none" strike="noStrike" dirty="0"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fr-CH" sz="1200" b="0" i="0" u="none" strike="noStrike" dirty="0" smtClean="0">
                          <a:solidFill>
                            <a:srgbClr val="000000"/>
                          </a:solidFill>
                          <a:effectLst/>
                          <a:latin typeface="Calibri" panose="020F0502020204030204" pitchFamily="34" charset="0"/>
                        </a:rPr>
                        <a:t>?</a:t>
                      </a:r>
                      <a:endParaRPr lang="en-GB" sz="1200" b="0" i="0" u="none" strike="noStrike" dirty="0" smtClean="0">
                        <a:solidFill>
                          <a:srgbClr val="000000"/>
                        </a:solidFill>
                        <a:effectLst/>
                        <a:latin typeface="Calibri" panose="020F0502020204030204" pitchFamily="34" charset="0"/>
                      </a:endParaRPr>
                    </a:p>
                  </a:txBody>
                  <a:tcPr marL="7620" marR="7620" marT="7620" marB="0" anchor="b"/>
                </a:tc>
                <a:tc>
                  <a:txBody>
                    <a:bodyPr/>
                    <a:lstStyle/>
                    <a:p>
                      <a:pPr algn="ctr" fontAlgn="b"/>
                      <a:r>
                        <a:rPr lang="fr-CH" sz="1200" b="0" i="0" u="none" strike="noStrike" dirty="0"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fr-CH" sz="1200" b="0" i="0" u="none" strike="noStrike" dirty="0" smtClean="0">
                          <a:solidFill>
                            <a:srgbClr val="000000"/>
                          </a:solidFill>
                          <a:effectLst/>
                          <a:latin typeface="Calibri" panose="020F0502020204030204" pitchFamily="34" charset="0"/>
                        </a:rPr>
                        <a:t>?</a:t>
                      </a:r>
                      <a:endParaRPr lang="en-GB" sz="1200" b="0" i="0" u="none" strike="noStrike" dirty="0" smtClean="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fr-CH" sz="1200" u="none" strike="noStrike" kern="1200" dirty="0" smtClean="0">
                          <a:solidFill>
                            <a:schemeClr val="dk1"/>
                          </a:solidFill>
                          <a:effectLst/>
                          <a:latin typeface="+mn-lt"/>
                          <a:ea typeface="+mn-ea"/>
                          <a:cs typeface="+mn-cs"/>
                        </a:rPr>
                        <a:t>P</a:t>
                      </a:r>
                      <a:endParaRPr kumimoji="0" lang="en-GB" sz="1200" u="none" strike="noStrike" kern="1200" dirty="0" smtClean="0">
                        <a:solidFill>
                          <a:schemeClr val="dk1"/>
                        </a:solidFill>
                        <a:effectLst/>
                        <a:latin typeface="+mn-lt"/>
                        <a:ea typeface="+mn-ea"/>
                        <a:cs typeface="+mn-cs"/>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r>
              <a:tr h="182880">
                <a:tc>
                  <a:txBody>
                    <a:bodyPr/>
                    <a:lstStyle/>
                    <a:p>
                      <a:pPr algn="l" fontAlgn="b"/>
                      <a:r>
                        <a:rPr kumimoji="0" lang="en-GB" sz="1200" b="1" u="none" strike="noStrike" kern="1200" dirty="0">
                          <a:solidFill>
                            <a:schemeClr val="dk1"/>
                          </a:solidFill>
                          <a:effectLst/>
                          <a:latin typeface="+mn-lt"/>
                          <a:ea typeface="+mn-ea"/>
                          <a:cs typeface="+mn-cs"/>
                        </a:rPr>
                        <a:t>WP17.9</a:t>
                      </a: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algn="ctr" fontAlgn="b"/>
                      <a:r>
                        <a:rPr lang="fr-CH" sz="1200" b="0" i="0" u="none" strike="noStrike" smtClean="0">
                          <a:solidFill>
                            <a:srgbClr val="000000"/>
                          </a:solidFill>
                          <a:effectLst/>
                          <a:latin typeface="Calibri" panose="020F0502020204030204" pitchFamily="34" charset="0"/>
                        </a:rPr>
                        <a:t>-</a:t>
                      </a:r>
                      <a:endParaRPr lang="en-GB" sz="12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fr-CH" sz="1200" u="none" strike="noStrike" kern="1200" dirty="0" smtClean="0">
                          <a:solidFill>
                            <a:schemeClr val="dk1"/>
                          </a:solidFill>
                          <a:effectLst/>
                          <a:latin typeface="+mn-lt"/>
                          <a:ea typeface="+mn-ea"/>
                          <a:cs typeface="+mn-cs"/>
                        </a:rPr>
                        <a:t>P</a:t>
                      </a:r>
                      <a:endParaRPr kumimoji="0" lang="en-GB" sz="1200" u="none" strike="noStrike" kern="1200" dirty="0" smtClean="0">
                        <a:solidFill>
                          <a:schemeClr val="dk1"/>
                        </a:solidFill>
                        <a:effectLst/>
                        <a:latin typeface="+mn-lt"/>
                        <a:ea typeface="+mn-ea"/>
                        <a:cs typeface="+mn-cs"/>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r>
              <a:tr h="182880">
                <a:tc>
                  <a:txBody>
                    <a:bodyPr/>
                    <a:lstStyle/>
                    <a:p>
                      <a:pPr algn="l" fontAlgn="b"/>
                      <a:r>
                        <a:rPr kumimoji="0" lang="en-GB" sz="1200" b="1" u="none" strike="noStrike" kern="1200" dirty="0">
                          <a:solidFill>
                            <a:schemeClr val="dk1"/>
                          </a:solidFill>
                          <a:effectLst/>
                          <a:latin typeface="+mn-lt"/>
                          <a:ea typeface="+mn-ea"/>
                          <a:cs typeface="+mn-cs"/>
                        </a:rPr>
                        <a:t>WP17.10</a:t>
                      </a: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200" b="1" u="none" strike="noStrike" dirty="0" smtClean="0">
                          <a:solidFill>
                            <a:srgbClr val="92D050"/>
                          </a:solidFill>
                          <a:effectLst/>
                          <a:sym typeface="Wingdings" panose="05000000000000000000" pitchFamily="2" charset="2"/>
                        </a:rPr>
                        <a:t></a:t>
                      </a:r>
                      <a:endParaRPr lang="en-GB" sz="1200" b="1" i="0" u="none" strike="noStrike" dirty="0" smtClean="0">
                        <a:solidFill>
                          <a:srgbClr val="92D050"/>
                        </a:solidFill>
                        <a:effectLst/>
                        <a:latin typeface="Calibri" panose="020F0502020204030204" pitchFamily="34" charset="0"/>
                      </a:endParaRPr>
                    </a:p>
                  </a:txBody>
                  <a:tcPr marL="7620" marR="7620" marT="7620"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fr-CH" sz="1200" u="none" strike="noStrike" kern="1200" dirty="0" smtClean="0">
                          <a:solidFill>
                            <a:schemeClr val="dk1"/>
                          </a:solidFill>
                          <a:effectLst/>
                          <a:latin typeface="+mn-lt"/>
                          <a:ea typeface="+mn-ea"/>
                          <a:cs typeface="+mn-cs"/>
                        </a:rPr>
                        <a:t>P</a:t>
                      </a:r>
                      <a:endParaRPr kumimoji="0" lang="en-GB" sz="1200" u="none" strike="noStrike" kern="1200" dirty="0" smtClean="0">
                        <a:solidFill>
                          <a:schemeClr val="dk1"/>
                        </a:solidFill>
                        <a:effectLst/>
                        <a:latin typeface="+mn-lt"/>
                        <a:ea typeface="+mn-ea"/>
                        <a:cs typeface="+mn-cs"/>
                      </a:endParaRPr>
                    </a:p>
                  </a:txBody>
                  <a:tcPr marL="7620" marR="7620" marT="7620" marB="0" anchor="b"/>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1851267425"/>
              </p:ext>
            </p:extLst>
          </p:nvPr>
        </p:nvGraphicFramePr>
        <p:xfrm>
          <a:off x="7039997" y="1999974"/>
          <a:ext cx="1975987" cy="2238729"/>
        </p:xfrm>
        <a:graphic>
          <a:graphicData uri="http://schemas.openxmlformats.org/drawingml/2006/table">
            <a:tbl>
              <a:tblPr>
                <a:tableStyleId>{8EC20E35-A176-4012-BC5E-935CFFF8708E}</a:tableStyleId>
              </a:tblPr>
              <a:tblGrid>
                <a:gridCol w="640963"/>
                <a:gridCol w="1335024"/>
              </a:tblGrid>
              <a:tr h="173925">
                <a:tc>
                  <a:txBody>
                    <a:bodyPr/>
                    <a:lstStyle/>
                    <a:p>
                      <a:pPr algn="l" fontAlgn="b"/>
                      <a:r>
                        <a:rPr lang="en-GB" sz="1100" u="none" strike="noStrike" dirty="0" smtClean="0">
                          <a:effectLst/>
                        </a:rPr>
                        <a:t>WP17.1</a:t>
                      </a:r>
                      <a:endParaRPr lang="en-GB"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dirty="0" smtClean="0">
                          <a:effectLst/>
                        </a:rPr>
                        <a:t>Civil</a:t>
                      </a:r>
                      <a:r>
                        <a:rPr lang="en-GB" sz="1100" u="none" strike="noStrike" baseline="0" dirty="0" smtClean="0">
                          <a:effectLst/>
                        </a:rPr>
                        <a:t> Engineering</a:t>
                      </a:r>
                      <a:endParaRPr lang="en-GB" sz="1100" b="0" i="0" u="none" strike="noStrike" dirty="0">
                        <a:solidFill>
                          <a:srgbClr val="000000"/>
                        </a:solidFill>
                        <a:effectLst/>
                        <a:latin typeface="Calibri" panose="020F0502020204030204" pitchFamily="34" charset="0"/>
                      </a:endParaRPr>
                    </a:p>
                  </a:txBody>
                  <a:tcPr marL="7620" marR="7620" marT="7620" marB="0" anchor="b"/>
                </a:tc>
              </a:tr>
              <a:tr h="173925">
                <a:tc>
                  <a:txBody>
                    <a:bodyPr/>
                    <a:lstStyle/>
                    <a:p>
                      <a:pPr algn="l" fontAlgn="b"/>
                      <a:r>
                        <a:rPr lang="en-GB" sz="1100" u="none" strike="noStrike" dirty="0" smtClean="0">
                          <a:effectLst/>
                        </a:rPr>
                        <a:t>WP17.2</a:t>
                      </a:r>
                      <a:endParaRPr lang="en-GB"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GB" sz="1100" u="none" strike="noStrike" dirty="0" smtClean="0">
                          <a:effectLst/>
                        </a:rPr>
                        <a:t>Electrical Distribution</a:t>
                      </a:r>
                      <a:endParaRPr lang="en-GB" sz="1100" b="0" i="0" u="none" strike="noStrike" dirty="0">
                        <a:solidFill>
                          <a:srgbClr val="000000"/>
                        </a:solidFill>
                        <a:effectLst/>
                        <a:latin typeface="Calibri" panose="020F0502020204030204" pitchFamily="34" charset="0"/>
                      </a:endParaRPr>
                    </a:p>
                  </a:txBody>
                  <a:tcPr marL="7620" marR="7620" marT="7620" marB="0" anchor="b"/>
                </a:tc>
              </a:tr>
              <a:tr h="173925">
                <a:tc>
                  <a:txBody>
                    <a:bodyPr/>
                    <a:lstStyle/>
                    <a:p>
                      <a:pPr algn="l" fontAlgn="b"/>
                      <a:r>
                        <a:rPr lang="en-GB" sz="1100" u="none" strike="noStrike" dirty="0" smtClean="0">
                          <a:effectLst/>
                        </a:rPr>
                        <a:t>WP17.3</a:t>
                      </a:r>
                      <a:endParaRPr lang="en-GB"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fr-CH" sz="1100" b="0" i="0" u="none" strike="noStrike" dirty="0" err="1" smtClean="0">
                          <a:solidFill>
                            <a:schemeClr val="dk1"/>
                          </a:solidFill>
                          <a:effectLst/>
                          <a:latin typeface="+mn-lt"/>
                        </a:rPr>
                        <a:t>Cooling</a:t>
                      </a:r>
                      <a:r>
                        <a:rPr lang="fr-CH" sz="1100" b="0" i="0" u="none" strike="noStrike" baseline="0" dirty="0" smtClean="0">
                          <a:solidFill>
                            <a:schemeClr val="dk1"/>
                          </a:solidFill>
                          <a:effectLst/>
                          <a:latin typeface="+mn-lt"/>
                        </a:rPr>
                        <a:t> and Ventilation</a:t>
                      </a:r>
                      <a:endParaRPr lang="en-GB" sz="1100" b="0" i="0" u="none" strike="noStrike" dirty="0">
                        <a:solidFill>
                          <a:srgbClr val="000000"/>
                        </a:solidFill>
                        <a:effectLst/>
                        <a:latin typeface="Calibri" panose="020F0502020204030204" pitchFamily="34" charset="0"/>
                      </a:endParaRPr>
                    </a:p>
                  </a:txBody>
                  <a:tcPr marL="7620" marR="7620" marT="7620" marB="0" anchor="b"/>
                </a:tc>
              </a:tr>
              <a:tr h="173925">
                <a:tc>
                  <a:txBody>
                    <a:bodyPr/>
                    <a:lstStyle/>
                    <a:p>
                      <a:pPr algn="l" fontAlgn="b"/>
                      <a:r>
                        <a:rPr lang="en-GB" sz="1100" u="none" strike="noStrike" dirty="0" smtClean="0">
                          <a:effectLst/>
                        </a:rPr>
                        <a:t>WP17.4</a:t>
                      </a:r>
                      <a:endParaRPr lang="en-GB"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fr-CH" sz="1100" b="0" i="0" u="none" strike="noStrike" dirty="0" err="1" smtClean="0">
                          <a:solidFill>
                            <a:schemeClr val="dk1"/>
                          </a:solidFill>
                          <a:effectLst/>
                          <a:latin typeface="+mn-lt"/>
                        </a:rPr>
                        <a:t>Acces</a:t>
                      </a:r>
                      <a:r>
                        <a:rPr lang="fr-CH" sz="1100" b="0" i="0" u="none" strike="noStrike" baseline="0" dirty="0" smtClean="0">
                          <a:solidFill>
                            <a:schemeClr val="dk1"/>
                          </a:solidFill>
                          <a:effectLst/>
                          <a:latin typeface="+mn-lt"/>
                        </a:rPr>
                        <a:t> &amp; </a:t>
                      </a:r>
                      <a:r>
                        <a:rPr lang="fr-CH" sz="1100" b="0" i="0" u="none" strike="noStrike" baseline="0" dirty="0" err="1" smtClean="0">
                          <a:solidFill>
                            <a:schemeClr val="dk1"/>
                          </a:solidFill>
                          <a:effectLst/>
                          <a:latin typeface="+mn-lt"/>
                        </a:rPr>
                        <a:t>Alarms</a:t>
                      </a:r>
                      <a:endParaRPr lang="en-GB" sz="1100" b="0" i="0" u="none" strike="noStrike" dirty="0">
                        <a:solidFill>
                          <a:srgbClr val="000000"/>
                        </a:solidFill>
                        <a:effectLst/>
                        <a:latin typeface="Calibri" panose="020F0502020204030204" pitchFamily="34" charset="0"/>
                      </a:endParaRPr>
                    </a:p>
                  </a:txBody>
                  <a:tcPr marL="7620" marR="7620" marT="7620" marB="0" anchor="b"/>
                </a:tc>
              </a:tr>
              <a:tr h="173925">
                <a:tc>
                  <a:txBody>
                    <a:bodyPr/>
                    <a:lstStyle/>
                    <a:p>
                      <a:pPr algn="l" fontAlgn="b"/>
                      <a:r>
                        <a:rPr lang="en-GB" sz="1100" u="none" strike="noStrike" dirty="0" smtClean="0">
                          <a:effectLst/>
                        </a:rPr>
                        <a:t>WP17.5</a:t>
                      </a:r>
                      <a:endParaRPr lang="en-GB"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fr-CH" sz="1100" b="0" i="0" u="none" strike="noStrike" dirty="0" err="1" smtClean="0">
                          <a:solidFill>
                            <a:schemeClr val="dk1"/>
                          </a:solidFill>
                          <a:effectLst/>
                          <a:latin typeface="+mn-lt"/>
                        </a:rPr>
                        <a:t>Technical</a:t>
                      </a:r>
                      <a:r>
                        <a:rPr lang="fr-CH" sz="1100" b="0" i="0" u="none" strike="noStrike" baseline="0" dirty="0" smtClean="0">
                          <a:solidFill>
                            <a:schemeClr val="dk1"/>
                          </a:solidFill>
                          <a:effectLst/>
                          <a:latin typeface="+mn-lt"/>
                        </a:rPr>
                        <a:t> Monitoring</a:t>
                      </a:r>
                      <a:endParaRPr lang="en-GB" sz="1100" b="0" i="0" u="none" strike="noStrike" dirty="0">
                        <a:solidFill>
                          <a:srgbClr val="000000"/>
                        </a:solidFill>
                        <a:effectLst/>
                        <a:latin typeface="Calibri" panose="020F0502020204030204" pitchFamily="34" charset="0"/>
                      </a:endParaRPr>
                    </a:p>
                  </a:txBody>
                  <a:tcPr marL="7620" marR="7620" marT="7620" marB="0" anchor="b"/>
                </a:tc>
              </a:tr>
              <a:tr h="173925">
                <a:tc>
                  <a:txBody>
                    <a:bodyPr/>
                    <a:lstStyle/>
                    <a:p>
                      <a:pPr algn="l" fontAlgn="b"/>
                      <a:r>
                        <a:rPr lang="en-GB" sz="1100" u="none" strike="noStrike" dirty="0" smtClean="0">
                          <a:effectLst/>
                        </a:rPr>
                        <a:t>WP17.6</a:t>
                      </a:r>
                      <a:endParaRPr lang="en-GB"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fr-CH" sz="1100" b="0" i="0" u="none" strike="noStrike" dirty="0" smtClean="0">
                          <a:solidFill>
                            <a:schemeClr val="dk1"/>
                          </a:solidFill>
                          <a:effectLst/>
                          <a:latin typeface="+mn-lt"/>
                        </a:rPr>
                        <a:t>Survey</a:t>
                      </a:r>
                      <a:r>
                        <a:rPr lang="fr-CH" sz="1100" b="0" i="0" u="none" strike="noStrike" baseline="0" dirty="0" smtClean="0">
                          <a:solidFill>
                            <a:schemeClr val="dk1"/>
                          </a:solidFill>
                          <a:effectLst/>
                          <a:latin typeface="+mn-lt"/>
                        </a:rPr>
                        <a:t> &amp; </a:t>
                      </a:r>
                      <a:r>
                        <a:rPr lang="fr-CH" sz="1100" b="0" i="0" u="none" strike="noStrike" baseline="0" dirty="0" err="1" smtClean="0">
                          <a:solidFill>
                            <a:schemeClr val="dk1"/>
                          </a:solidFill>
                          <a:effectLst/>
                          <a:latin typeface="+mn-lt"/>
                        </a:rPr>
                        <a:t>Alignment</a:t>
                      </a:r>
                      <a:endParaRPr lang="en-GB" sz="1100" b="0" i="0" u="none" strike="noStrike" dirty="0">
                        <a:solidFill>
                          <a:srgbClr val="000000"/>
                        </a:solidFill>
                        <a:effectLst/>
                        <a:latin typeface="Calibri" panose="020F0502020204030204" pitchFamily="34" charset="0"/>
                      </a:endParaRPr>
                    </a:p>
                  </a:txBody>
                  <a:tcPr marL="7620" marR="7620" marT="7620" marB="0" anchor="b"/>
                </a:tc>
              </a:tr>
              <a:tr h="173925">
                <a:tc>
                  <a:txBody>
                    <a:bodyPr/>
                    <a:lstStyle/>
                    <a:p>
                      <a:pPr algn="l" fontAlgn="b"/>
                      <a:r>
                        <a:rPr lang="en-GB" sz="1100" u="none" strike="noStrike" dirty="0" smtClean="0">
                          <a:effectLst/>
                        </a:rPr>
                        <a:t>WP17.7</a:t>
                      </a:r>
                      <a:endParaRPr lang="en-GB"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fr-CH" sz="1100" b="0" i="0" u="none" strike="noStrike" dirty="0" smtClean="0">
                          <a:solidFill>
                            <a:schemeClr val="dk1"/>
                          </a:solidFill>
                          <a:effectLst/>
                          <a:latin typeface="+mn-lt"/>
                        </a:rPr>
                        <a:t>Transport</a:t>
                      </a:r>
                      <a:endParaRPr lang="en-GB" sz="1100" b="0" i="0" u="none" strike="noStrike" dirty="0">
                        <a:solidFill>
                          <a:srgbClr val="000000"/>
                        </a:solidFill>
                        <a:effectLst/>
                        <a:latin typeface="Calibri" panose="020F0502020204030204" pitchFamily="34" charset="0"/>
                      </a:endParaRPr>
                    </a:p>
                  </a:txBody>
                  <a:tcPr marL="7620" marR="7620" marT="7620" marB="0" anchor="b"/>
                </a:tc>
              </a:tr>
              <a:tr h="173925">
                <a:tc>
                  <a:txBody>
                    <a:bodyPr/>
                    <a:lstStyle/>
                    <a:p>
                      <a:pPr algn="l" fontAlgn="b"/>
                      <a:r>
                        <a:rPr lang="en-GB" sz="1100" u="none" strike="noStrike" dirty="0" smtClean="0">
                          <a:effectLst/>
                        </a:rPr>
                        <a:t>WP17.8</a:t>
                      </a:r>
                      <a:endParaRPr lang="en-GB"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fr-CH" sz="1100" b="0" i="0" u="none" strike="noStrike" dirty="0" smtClean="0">
                          <a:solidFill>
                            <a:schemeClr val="dk1"/>
                          </a:solidFill>
                          <a:effectLst/>
                          <a:latin typeface="+mn-lt"/>
                        </a:rPr>
                        <a:t>Upgrade of Test</a:t>
                      </a:r>
                      <a:r>
                        <a:rPr lang="fr-CH" sz="1100" b="0" i="0" u="none" strike="noStrike" baseline="0" dirty="0" smtClean="0">
                          <a:solidFill>
                            <a:schemeClr val="dk1"/>
                          </a:solidFill>
                          <a:effectLst/>
                          <a:latin typeface="+mn-lt"/>
                        </a:rPr>
                        <a:t> </a:t>
                      </a:r>
                      <a:r>
                        <a:rPr lang="fr-CH" sz="1100" b="0" i="0" u="none" strike="noStrike" baseline="0" dirty="0" err="1" smtClean="0">
                          <a:solidFill>
                            <a:schemeClr val="dk1"/>
                          </a:solidFill>
                          <a:effectLst/>
                          <a:latin typeface="+mn-lt"/>
                        </a:rPr>
                        <a:t>Facilities</a:t>
                      </a:r>
                      <a:r>
                        <a:rPr lang="fr-CH" sz="1100" b="0" i="0" u="none" strike="noStrike" baseline="0" dirty="0" smtClean="0">
                          <a:solidFill>
                            <a:schemeClr val="dk1"/>
                          </a:solidFill>
                          <a:effectLst/>
                          <a:latin typeface="+mn-lt"/>
                        </a:rPr>
                        <a:t> for HL-LHC</a:t>
                      </a:r>
                      <a:endParaRPr lang="en-GB" sz="1100" b="0" i="0" u="none" strike="noStrike" dirty="0">
                        <a:solidFill>
                          <a:srgbClr val="000000"/>
                        </a:solidFill>
                        <a:effectLst/>
                        <a:latin typeface="Calibri" panose="020F0502020204030204" pitchFamily="34" charset="0"/>
                      </a:endParaRPr>
                    </a:p>
                  </a:txBody>
                  <a:tcPr marL="7620" marR="7620" marT="7620" marB="0" anchor="b"/>
                </a:tc>
              </a:tr>
              <a:tr h="173925">
                <a:tc>
                  <a:txBody>
                    <a:bodyPr/>
                    <a:lstStyle/>
                    <a:p>
                      <a:pPr algn="l" fontAlgn="b"/>
                      <a:r>
                        <a:rPr lang="en-GB" sz="1100" u="none" strike="noStrike" dirty="0" smtClean="0">
                          <a:effectLst/>
                        </a:rPr>
                        <a:t>WP17.9</a:t>
                      </a:r>
                      <a:endParaRPr lang="en-GB"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fr-CH" sz="1100" b="0" i="0" u="none" strike="noStrike" dirty="0" err="1" smtClean="0">
                          <a:solidFill>
                            <a:schemeClr val="dk1"/>
                          </a:solidFill>
                          <a:effectLst/>
                          <a:latin typeface="+mn-lt"/>
                        </a:rPr>
                        <a:t>Logistics</a:t>
                      </a:r>
                      <a:r>
                        <a:rPr lang="fr-CH" sz="1100" b="0" i="0" u="none" strike="noStrike" baseline="0" dirty="0" smtClean="0">
                          <a:solidFill>
                            <a:schemeClr val="dk1"/>
                          </a:solidFill>
                          <a:effectLst/>
                          <a:latin typeface="+mn-lt"/>
                        </a:rPr>
                        <a:t> &amp; Storage</a:t>
                      </a:r>
                      <a:endParaRPr lang="en-GB" sz="1100" b="0" i="0" u="none" strike="noStrike" dirty="0">
                        <a:solidFill>
                          <a:srgbClr val="000000"/>
                        </a:solidFill>
                        <a:effectLst/>
                        <a:latin typeface="Calibri" panose="020F0502020204030204" pitchFamily="34" charset="0"/>
                      </a:endParaRPr>
                    </a:p>
                  </a:txBody>
                  <a:tcPr marL="7620" marR="7620" marT="7620" marB="0" anchor="b"/>
                </a:tc>
              </a:tr>
              <a:tr h="326109">
                <a:tc>
                  <a:txBody>
                    <a:bodyPr/>
                    <a:lstStyle/>
                    <a:p>
                      <a:pPr algn="l" fontAlgn="b"/>
                      <a:r>
                        <a:rPr lang="en-GB" sz="1100" u="none" strike="noStrike" dirty="0" smtClean="0">
                          <a:effectLst/>
                        </a:rPr>
                        <a:t>WP17.10</a:t>
                      </a:r>
                      <a:endParaRPr lang="en-GB"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fr-CH" sz="1100" b="0" i="0" u="none" strike="noStrike" dirty="0" err="1" smtClean="0">
                          <a:solidFill>
                            <a:schemeClr val="dk1"/>
                          </a:solidFill>
                          <a:effectLst/>
                          <a:latin typeface="+mn-lt"/>
                        </a:rPr>
                        <a:t>Safety</a:t>
                      </a:r>
                      <a:endParaRPr lang="en-GB" sz="1100" b="0" i="0" u="none" strike="noStrike" dirty="0">
                        <a:solidFill>
                          <a:srgbClr val="000000"/>
                        </a:solidFill>
                        <a:effectLst/>
                        <a:latin typeface="Calibri" panose="020F0502020204030204" pitchFamily="34" charset="0"/>
                      </a:endParaRPr>
                    </a:p>
                  </a:txBody>
                  <a:tcPr marL="7620" marR="7620" marT="7620" marB="0" anchor="b"/>
                </a:tc>
              </a:tr>
            </a:tbl>
          </a:graphicData>
        </a:graphic>
      </p:graphicFrame>
      <p:sp>
        <p:nvSpPr>
          <p:cNvPr id="9" name="Rounded Rectangle 8"/>
          <p:cNvSpPr/>
          <p:nvPr/>
        </p:nvSpPr>
        <p:spPr>
          <a:xfrm>
            <a:off x="7169075" y="5422392"/>
            <a:ext cx="1575697" cy="699445"/>
          </a:xfrm>
          <a:prstGeom prst="roundRect">
            <a:avLst/>
          </a:prstGeom>
          <a:ln>
            <a:noFill/>
          </a:ln>
        </p:spPr>
        <p:style>
          <a:lnRef idx="1">
            <a:schemeClr val="accent4"/>
          </a:lnRef>
          <a:fillRef idx="3">
            <a:schemeClr val="accent4"/>
          </a:fillRef>
          <a:effectRef idx="2">
            <a:schemeClr val="accent4"/>
          </a:effectRef>
          <a:fontRef idx="minor">
            <a:schemeClr val="lt1"/>
          </a:fontRef>
        </p:style>
        <p:txBody>
          <a:bodyPr rtlCol="0" anchor="ctr"/>
          <a:lstStyle/>
          <a:p>
            <a:pPr algn="ctr"/>
            <a:r>
              <a:rPr lang="fr-CH" sz="1200" b="1" dirty="0" smtClean="0"/>
              <a:t>Source: </a:t>
            </a:r>
            <a:r>
              <a:rPr lang="fr-CH" sz="1200" dirty="0" smtClean="0"/>
              <a:t>HL-LHC </a:t>
            </a:r>
            <a:r>
              <a:rPr lang="fr-CH" sz="1200" dirty="0" err="1" smtClean="0"/>
              <a:t>Conceptual</a:t>
            </a:r>
            <a:r>
              <a:rPr lang="fr-CH" sz="1200" dirty="0" smtClean="0"/>
              <a:t> </a:t>
            </a:r>
            <a:r>
              <a:rPr lang="fr-CH" sz="1200" dirty="0" err="1" smtClean="0"/>
              <a:t>Specs</a:t>
            </a:r>
            <a:r>
              <a:rPr lang="fr-CH" sz="1200" dirty="0" smtClean="0"/>
              <a:t>.</a:t>
            </a:r>
            <a:endParaRPr lang="en-GB" sz="1200" dirty="0"/>
          </a:p>
        </p:txBody>
      </p:sp>
    </p:spTree>
    <p:extLst>
      <p:ext uri="{BB962C8B-B14F-4D97-AF65-F5344CB8AC3E}">
        <p14:creationId xmlns:p14="http://schemas.microsoft.com/office/powerpoint/2010/main" val="107173568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31</a:t>
            </a:fld>
            <a:endParaRPr lang="en-US"/>
          </a:p>
        </p:txBody>
      </p:sp>
      <p:sp>
        <p:nvSpPr>
          <p:cNvPr id="3" name="Title 2"/>
          <p:cNvSpPr>
            <a:spLocks noGrp="1"/>
          </p:cNvSpPr>
          <p:nvPr>
            <p:ph type="title"/>
          </p:nvPr>
        </p:nvSpPr>
        <p:spPr/>
        <p:txBody>
          <a:bodyPr/>
          <a:lstStyle/>
          <a:p>
            <a:r>
              <a:rPr lang="fr-CH" dirty="0" smtClean="0"/>
              <a:t>P1 </a:t>
            </a:r>
            <a:r>
              <a:rPr lang="fr-CH" dirty="0" err="1" smtClean="0"/>
              <a:t>Layout</a:t>
            </a:r>
            <a:endParaRPr lang="en-GB" dirty="0"/>
          </a:p>
        </p:txBody>
      </p:sp>
      <p:sp>
        <p:nvSpPr>
          <p:cNvPr id="5" name="Footer Placeholder 4"/>
          <p:cNvSpPr>
            <a:spLocks noGrp="1"/>
          </p:cNvSpPr>
          <p:nvPr>
            <p:ph type="ftr" sz="quarter" idx="3"/>
          </p:nvPr>
        </p:nvSpPr>
        <p:spPr/>
        <p:txBody>
          <a:bodyPr/>
          <a:lstStyle/>
          <a:p>
            <a:endParaRPr lang="en-GB" dirty="0"/>
          </a:p>
        </p:txBody>
      </p:sp>
      <p:pic>
        <p:nvPicPr>
          <p:cNvPr id="7" name="Picture 6"/>
          <p:cNvPicPr>
            <a:picLocks noChangeAspect="1"/>
          </p:cNvPicPr>
          <p:nvPr/>
        </p:nvPicPr>
        <p:blipFill>
          <a:blip r:embed="rId2"/>
          <a:stretch>
            <a:fillRect/>
          </a:stretch>
        </p:blipFill>
        <p:spPr>
          <a:xfrm>
            <a:off x="1026641" y="996328"/>
            <a:ext cx="7295221" cy="4885483"/>
          </a:xfrm>
          <a:prstGeom prst="rect">
            <a:avLst/>
          </a:prstGeom>
        </p:spPr>
      </p:pic>
    </p:spTree>
    <p:extLst>
      <p:ext uri="{BB962C8B-B14F-4D97-AF65-F5344CB8AC3E}">
        <p14:creationId xmlns:p14="http://schemas.microsoft.com/office/powerpoint/2010/main" val="25254969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32</a:t>
            </a:fld>
            <a:endParaRPr lang="en-US"/>
          </a:p>
        </p:txBody>
      </p:sp>
      <p:sp>
        <p:nvSpPr>
          <p:cNvPr id="3" name="Title 2"/>
          <p:cNvSpPr>
            <a:spLocks noGrp="1"/>
          </p:cNvSpPr>
          <p:nvPr>
            <p:ph type="title"/>
          </p:nvPr>
        </p:nvSpPr>
        <p:spPr/>
        <p:txBody>
          <a:bodyPr/>
          <a:lstStyle/>
          <a:p>
            <a:r>
              <a:rPr lang="fr-CH" dirty="0" smtClean="0"/>
              <a:t>P5 </a:t>
            </a:r>
            <a:r>
              <a:rPr lang="fr-CH" dirty="0" err="1" smtClean="0"/>
              <a:t>Layout</a:t>
            </a:r>
            <a:endParaRPr lang="en-GB" dirty="0"/>
          </a:p>
        </p:txBody>
      </p:sp>
      <p:sp>
        <p:nvSpPr>
          <p:cNvPr id="5" name="Footer Placeholder 4"/>
          <p:cNvSpPr>
            <a:spLocks noGrp="1"/>
          </p:cNvSpPr>
          <p:nvPr>
            <p:ph type="ftr" sz="quarter" idx="3"/>
          </p:nvPr>
        </p:nvSpPr>
        <p:spPr/>
        <p:txBody>
          <a:bodyPr/>
          <a:lstStyle/>
          <a:p>
            <a:endParaRPr lang="en-GB" dirty="0"/>
          </a:p>
        </p:txBody>
      </p:sp>
      <p:pic>
        <p:nvPicPr>
          <p:cNvPr id="6" name="Picture 5"/>
          <p:cNvPicPr>
            <a:picLocks noChangeAspect="1"/>
          </p:cNvPicPr>
          <p:nvPr/>
        </p:nvPicPr>
        <p:blipFill>
          <a:blip r:embed="rId2"/>
          <a:stretch>
            <a:fillRect/>
          </a:stretch>
        </p:blipFill>
        <p:spPr>
          <a:xfrm>
            <a:off x="1330304" y="1079084"/>
            <a:ext cx="6343113" cy="5103124"/>
          </a:xfrm>
          <a:prstGeom prst="rect">
            <a:avLst/>
          </a:prstGeom>
        </p:spPr>
      </p:pic>
    </p:spTree>
    <p:extLst>
      <p:ext uri="{BB962C8B-B14F-4D97-AF65-F5344CB8AC3E}">
        <p14:creationId xmlns:p14="http://schemas.microsoft.com/office/powerpoint/2010/main" val="16594988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2274956" y="6136894"/>
            <a:ext cx="5681967" cy="365125"/>
          </a:xfrm>
        </p:spPr>
        <p:txBody>
          <a:bodyPr/>
          <a:lstStyle/>
          <a:p>
            <a:r>
              <a:rPr lang="en-US" smtClean="0"/>
              <a:t>Author DPT-GRP</a:t>
            </a:r>
            <a:endParaRPr lang="en-US" dirty="0"/>
          </a:p>
        </p:txBody>
      </p:sp>
      <p:sp>
        <p:nvSpPr>
          <p:cNvPr id="4" name="Slide Number Placeholder 3"/>
          <p:cNvSpPr>
            <a:spLocks noGrp="1"/>
          </p:cNvSpPr>
          <p:nvPr>
            <p:ph type="sldNum" sz="quarter" idx="12"/>
          </p:nvPr>
        </p:nvSpPr>
        <p:spPr>
          <a:xfrm>
            <a:off x="7956924" y="6136894"/>
            <a:ext cx="729876" cy="365125"/>
          </a:xfrm>
        </p:spPr>
        <p:txBody>
          <a:bodyPr/>
          <a:lstStyle/>
          <a:p>
            <a:fld id="{8D6C380F-326D-3C40-9EE7-7FBAB0953422}" type="slidenum">
              <a:rPr lang="en-US" smtClean="0"/>
              <a:pPr/>
              <a:t>4</a:t>
            </a:fld>
            <a:endParaRPr lang="en-US"/>
          </a:p>
        </p:txBody>
      </p:sp>
      <p:sp>
        <p:nvSpPr>
          <p:cNvPr id="93" name="Rectangle 92"/>
          <p:cNvSpPr/>
          <p:nvPr/>
        </p:nvSpPr>
        <p:spPr>
          <a:xfrm>
            <a:off x="3850967" y="2042171"/>
            <a:ext cx="2087875" cy="402410"/>
          </a:xfrm>
          <a:prstGeom prst="rect">
            <a:avLst/>
          </a:prstGeom>
          <a:solidFill>
            <a:srgbClr val="1F497D">
              <a:lumMod val="40000"/>
              <a:lumOff val="6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smtClean="0">
                <a:ln>
                  <a:noFill/>
                </a:ln>
                <a:solidFill>
                  <a:srgbClr val="FFFFFF"/>
                </a:solidFill>
                <a:effectLst/>
                <a:uLnTx/>
                <a:uFillTx/>
                <a:latin typeface="Times New Roman" panose="02020603050405020304" pitchFamily="18" charset="0"/>
                <a:ea typeface="+mn-ea"/>
                <a:cs typeface="Times New Roman" panose="02020603050405020304" pitchFamily="18" charset="0"/>
              </a:rPr>
              <a:t>DF(X-M</a:t>
            </a:r>
            <a:r>
              <a:rPr kumimoji="0" lang="en-GB" sz="11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 +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SC Link DSH </a:t>
            </a:r>
            <a:r>
              <a:rPr kumimoji="0" lang="en-GB" sz="1100" b="1" i="0" u="none" strike="noStrike" kern="0" cap="none" spc="0" normalizeH="0" baseline="0" noProof="0" smtClean="0">
                <a:ln>
                  <a:noFill/>
                </a:ln>
                <a:solidFill>
                  <a:srgbClr val="FFFFFF"/>
                </a:solidFill>
                <a:effectLst/>
                <a:uLnTx/>
                <a:uFillTx/>
                <a:latin typeface="Times New Roman" panose="02020603050405020304" pitchFamily="18" charset="0"/>
                <a:ea typeface="+mn-ea"/>
                <a:cs typeface="Times New Roman" panose="02020603050405020304" pitchFamily="18" charset="0"/>
              </a:rPr>
              <a:t>(X-M</a:t>
            </a:r>
            <a:r>
              <a:rPr kumimoji="0" lang="en-GB" sz="11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a:t>
            </a:r>
          </a:p>
        </p:txBody>
      </p:sp>
      <p:grpSp>
        <p:nvGrpSpPr>
          <p:cNvPr id="94" name="Group 93"/>
          <p:cNvGrpSpPr/>
          <p:nvPr/>
        </p:nvGrpSpPr>
        <p:grpSpPr>
          <a:xfrm>
            <a:off x="3850967" y="743094"/>
            <a:ext cx="1656409" cy="928521"/>
            <a:chOff x="3158841" y="681024"/>
            <a:chExt cx="1656409" cy="928521"/>
          </a:xfrm>
          <a:solidFill>
            <a:srgbClr val="1F497D">
              <a:lumMod val="40000"/>
              <a:lumOff val="60000"/>
            </a:srgbClr>
          </a:solidFill>
        </p:grpSpPr>
        <p:sp>
          <p:nvSpPr>
            <p:cNvPr id="95" name="Rectangle 94"/>
            <p:cNvSpPr/>
            <p:nvPr/>
          </p:nvSpPr>
          <p:spPr>
            <a:xfrm>
              <a:off x="3158842" y="681024"/>
              <a:ext cx="1275636" cy="362563"/>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Cryo line IR+MS</a:t>
              </a:r>
            </a:p>
          </p:txBody>
        </p:sp>
        <p:sp>
          <p:nvSpPr>
            <p:cNvPr id="96" name="Rectangle 95"/>
            <p:cNvSpPr/>
            <p:nvPr/>
          </p:nvSpPr>
          <p:spPr>
            <a:xfrm>
              <a:off x="3158841" y="1099766"/>
              <a:ext cx="1656409" cy="226800"/>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Alignment</a:t>
              </a:r>
            </a:p>
          </p:txBody>
        </p:sp>
        <p:sp>
          <p:nvSpPr>
            <p:cNvPr id="97" name="Rectangle 96"/>
            <p:cNvSpPr/>
            <p:nvPr/>
          </p:nvSpPr>
          <p:spPr>
            <a:xfrm>
              <a:off x="3158841" y="1382745"/>
              <a:ext cx="1656409" cy="226800"/>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QPS2</a:t>
              </a:r>
            </a:p>
          </p:txBody>
        </p:sp>
      </p:grpSp>
      <p:sp>
        <p:nvSpPr>
          <p:cNvPr id="98" name="Rectangle 97"/>
          <p:cNvSpPr/>
          <p:nvPr/>
        </p:nvSpPr>
        <p:spPr>
          <a:xfrm>
            <a:off x="219921" y="664445"/>
            <a:ext cx="3168000" cy="1080000"/>
          </a:xfrm>
          <a:prstGeom prst="rect">
            <a:avLst/>
          </a:prstGeom>
          <a:solidFill>
            <a:srgbClr val="1F497D">
              <a:lumMod val="40000"/>
              <a:lumOff val="6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Magnet system</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MQXFA MQXFB, MBXF, MBRD, MQYY,</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 Q5 1.9, Q6 1.9</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MCBXFB, MCBXFA, MQSXF, MCTXF, MCTSXF, MCDXF, MCDSXF, MCOXF, MCOSXF, MCSXF,MCSSXF, MCBRD, MCBYY</a:t>
            </a:r>
          </a:p>
        </p:txBody>
      </p:sp>
      <p:sp>
        <p:nvSpPr>
          <p:cNvPr id="99" name="Rectangle 98"/>
          <p:cNvSpPr/>
          <p:nvPr/>
        </p:nvSpPr>
        <p:spPr>
          <a:xfrm>
            <a:off x="219921" y="2430387"/>
            <a:ext cx="3168000" cy="270000"/>
          </a:xfrm>
          <a:prstGeom prst="rect">
            <a:avLst/>
          </a:prstGeom>
          <a:solidFill>
            <a:srgbClr val="1F497D">
              <a:lumMod val="40000"/>
              <a:lumOff val="6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Beam vacuum</a:t>
            </a:r>
          </a:p>
        </p:txBody>
      </p:sp>
      <p:sp>
        <p:nvSpPr>
          <p:cNvPr id="100" name="Rectangle 99"/>
          <p:cNvSpPr/>
          <p:nvPr/>
        </p:nvSpPr>
        <p:spPr>
          <a:xfrm>
            <a:off x="219921" y="1799099"/>
            <a:ext cx="3168000" cy="270000"/>
          </a:xfrm>
          <a:prstGeom prst="rect">
            <a:avLst/>
          </a:prstGeom>
          <a:solidFill>
            <a:srgbClr val="1F497D">
              <a:lumMod val="40000"/>
              <a:lumOff val="6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TAXS, TAXN</a:t>
            </a:r>
          </a:p>
        </p:txBody>
      </p:sp>
      <p:grpSp>
        <p:nvGrpSpPr>
          <p:cNvPr id="101" name="Group 100"/>
          <p:cNvGrpSpPr/>
          <p:nvPr/>
        </p:nvGrpSpPr>
        <p:grpSpPr>
          <a:xfrm>
            <a:off x="104371" y="373267"/>
            <a:ext cx="2976172" cy="252001"/>
            <a:chOff x="-11372" y="1412814"/>
            <a:chExt cx="3062021" cy="400046"/>
          </a:xfrm>
        </p:grpSpPr>
        <p:sp>
          <p:nvSpPr>
            <p:cNvPr id="102" name="Rectangle 101"/>
            <p:cNvSpPr/>
            <p:nvPr/>
          </p:nvSpPr>
          <p:spPr>
            <a:xfrm>
              <a:off x="-11372" y="1412814"/>
              <a:ext cx="2363808" cy="400044"/>
            </a:xfrm>
            <a:prstGeom prst="rect">
              <a:avLst/>
            </a:prstGeom>
            <a:solidFill>
              <a:sysClr val="windowText" lastClr="0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Interaction Region and MS</a:t>
              </a:r>
            </a:p>
          </p:txBody>
        </p:sp>
        <p:sp>
          <p:nvSpPr>
            <p:cNvPr id="103" name="Rectangle 102"/>
            <p:cNvSpPr/>
            <p:nvPr/>
          </p:nvSpPr>
          <p:spPr>
            <a:xfrm>
              <a:off x="2293584" y="1412816"/>
              <a:ext cx="757064" cy="400044"/>
            </a:xfrm>
            <a:prstGeom prst="rect">
              <a:avLst/>
            </a:prstGeom>
            <a:solidFill>
              <a:schemeClr val="tx1">
                <a:lumMod val="60000"/>
                <a:lumOff val="4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IP 1,5</a:t>
              </a:r>
            </a:p>
          </p:txBody>
        </p:sp>
      </p:grpSp>
      <p:sp>
        <p:nvSpPr>
          <p:cNvPr id="104" name="Rectangle 103"/>
          <p:cNvSpPr/>
          <p:nvPr/>
        </p:nvSpPr>
        <p:spPr>
          <a:xfrm>
            <a:off x="219921" y="2108394"/>
            <a:ext cx="3168000" cy="270000"/>
          </a:xfrm>
          <a:prstGeom prst="rect">
            <a:avLst/>
          </a:prstGeom>
          <a:solidFill>
            <a:srgbClr val="1F497D">
              <a:lumMod val="40000"/>
              <a:lumOff val="6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Collimation (TCTPM, TCL, TCLM, TCTP)</a:t>
            </a:r>
          </a:p>
        </p:txBody>
      </p:sp>
      <p:sp>
        <p:nvSpPr>
          <p:cNvPr id="105" name="Rectangle 104"/>
          <p:cNvSpPr/>
          <p:nvPr/>
        </p:nvSpPr>
        <p:spPr>
          <a:xfrm>
            <a:off x="219921" y="2750671"/>
            <a:ext cx="3168000" cy="334369"/>
          </a:xfrm>
          <a:prstGeom prst="rect">
            <a:avLst/>
          </a:prstGeom>
          <a:solidFill>
            <a:srgbClr val="1F497D">
              <a:lumMod val="40000"/>
              <a:lumOff val="6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Beam diagnostic</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BPMSQW, BMPSQ, BPMSQT, BMLC</a:t>
            </a:r>
          </a:p>
        </p:txBody>
      </p:sp>
      <p:cxnSp>
        <p:nvCxnSpPr>
          <p:cNvPr id="106" name="Elbow Connector 105"/>
          <p:cNvCxnSpPr>
            <a:stCxn id="102" idx="1"/>
            <a:endCxn id="98" idx="1"/>
          </p:cNvCxnSpPr>
          <p:nvPr/>
        </p:nvCxnSpPr>
        <p:spPr>
          <a:xfrm rot="10800000" flipH="1" flipV="1">
            <a:off x="104371" y="499267"/>
            <a:ext cx="115550" cy="705178"/>
          </a:xfrm>
          <a:prstGeom prst="bentConnector3">
            <a:avLst>
              <a:gd name="adj1" fmla="val -36929"/>
            </a:avLst>
          </a:prstGeom>
          <a:noFill/>
          <a:ln w="9525" cap="flat" cmpd="sng" algn="ctr">
            <a:solidFill>
              <a:srgbClr val="1F497D"/>
            </a:solidFill>
            <a:prstDash val="solid"/>
            <a:tailEnd type="arrow"/>
          </a:ln>
          <a:effectLst/>
        </p:spPr>
      </p:cxnSp>
      <p:cxnSp>
        <p:nvCxnSpPr>
          <p:cNvPr id="107" name="Elbow Connector 106"/>
          <p:cNvCxnSpPr>
            <a:stCxn id="102" idx="1"/>
            <a:endCxn id="99" idx="1"/>
          </p:cNvCxnSpPr>
          <p:nvPr/>
        </p:nvCxnSpPr>
        <p:spPr>
          <a:xfrm rot="10800000" flipH="1" flipV="1">
            <a:off x="104371" y="499267"/>
            <a:ext cx="115550" cy="2066120"/>
          </a:xfrm>
          <a:prstGeom prst="bentConnector3">
            <a:avLst>
              <a:gd name="adj1" fmla="val -27257"/>
            </a:avLst>
          </a:prstGeom>
          <a:noFill/>
          <a:ln w="9525" cap="flat" cmpd="sng" algn="ctr">
            <a:solidFill>
              <a:srgbClr val="1F497D"/>
            </a:solidFill>
            <a:prstDash val="solid"/>
            <a:tailEnd type="arrow"/>
          </a:ln>
          <a:effectLst/>
        </p:spPr>
      </p:cxnSp>
      <p:cxnSp>
        <p:nvCxnSpPr>
          <p:cNvPr id="108" name="Elbow Connector 107"/>
          <p:cNvCxnSpPr>
            <a:stCxn id="102" idx="1"/>
            <a:endCxn id="100" idx="1"/>
          </p:cNvCxnSpPr>
          <p:nvPr/>
        </p:nvCxnSpPr>
        <p:spPr>
          <a:xfrm rot="10800000" flipH="1" flipV="1">
            <a:off x="104371" y="499267"/>
            <a:ext cx="115550" cy="1434832"/>
          </a:xfrm>
          <a:prstGeom prst="bentConnector3">
            <a:avLst>
              <a:gd name="adj1" fmla="val -31653"/>
            </a:avLst>
          </a:prstGeom>
          <a:noFill/>
          <a:ln w="9525" cap="flat" cmpd="sng" algn="ctr">
            <a:solidFill>
              <a:srgbClr val="1F497D"/>
            </a:solidFill>
            <a:prstDash val="solid"/>
            <a:tailEnd type="arrow"/>
          </a:ln>
          <a:effectLst/>
        </p:spPr>
      </p:cxnSp>
      <p:cxnSp>
        <p:nvCxnSpPr>
          <p:cNvPr id="109" name="Elbow Connector 108"/>
          <p:cNvCxnSpPr>
            <a:stCxn id="102" idx="1"/>
            <a:endCxn id="104" idx="1"/>
          </p:cNvCxnSpPr>
          <p:nvPr/>
        </p:nvCxnSpPr>
        <p:spPr>
          <a:xfrm rot="10800000" flipH="1" flipV="1">
            <a:off x="104371" y="499266"/>
            <a:ext cx="115550" cy="1744127"/>
          </a:xfrm>
          <a:prstGeom prst="bentConnector3">
            <a:avLst>
              <a:gd name="adj1" fmla="val -39566"/>
            </a:avLst>
          </a:prstGeom>
          <a:noFill/>
          <a:ln w="9525" cap="flat" cmpd="sng" algn="ctr">
            <a:solidFill>
              <a:srgbClr val="1F497D"/>
            </a:solidFill>
            <a:prstDash val="solid"/>
            <a:tailEnd type="arrow"/>
          </a:ln>
          <a:effectLst/>
        </p:spPr>
      </p:cxnSp>
      <p:cxnSp>
        <p:nvCxnSpPr>
          <p:cNvPr id="110" name="Elbow Connector 109"/>
          <p:cNvCxnSpPr>
            <a:stCxn id="102" idx="1"/>
            <a:endCxn id="105" idx="1"/>
          </p:cNvCxnSpPr>
          <p:nvPr/>
        </p:nvCxnSpPr>
        <p:spPr>
          <a:xfrm rot="10800000" flipH="1" flipV="1">
            <a:off x="104371" y="499266"/>
            <a:ext cx="115550" cy="2418589"/>
          </a:xfrm>
          <a:prstGeom prst="bentConnector3">
            <a:avLst>
              <a:gd name="adj1" fmla="val -31653"/>
            </a:avLst>
          </a:prstGeom>
          <a:noFill/>
          <a:ln w="9525" cap="flat" cmpd="sng" algn="ctr">
            <a:solidFill>
              <a:srgbClr val="1F497D"/>
            </a:solidFill>
            <a:prstDash val="solid"/>
            <a:tailEnd type="arrow"/>
          </a:ln>
          <a:effectLst/>
        </p:spPr>
      </p:cxnSp>
      <p:grpSp>
        <p:nvGrpSpPr>
          <p:cNvPr id="111" name="Group 110"/>
          <p:cNvGrpSpPr/>
          <p:nvPr/>
        </p:nvGrpSpPr>
        <p:grpSpPr>
          <a:xfrm>
            <a:off x="237552" y="4605933"/>
            <a:ext cx="3408295" cy="252000"/>
            <a:chOff x="33532" y="1412816"/>
            <a:chExt cx="2901368" cy="308118"/>
          </a:xfrm>
        </p:grpSpPr>
        <p:sp>
          <p:nvSpPr>
            <p:cNvPr id="112" name="Rectangle 111"/>
            <p:cNvSpPr/>
            <p:nvPr/>
          </p:nvSpPr>
          <p:spPr>
            <a:xfrm>
              <a:off x="33532" y="1412816"/>
              <a:ext cx="2318854" cy="308118"/>
            </a:xfrm>
            <a:prstGeom prst="rect">
              <a:avLst/>
            </a:prstGeom>
            <a:solidFill>
              <a:sysClr val="windowText" lastClr="000000">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 </a:t>
              </a: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DS Collimation  for ion </a:t>
              </a:r>
            </a:p>
          </p:txBody>
        </p:sp>
        <p:sp>
          <p:nvSpPr>
            <p:cNvPr id="113" name="Rectangle 112"/>
            <p:cNvSpPr/>
            <p:nvPr/>
          </p:nvSpPr>
          <p:spPr>
            <a:xfrm>
              <a:off x="2359133" y="1412816"/>
              <a:ext cx="575767" cy="308117"/>
            </a:xfrm>
            <a:prstGeom prst="rect">
              <a:avLst/>
            </a:prstGeom>
            <a:solidFill>
              <a:schemeClr val="tx1">
                <a:lumMod val="60000"/>
                <a:lumOff val="4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IP 2</a:t>
              </a:r>
            </a:p>
          </p:txBody>
        </p:sp>
      </p:grpSp>
      <p:sp>
        <p:nvSpPr>
          <p:cNvPr id="114" name="Rectangle 113"/>
          <p:cNvSpPr/>
          <p:nvPr/>
        </p:nvSpPr>
        <p:spPr>
          <a:xfrm>
            <a:off x="462772" y="5175089"/>
            <a:ext cx="2916000" cy="216001"/>
          </a:xfrm>
          <a:prstGeom prst="rect">
            <a:avLst/>
          </a:prstGeom>
          <a:solidFill>
            <a:srgbClr val="9BBB59">
              <a:lumMod val="60000"/>
              <a:lumOff val="4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H.F. dipoles</a:t>
            </a:r>
          </a:p>
        </p:txBody>
      </p:sp>
      <p:sp>
        <p:nvSpPr>
          <p:cNvPr id="115" name="Rectangle 114"/>
          <p:cNvSpPr/>
          <p:nvPr/>
        </p:nvSpPr>
        <p:spPr>
          <a:xfrm>
            <a:off x="462772" y="4916329"/>
            <a:ext cx="2916000" cy="216001"/>
          </a:xfrm>
          <a:prstGeom prst="rect">
            <a:avLst/>
          </a:prstGeom>
          <a:solidFill>
            <a:srgbClr val="9BBB59">
              <a:lumMod val="60000"/>
              <a:lumOff val="4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smtClean="0">
                <a:ln>
                  <a:noFill/>
                </a:ln>
                <a:solidFill>
                  <a:srgbClr val="FFFFFF"/>
                </a:solidFill>
                <a:effectLst/>
                <a:uLnTx/>
                <a:uFillTx/>
                <a:latin typeface="Times New Roman" panose="02020603050405020304" pitchFamily="18" charset="0"/>
                <a:ea typeface="+mn-ea"/>
                <a:cs typeface="Times New Roman" panose="02020603050405020304" pitchFamily="18" charset="0"/>
              </a:rPr>
              <a:t>Cryo-bypass </a:t>
            </a: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 TCLD</a:t>
            </a:r>
          </a:p>
        </p:txBody>
      </p:sp>
      <p:cxnSp>
        <p:nvCxnSpPr>
          <p:cNvPr id="116" name="Elbow Connector 115"/>
          <p:cNvCxnSpPr>
            <a:stCxn id="112" idx="1"/>
            <a:endCxn id="115" idx="1"/>
          </p:cNvCxnSpPr>
          <p:nvPr/>
        </p:nvCxnSpPr>
        <p:spPr>
          <a:xfrm rot="10800000" flipH="1" flipV="1">
            <a:off x="237552" y="4731932"/>
            <a:ext cx="225220" cy="292397"/>
          </a:xfrm>
          <a:prstGeom prst="bentConnector3">
            <a:avLst>
              <a:gd name="adj1" fmla="val -45352"/>
            </a:avLst>
          </a:prstGeom>
          <a:noFill/>
          <a:ln w="9525" cap="flat" cmpd="sng" algn="ctr">
            <a:solidFill>
              <a:sysClr val="windowText" lastClr="000000"/>
            </a:solidFill>
            <a:prstDash val="solid"/>
            <a:tailEnd type="arrow"/>
          </a:ln>
          <a:effectLst/>
        </p:spPr>
      </p:cxnSp>
      <p:cxnSp>
        <p:nvCxnSpPr>
          <p:cNvPr id="117" name="Elbow Connector 116"/>
          <p:cNvCxnSpPr>
            <a:stCxn id="103" idx="3"/>
            <a:endCxn id="95" idx="1"/>
          </p:cNvCxnSpPr>
          <p:nvPr/>
        </p:nvCxnSpPr>
        <p:spPr>
          <a:xfrm>
            <a:off x="3080543" y="499268"/>
            <a:ext cx="770425" cy="425108"/>
          </a:xfrm>
          <a:prstGeom prst="bentConnector3">
            <a:avLst>
              <a:gd name="adj1" fmla="val 50000"/>
            </a:avLst>
          </a:prstGeom>
          <a:noFill/>
          <a:ln w="9525" cap="flat" cmpd="sng" algn="ctr">
            <a:solidFill>
              <a:srgbClr val="1F497D"/>
            </a:solidFill>
            <a:prstDash val="solid"/>
            <a:tailEnd type="arrow"/>
          </a:ln>
          <a:effectLst/>
        </p:spPr>
      </p:cxnSp>
      <p:cxnSp>
        <p:nvCxnSpPr>
          <p:cNvPr id="118" name="Elbow Connector 117"/>
          <p:cNvCxnSpPr>
            <a:stCxn id="103" idx="3"/>
            <a:endCxn id="96" idx="1"/>
          </p:cNvCxnSpPr>
          <p:nvPr/>
        </p:nvCxnSpPr>
        <p:spPr>
          <a:xfrm>
            <a:off x="3080543" y="499268"/>
            <a:ext cx="770424" cy="775968"/>
          </a:xfrm>
          <a:prstGeom prst="bentConnector3">
            <a:avLst>
              <a:gd name="adj1" fmla="val 50000"/>
            </a:avLst>
          </a:prstGeom>
          <a:noFill/>
          <a:ln w="9525" cap="flat" cmpd="sng" algn="ctr">
            <a:solidFill>
              <a:srgbClr val="1F497D"/>
            </a:solidFill>
            <a:prstDash val="solid"/>
            <a:tailEnd type="arrow"/>
          </a:ln>
          <a:effectLst/>
        </p:spPr>
      </p:cxnSp>
      <p:cxnSp>
        <p:nvCxnSpPr>
          <p:cNvPr id="119" name="Elbow Connector 118"/>
          <p:cNvCxnSpPr>
            <a:stCxn id="103" idx="3"/>
            <a:endCxn id="97" idx="1"/>
          </p:cNvCxnSpPr>
          <p:nvPr/>
        </p:nvCxnSpPr>
        <p:spPr>
          <a:xfrm>
            <a:off x="3080543" y="499268"/>
            <a:ext cx="770424" cy="1058947"/>
          </a:xfrm>
          <a:prstGeom prst="bentConnector3">
            <a:avLst>
              <a:gd name="adj1" fmla="val 50000"/>
            </a:avLst>
          </a:prstGeom>
          <a:noFill/>
          <a:ln w="9525" cap="flat" cmpd="sng" algn="ctr">
            <a:solidFill>
              <a:srgbClr val="1F497D"/>
            </a:solidFill>
            <a:prstDash val="solid"/>
            <a:tailEnd type="arrow"/>
          </a:ln>
          <a:effectLst/>
        </p:spPr>
      </p:cxnSp>
      <p:cxnSp>
        <p:nvCxnSpPr>
          <p:cNvPr id="120" name="Elbow Connector 119"/>
          <p:cNvCxnSpPr>
            <a:stCxn id="103" idx="3"/>
            <a:endCxn id="93" idx="1"/>
          </p:cNvCxnSpPr>
          <p:nvPr/>
        </p:nvCxnSpPr>
        <p:spPr>
          <a:xfrm>
            <a:off x="3080543" y="499268"/>
            <a:ext cx="770424" cy="1744108"/>
          </a:xfrm>
          <a:prstGeom prst="bentConnector3">
            <a:avLst>
              <a:gd name="adj1" fmla="val 50000"/>
            </a:avLst>
          </a:prstGeom>
          <a:noFill/>
          <a:ln w="9525" cap="flat" cmpd="sng" algn="ctr">
            <a:solidFill>
              <a:srgbClr val="1F497D"/>
            </a:solidFill>
            <a:prstDash val="solid"/>
            <a:tailEnd type="arrow"/>
          </a:ln>
          <a:effectLst/>
        </p:spPr>
      </p:cxnSp>
      <p:sp>
        <p:nvSpPr>
          <p:cNvPr id="121" name="Rectangle 120"/>
          <p:cNvSpPr/>
          <p:nvPr/>
        </p:nvSpPr>
        <p:spPr>
          <a:xfrm>
            <a:off x="6709143" y="2036582"/>
            <a:ext cx="1620000" cy="413589"/>
          </a:xfrm>
          <a:prstGeom prst="rect">
            <a:avLst/>
          </a:prstGeom>
          <a:solidFill>
            <a:srgbClr val="1F497D">
              <a:lumMod val="40000"/>
              <a:lumOff val="6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smtClean="0">
                <a:ln>
                  <a:noFill/>
                </a:ln>
                <a:solidFill>
                  <a:srgbClr val="FFFFFF"/>
                </a:solidFill>
                <a:effectLst/>
                <a:uLnTx/>
                <a:uFillTx/>
                <a:latin typeface="Times New Roman" panose="02020603050405020304" pitchFamily="18" charset="0"/>
                <a:ea typeface="+mn-ea"/>
                <a:cs typeface="Times New Roman" panose="02020603050405020304" pitchFamily="18" charset="0"/>
              </a:rPr>
              <a:t>DFH(X-M</a:t>
            </a: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 +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 Power converters</a:t>
            </a:r>
          </a:p>
        </p:txBody>
      </p:sp>
      <p:grpSp>
        <p:nvGrpSpPr>
          <p:cNvPr id="122" name="Group 121"/>
          <p:cNvGrpSpPr/>
          <p:nvPr/>
        </p:nvGrpSpPr>
        <p:grpSpPr>
          <a:xfrm>
            <a:off x="3821687" y="5455773"/>
            <a:ext cx="2219307" cy="254254"/>
            <a:chOff x="622858" y="1591180"/>
            <a:chExt cx="2015225" cy="259450"/>
          </a:xfrm>
        </p:grpSpPr>
        <p:sp>
          <p:nvSpPr>
            <p:cNvPr id="123" name="Rectangle 122"/>
            <p:cNvSpPr/>
            <p:nvPr/>
          </p:nvSpPr>
          <p:spPr>
            <a:xfrm>
              <a:off x="622858" y="1593480"/>
              <a:ext cx="1560081" cy="257150"/>
            </a:xfrm>
            <a:prstGeom prst="rect">
              <a:avLst/>
            </a:prstGeom>
            <a:solidFill>
              <a:sysClr val="windowText" lastClr="000000">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SC link/powering</a:t>
              </a:r>
            </a:p>
          </p:txBody>
        </p:sp>
        <p:sp>
          <p:nvSpPr>
            <p:cNvPr id="124" name="Rectangle 123"/>
            <p:cNvSpPr/>
            <p:nvPr/>
          </p:nvSpPr>
          <p:spPr>
            <a:xfrm>
              <a:off x="2182939" y="1591180"/>
              <a:ext cx="455144" cy="257150"/>
            </a:xfrm>
            <a:prstGeom prst="rect">
              <a:avLst/>
            </a:prstGeom>
            <a:solidFill>
              <a:schemeClr val="tx1">
                <a:lumMod val="60000"/>
                <a:lumOff val="4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IP 7</a:t>
              </a:r>
            </a:p>
          </p:txBody>
        </p:sp>
      </p:grpSp>
      <p:sp>
        <p:nvSpPr>
          <p:cNvPr id="125" name="Rectangle 124"/>
          <p:cNvSpPr/>
          <p:nvPr/>
        </p:nvSpPr>
        <p:spPr>
          <a:xfrm>
            <a:off x="3941112" y="5772992"/>
            <a:ext cx="2099882" cy="412423"/>
          </a:xfrm>
          <a:prstGeom prst="rect">
            <a:avLst/>
          </a:prstGeom>
          <a:solidFill>
            <a:srgbClr val="9BBB59">
              <a:lumMod val="60000"/>
              <a:lumOff val="4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Hor. SC Link</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DSH + DFA</a:t>
            </a:r>
          </a:p>
        </p:txBody>
      </p:sp>
      <p:sp>
        <p:nvSpPr>
          <p:cNvPr id="126" name="Rectangle 125"/>
          <p:cNvSpPr/>
          <p:nvPr/>
        </p:nvSpPr>
        <p:spPr>
          <a:xfrm>
            <a:off x="3941110" y="6238293"/>
            <a:ext cx="2099883" cy="252000"/>
          </a:xfrm>
          <a:prstGeom prst="rect">
            <a:avLst/>
          </a:prstGeom>
          <a:solidFill>
            <a:srgbClr val="9BBB59">
              <a:lumMod val="60000"/>
              <a:lumOff val="4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Power converters</a:t>
            </a:r>
          </a:p>
        </p:txBody>
      </p:sp>
      <p:cxnSp>
        <p:nvCxnSpPr>
          <p:cNvPr id="127" name="Elbow Connector 126"/>
          <p:cNvCxnSpPr>
            <a:stCxn id="123" idx="1"/>
            <a:endCxn id="125" idx="1"/>
          </p:cNvCxnSpPr>
          <p:nvPr/>
        </p:nvCxnSpPr>
        <p:spPr>
          <a:xfrm rot="10800000" flipH="1" flipV="1">
            <a:off x="3821686" y="5584024"/>
            <a:ext cx="119425" cy="395180"/>
          </a:xfrm>
          <a:prstGeom prst="bentConnector3">
            <a:avLst>
              <a:gd name="adj1" fmla="val -42062"/>
            </a:avLst>
          </a:prstGeom>
          <a:solidFill>
            <a:srgbClr val="FFC000"/>
          </a:solidFill>
          <a:ln w="25400" cap="flat" cmpd="sng" algn="ctr">
            <a:solidFill>
              <a:srgbClr val="1F497D"/>
            </a:solidFill>
            <a:prstDash val="solid"/>
          </a:ln>
          <a:effectLst/>
        </p:spPr>
      </p:cxnSp>
      <p:cxnSp>
        <p:nvCxnSpPr>
          <p:cNvPr id="128" name="Elbow Connector 127"/>
          <p:cNvCxnSpPr>
            <a:stCxn id="123" idx="1"/>
            <a:endCxn id="126" idx="1"/>
          </p:cNvCxnSpPr>
          <p:nvPr/>
        </p:nvCxnSpPr>
        <p:spPr>
          <a:xfrm rot="10800000" flipH="1" flipV="1">
            <a:off x="3821686" y="5584026"/>
            <a:ext cx="119423" cy="780267"/>
          </a:xfrm>
          <a:prstGeom prst="bentConnector3">
            <a:avLst>
              <a:gd name="adj1" fmla="val -42855"/>
            </a:avLst>
          </a:prstGeom>
          <a:solidFill>
            <a:srgbClr val="FFC000"/>
          </a:solidFill>
          <a:ln w="25400" cap="flat" cmpd="sng" algn="ctr">
            <a:solidFill>
              <a:srgbClr val="1F497D"/>
            </a:solidFill>
            <a:prstDash val="solid"/>
          </a:ln>
          <a:effectLst/>
        </p:spPr>
      </p:cxnSp>
      <p:sp>
        <p:nvSpPr>
          <p:cNvPr id="129" name="Rectangle 128"/>
          <p:cNvSpPr/>
          <p:nvPr/>
        </p:nvSpPr>
        <p:spPr>
          <a:xfrm>
            <a:off x="3849752" y="1730127"/>
            <a:ext cx="1656409" cy="226800"/>
          </a:xfrm>
          <a:prstGeom prst="rect">
            <a:avLst/>
          </a:prstGeom>
          <a:solidFill>
            <a:srgbClr val="1F497D">
              <a:lumMod val="40000"/>
              <a:lumOff val="6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EE</a:t>
            </a:r>
          </a:p>
        </p:txBody>
      </p:sp>
      <p:sp>
        <p:nvSpPr>
          <p:cNvPr id="130" name="Left Arrow 129"/>
          <p:cNvSpPr/>
          <p:nvPr/>
        </p:nvSpPr>
        <p:spPr>
          <a:xfrm>
            <a:off x="5095073" y="845523"/>
            <a:ext cx="1259617" cy="174474"/>
          </a:xfrm>
          <a:prstGeom prst="leftArrow">
            <a:avLst/>
          </a:prstGeom>
          <a:solidFill>
            <a:srgbClr val="1F497D"/>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00" b="0" i="0" u="none" strike="noStrike" kern="0" cap="none" spc="0" normalizeH="0" baseline="0" noProof="0" dirty="0" smtClean="0">
              <a:ln>
                <a:noFill/>
              </a:ln>
              <a:solidFill>
                <a:srgbClr val="FFFFFF"/>
              </a:solidFill>
              <a:effectLst/>
              <a:uLnTx/>
              <a:uFillTx/>
              <a:latin typeface="Calibri"/>
              <a:ea typeface="+mn-ea"/>
              <a:cs typeface="+mn-cs"/>
            </a:endParaRPr>
          </a:p>
        </p:txBody>
      </p:sp>
      <p:cxnSp>
        <p:nvCxnSpPr>
          <p:cNvPr id="131" name="Elbow Connector 130"/>
          <p:cNvCxnSpPr>
            <a:stCxn id="103" idx="3"/>
            <a:endCxn id="129" idx="1"/>
          </p:cNvCxnSpPr>
          <p:nvPr/>
        </p:nvCxnSpPr>
        <p:spPr>
          <a:xfrm>
            <a:off x="3080543" y="499268"/>
            <a:ext cx="769209" cy="1344259"/>
          </a:xfrm>
          <a:prstGeom prst="bentConnector3">
            <a:avLst>
              <a:gd name="adj1" fmla="val 50000"/>
            </a:avLst>
          </a:prstGeom>
          <a:noFill/>
          <a:ln w="9525" cap="flat" cmpd="sng" algn="ctr">
            <a:solidFill>
              <a:srgbClr val="1F497D"/>
            </a:solidFill>
            <a:prstDash val="solid"/>
            <a:tailEnd type="arrow"/>
          </a:ln>
          <a:effectLst/>
        </p:spPr>
      </p:cxnSp>
      <p:sp>
        <p:nvSpPr>
          <p:cNvPr id="132" name="Rectangle 131"/>
          <p:cNvSpPr/>
          <p:nvPr/>
        </p:nvSpPr>
        <p:spPr>
          <a:xfrm>
            <a:off x="219921" y="3135022"/>
            <a:ext cx="3168000" cy="270000"/>
          </a:xfrm>
          <a:prstGeom prst="rect">
            <a:avLst/>
          </a:prstGeom>
          <a:solidFill>
            <a:srgbClr val="1F497D">
              <a:lumMod val="40000"/>
              <a:lumOff val="6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Crab Cavity Cryomodules</a:t>
            </a:r>
          </a:p>
        </p:txBody>
      </p:sp>
      <p:cxnSp>
        <p:nvCxnSpPr>
          <p:cNvPr id="133" name="Elbow Connector 132"/>
          <p:cNvCxnSpPr>
            <a:stCxn id="102" idx="1"/>
            <a:endCxn id="132" idx="1"/>
          </p:cNvCxnSpPr>
          <p:nvPr/>
        </p:nvCxnSpPr>
        <p:spPr>
          <a:xfrm rot="10800000" flipH="1" flipV="1">
            <a:off x="104371" y="499266"/>
            <a:ext cx="115550" cy="2770755"/>
          </a:xfrm>
          <a:prstGeom prst="bentConnector3">
            <a:avLst>
              <a:gd name="adj1" fmla="val -39566"/>
            </a:avLst>
          </a:prstGeom>
          <a:noFill/>
          <a:ln w="9525" cap="flat" cmpd="sng" algn="ctr">
            <a:solidFill>
              <a:srgbClr val="1F497D"/>
            </a:solidFill>
            <a:prstDash val="solid"/>
            <a:tailEnd type="arrow"/>
          </a:ln>
          <a:effectLst/>
        </p:spPr>
      </p:cxnSp>
      <p:sp>
        <p:nvSpPr>
          <p:cNvPr id="134" name="Rectangle 133"/>
          <p:cNvSpPr/>
          <p:nvPr/>
        </p:nvSpPr>
        <p:spPr>
          <a:xfrm>
            <a:off x="6752273" y="2743173"/>
            <a:ext cx="1620000" cy="748611"/>
          </a:xfrm>
          <a:prstGeom prst="rect">
            <a:avLst/>
          </a:prstGeom>
          <a:solidFill>
            <a:srgbClr val="1F497D">
              <a:lumMod val="40000"/>
              <a:lumOff val="6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RF system</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0"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Loads, circulators, RF power, </a:t>
            </a:r>
            <a:r>
              <a:rPr kumimoji="0" lang="en-GB" sz="1200" b="0"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LLRF</a:t>
            </a:r>
            <a:r>
              <a:rPr kumimoji="0" lang="en-GB" sz="1100" b="0"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 HVPS, central LLRR</a:t>
            </a:r>
          </a:p>
        </p:txBody>
      </p:sp>
      <p:cxnSp>
        <p:nvCxnSpPr>
          <p:cNvPr id="135" name="Elbow Connector 134"/>
          <p:cNvCxnSpPr>
            <a:stCxn id="112" idx="1"/>
            <a:endCxn id="114" idx="1"/>
          </p:cNvCxnSpPr>
          <p:nvPr/>
        </p:nvCxnSpPr>
        <p:spPr>
          <a:xfrm rot="10800000" flipH="1" flipV="1">
            <a:off x="237552" y="4731932"/>
            <a:ext cx="225220" cy="551157"/>
          </a:xfrm>
          <a:prstGeom prst="bentConnector3">
            <a:avLst>
              <a:gd name="adj1" fmla="val -44661"/>
            </a:avLst>
          </a:prstGeom>
          <a:noFill/>
          <a:ln w="9525" cap="flat" cmpd="sng" algn="ctr">
            <a:solidFill>
              <a:sysClr val="windowText" lastClr="000000"/>
            </a:solidFill>
            <a:prstDash val="solid"/>
            <a:tailEnd type="arrow"/>
          </a:ln>
          <a:effectLst/>
        </p:spPr>
      </p:cxnSp>
      <p:grpSp>
        <p:nvGrpSpPr>
          <p:cNvPr id="136" name="Group 135"/>
          <p:cNvGrpSpPr/>
          <p:nvPr/>
        </p:nvGrpSpPr>
        <p:grpSpPr>
          <a:xfrm>
            <a:off x="219923" y="3783925"/>
            <a:ext cx="3425924" cy="252004"/>
            <a:chOff x="81305" y="1328414"/>
            <a:chExt cx="2853595" cy="400047"/>
          </a:xfrm>
        </p:grpSpPr>
        <p:sp>
          <p:nvSpPr>
            <p:cNvPr id="137" name="Rectangle 136"/>
            <p:cNvSpPr/>
            <p:nvPr/>
          </p:nvSpPr>
          <p:spPr>
            <a:xfrm>
              <a:off x="81305" y="1328420"/>
              <a:ext cx="2307193" cy="400041"/>
            </a:xfrm>
            <a:prstGeom prst="rect">
              <a:avLst/>
            </a:prstGeom>
            <a:solidFill>
              <a:sysClr val="windowText" lastClr="0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 DS Collimation  pp (TBC RUN II) </a:t>
              </a:r>
            </a:p>
          </p:txBody>
        </p:sp>
        <p:sp>
          <p:nvSpPr>
            <p:cNvPr id="138" name="Rectangle 137"/>
            <p:cNvSpPr/>
            <p:nvPr/>
          </p:nvSpPr>
          <p:spPr>
            <a:xfrm>
              <a:off x="2361632" y="1328414"/>
              <a:ext cx="573268" cy="400046"/>
            </a:xfrm>
            <a:prstGeom prst="rect">
              <a:avLst/>
            </a:prstGeom>
            <a:solidFill>
              <a:schemeClr val="tx1">
                <a:lumMod val="60000"/>
                <a:lumOff val="4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IP 1,5</a:t>
              </a:r>
            </a:p>
          </p:txBody>
        </p:sp>
      </p:grpSp>
      <p:sp>
        <p:nvSpPr>
          <p:cNvPr id="139" name="Rectangle 138"/>
          <p:cNvSpPr/>
          <p:nvPr/>
        </p:nvSpPr>
        <p:spPr>
          <a:xfrm>
            <a:off x="459868" y="4341978"/>
            <a:ext cx="2916000" cy="216000"/>
          </a:xfrm>
          <a:prstGeom prst="rect">
            <a:avLst/>
          </a:prstGeom>
          <a:solidFill>
            <a:srgbClr val="1F497D">
              <a:lumMod val="40000"/>
              <a:lumOff val="6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H.F. dipoles</a:t>
            </a:r>
          </a:p>
        </p:txBody>
      </p:sp>
      <p:sp>
        <p:nvSpPr>
          <p:cNvPr id="140" name="Rectangle 139"/>
          <p:cNvSpPr/>
          <p:nvPr/>
        </p:nvSpPr>
        <p:spPr>
          <a:xfrm>
            <a:off x="459868" y="4079463"/>
            <a:ext cx="2916000" cy="216000"/>
          </a:xfrm>
          <a:prstGeom prst="rect">
            <a:avLst/>
          </a:prstGeom>
          <a:solidFill>
            <a:srgbClr val="1F497D">
              <a:lumMod val="40000"/>
              <a:lumOff val="6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smtClean="0">
                <a:ln>
                  <a:noFill/>
                </a:ln>
                <a:solidFill>
                  <a:srgbClr val="FFFFFF"/>
                </a:solidFill>
                <a:effectLst/>
                <a:uLnTx/>
                <a:uFillTx/>
                <a:latin typeface="Times New Roman" panose="02020603050405020304" pitchFamily="18" charset="0"/>
                <a:ea typeface="+mn-ea"/>
                <a:cs typeface="Times New Roman" panose="02020603050405020304" pitchFamily="18" charset="0"/>
              </a:rPr>
              <a:t>Cryo-bypass </a:t>
            </a: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 TCLD</a:t>
            </a:r>
          </a:p>
        </p:txBody>
      </p:sp>
      <p:cxnSp>
        <p:nvCxnSpPr>
          <p:cNvPr id="141" name="Elbow Connector 140"/>
          <p:cNvCxnSpPr>
            <a:stCxn id="137" idx="1"/>
            <a:endCxn id="140" idx="1"/>
          </p:cNvCxnSpPr>
          <p:nvPr/>
        </p:nvCxnSpPr>
        <p:spPr>
          <a:xfrm rot="10800000" flipH="1" flipV="1">
            <a:off x="219922" y="3909929"/>
            <a:ext cx="239945" cy="277534"/>
          </a:xfrm>
          <a:prstGeom prst="bentConnector3">
            <a:avLst>
              <a:gd name="adj1" fmla="val -53352"/>
            </a:avLst>
          </a:prstGeom>
          <a:noFill/>
          <a:ln w="9525" cap="flat" cmpd="sng" algn="ctr">
            <a:solidFill>
              <a:sysClr val="windowText" lastClr="000000"/>
            </a:solidFill>
            <a:prstDash val="solid"/>
            <a:tailEnd type="arrow"/>
          </a:ln>
          <a:effectLst/>
        </p:spPr>
      </p:cxnSp>
      <p:cxnSp>
        <p:nvCxnSpPr>
          <p:cNvPr id="142" name="Elbow Connector 141"/>
          <p:cNvCxnSpPr>
            <a:stCxn id="137" idx="1"/>
            <a:endCxn id="139" idx="1"/>
          </p:cNvCxnSpPr>
          <p:nvPr/>
        </p:nvCxnSpPr>
        <p:spPr>
          <a:xfrm rot="10800000" flipH="1" flipV="1">
            <a:off x="219922" y="3909928"/>
            <a:ext cx="239945" cy="540049"/>
          </a:xfrm>
          <a:prstGeom prst="bentConnector3">
            <a:avLst>
              <a:gd name="adj1" fmla="val -53352"/>
            </a:avLst>
          </a:prstGeom>
          <a:noFill/>
          <a:ln w="9525" cap="flat" cmpd="sng" algn="ctr">
            <a:solidFill>
              <a:sysClr val="windowText" lastClr="000000"/>
            </a:solidFill>
            <a:prstDash val="solid"/>
            <a:tailEnd type="arrow"/>
          </a:ln>
          <a:effectLst/>
        </p:spPr>
      </p:cxnSp>
      <p:grpSp>
        <p:nvGrpSpPr>
          <p:cNvPr id="143" name="Group 142"/>
          <p:cNvGrpSpPr/>
          <p:nvPr/>
        </p:nvGrpSpPr>
        <p:grpSpPr>
          <a:xfrm>
            <a:off x="209133" y="5455037"/>
            <a:ext cx="3445470" cy="252000"/>
            <a:chOff x="33532" y="1412816"/>
            <a:chExt cx="2901368" cy="318377"/>
          </a:xfrm>
        </p:grpSpPr>
        <p:sp>
          <p:nvSpPr>
            <p:cNvPr id="144" name="Rectangle 143"/>
            <p:cNvSpPr/>
            <p:nvPr/>
          </p:nvSpPr>
          <p:spPr>
            <a:xfrm>
              <a:off x="33532" y="1412816"/>
              <a:ext cx="2513745" cy="318377"/>
            </a:xfrm>
            <a:prstGeom prst="rect">
              <a:avLst/>
            </a:prstGeom>
            <a:solidFill>
              <a:sysClr val="windowText" lastClr="000000">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 DS Collimation  pp </a:t>
              </a:r>
              <a:r>
                <a:rPr kumimoji="0" lang="en-GB" sz="1200" b="1" i="0" u="sng"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rPr>
                <a:t>(TBC RUN II) </a:t>
              </a:r>
            </a:p>
          </p:txBody>
        </p:sp>
        <p:sp>
          <p:nvSpPr>
            <p:cNvPr id="145" name="Rectangle 144"/>
            <p:cNvSpPr/>
            <p:nvPr/>
          </p:nvSpPr>
          <p:spPr>
            <a:xfrm>
              <a:off x="2460090" y="1412816"/>
              <a:ext cx="474810" cy="318377"/>
            </a:xfrm>
            <a:prstGeom prst="rect">
              <a:avLst/>
            </a:prstGeom>
            <a:solidFill>
              <a:schemeClr val="tx1">
                <a:lumMod val="60000"/>
                <a:lumOff val="4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IP 7</a:t>
              </a:r>
            </a:p>
          </p:txBody>
        </p:sp>
      </p:grpSp>
      <p:sp>
        <p:nvSpPr>
          <p:cNvPr id="146" name="Rectangle 145"/>
          <p:cNvSpPr/>
          <p:nvPr/>
        </p:nvSpPr>
        <p:spPr>
          <a:xfrm>
            <a:off x="455045" y="5995329"/>
            <a:ext cx="2916000" cy="216000"/>
          </a:xfrm>
          <a:prstGeom prst="rect">
            <a:avLst/>
          </a:prstGeom>
          <a:solidFill>
            <a:srgbClr val="9BBB59">
              <a:lumMod val="60000"/>
              <a:lumOff val="4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H.F. dipoles</a:t>
            </a:r>
          </a:p>
        </p:txBody>
      </p:sp>
      <p:sp>
        <p:nvSpPr>
          <p:cNvPr id="147" name="Rectangle 146"/>
          <p:cNvSpPr/>
          <p:nvPr/>
        </p:nvSpPr>
        <p:spPr>
          <a:xfrm>
            <a:off x="455044" y="5740578"/>
            <a:ext cx="2916000" cy="216000"/>
          </a:xfrm>
          <a:prstGeom prst="rect">
            <a:avLst/>
          </a:prstGeom>
          <a:solidFill>
            <a:srgbClr val="9BBB59">
              <a:lumMod val="60000"/>
              <a:lumOff val="4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smtClean="0">
                <a:ln>
                  <a:noFill/>
                </a:ln>
                <a:solidFill>
                  <a:srgbClr val="FFFFFF"/>
                </a:solidFill>
                <a:effectLst/>
                <a:uLnTx/>
                <a:uFillTx/>
                <a:latin typeface="Times New Roman" panose="02020603050405020304" pitchFamily="18" charset="0"/>
                <a:ea typeface="+mn-ea"/>
                <a:cs typeface="Times New Roman" panose="02020603050405020304" pitchFamily="18" charset="0"/>
              </a:rPr>
              <a:t>Cryo-bypass </a:t>
            </a: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 TCLD</a:t>
            </a:r>
          </a:p>
        </p:txBody>
      </p:sp>
      <p:cxnSp>
        <p:nvCxnSpPr>
          <p:cNvPr id="148" name="Elbow Connector 147"/>
          <p:cNvCxnSpPr>
            <a:stCxn id="144" idx="1"/>
            <a:endCxn id="147" idx="1"/>
          </p:cNvCxnSpPr>
          <p:nvPr/>
        </p:nvCxnSpPr>
        <p:spPr>
          <a:xfrm rot="10800000" flipH="1" flipV="1">
            <a:off x="209132" y="5581036"/>
            <a:ext cx="245910" cy="267541"/>
          </a:xfrm>
          <a:prstGeom prst="bentConnector3">
            <a:avLst>
              <a:gd name="adj1" fmla="val 44622"/>
            </a:avLst>
          </a:prstGeom>
          <a:noFill/>
          <a:ln w="9525" cap="flat" cmpd="sng" algn="ctr">
            <a:solidFill>
              <a:sysClr val="windowText" lastClr="000000"/>
            </a:solidFill>
            <a:prstDash val="solid"/>
            <a:tailEnd type="arrow"/>
          </a:ln>
          <a:effectLst/>
        </p:spPr>
      </p:cxnSp>
      <p:sp>
        <p:nvSpPr>
          <p:cNvPr id="149" name="Rectangle 148"/>
          <p:cNvSpPr/>
          <p:nvPr/>
        </p:nvSpPr>
        <p:spPr>
          <a:xfrm>
            <a:off x="3877141" y="2691730"/>
            <a:ext cx="2061702" cy="451983"/>
          </a:xfrm>
          <a:prstGeom prst="rect">
            <a:avLst/>
          </a:prstGeom>
          <a:solidFill>
            <a:srgbClr val="1F497D">
              <a:lumMod val="40000"/>
              <a:lumOff val="6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smtClean="0">
                <a:ln>
                  <a:noFill/>
                </a:ln>
                <a:solidFill>
                  <a:srgbClr val="FFFFFF"/>
                </a:solidFill>
                <a:effectLst/>
                <a:uLnTx/>
                <a:uFillTx/>
                <a:latin typeface="Times New Roman" panose="02020603050405020304" pitchFamily="18" charset="0"/>
                <a:ea typeface="+mn-ea"/>
                <a:cs typeface="Times New Roman" panose="02020603050405020304" pitchFamily="18" charset="0"/>
              </a:rPr>
              <a:t>Rad-hard</a:t>
            </a:r>
            <a:r>
              <a:rPr kumimoji="0" lang="en-GB" sz="1100" b="1" i="0" u="none" strike="noStrike" kern="0" cap="none" spc="0" normalizeH="0" baseline="0" noProof="0" smtClean="0">
                <a:ln>
                  <a:noFill/>
                </a:ln>
                <a:solidFill>
                  <a:srgbClr val="FFFFFF"/>
                </a:solidFill>
                <a:effectLst/>
                <a:uLnTx/>
                <a:uFillTx/>
                <a:latin typeface="Times New Roman" panose="02020603050405020304" pitchFamily="18" charset="0"/>
                <a:ea typeface="+mn-ea"/>
                <a:cs typeface="Times New Roman" panose="02020603050405020304" pitchFamily="18" charset="0"/>
              </a:rPr>
              <a:t> </a:t>
            </a:r>
            <a:r>
              <a:rPr kumimoji="0" lang="en-GB" sz="11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electronics for</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 BLM and BPM</a:t>
            </a:r>
          </a:p>
        </p:txBody>
      </p:sp>
      <p:cxnSp>
        <p:nvCxnSpPr>
          <p:cNvPr id="150" name="Elbow Connector 149"/>
          <p:cNvCxnSpPr>
            <a:stCxn id="105" idx="3"/>
            <a:endCxn id="149" idx="1"/>
          </p:cNvCxnSpPr>
          <p:nvPr/>
        </p:nvCxnSpPr>
        <p:spPr>
          <a:xfrm flipV="1">
            <a:off x="3387921" y="2917722"/>
            <a:ext cx="489220" cy="134"/>
          </a:xfrm>
          <a:prstGeom prst="bentConnector3">
            <a:avLst>
              <a:gd name="adj1" fmla="val 50000"/>
            </a:avLst>
          </a:prstGeom>
          <a:noFill/>
          <a:ln w="9525" cap="flat" cmpd="sng" algn="ctr">
            <a:solidFill>
              <a:srgbClr val="1F497D"/>
            </a:solidFill>
            <a:prstDash val="solid"/>
            <a:tailEnd type="arrow"/>
          </a:ln>
          <a:effectLst/>
        </p:spPr>
      </p:cxnSp>
      <p:sp>
        <p:nvSpPr>
          <p:cNvPr id="151" name="Rectangle 150"/>
          <p:cNvSpPr/>
          <p:nvPr/>
        </p:nvSpPr>
        <p:spPr>
          <a:xfrm>
            <a:off x="219921" y="3468600"/>
            <a:ext cx="3168000" cy="270000"/>
          </a:xfrm>
          <a:prstGeom prst="rect">
            <a:avLst/>
          </a:prstGeom>
          <a:solidFill>
            <a:srgbClr val="1F497D">
              <a:lumMod val="40000"/>
              <a:lumOff val="6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CC diagnostic and protection</a:t>
            </a:r>
          </a:p>
        </p:txBody>
      </p:sp>
      <p:cxnSp>
        <p:nvCxnSpPr>
          <p:cNvPr id="152" name="Elbow Connector 151"/>
          <p:cNvCxnSpPr>
            <a:stCxn id="102" idx="1"/>
            <a:endCxn id="151" idx="1"/>
          </p:cNvCxnSpPr>
          <p:nvPr/>
        </p:nvCxnSpPr>
        <p:spPr>
          <a:xfrm rot="10800000" flipH="1" flipV="1">
            <a:off x="104371" y="499266"/>
            <a:ext cx="115550" cy="3104333"/>
          </a:xfrm>
          <a:prstGeom prst="bentConnector3">
            <a:avLst>
              <a:gd name="adj1" fmla="val -36049"/>
            </a:avLst>
          </a:prstGeom>
          <a:noFill/>
          <a:ln w="12700" cap="flat" cmpd="sng" algn="ctr">
            <a:solidFill>
              <a:sysClr val="windowText" lastClr="000000">
                <a:lumMod val="75000"/>
              </a:sysClr>
            </a:solidFill>
            <a:prstDash val="solid"/>
            <a:tailEnd type="arrow"/>
          </a:ln>
          <a:effectLst/>
        </p:spPr>
      </p:cxnSp>
      <p:cxnSp>
        <p:nvCxnSpPr>
          <p:cNvPr id="153" name="Elbow Connector 152"/>
          <p:cNvCxnSpPr>
            <a:stCxn id="144" idx="1"/>
            <a:endCxn id="146" idx="1"/>
          </p:cNvCxnSpPr>
          <p:nvPr/>
        </p:nvCxnSpPr>
        <p:spPr>
          <a:xfrm rot="10800000" flipH="1" flipV="1">
            <a:off x="209133" y="5581037"/>
            <a:ext cx="245912" cy="522292"/>
          </a:xfrm>
          <a:prstGeom prst="bentConnector3">
            <a:avLst>
              <a:gd name="adj1" fmla="val 40902"/>
            </a:avLst>
          </a:prstGeom>
          <a:noFill/>
          <a:ln w="9525" cap="flat" cmpd="sng" algn="ctr">
            <a:solidFill>
              <a:sysClr val="windowText" lastClr="000000"/>
            </a:solidFill>
            <a:prstDash val="solid"/>
            <a:tailEnd type="arrow"/>
          </a:ln>
          <a:effectLst/>
        </p:spPr>
      </p:cxnSp>
      <p:sp>
        <p:nvSpPr>
          <p:cNvPr id="154" name="Rectangle 153"/>
          <p:cNvSpPr/>
          <p:nvPr/>
        </p:nvSpPr>
        <p:spPr>
          <a:xfrm>
            <a:off x="8490270" y="389752"/>
            <a:ext cx="196802" cy="5760000"/>
          </a:xfrm>
          <a:prstGeom prst="rect">
            <a:avLst/>
          </a:prstGeom>
          <a:solidFill>
            <a:srgbClr val="1F497D">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P</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I</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C</a:t>
            </a:r>
          </a:p>
        </p:txBody>
      </p:sp>
      <p:sp>
        <p:nvSpPr>
          <p:cNvPr id="155" name="Rectangle 154"/>
          <p:cNvSpPr/>
          <p:nvPr/>
        </p:nvSpPr>
        <p:spPr>
          <a:xfrm>
            <a:off x="8741663" y="389752"/>
            <a:ext cx="196803" cy="5760000"/>
          </a:xfrm>
          <a:prstGeom prst="rect">
            <a:avLst/>
          </a:prstGeom>
          <a:solidFill>
            <a:srgbClr val="1F497D">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BIS</a:t>
            </a:r>
          </a:p>
        </p:txBody>
      </p:sp>
      <p:sp>
        <p:nvSpPr>
          <p:cNvPr id="156" name="Left Arrow 155"/>
          <p:cNvSpPr/>
          <p:nvPr/>
        </p:nvSpPr>
        <p:spPr>
          <a:xfrm>
            <a:off x="5924858" y="2147185"/>
            <a:ext cx="796447" cy="202344"/>
          </a:xfrm>
          <a:prstGeom prst="leftArrow">
            <a:avLst/>
          </a:prstGeom>
          <a:solidFill>
            <a:srgbClr val="1F497D"/>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00" b="0" i="0" u="none" strike="noStrike" kern="0" cap="none" spc="0" normalizeH="0" baseline="0" noProof="0" dirty="0" smtClean="0">
              <a:ln>
                <a:noFill/>
              </a:ln>
              <a:solidFill>
                <a:srgbClr val="FFFFFF"/>
              </a:solidFill>
              <a:effectLst/>
              <a:uLnTx/>
              <a:uFillTx/>
              <a:latin typeface="Calibri"/>
              <a:ea typeface="+mn-ea"/>
              <a:cs typeface="+mn-cs"/>
            </a:endParaRPr>
          </a:p>
        </p:txBody>
      </p:sp>
      <p:sp>
        <p:nvSpPr>
          <p:cNvPr id="157" name="Left Arrow 156"/>
          <p:cNvSpPr/>
          <p:nvPr/>
        </p:nvSpPr>
        <p:spPr>
          <a:xfrm>
            <a:off x="3368641" y="3165151"/>
            <a:ext cx="3386222" cy="212305"/>
          </a:xfrm>
          <a:prstGeom prst="leftArrow">
            <a:avLst/>
          </a:prstGeom>
          <a:solidFill>
            <a:srgbClr val="1F497D"/>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00" b="0" i="0" u="none" strike="noStrike" kern="0" cap="none" spc="0" normalizeH="0" baseline="0" noProof="0" dirty="0" smtClean="0">
              <a:ln>
                <a:noFill/>
              </a:ln>
              <a:solidFill>
                <a:srgbClr val="FFFFFF"/>
              </a:solidFill>
              <a:effectLst/>
              <a:uLnTx/>
              <a:uFillTx/>
              <a:latin typeface="Calibri"/>
              <a:ea typeface="+mn-ea"/>
              <a:cs typeface="+mn-cs"/>
            </a:endParaRPr>
          </a:p>
        </p:txBody>
      </p:sp>
      <p:sp>
        <p:nvSpPr>
          <p:cNvPr id="158" name="Rectangle 157"/>
          <p:cNvSpPr/>
          <p:nvPr/>
        </p:nvSpPr>
        <p:spPr>
          <a:xfrm>
            <a:off x="3849752" y="4437714"/>
            <a:ext cx="2087875" cy="402410"/>
          </a:xfrm>
          <a:prstGeom prst="rect">
            <a:avLst/>
          </a:prstGeom>
          <a:solidFill>
            <a:srgbClr val="1F497D">
              <a:lumMod val="40000"/>
              <a:lumOff val="6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DFA</a:t>
            </a:r>
            <a:r>
              <a:rPr kumimoji="0" lang="en-GB" sz="11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SC Link DSHA</a:t>
            </a:r>
          </a:p>
        </p:txBody>
      </p:sp>
      <p:sp>
        <p:nvSpPr>
          <p:cNvPr id="159" name="Rectangle 158"/>
          <p:cNvSpPr/>
          <p:nvPr/>
        </p:nvSpPr>
        <p:spPr>
          <a:xfrm>
            <a:off x="6723710" y="4425656"/>
            <a:ext cx="1620000" cy="426526"/>
          </a:xfrm>
          <a:prstGeom prst="rect">
            <a:avLst/>
          </a:prstGeom>
          <a:solidFill>
            <a:srgbClr val="1F497D">
              <a:lumMod val="40000"/>
              <a:lumOff val="6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DFHA +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 Power converters</a:t>
            </a:r>
          </a:p>
        </p:txBody>
      </p:sp>
      <p:sp>
        <p:nvSpPr>
          <p:cNvPr id="160" name="Left Arrow 159"/>
          <p:cNvSpPr/>
          <p:nvPr/>
        </p:nvSpPr>
        <p:spPr>
          <a:xfrm>
            <a:off x="5924858" y="4532767"/>
            <a:ext cx="792000" cy="212305"/>
          </a:xfrm>
          <a:prstGeom prst="leftArrow">
            <a:avLst/>
          </a:prstGeom>
          <a:solidFill>
            <a:srgbClr val="1F497D"/>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00" b="0" i="0" u="none" strike="noStrike" kern="0" cap="none" spc="0" normalizeH="0" baseline="0" noProof="0" dirty="0" smtClean="0">
              <a:ln>
                <a:noFill/>
              </a:ln>
              <a:solidFill>
                <a:srgbClr val="FFFFFF"/>
              </a:solidFill>
              <a:effectLst/>
              <a:uLnTx/>
              <a:uFillTx/>
              <a:latin typeface="Calibri"/>
              <a:ea typeface="+mn-ea"/>
              <a:cs typeface="+mn-cs"/>
            </a:endParaRPr>
          </a:p>
        </p:txBody>
      </p:sp>
      <p:grpSp>
        <p:nvGrpSpPr>
          <p:cNvPr id="161" name="Group 160"/>
          <p:cNvGrpSpPr/>
          <p:nvPr/>
        </p:nvGrpSpPr>
        <p:grpSpPr>
          <a:xfrm>
            <a:off x="6726615" y="3622379"/>
            <a:ext cx="1620000" cy="612001"/>
            <a:chOff x="1845580" y="1593479"/>
            <a:chExt cx="800939" cy="466992"/>
          </a:xfrm>
        </p:grpSpPr>
        <p:sp>
          <p:nvSpPr>
            <p:cNvPr id="162" name="Rectangle 161"/>
            <p:cNvSpPr/>
            <p:nvPr/>
          </p:nvSpPr>
          <p:spPr>
            <a:xfrm>
              <a:off x="1845580" y="1593479"/>
              <a:ext cx="649006" cy="466991"/>
            </a:xfrm>
            <a:prstGeom prst="rect">
              <a:avLst/>
            </a:prstGeom>
            <a:solidFill>
              <a:sysClr val="windowText" lastClr="000000">
                <a:lumMod val="75000"/>
              </a:sysClr>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     SC link/ </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Powering arc</a:t>
              </a:r>
            </a:p>
          </p:txBody>
        </p:sp>
        <p:sp>
          <p:nvSpPr>
            <p:cNvPr id="163" name="Rectangle 162"/>
            <p:cNvSpPr/>
            <p:nvPr/>
          </p:nvSpPr>
          <p:spPr>
            <a:xfrm>
              <a:off x="2351090" y="1593480"/>
              <a:ext cx="295429" cy="466991"/>
            </a:xfrm>
            <a:prstGeom prst="rect">
              <a:avLst/>
            </a:prstGeom>
            <a:solidFill>
              <a:schemeClr val="tx1">
                <a:lumMod val="60000"/>
                <a:lumOff val="4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IP 1,5</a:t>
              </a:r>
            </a:p>
          </p:txBody>
        </p:sp>
      </p:grpSp>
      <p:cxnSp>
        <p:nvCxnSpPr>
          <p:cNvPr id="164" name="Elbow Connector 163"/>
          <p:cNvCxnSpPr/>
          <p:nvPr/>
        </p:nvCxnSpPr>
        <p:spPr>
          <a:xfrm rot="5400000">
            <a:off x="7532019" y="4355658"/>
            <a:ext cx="180000" cy="2"/>
          </a:xfrm>
          <a:prstGeom prst="bentConnector3">
            <a:avLst>
              <a:gd name="adj1" fmla="val 50000"/>
            </a:avLst>
          </a:prstGeom>
          <a:noFill/>
          <a:ln w="9525" cap="flat" cmpd="sng" algn="ctr">
            <a:solidFill>
              <a:srgbClr val="1F497D"/>
            </a:solidFill>
            <a:prstDash val="solid"/>
            <a:tailEnd type="arrow"/>
          </a:ln>
          <a:effectLst/>
        </p:spPr>
      </p:cxnSp>
      <p:sp>
        <p:nvSpPr>
          <p:cNvPr id="165" name="Rectangle 164"/>
          <p:cNvSpPr/>
          <p:nvPr/>
        </p:nvSpPr>
        <p:spPr>
          <a:xfrm>
            <a:off x="6653263" y="602714"/>
            <a:ext cx="1297173" cy="252000"/>
          </a:xfrm>
          <a:prstGeom prst="rect">
            <a:avLst/>
          </a:prstGeom>
          <a:solidFill>
            <a:sysClr val="windowText" lastClr="000000"/>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     </a:t>
            </a:r>
            <a:r>
              <a:rPr kumimoji="0" lang="en-GB" sz="1200" b="1" i="0" u="none" strike="noStrike" kern="0" cap="none" spc="0" normalizeH="0" baseline="0" noProof="0" dirty="0" err="1" smtClean="0">
                <a:ln>
                  <a:noFill/>
                </a:ln>
                <a:solidFill>
                  <a:srgbClr val="FFFFFF"/>
                </a:solidFill>
                <a:effectLst/>
                <a:uLnTx/>
                <a:uFillTx/>
                <a:latin typeface="Times New Roman" panose="02020603050405020304" pitchFamily="18" charset="0"/>
                <a:ea typeface="+mn-ea"/>
                <a:cs typeface="Times New Roman" panose="02020603050405020304" pitchFamily="18" charset="0"/>
              </a:rPr>
              <a:t>Cryoplant</a:t>
            </a:r>
            <a:endPar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endParaRPr>
          </a:p>
        </p:txBody>
      </p:sp>
      <p:sp>
        <p:nvSpPr>
          <p:cNvPr id="166" name="Rectangle 165"/>
          <p:cNvSpPr/>
          <p:nvPr/>
        </p:nvSpPr>
        <p:spPr>
          <a:xfrm>
            <a:off x="7685983" y="602714"/>
            <a:ext cx="678302" cy="252000"/>
          </a:xfrm>
          <a:prstGeom prst="rect">
            <a:avLst/>
          </a:prstGeom>
          <a:solidFill>
            <a:schemeClr val="tx1">
              <a:lumMod val="60000"/>
              <a:lumOff val="4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IP 1,5</a:t>
            </a:r>
          </a:p>
        </p:txBody>
      </p:sp>
      <p:sp>
        <p:nvSpPr>
          <p:cNvPr id="167" name="Rectangle 166"/>
          <p:cNvSpPr/>
          <p:nvPr/>
        </p:nvSpPr>
        <p:spPr>
          <a:xfrm>
            <a:off x="5370100" y="715164"/>
            <a:ext cx="525744" cy="401334"/>
          </a:xfrm>
          <a:prstGeom prst="rect">
            <a:avLst/>
          </a:prstGeom>
          <a:solidFill>
            <a:srgbClr val="1F497D">
              <a:lumMod val="40000"/>
              <a:lumOff val="6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CB</a:t>
            </a:r>
          </a:p>
        </p:txBody>
      </p:sp>
      <p:sp>
        <p:nvSpPr>
          <p:cNvPr id="168" name="Rectangle 167"/>
          <p:cNvSpPr/>
          <p:nvPr/>
        </p:nvSpPr>
        <p:spPr>
          <a:xfrm>
            <a:off x="6676429" y="989241"/>
            <a:ext cx="1620000" cy="399789"/>
          </a:xfrm>
          <a:prstGeom prst="rect">
            <a:avLst/>
          </a:prstGeom>
          <a:solidFill>
            <a:srgbClr val="1F497D">
              <a:lumMod val="40000"/>
              <a:lumOff val="6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Warm compressor and other surface eq.</a:t>
            </a:r>
          </a:p>
        </p:txBody>
      </p:sp>
      <p:cxnSp>
        <p:nvCxnSpPr>
          <p:cNvPr id="169" name="Elbow Connector 168"/>
          <p:cNvCxnSpPr>
            <a:stCxn id="165" idx="2"/>
            <a:endCxn id="168" idx="0"/>
          </p:cNvCxnSpPr>
          <p:nvPr/>
        </p:nvCxnSpPr>
        <p:spPr>
          <a:xfrm rot="16200000" flipH="1">
            <a:off x="7326876" y="829687"/>
            <a:ext cx="134527" cy="184579"/>
          </a:xfrm>
          <a:prstGeom prst="bentConnector3">
            <a:avLst>
              <a:gd name="adj1" fmla="val 50000"/>
            </a:avLst>
          </a:prstGeom>
          <a:solidFill>
            <a:sysClr val="window" lastClr="FFFFFF">
              <a:lumMod val="65000"/>
            </a:sysClr>
          </a:solidFill>
          <a:ln w="25400" cap="flat" cmpd="sng" algn="ctr">
            <a:solidFill>
              <a:srgbClr val="1F497D"/>
            </a:solidFill>
            <a:prstDash val="solid"/>
          </a:ln>
          <a:effectLst/>
        </p:spPr>
      </p:cxnSp>
      <p:sp>
        <p:nvSpPr>
          <p:cNvPr id="170" name="Rectangle 169"/>
          <p:cNvSpPr/>
          <p:nvPr/>
        </p:nvSpPr>
        <p:spPr>
          <a:xfrm rot="5400000">
            <a:off x="6183136" y="1030288"/>
            <a:ext cx="360000" cy="74291"/>
          </a:xfrm>
          <a:prstGeom prst="rect">
            <a:avLst/>
          </a:prstGeom>
          <a:solidFill>
            <a:srgbClr val="1F497D"/>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00" b="0" i="0" u="none" strike="noStrike" kern="0" cap="none" spc="0" normalizeH="0" baseline="0" noProof="0" smtClean="0">
              <a:ln>
                <a:noFill/>
              </a:ln>
              <a:solidFill>
                <a:srgbClr val="FFFFFF"/>
              </a:solidFill>
              <a:effectLst/>
              <a:uLnTx/>
              <a:uFillTx/>
              <a:latin typeface="Calibri"/>
              <a:ea typeface="+mn-ea"/>
              <a:cs typeface="+mn-cs"/>
            </a:endParaRPr>
          </a:p>
        </p:txBody>
      </p:sp>
      <p:sp>
        <p:nvSpPr>
          <p:cNvPr id="171" name="Rectangle 170"/>
          <p:cNvSpPr/>
          <p:nvPr/>
        </p:nvSpPr>
        <p:spPr>
          <a:xfrm>
            <a:off x="6325990" y="1173715"/>
            <a:ext cx="324000" cy="74291"/>
          </a:xfrm>
          <a:prstGeom prst="rect">
            <a:avLst/>
          </a:prstGeom>
          <a:solidFill>
            <a:srgbClr val="1F497D"/>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00" b="0" i="0" u="none" strike="noStrike" kern="0" cap="none" spc="0" normalizeH="0" baseline="0" noProof="0" smtClean="0">
              <a:ln>
                <a:noFill/>
              </a:ln>
              <a:solidFill>
                <a:srgbClr val="FFFFFF"/>
              </a:solidFill>
              <a:effectLst/>
              <a:uLnTx/>
              <a:uFillTx/>
              <a:latin typeface="Calibri"/>
              <a:ea typeface="+mn-ea"/>
              <a:cs typeface="+mn-cs"/>
            </a:endParaRPr>
          </a:p>
        </p:txBody>
      </p:sp>
      <p:graphicFrame>
        <p:nvGraphicFramePr>
          <p:cNvPr id="199" name="Table 198"/>
          <p:cNvGraphicFramePr>
            <a:graphicFrameLocks noGrp="1"/>
          </p:cNvGraphicFramePr>
          <p:nvPr>
            <p:extLst>
              <p:ext uri="{D42A27DB-BD31-4B8C-83A1-F6EECF244321}">
                <p14:modId xmlns:p14="http://schemas.microsoft.com/office/powerpoint/2010/main" val="465463134"/>
              </p:ext>
            </p:extLst>
          </p:nvPr>
        </p:nvGraphicFramePr>
        <p:xfrm>
          <a:off x="104371" y="20434"/>
          <a:ext cx="8997695" cy="335280"/>
        </p:xfrm>
        <a:graphic>
          <a:graphicData uri="http://schemas.openxmlformats.org/drawingml/2006/table">
            <a:tbl>
              <a:tblPr firstRow="1" bandRow="1"/>
              <a:tblGrid>
                <a:gridCol w="3389683"/>
                <a:gridCol w="2553916"/>
                <a:gridCol w="694944"/>
                <a:gridCol w="1749244"/>
                <a:gridCol w="609908"/>
              </a:tblGrid>
              <a:tr h="0">
                <a:tc>
                  <a:txBody>
                    <a:bodyPr/>
                    <a:lstStyle>
                      <a:lvl1pPr marL="0" algn="l" rtl="0" eaLnBrk="1" latinLnBrk="0" hangingPunct="1">
                        <a:defRPr kumimoji="0" b="1" kern="1200">
                          <a:solidFill>
                            <a:schemeClr val="lt1"/>
                          </a:solidFill>
                          <a:latin typeface="Calibri"/>
                        </a:defRPr>
                      </a:lvl1pPr>
                      <a:lvl2pPr marL="457200" algn="l" rtl="0" eaLnBrk="1" latinLnBrk="0" hangingPunct="1">
                        <a:defRPr kumimoji="0" b="1" kern="1200">
                          <a:solidFill>
                            <a:schemeClr val="lt1"/>
                          </a:solidFill>
                          <a:latin typeface="Calibri"/>
                        </a:defRPr>
                      </a:lvl2pPr>
                      <a:lvl3pPr marL="914400" algn="l" rtl="0" eaLnBrk="1" latinLnBrk="0" hangingPunct="1">
                        <a:defRPr kumimoji="0" b="1" kern="1200">
                          <a:solidFill>
                            <a:schemeClr val="lt1"/>
                          </a:solidFill>
                          <a:latin typeface="Calibri"/>
                        </a:defRPr>
                      </a:lvl3pPr>
                      <a:lvl4pPr marL="1371600" algn="l" rtl="0" eaLnBrk="1" latinLnBrk="0" hangingPunct="1">
                        <a:defRPr kumimoji="0" b="1" kern="1200">
                          <a:solidFill>
                            <a:schemeClr val="lt1"/>
                          </a:solidFill>
                          <a:latin typeface="Calibri"/>
                        </a:defRPr>
                      </a:lvl4pPr>
                      <a:lvl5pPr marL="1828800" algn="l" rtl="0" eaLnBrk="1" latinLnBrk="0" hangingPunct="1">
                        <a:defRPr kumimoji="0" b="1" kern="1200">
                          <a:solidFill>
                            <a:schemeClr val="lt1"/>
                          </a:solidFill>
                          <a:latin typeface="Calibri"/>
                        </a:defRPr>
                      </a:lvl5pPr>
                      <a:lvl6pPr marL="2286000" algn="l" rtl="0" eaLnBrk="1" latinLnBrk="0" hangingPunct="1">
                        <a:defRPr kumimoji="0" b="1" kern="1200">
                          <a:solidFill>
                            <a:schemeClr val="lt1"/>
                          </a:solidFill>
                          <a:latin typeface="Calibri"/>
                        </a:defRPr>
                      </a:lvl6pPr>
                      <a:lvl7pPr marL="2743200" algn="l" rtl="0" eaLnBrk="1" latinLnBrk="0" hangingPunct="1">
                        <a:defRPr kumimoji="0" b="1" kern="1200">
                          <a:solidFill>
                            <a:schemeClr val="lt1"/>
                          </a:solidFill>
                          <a:latin typeface="Calibri"/>
                        </a:defRPr>
                      </a:lvl7pPr>
                      <a:lvl8pPr marL="3200400" algn="l" rtl="0" eaLnBrk="1" latinLnBrk="0" hangingPunct="1">
                        <a:defRPr kumimoji="0" b="1" kern="1200">
                          <a:solidFill>
                            <a:schemeClr val="lt1"/>
                          </a:solidFill>
                          <a:latin typeface="Calibri"/>
                        </a:defRPr>
                      </a:lvl8pPr>
                      <a:lvl9pPr marL="3657600" algn="l" rtl="0" eaLnBrk="1" latinLnBrk="0" hangingPunct="1">
                        <a:defRPr kumimoji="0" b="1" kern="1200">
                          <a:solidFill>
                            <a:schemeClr val="lt1"/>
                          </a:solidFill>
                          <a:latin typeface="Calibri"/>
                        </a:defRPr>
                      </a:lvl9pPr>
                    </a:lstStyle>
                    <a:p>
                      <a:r>
                        <a:rPr lang="en-GB" sz="1600" dirty="0" smtClean="0">
                          <a:latin typeface="Times New Roman" panose="02020603050405020304" pitchFamily="18" charset="0"/>
                          <a:cs typeface="Times New Roman" panose="02020603050405020304" pitchFamily="18" charset="0"/>
                        </a:rPr>
                        <a:t>Equipment</a:t>
                      </a:r>
                      <a:r>
                        <a:rPr lang="en-GB" sz="1600" baseline="0" dirty="0" smtClean="0">
                          <a:latin typeface="Times New Roman" panose="02020603050405020304" pitchFamily="18" charset="0"/>
                          <a:cs typeface="Times New Roman" panose="02020603050405020304" pitchFamily="18" charset="0"/>
                        </a:rPr>
                        <a:t> on the Beam</a:t>
                      </a:r>
                      <a:endParaRPr lang="en-GB" sz="1600" dirty="0">
                        <a:latin typeface="Times New Roman" panose="02020603050405020304" pitchFamily="18" charset="0"/>
                        <a:cs typeface="Times New Roman" panose="02020603050405020304" pitchFamily="18" charset="0"/>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1F497D"/>
                    </a:solidFill>
                  </a:tcPr>
                </a:tc>
                <a:tc>
                  <a:txBody>
                    <a:bodyPr/>
                    <a:lstStyle>
                      <a:lvl1pPr marL="0" algn="l" rtl="0" eaLnBrk="1" latinLnBrk="0" hangingPunct="1">
                        <a:defRPr kumimoji="0" b="1" kern="1200">
                          <a:solidFill>
                            <a:schemeClr val="lt1"/>
                          </a:solidFill>
                          <a:latin typeface="Calibri"/>
                        </a:defRPr>
                      </a:lvl1pPr>
                      <a:lvl2pPr marL="457200" algn="l" rtl="0" eaLnBrk="1" latinLnBrk="0" hangingPunct="1">
                        <a:defRPr kumimoji="0" b="1" kern="1200">
                          <a:solidFill>
                            <a:schemeClr val="lt1"/>
                          </a:solidFill>
                          <a:latin typeface="Calibri"/>
                        </a:defRPr>
                      </a:lvl2pPr>
                      <a:lvl3pPr marL="914400" algn="l" rtl="0" eaLnBrk="1" latinLnBrk="0" hangingPunct="1">
                        <a:defRPr kumimoji="0" b="1" kern="1200">
                          <a:solidFill>
                            <a:schemeClr val="lt1"/>
                          </a:solidFill>
                          <a:latin typeface="Calibri"/>
                        </a:defRPr>
                      </a:lvl3pPr>
                      <a:lvl4pPr marL="1371600" algn="l" rtl="0" eaLnBrk="1" latinLnBrk="0" hangingPunct="1">
                        <a:defRPr kumimoji="0" b="1" kern="1200">
                          <a:solidFill>
                            <a:schemeClr val="lt1"/>
                          </a:solidFill>
                          <a:latin typeface="Calibri"/>
                        </a:defRPr>
                      </a:lvl4pPr>
                      <a:lvl5pPr marL="1828800" algn="l" rtl="0" eaLnBrk="1" latinLnBrk="0" hangingPunct="1">
                        <a:defRPr kumimoji="0" b="1" kern="1200">
                          <a:solidFill>
                            <a:schemeClr val="lt1"/>
                          </a:solidFill>
                          <a:latin typeface="Calibri"/>
                        </a:defRPr>
                      </a:lvl5pPr>
                      <a:lvl6pPr marL="2286000" algn="l" rtl="0" eaLnBrk="1" latinLnBrk="0" hangingPunct="1">
                        <a:defRPr kumimoji="0" b="1" kern="1200">
                          <a:solidFill>
                            <a:schemeClr val="lt1"/>
                          </a:solidFill>
                          <a:latin typeface="Calibri"/>
                        </a:defRPr>
                      </a:lvl6pPr>
                      <a:lvl7pPr marL="2743200" algn="l" rtl="0" eaLnBrk="1" latinLnBrk="0" hangingPunct="1">
                        <a:defRPr kumimoji="0" b="1" kern="1200">
                          <a:solidFill>
                            <a:schemeClr val="lt1"/>
                          </a:solidFill>
                          <a:latin typeface="Calibri"/>
                        </a:defRPr>
                      </a:lvl7pPr>
                      <a:lvl8pPr marL="3200400" algn="l" rtl="0" eaLnBrk="1" latinLnBrk="0" hangingPunct="1">
                        <a:defRPr kumimoji="0" b="1" kern="1200">
                          <a:solidFill>
                            <a:schemeClr val="lt1"/>
                          </a:solidFill>
                          <a:latin typeface="Calibri"/>
                        </a:defRPr>
                      </a:lvl8pPr>
                      <a:lvl9pPr marL="3657600" algn="l" rtl="0" eaLnBrk="1" latinLnBrk="0" hangingPunct="1">
                        <a:defRPr kumimoji="0" b="1" kern="1200">
                          <a:solidFill>
                            <a:schemeClr val="lt1"/>
                          </a:solidFill>
                          <a:latin typeface="Calibri"/>
                        </a:defRPr>
                      </a:lvl9pPr>
                    </a:lstStyle>
                    <a:p>
                      <a:pPr marL="0" algn="l" rtl="0" eaLnBrk="1" latinLnBrk="0" hangingPunct="1"/>
                      <a:r>
                        <a:rPr kumimoji="0" lang="en-GB" sz="1600" b="1" kern="1200" dirty="0" smtClean="0">
                          <a:solidFill>
                            <a:schemeClr val="lt1"/>
                          </a:solidFill>
                          <a:latin typeface="Times New Roman" panose="02020603050405020304" pitchFamily="18" charset="0"/>
                          <a:ea typeface="+mn-ea"/>
                          <a:cs typeface="Times New Roman" panose="02020603050405020304" pitchFamily="18" charset="0"/>
                        </a:rPr>
                        <a:t>Tunnel equipment</a:t>
                      </a:r>
                      <a:endParaRPr kumimoji="0" lang="en-GB" sz="1600" b="1" kern="1200" dirty="0">
                        <a:solidFill>
                          <a:schemeClr val="lt1"/>
                        </a:solidFill>
                        <a:latin typeface="Times New Roman" panose="02020603050405020304" pitchFamily="18" charset="0"/>
                        <a:ea typeface="+mn-ea"/>
                        <a:cs typeface="Times New Roman" panose="02020603050405020304" pitchFamily="18" charset="0"/>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1F497D"/>
                    </a:solidFill>
                  </a:tcPr>
                </a:tc>
                <a:tc>
                  <a:txBody>
                    <a:bodyPr/>
                    <a:lstStyle>
                      <a:lvl1pPr marL="0" algn="l" rtl="0" eaLnBrk="1" latinLnBrk="0" hangingPunct="1">
                        <a:defRPr kumimoji="0" b="1" kern="1200">
                          <a:solidFill>
                            <a:schemeClr val="lt1"/>
                          </a:solidFill>
                          <a:latin typeface="Calibri"/>
                        </a:defRPr>
                      </a:lvl1pPr>
                      <a:lvl2pPr marL="457200" algn="l" rtl="0" eaLnBrk="1" latinLnBrk="0" hangingPunct="1">
                        <a:defRPr kumimoji="0" b="1" kern="1200">
                          <a:solidFill>
                            <a:schemeClr val="lt1"/>
                          </a:solidFill>
                          <a:latin typeface="Calibri"/>
                        </a:defRPr>
                      </a:lvl2pPr>
                      <a:lvl3pPr marL="914400" algn="l" rtl="0" eaLnBrk="1" latinLnBrk="0" hangingPunct="1">
                        <a:defRPr kumimoji="0" b="1" kern="1200">
                          <a:solidFill>
                            <a:schemeClr val="lt1"/>
                          </a:solidFill>
                          <a:latin typeface="Calibri"/>
                        </a:defRPr>
                      </a:lvl3pPr>
                      <a:lvl4pPr marL="1371600" algn="l" rtl="0" eaLnBrk="1" latinLnBrk="0" hangingPunct="1">
                        <a:defRPr kumimoji="0" b="1" kern="1200">
                          <a:solidFill>
                            <a:schemeClr val="lt1"/>
                          </a:solidFill>
                          <a:latin typeface="Calibri"/>
                        </a:defRPr>
                      </a:lvl4pPr>
                      <a:lvl5pPr marL="1828800" algn="l" rtl="0" eaLnBrk="1" latinLnBrk="0" hangingPunct="1">
                        <a:defRPr kumimoji="0" b="1" kern="1200">
                          <a:solidFill>
                            <a:schemeClr val="lt1"/>
                          </a:solidFill>
                          <a:latin typeface="Calibri"/>
                        </a:defRPr>
                      </a:lvl5pPr>
                      <a:lvl6pPr marL="2286000" algn="l" rtl="0" eaLnBrk="1" latinLnBrk="0" hangingPunct="1">
                        <a:defRPr kumimoji="0" b="1" kern="1200">
                          <a:solidFill>
                            <a:schemeClr val="lt1"/>
                          </a:solidFill>
                          <a:latin typeface="Calibri"/>
                        </a:defRPr>
                      </a:lvl6pPr>
                      <a:lvl7pPr marL="2743200" algn="l" rtl="0" eaLnBrk="1" latinLnBrk="0" hangingPunct="1">
                        <a:defRPr kumimoji="0" b="1" kern="1200">
                          <a:solidFill>
                            <a:schemeClr val="lt1"/>
                          </a:solidFill>
                          <a:latin typeface="Calibri"/>
                        </a:defRPr>
                      </a:lvl7pPr>
                      <a:lvl8pPr marL="3200400" algn="l" rtl="0" eaLnBrk="1" latinLnBrk="0" hangingPunct="1">
                        <a:defRPr kumimoji="0" b="1" kern="1200">
                          <a:solidFill>
                            <a:schemeClr val="lt1"/>
                          </a:solidFill>
                          <a:latin typeface="Calibri"/>
                        </a:defRPr>
                      </a:lvl8pPr>
                      <a:lvl9pPr marL="3657600" algn="l" rtl="0" eaLnBrk="1" latinLnBrk="0" hangingPunct="1">
                        <a:defRPr kumimoji="0" b="1" kern="1200">
                          <a:solidFill>
                            <a:schemeClr val="lt1"/>
                          </a:solidFill>
                          <a:latin typeface="Calibri"/>
                        </a:defRPr>
                      </a:lvl9pPr>
                    </a:lstStyle>
                    <a:p>
                      <a:r>
                        <a:rPr lang="en-GB" sz="1400" dirty="0" smtClean="0">
                          <a:latin typeface="Times New Roman" panose="02020603050405020304" pitchFamily="18" charset="0"/>
                          <a:cs typeface="Times New Roman" panose="02020603050405020304" pitchFamily="18" charset="0"/>
                        </a:rPr>
                        <a:t>Vert. J</a:t>
                      </a: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1F497D"/>
                    </a:solidFill>
                  </a:tcPr>
                </a:tc>
                <a:tc>
                  <a:txBody>
                    <a:bodyPr/>
                    <a:lstStyle>
                      <a:lvl1pPr marL="0" algn="l" rtl="0" eaLnBrk="1" latinLnBrk="0" hangingPunct="1">
                        <a:defRPr kumimoji="0" b="1" kern="1200">
                          <a:solidFill>
                            <a:schemeClr val="lt1"/>
                          </a:solidFill>
                          <a:latin typeface="Calibri"/>
                        </a:defRPr>
                      </a:lvl1pPr>
                      <a:lvl2pPr marL="457200" algn="l" rtl="0" eaLnBrk="1" latinLnBrk="0" hangingPunct="1">
                        <a:defRPr kumimoji="0" b="1" kern="1200">
                          <a:solidFill>
                            <a:schemeClr val="lt1"/>
                          </a:solidFill>
                          <a:latin typeface="Calibri"/>
                        </a:defRPr>
                      </a:lvl2pPr>
                      <a:lvl3pPr marL="914400" algn="l" rtl="0" eaLnBrk="1" latinLnBrk="0" hangingPunct="1">
                        <a:defRPr kumimoji="0" b="1" kern="1200">
                          <a:solidFill>
                            <a:schemeClr val="lt1"/>
                          </a:solidFill>
                          <a:latin typeface="Calibri"/>
                        </a:defRPr>
                      </a:lvl3pPr>
                      <a:lvl4pPr marL="1371600" algn="l" rtl="0" eaLnBrk="1" latinLnBrk="0" hangingPunct="1">
                        <a:defRPr kumimoji="0" b="1" kern="1200">
                          <a:solidFill>
                            <a:schemeClr val="lt1"/>
                          </a:solidFill>
                          <a:latin typeface="Calibri"/>
                        </a:defRPr>
                      </a:lvl4pPr>
                      <a:lvl5pPr marL="1828800" algn="l" rtl="0" eaLnBrk="1" latinLnBrk="0" hangingPunct="1">
                        <a:defRPr kumimoji="0" b="1" kern="1200">
                          <a:solidFill>
                            <a:schemeClr val="lt1"/>
                          </a:solidFill>
                          <a:latin typeface="Calibri"/>
                        </a:defRPr>
                      </a:lvl5pPr>
                      <a:lvl6pPr marL="2286000" algn="l" rtl="0" eaLnBrk="1" latinLnBrk="0" hangingPunct="1">
                        <a:defRPr kumimoji="0" b="1" kern="1200">
                          <a:solidFill>
                            <a:schemeClr val="lt1"/>
                          </a:solidFill>
                          <a:latin typeface="Calibri"/>
                        </a:defRPr>
                      </a:lvl6pPr>
                      <a:lvl7pPr marL="2743200" algn="l" rtl="0" eaLnBrk="1" latinLnBrk="0" hangingPunct="1">
                        <a:defRPr kumimoji="0" b="1" kern="1200">
                          <a:solidFill>
                            <a:schemeClr val="lt1"/>
                          </a:solidFill>
                          <a:latin typeface="Calibri"/>
                        </a:defRPr>
                      </a:lvl7pPr>
                      <a:lvl8pPr marL="3200400" algn="l" rtl="0" eaLnBrk="1" latinLnBrk="0" hangingPunct="1">
                        <a:defRPr kumimoji="0" b="1" kern="1200">
                          <a:solidFill>
                            <a:schemeClr val="lt1"/>
                          </a:solidFill>
                          <a:latin typeface="Calibri"/>
                        </a:defRPr>
                      </a:lvl8pPr>
                      <a:lvl9pPr marL="3657600" algn="l" rtl="0" eaLnBrk="1" latinLnBrk="0" hangingPunct="1">
                        <a:defRPr kumimoji="0" b="1" kern="1200">
                          <a:solidFill>
                            <a:schemeClr val="lt1"/>
                          </a:solidFill>
                          <a:latin typeface="Calibri"/>
                        </a:defRPr>
                      </a:lvl9pPr>
                    </a:lstStyle>
                    <a:p>
                      <a:r>
                        <a:rPr lang="en-GB" sz="1600" dirty="0" smtClean="0">
                          <a:latin typeface="Times New Roman" panose="02020603050405020304" pitchFamily="18" charset="0"/>
                          <a:cs typeface="Times New Roman" panose="02020603050405020304" pitchFamily="18" charset="0"/>
                        </a:rPr>
                        <a:t>Surface</a:t>
                      </a:r>
                      <a:r>
                        <a:rPr lang="en-GB" sz="1600" baseline="0" dirty="0" smtClean="0">
                          <a:latin typeface="Times New Roman" panose="02020603050405020304" pitchFamily="18" charset="0"/>
                          <a:cs typeface="Times New Roman" panose="02020603050405020304" pitchFamily="18" charset="0"/>
                        </a:rPr>
                        <a:t> Eq.</a:t>
                      </a: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1F497D"/>
                    </a:solidFill>
                  </a:tcPr>
                </a:tc>
                <a:tc>
                  <a:txBody>
                    <a:bodyPr/>
                    <a:lstStyle>
                      <a:lvl1pPr marL="0" algn="l" rtl="0" eaLnBrk="1" latinLnBrk="0" hangingPunct="1">
                        <a:defRPr kumimoji="0" b="1" kern="1200">
                          <a:solidFill>
                            <a:schemeClr val="lt1"/>
                          </a:solidFill>
                          <a:latin typeface="Calibri"/>
                        </a:defRPr>
                      </a:lvl1pPr>
                      <a:lvl2pPr marL="457200" algn="l" rtl="0" eaLnBrk="1" latinLnBrk="0" hangingPunct="1">
                        <a:defRPr kumimoji="0" b="1" kern="1200">
                          <a:solidFill>
                            <a:schemeClr val="lt1"/>
                          </a:solidFill>
                          <a:latin typeface="Calibri"/>
                        </a:defRPr>
                      </a:lvl2pPr>
                      <a:lvl3pPr marL="914400" algn="l" rtl="0" eaLnBrk="1" latinLnBrk="0" hangingPunct="1">
                        <a:defRPr kumimoji="0" b="1" kern="1200">
                          <a:solidFill>
                            <a:schemeClr val="lt1"/>
                          </a:solidFill>
                          <a:latin typeface="Calibri"/>
                        </a:defRPr>
                      </a:lvl3pPr>
                      <a:lvl4pPr marL="1371600" algn="l" rtl="0" eaLnBrk="1" latinLnBrk="0" hangingPunct="1">
                        <a:defRPr kumimoji="0" b="1" kern="1200">
                          <a:solidFill>
                            <a:schemeClr val="lt1"/>
                          </a:solidFill>
                          <a:latin typeface="Calibri"/>
                        </a:defRPr>
                      </a:lvl4pPr>
                      <a:lvl5pPr marL="1828800" algn="l" rtl="0" eaLnBrk="1" latinLnBrk="0" hangingPunct="1">
                        <a:defRPr kumimoji="0" b="1" kern="1200">
                          <a:solidFill>
                            <a:schemeClr val="lt1"/>
                          </a:solidFill>
                          <a:latin typeface="Calibri"/>
                        </a:defRPr>
                      </a:lvl5pPr>
                      <a:lvl6pPr marL="2286000" algn="l" rtl="0" eaLnBrk="1" latinLnBrk="0" hangingPunct="1">
                        <a:defRPr kumimoji="0" b="1" kern="1200">
                          <a:solidFill>
                            <a:schemeClr val="lt1"/>
                          </a:solidFill>
                          <a:latin typeface="Calibri"/>
                        </a:defRPr>
                      </a:lvl6pPr>
                      <a:lvl7pPr marL="2743200" algn="l" rtl="0" eaLnBrk="1" latinLnBrk="0" hangingPunct="1">
                        <a:defRPr kumimoji="0" b="1" kern="1200">
                          <a:solidFill>
                            <a:schemeClr val="lt1"/>
                          </a:solidFill>
                          <a:latin typeface="Calibri"/>
                        </a:defRPr>
                      </a:lvl7pPr>
                      <a:lvl8pPr marL="3200400" algn="l" rtl="0" eaLnBrk="1" latinLnBrk="0" hangingPunct="1">
                        <a:defRPr kumimoji="0" b="1" kern="1200">
                          <a:solidFill>
                            <a:schemeClr val="lt1"/>
                          </a:solidFill>
                          <a:latin typeface="Calibri"/>
                        </a:defRPr>
                      </a:lvl8pPr>
                      <a:lvl9pPr marL="3657600" algn="l" rtl="0" eaLnBrk="1" latinLnBrk="0" hangingPunct="1">
                        <a:defRPr kumimoji="0" b="1" kern="1200">
                          <a:solidFill>
                            <a:schemeClr val="lt1"/>
                          </a:solidFill>
                          <a:latin typeface="Calibri"/>
                        </a:defRPr>
                      </a:lvl9pPr>
                    </a:lstStyle>
                    <a:p>
                      <a:r>
                        <a:rPr lang="en-GB" sz="1600" b="1" kern="1200" baseline="0" dirty="0" smtClean="0">
                          <a:solidFill>
                            <a:schemeClr val="lt1"/>
                          </a:solidFill>
                          <a:latin typeface="Times New Roman" panose="02020603050405020304" pitchFamily="18" charset="0"/>
                          <a:ea typeface="+mn-ea"/>
                          <a:cs typeface="Times New Roman" panose="02020603050405020304" pitchFamily="18" charset="0"/>
                        </a:rPr>
                        <a:t>Dis.</a:t>
                      </a:r>
                      <a:endParaRPr lang="en-GB" sz="1600" b="1" kern="1200" baseline="0" dirty="0">
                        <a:solidFill>
                          <a:schemeClr val="lt1"/>
                        </a:solidFill>
                        <a:latin typeface="Times New Roman" panose="02020603050405020304" pitchFamily="18" charset="0"/>
                        <a:ea typeface="+mn-ea"/>
                        <a:cs typeface="Times New Roman" panose="02020603050405020304" pitchFamily="18" charset="0"/>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1F497D"/>
                    </a:solidFill>
                  </a:tcPr>
                </a:tc>
              </a:tr>
            </a:tbl>
          </a:graphicData>
        </a:graphic>
      </p:graphicFrame>
      <p:sp>
        <p:nvSpPr>
          <p:cNvPr id="87" name="Rectangle 86"/>
          <p:cNvSpPr/>
          <p:nvPr/>
        </p:nvSpPr>
        <p:spPr>
          <a:xfrm>
            <a:off x="6559883" y="5395272"/>
            <a:ext cx="1728000" cy="198422"/>
          </a:xfrm>
          <a:prstGeom prst="rect">
            <a:avLst/>
          </a:prstGeom>
          <a:solidFill>
            <a:srgbClr val="9BBB59">
              <a:lumMod val="60000"/>
              <a:lumOff val="4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smtClean="0">
                <a:ln>
                  <a:noFill/>
                </a:ln>
                <a:solidFill>
                  <a:srgbClr val="FFFFFF"/>
                </a:solidFill>
                <a:effectLst/>
                <a:uLnTx/>
                <a:uFillTx/>
                <a:latin typeface="Times New Roman" panose="02020603050405020304" pitchFamily="18" charset="0"/>
                <a:ea typeface="+mn-ea"/>
                <a:cs typeface="Times New Roman" panose="02020603050405020304" pitchFamily="18" charset="0"/>
              </a:rPr>
              <a:t>HL-Baseline </a:t>
            </a:r>
            <a:r>
              <a:rPr kumimoji="0" lang="en-GB" sz="14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&amp; LS2</a:t>
            </a:r>
          </a:p>
        </p:txBody>
      </p:sp>
      <p:sp>
        <p:nvSpPr>
          <p:cNvPr id="88" name="Rectangle 87"/>
          <p:cNvSpPr/>
          <p:nvPr/>
        </p:nvSpPr>
        <p:spPr>
          <a:xfrm>
            <a:off x="6559883" y="5140454"/>
            <a:ext cx="1728000" cy="198422"/>
          </a:xfrm>
          <a:prstGeom prst="rect">
            <a:avLst/>
          </a:prstGeom>
          <a:solidFill>
            <a:srgbClr val="1F497D">
              <a:lumMod val="40000"/>
              <a:lumOff val="60000"/>
            </a:srgbClr>
          </a:solidFill>
          <a:ln w="25400" cap="flat"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smtClean="0">
                <a:ln>
                  <a:noFill/>
                </a:ln>
                <a:solidFill>
                  <a:prstClr val="white"/>
                </a:solidFill>
                <a:effectLst/>
                <a:uLnTx/>
                <a:uFillTx/>
                <a:latin typeface="Times New Roman" panose="02020603050405020304" pitchFamily="18" charset="0"/>
                <a:ea typeface="+mn-ea"/>
                <a:cs typeface="Times New Roman" panose="02020603050405020304" pitchFamily="18" charset="0"/>
              </a:rPr>
              <a:t>HL-LHC </a:t>
            </a:r>
            <a:r>
              <a:rPr kumimoji="0" lang="en-GB" sz="1400" b="1" i="0" u="none" strike="noStrike" kern="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rPr>
              <a:t>Baseline</a:t>
            </a:r>
            <a:endParaRPr kumimoji="0" lang="en-GB" sz="1400" b="1" i="0" u="sng" strike="noStrike" kern="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endParaRPr>
          </a:p>
        </p:txBody>
      </p:sp>
      <p:sp>
        <p:nvSpPr>
          <p:cNvPr id="89" name="Rectangle 88"/>
          <p:cNvSpPr/>
          <p:nvPr/>
        </p:nvSpPr>
        <p:spPr>
          <a:xfrm>
            <a:off x="6512917" y="5101230"/>
            <a:ext cx="1816226" cy="792000"/>
          </a:xfrm>
          <a:prstGeom prst="rect">
            <a:avLst/>
          </a:prstGeom>
          <a:noFill/>
          <a:ln w="28575">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0" name="Rectangle 89"/>
          <p:cNvSpPr/>
          <p:nvPr/>
        </p:nvSpPr>
        <p:spPr>
          <a:xfrm>
            <a:off x="6559883" y="5647232"/>
            <a:ext cx="1728000" cy="198422"/>
          </a:xfrm>
          <a:prstGeom prst="rect">
            <a:avLst/>
          </a:prstGeom>
          <a:pattFill prst="wdUpDiag">
            <a:fgClr>
              <a:srgbClr val="C3D69B"/>
            </a:fgClr>
            <a:bgClr>
              <a:srgbClr val="8EB4E3"/>
            </a:bgClr>
          </a:pattFill>
          <a:ln w="25400" cap="flat" cmpd="sng" algn="ctr">
            <a:noFill/>
            <a:prstDash val="solid"/>
          </a:ln>
          <a:effectLst/>
        </p:spPr>
        <p:txBody>
          <a:bodyPr rtlCol="0" anchor="ctr"/>
          <a:lstStyle/>
          <a:p>
            <a:pPr algn="ctr" defTabSz="457200"/>
            <a:r>
              <a:rPr lang="en-GB" sz="1400" b="1" kern="0" dirty="0" smtClean="0">
                <a:solidFill>
                  <a:prstClr val="white"/>
                </a:solidFill>
                <a:latin typeface="Times New Roman" panose="02020603050405020304" pitchFamily="18" charset="0"/>
                <a:cs typeface="Times New Roman" panose="02020603050405020304" pitchFamily="18" charset="0"/>
              </a:rPr>
              <a:t>Susceptible to LS2</a:t>
            </a:r>
            <a:endParaRPr lang="en-GB" sz="1400" b="1" kern="0" dirty="0">
              <a:solidFill>
                <a:prstClr val="white"/>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536354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2274956" y="6136894"/>
            <a:ext cx="5681967" cy="365125"/>
          </a:xfrm>
        </p:spPr>
        <p:txBody>
          <a:bodyPr/>
          <a:lstStyle/>
          <a:p>
            <a:r>
              <a:rPr lang="en-US" smtClean="0"/>
              <a:t>Author DPT-GRP</a:t>
            </a:r>
            <a:endParaRPr lang="en-US" dirty="0"/>
          </a:p>
        </p:txBody>
      </p:sp>
      <p:sp>
        <p:nvSpPr>
          <p:cNvPr id="4" name="Slide Number Placeholder 3"/>
          <p:cNvSpPr>
            <a:spLocks noGrp="1"/>
          </p:cNvSpPr>
          <p:nvPr>
            <p:ph type="sldNum" sz="quarter" idx="12"/>
          </p:nvPr>
        </p:nvSpPr>
        <p:spPr>
          <a:xfrm>
            <a:off x="7956924" y="6136894"/>
            <a:ext cx="729876" cy="365125"/>
          </a:xfrm>
        </p:spPr>
        <p:txBody>
          <a:bodyPr/>
          <a:lstStyle/>
          <a:p>
            <a:fld id="{8D6C380F-326D-3C40-9EE7-7FBAB0953422}" type="slidenum">
              <a:rPr lang="en-US" smtClean="0"/>
              <a:pPr/>
              <a:t>5</a:t>
            </a:fld>
            <a:endParaRPr lang="en-US"/>
          </a:p>
        </p:txBody>
      </p:sp>
      <p:sp>
        <p:nvSpPr>
          <p:cNvPr id="7" name="Rectangle 6"/>
          <p:cNvSpPr/>
          <p:nvPr/>
        </p:nvSpPr>
        <p:spPr>
          <a:xfrm>
            <a:off x="3581192" y="3986113"/>
            <a:ext cx="1332040" cy="530384"/>
          </a:xfrm>
          <a:prstGeom prst="rect">
            <a:avLst/>
          </a:prstGeom>
          <a:solidFill>
            <a:srgbClr val="9BBB59">
              <a:lumMod val="60000"/>
              <a:lumOff val="4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err="1" smtClean="0">
                <a:ln>
                  <a:noFill/>
                </a:ln>
                <a:solidFill>
                  <a:srgbClr val="FFFFFF"/>
                </a:solidFill>
                <a:effectLst/>
                <a:uLnTx/>
                <a:uFillTx/>
                <a:latin typeface="Times New Roman" panose="02020603050405020304" pitchFamily="18" charset="0"/>
                <a:ea typeface="+mn-ea"/>
                <a:cs typeface="Times New Roman" panose="02020603050405020304" pitchFamily="18" charset="0"/>
              </a:rPr>
              <a:t>Cryoline</a:t>
            </a: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 for RF</a:t>
            </a:r>
          </a:p>
        </p:txBody>
      </p:sp>
      <p:sp>
        <p:nvSpPr>
          <p:cNvPr id="8" name="Left Arrow 7"/>
          <p:cNvSpPr/>
          <p:nvPr/>
        </p:nvSpPr>
        <p:spPr>
          <a:xfrm>
            <a:off x="4913232" y="4121698"/>
            <a:ext cx="1778285" cy="229041"/>
          </a:xfrm>
          <a:prstGeom prst="leftArrow">
            <a:avLst/>
          </a:prstGeom>
          <a:solidFill>
            <a:srgbClr val="1F497D"/>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400" b="1" i="0" u="none" strike="noStrike" kern="0" cap="none" spc="0" normalizeH="0" baseline="0" noProof="0" smtClean="0">
              <a:ln>
                <a:noFill/>
              </a:ln>
              <a:solidFill>
                <a:prstClr val="white"/>
              </a:solidFill>
              <a:effectLst/>
              <a:uLnTx/>
              <a:uFillTx/>
              <a:latin typeface="Calibri"/>
              <a:ea typeface="+mn-ea"/>
              <a:cs typeface="+mn-cs"/>
            </a:endParaRPr>
          </a:p>
        </p:txBody>
      </p:sp>
      <p:grpSp>
        <p:nvGrpSpPr>
          <p:cNvPr id="9" name="Group 8"/>
          <p:cNvGrpSpPr/>
          <p:nvPr/>
        </p:nvGrpSpPr>
        <p:grpSpPr>
          <a:xfrm>
            <a:off x="89508" y="3531444"/>
            <a:ext cx="3231104" cy="252000"/>
            <a:chOff x="622858" y="1412816"/>
            <a:chExt cx="2226782" cy="400000"/>
          </a:xfrm>
        </p:grpSpPr>
        <p:sp>
          <p:nvSpPr>
            <p:cNvPr id="10" name="Rectangle 9"/>
            <p:cNvSpPr/>
            <p:nvPr/>
          </p:nvSpPr>
          <p:spPr>
            <a:xfrm>
              <a:off x="622858" y="1412816"/>
              <a:ext cx="1698941" cy="400000"/>
            </a:xfrm>
            <a:prstGeom prst="rect">
              <a:avLst/>
            </a:prstGeom>
            <a:solidFill>
              <a:sysClr val="windowText" lastClr="000000">
                <a:lumMod val="75000"/>
              </a:sysClr>
            </a:solidFill>
            <a:ln w="25400" cap="flat"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rPr>
                <a:t>Beam diagnostic</a:t>
              </a:r>
            </a:p>
          </p:txBody>
        </p:sp>
        <p:sp>
          <p:nvSpPr>
            <p:cNvPr id="11" name="Rectangle 10"/>
            <p:cNvSpPr/>
            <p:nvPr/>
          </p:nvSpPr>
          <p:spPr>
            <a:xfrm>
              <a:off x="2254196" y="1412816"/>
              <a:ext cx="595444" cy="400000"/>
            </a:xfrm>
            <a:prstGeom prst="rect">
              <a:avLst/>
            </a:prstGeom>
            <a:solidFill>
              <a:schemeClr val="tx1">
                <a:lumMod val="60000"/>
                <a:lumOff val="40000"/>
              </a:schemeClr>
            </a:solidFill>
            <a:ln w="25400" cap="flat"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rPr>
                <a:t>IP 4</a:t>
              </a:r>
            </a:p>
          </p:txBody>
        </p:sp>
      </p:grpSp>
      <p:sp>
        <p:nvSpPr>
          <p:cNvPr id="12" name="Rectangle 11"/>
          <p:cNvSpPr/>
          <p:nvPr/>
        </p:nvSpPr>
        <p:spPr>
          <a:xfrm>
            <a:off x="434254" y="3829888"/>
            <a:ext cx="2664000" cy="234000"/>
          </a:xfrm>
          <a:prstGeom prst="rect">
            <a:avLst/>
          </a:prstGeom>
          <a:solidFill>
            <a:srgbClr val="9BBB59">
              <a:lumMod val="60000"/>
              <a:lumOff val="4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Fast wire scanners BWSF</a:t>
            </a:r>
          </a:p>
        </p:txBody>
      </p:sp>
      <p:sp>
        <p:nvSpPr>
          <p:cNvPr id="13" name="Rectangle 12"/>
          <p:cNvSpPr/>
          <p:nvPr/>
        </p:nvSpPr>
        <p:spPr>
          <a:xfrm>
            <a:off x="434254" y="4105239"/>
            <a:ext cx="2664000" cy="234000"/>
          </a:xfrm>
          <a:prstGeom prst="rect">
            <a:avLst/>
          </a:prstGeom>
          <a:solidFill>
            <a:srgbClr val="1F497D">
              <a:lumMod val="40000"/>
              <a:lumOff val="60000"/>
            </a:srgbClr>
          </a:solidFill>
          <a:ln w="25400" cap="flat" cmpd="sng" algn="ctr">
            <a:noFill/>
            <a:prstDash val="solid"/>
          </a:ln>
          <a:effectLst/>
        </p:spPr>
        <p:txBody>
          <a:bodyPr rtlCol="0" anchor="ctr"/>
          <a:lstStyle/>
          <a:p>
            <a:pPr algn="ctr"/>
            <a:r>
              <a:rPr lang="en-GB" sz="1200" b="1" kern="0" dirty="0">
                <a:solidFill>
                  <a:srgbClr val="FFFFFF"/>
                </a:solidFill>
                <a:latin typeface="Times New Roman" panose="02020603050405020304" pitchFamily="18" charset="0"/>
                <a:cs typeface="Times New Roman" panose="02020603050405020304" pitchFamily="18" charset="0"/>
              </a:rPr>
              <a:t>New light extraction line BSRT</a:t>
            </a:r>
          </a:p>
        </p:txBody>
      </p:sp>
      <p:sp>
        <p:nvSpPr>
          <p:cNvPr id="14" name="Rectangle 13"/>
          <p:cNvSpPr/>
          <p:nvPr/>
        </p:nvSpPr>
        <p:spPr>
          <a:xfrm>
            <a:off x="434254" y="4377953"/>
            <a:ext cx="2664000" cy="234000"/>
          </a:xfrm>
          <a:prstGeom prst="rect">
            <a:avLst/>
          </a:prstGeom>
          <a:solidFill>
            <a:srgbClr val="9BBB59">
              <a:lumMod val="60000"/>
              <a:lumOff val="4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Beam gas vertex detector BGV</a:t>
            </a:r>
          </a:p>
        </p:txBody>
      </p:sp>
      <p:cxnSp>
        <p:nvCxnSpPr>
          <p:cNvPr id="15" name="Elbow Connector 14"/>
          <p:cNvCxnSpPr>
            <a:stCxn id="10" idx="1"/>
            <a:endCxn id="12" idx="1"/>
          </p:cNvCxnSpPr>
          <p:nvPr/>
        </p:nvCxnSpPr>
        <p:spPr>
          <a:xfrm rot="10800000" flipH="1" flipV="1">
            <a:off x="89508" y="3657444"/>
            <a:ext cx="344746" cy="289444"/>
          </a:xfrm>
          <a:prstGeom prst="bentConnector3">
            <a:avLst>
              <a:gd name="adj1" fmla="val 41554"/>
            </a:avLst>
          </a:prstGeom>
          <a:noFill/>
          <a:ln w="9525" cap="flat" cmpd="sng" algn="ctr">
            <a:solidFill>
              <a:sysClr val="windowText" lastClr="000000"/>
            </a:solidFill>
            <a:prstDash val="solid"/>
            <a:tailEnd type="arrow"/>
          </a:ln>
          <a:effectLst/>
        </p:spPr>
      </p:cxnSp>
      <p:cxnSp>
        <p:nvCxnSpPr>
          <p:cNvPr id="16" name="Elbow Connector 15"/>
          <p:cNvCxnSpPr/>
          <p:nvPr/>
        </p:nvCxnSpPr>
        <p:spPr>
          <a:xfrm rot="10800000" flipH="1" flipV="1">
            <a:off x="82109" y="3657443"/>
            <a:ext cx="344746" cy="564795"/>
          </a:xfrm>
          <a:prstGeom prst="bentConnector3">
            <a:avLst>
              <a:gd name="adj1" fmla="val 43654"/>
            </a:avLst>
          </a:prstGeom>
          <a:noFill/>
          <a:ln w="9525" cap="flat" cmpd="sng" algn="ctr">
            <a:solidFill>
              <a:sysClr val="windowText" lastClr="000000"/>
            </a:solidFill>
            <a:prstDash val="solid"/>
            <a:tailEnd type="arrow"/>
          </a:ln>
          <a:effectLst/>
        </p:spPr>
      </p:cxnSp>
      <p:cxnSp>
        <p:nvCxnSpPr>
          <p:cNvPr id="17" name="Elbow Connector 16"/>
          <p:cNvCxnSpPr>
            <a:stCxn id="10" idx="1"/>
            <a:endCxn id="14" idx="1"/>
          </p:cNvCxnSpPr>
          <p:nvPr/>
        </p:nvCxnSpPr>
        <p:spPr>
          <a:xfrm rot="10800000" flipH="1" flipV="1">
            <a:off x="89508" y="3657443"/>
            <a:ext cx="344746" cy="837509"/>
          </a:xfrm>
          <a:prstGeom prst="bentConnector3">
            <a:avLst>
              <a:gd name="adj1" fmla="val 41444"/>
            </a:avLst>
          </a:prstGeom>
          <a:noFill/>
          <a:ln w="9525" cap="flat" cmpd="sng" algn="ctr">
            <a:solidFill>
              <a:sysClr val="windowText" lastClr="000000"/>
            </a:solidFill>
            <a:prstDash val="solid"/>
            <a:tailEnd type="arrow"/>
          </a:ln>
          <a:effectLst/>
        </p:spPr>
      </p:cxnSp>
      <p:grpSp>
        <p:nvGrpSpPr>
          <p:cNvPr id="18" name="Group 17"/>
          <p:cNvGrpSpPr/>
          <p:nvPr/>
        </p:nvGrpSpPr>
        <p:grpSpPr>
          <a:xfrm>
            <a:off x="89507" y="1799663"/>
            <a:ext cx="3235467" cy="252001"/>
            <a:chOff x="64118" y="1396450"/>
            <a:chExt cx="2785291" cy="252001"/>
          </a:xfrm>
        </p:grpSpPr>
        <p:sp>
          <p:nvSpPr>
            <p:cNvPr id="19" name="Rectangle 18"/>
            <p:cNvSpPr/>
            <p:nvPr/>
          </p:nvSpPr>
          <p:spPr>
            <a:xfrm>
              <a:off x="64118" y="1396451"/>
              <a:ext cx="2129318" cy="252000"/>
            </a:xfrm>
            <a:prstGeom prst="rect">
              <a:avLst/>
            </a:prstGeom>
            <a:solidFill>
              <a:sysClr val="windowText" lastClr="000000">
                <a:lumMod val="75000"/>
              </a:sysClr>
            </a:solidFill>
            <a:ln w="25400" cap="flat"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rPr>
                <a:t>Injection protection</a:t>
              </a:r>
            </a:p>
          </p:txBody>
        </p:sp>
        <p:sp>
          <p:nvSpPr>
            <p:cNvPr id="20" name="Rectangle 19"/>
            <p:cNvSpPr/>
            <p:nvPr/>
          </p:nvSpPr>
          <p:spPr>
            <a:xfrm>
              <a:off x="2105623" y="1396450"/>
              <a:ext cx="743786" cy="252000"/>
            </a:xfrm>
            <a:prstGeom prst="rect">
              <a:avLst/>
            </a:prstGeom>
            <a:solidFill>
              <a:schemeClr val="tx1">
                <a:lumMod val="60000"/>
                <a:lumOff val="40000"/>
              </a:schemeClr>
            </a:solidFill>
            <a:ln w="25400" cap="flat"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rPr>
                <a:t>IP 2, 8</a:t>
              </a:r>
            </a:p>
          </p:txBody>
        </p:sp>
      </p:grpSp>
      <p:sp>
        <p:nvSpPr>
          <p:cNvPr id="21" name="Rectangle 20"/>
          <p:cNvSpPr/>
          <p:nvPr/>
        </p:nvSpPr>
        <p:spPr>
          <a:xfrm>
            <a:off x="435410" y="2109920"/>
            <a:ext cx="2700000" cy="234000"/>
          </a:xfrm>
          <a:prstGeom prst="rect">
            <a:avLst/>
          </a:prstGeom>
          <a:pattFill prst="wdUpDiag">
            <a:fgClr>
              <a:srgbClr val="C3D69B"/>
            </a:fgClr>
            <a:bgClr>
              <a:srgbClr val="8EB4E3"/>
            </a:bgClr>
          </a:pattFill>
          <a:ln w="25400" cap="flat" cmpd="sng" algn="ctr">
            <a:noFill/>
            <a:prstDash val="solid"/>
          </a:ln>
          <a:effectLst/>
        </p:spPr>
        <p:txBody>
          <a:bodyPr rtlCol="0" anchor="ctr"/>
          <a:lstStyle/>
          <a:p>
            <a:pPr algn="ctr" defTabSz="457200"/>
            <a:r>
              <a:rPr lang="en-GB" sz="1200" b="1" kern="0" dirty="0">
                <a:solidFill>
                  <a:prstClr val="white"/>
                </a:solidFill>
                <a:latin typeface="Times New Roman" panose="02020603050405020304" pitchFamily="18" charset="0"/>
                <a:cs typeface="Times New Roman" panose="02020603050405020304" pitchFamily="18" charset="0"/>
              </a:rPr>
              <a:t>TDIS </a:t>
            </a:r>
          </a:p>
        </p:txBody>
      </p:sp>
      <p:sp>
        <p:nvSpPr>
          <p:cNvPr id="22" name="Rectangle 21"/>
          <p:cNvSpPr/>
          <p:nvPr/>
        </p:nvSpPr>
        <p:spPr>
          <a:xfrm>
            <a:off x="435410" y="2387184"/>
            <a:ext cx="2700000" cy="234000"/>
          </a:xfrm>
          <a:prstGeom prst="rect">
            <a:avLst/>
          </a:prstGeom>
          <a:pattFill prst="wdUpDiag">
            <a:fgClr>
              <a:srgbClr val="C3D69B"/>
            </a:fgClr>
            <a:bgClr>
              <a:srgbClr val="8EB4E3"/>
            </a:bgClr>
          </a:pattFill>
          <a:ln w="25400" cap="flat" cmpd="sng" algn="ctr">
            <a:noFill/>
            <a:prstDash val="solid"/>
          </a:ln>
          <a:effectLst/>
        </p:spPr>
        <p:txBody>
          <a:bodyPr rtlCol="0" anchor="ctr"/>
          <a:lstStyle/>
          <a:p>
            <a:pPr algn="ctr" defTabSz="457200"/>
            <a:r>
              <a:rPr lang="en-GB" sz="1200" b="1" kern="0" dirty="0">
                <a:solidFill>
                  <a:prstClr val="white"/>
                </a:solidFill>
                <a:latin typeface="Times New Roman" panose="02020603050405020304" pitchFamily="18" charset="0"/>
                <a:cs typeface="Times New Roman" panose="02020603050405020304" pitchFamily="18" charset="0"/>
              </a:rPr>
              <a:t>TCLIA, TCLIB (TBC)</a:t>
            </a:r>
          </a:p>
        </p:txBody>
      </p:sp>
      <p:sp>
        <p:nvSpPr>
          <p:cNvPr id="23" name="Rectangle 22"/>
          <p:cNvSpPr/>
          <p:nvPr/>
        </p:nvSpPr>
        <p:spPr>
          <a:xfrm>
            <a:off x="435410" y="2669104"/>
            <a:ext cx="2700000" cy="234000"/>
          </a:xfrm>
          <a:prstGeom prst="rect">
            <a:avLst/>
          </a:prstGeom>
          <a:solidFill>
            <a:srgbClr val="1F497D">
              <a:lumMod val="40000"/>
              <a:lumOff val="60000"/>
            </a:srgbClr>
          </a:solidFill>
          <a:ln w="25400" cap="flat" cmpd="sng" algn="ctr">
            <a:noFill/>
            <a:prstDash val="solid"/>
          </a:ln>
          <a:effectLst/>
        </p:spPr>
        <p:txBody>
          <a:bodyPr rtlCol="0" anchor="ctr"/>
          <a:lstStyle/>
          <a:p>
            <a:pPr algn="ctr"/>
            <a:r>
              <a:rPr lang="en-GB" sz="1200" b="1" kern="0" dirty="0">
                <a:solidFill>
                  <a:srgbClr val="FFFFFF"/>
                </a:solidFill>
                <a:latin typeface="Times New Roman" panose="02020603050405020304" pitchFamily="18" charset="0"/>
                <a:cs typeface="Times New Roman" panose="02020603050405020304" pitchFamily="18" charset="0"/>
              </a:rPr>
              <a:t>TCDD TCDDM (TBC)</a:t>
            </a:r>
          </a:p>
        </p:txBody>
      </p:sp>
      <p:sp>
        <p:nvSpPr>
          <p:cNvPr id="24" name="Rectangle 23"/>
          <p:cNvSpPr/>
          <p:nvPr/>
        </p:nvSpPr>
        <p:spPr>
          <a:xfrm>
            <a:off x="435410" y="2945014"/>
            <a:ext cx="2700000" cy="234000"/>
          </a:xfrm>
          <a:prstGeom prst="rect">
            <a:avLst/>
          </a:prstGeom>
          <a:solidFill>
            <a:srgbClr val="1F497D">
              <a:lumMod val="40000"/>
              <a:lumOff val="60000"/>
            </a:srgbClr>
          </a:solidFill>
          <a:ln w="25400" cap="flat" cmpd="sng" algn="ctr">
            <a:noFill/>
            <a:prstDash val="solid"/>
          </a:ln>
          <a:effectLst/>
        </p:spPr>
        <p:txBody>
          <a:bodyPr rtlCol="0" anchor="ctr"/>
          <a:lstStyle/>
          <a:p>
            <a:pPr algn="ctr"/>
            <a:r>
              <a:rPr lang="en-GB" sz="1200" b="1" kern="0" dirty="0">
                <a:solidFill>
                  <a:srgbClr val="FFFFFF"/>
                </a:solidFill>
                <a:latin typeface="Times New Roman" panose="02020603050405020304" pitchFamily="18" charset="0"/>
                <a:cs typeface="Times New Roman" panose="02020603050405020304" pitchFamily="18" charset="0"/>
              </a:rPr>
              <a:t>TCLIM (TBC)</a:t>
            </a:r>
          </a:p>
        </p:txBody>
      </p:sp>
      <p:sp>
        <p:nvSpPr>
          <p:cNvPr id="25" name="Rectangle 24"/>
          <p:cNvSpPr/>
          <p:nvPr/>
        </p:nvSpPr>
        <p:spPr>
          <a:xfrm>
            <a:off x="435410" y="3229821"/>
            <a:ext cx="2700000" cy="234000"/>
          </a:xfrm>
          <a:prstGeom prst="rect">
            <a:avLst/>
          </a:prstGeom>
          <a:pattFill prst="wdUpDiag">
            <a:fgClr>
              <a:srgbClr val="C3D69B"/>
            </a:fgClr>
            <a:bgClr>
              <a:srgbClr val="8EB4E3"/>
            </a:bgClr>
          </a:pattFill>
          <a:ln w="25400" cap="flat" cmpd="sng" algn="ctr">
            <a:noFill/>
            <a:prstDash val="solid"/>
          </a:ln>
          <a:effectLst/>
        </p:spPr>
        <p:txBody>
          <a:bodyPr rtlCol="0" anchor="ctr"/>
          <a:lstStyle/>
          <a:p>
            <a:pPr algn="ctr" defTabSz="457200"/>
            <a:r>
              <a:rPr lang="en-GB" sz="1200" b="1" kern="0" dirty="0">
                <a:solidFill>
                  <a:prstClr val="white"/>
                </a:solidFill>
                <a:latin typeface="Times New Roman" panose="02020603050405020304" pitchFamily="18" charset="0"/>
                <a:cs typeface="Times New Roman" panose="02020603050405020304" pitchFamily="18" charset="0"/>
              </a:rPr>
              <a:t>MKI (TBC)</a:t>
            </a:r>
          </a:p>
        </p:txBody>
      </p:sp>
      <p:sp>
        <p:nvSpPr>
          <p:cNvPr id="26" name="Rectangle 25"/>
          <p:cNvSpPr/>
          <p:nvPr/>
        </p:nvSpPr>
        <p:spPr>
          <a:xfrm>
            <a:off x="120347" y="4656949"/>
            <a:ext cx="2663152" cy="233998"/>
          </a:xfrm>
          <a:prstGeom prst="rect">
            <a:avLst/>
          </a:prstGeom>
          <a:solidFill>
            <a:srgbClr val="9BBB59">
              <a:lumMod val="60000"/>
              <a:lumOff val="4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Q5 at point 6</a:t>
            </a:r>
          </a:p>
        </p:txBody>
      </p:sp>
      <p:sp>
        <p:nvSpPr>
          <p:cNvPr id="27" name="Rectangle 26"/>
          <p:cNvSpPr/>
          <p:nvPr/>
        </p:nvSpPr>
        <p:spPr>
          <a:xfrm>
            <a:off x="2466510" y="4656947"/>
            <a:ext cx="854102" cy="233999"/>
          </a:xfrm>
          <a:prstGeom prst="rect">
            <a:avLst/>
          </a:prstGeom>
          <a:solidFill>
            <a:schemeClr val="tx1">
              <a:lumMod val="60000"/>
              <a:lumOff val="40000"/>
            </a:schemeClr>
          </a:solidFill>
          <a:ln w="25400" cap="flat"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rPr>
              <a:t>IP 6</a:t>
            </a:r>
          </a:p>
        </p:txBody>
      </p:sp>
      <p:grpSp>
        <p:nvGrpSpPr>
          <p:cNvPr id="28" name="Group 27"/>
          <p:cNvGrpSpPr/>
          <p:nvPr/>
        </p:nvGrpSpPr>
        <p:grpSpPr>
          <a:xfrm>
            <a:off x="120347" y="4925927"/>
            <a:ext cx="3204627" cy="234000"/>
            <a:chOff x="48544" y="732563"/>
            <a:chExt cx="2695996" cy="226776"/>
          </a:xfrm>
        </p:grpSpPr>
        <p:sp>
          <p:nvSpPr>
            <p:cNvPr id="29" name="Rectangle 28"/>
            <p:cNvSpPr/>
            <p:nvPr/>
          </p:nvSpPr>
          <p:spPr>
            <a:xfrm>
              <a:off x="48544" y="732565"/>
              <a:ext cx="2240462" cy="226774"/>
            </a:xfrm>
            <a:prstGeom prst="rect">
              <a:avLst/>
            </a:prstGeom>
            <a:solidFill>
              <a:sysClr val="windowText" lastClr="000000">
                <a:lumMod val="75000"/>
              </a:sysClr>
            </a:solidFill>
            <a:ln w="25400" cap="flat"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rPr>
                <a:t>Dump (TBC)</a:t>
              </a:r>
            </a:p>
          </p:txBody>
        </p:sp>
        <p:sp>
          <p:nvSpPr>
            <p:cNvPr id="30" name="Rectangle 29"/>
            <p:cNvSpPr/>
            <p:nvPr/>
          </p:nvSpPr>
          <p:spPr>
            <a:xfrm>
              <a:off x="2022330" y="732563"/>
              <a:ext cx="722210" cy="226775"/>
            </a:xfrm>
            <a:prstGeom prst="rect">
              <a:avLst/>
            </a:prstGeom>
            <a:solidFill>
              <a:schemeClr val="tx1">
                <a:lumMod val="60000"/>
                <a:lumOff val="40000"/>
              </a:schemeClr>
            </a:solidFill>
            <a:ln w="25400" cap="flat"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rPr>
                <a:t>IP 6</a:t>
              </a:r>
            </a:p>
          </p:txBody>
        </p:sp>
      </p:grpSp>
      <p:sp>
        <p:nvSpPr>
          <p:cNvPr id="31" name="Rectangle 30"/>
          <p:cNvSpPr/>
          <p:nvPr/>
        </p:nvSpPr>
        <p:spPr>
          <a:xfrm>
            <a:off x="458333" y="5196607"/>
            <a:ext cx="2318942" cy="234000"/>
          </a:xfrm>
          <a:prstGeom prst="rect">
            <a:avLst/>
          </a:prstGeom>
          <a:solidFill>
            <a:srgbClr val="1F497D">
              <a:lumMod val="40000"/>
              <a:lumOff val="60000"/>
            </a:srgbClr>
          </a:solidFill>
          <a:ln w="25400" cap="flat" cmpd="sng" algn="ctr">
            <a:noFill/>
            <a:prstDash val="solid"/>
          </a:ln>
          <a:effectLst/>
        </p:spPr>
        <p:txBody>
          <a:bodyPr rtlCol="0" anchor="ctr"/>
          <a:lstStyle/>
          <a:p>
            <a:pPr algn="ctr"/>
            <a:r>
              <a:rPr lang="en-GB" sz="1200" b="1" kern="0" dirty="0">
                <a:solidFill>
                  <a:srgbClr val="FFFFFF"/>
                </a:solidFill>
                <a:latin typeface="Times New Roman" panose="02020603050405020304" pitchFamily="18" charset="0"/>
                <a:cs typeface="Times New Roman" panose="02020603050405020304" pitchFamily="18" charset="0"/>
              </a:rPr>
              <a:t>TCDS (TBC)</a:t>
            </a:r>
          </a:p>
        </p:txBody>
      </p:sp>
      <p:sp>
        <p:nvSpPr>
          <p:cNvPr id="32" name="Rectangle 31"/>
          <p:cNvSpPr/>
          <p:nvPr/>
        </p:nvSpPr>
        <p:spPr>
          <a:xfrm>
            <a:off x="458333" y="5472300"/>
            <a:ext cx="2318942" cy="234000"/>
          </a:xfrm>
          <a:prstGeom prst="rect">
            <a:avLst/>
          </a:prstGeom>
          <a:solidFill>
            <a:srgbClr val="1F497D">
              <a:lumMod val="40000"/>
              <a:lumOff val="60000"/>
            </a:srgbClr>
          </a:solidFill>
          <a:ln w="25400" cap="flat" cmpd="sng" algn="ctr">
            <a:noFill/>
            <a:prstDash val="solid"/>
          </a:ln>
          <a:effectLst/>
        </p:spPr>
        <p:txBody>
          <a:bodyPr rtlCol="0" anchor="ctr"/>
          <a:lstStyle/>
          <a:p>
            <a:pPr algn="ctr"/>
            <a:r>
              <a:rPr lang="en-GB" sz="1200" b="1" kern="0" dirty="0">
                <a:solidFill>
                  <a:srgbClr val="FFFFFF"/>
                </a:solidFill>
                <a:latin typeface="Times New Roman" panose="02020603050405020304" pitchFamily="18" charset="0"/>
                <a:cs typeface="Times New Roman" panose="02020603050405020304" pitchFamily="18" charset="0"/>
              </a:rPr>
              <a:t>MKB, TDE (TBC)</a:t>
            </a:r>
          </a:p>
        </p:txBody>
      </p:sp>
      <p:cxnSp>
        <p:nvCxnSpPr>
          <p:cNvPr id="33" name="Elbow Connector 32"/>
          <p:cNvCxnSpPr>
            <a:stCxn id="29" idx="1"/>
            <a:endCxn id="31" idx="1"/>
          </p:cNvCxnSpPr>
          <p:nvPr/>
        </p:nvCxnSpPr>
        <p:spPr>
          <a:xfrm rot="10800000" flipH="1" flipV="1">
            <a:off x="120347" y="5042927"/>
            <a:ext cx="337986" cy="270679"/>
          </a:xfrm>
          <a:prstGeom prst="bentConnector3">
            <a:avLst>
              <a:gd name="adj1" fmla="val 34569"/>
            </a:avLst>
          </a:prstGeom>
          <a:noFill/>
          <a:ln w="9525" cap="flat" cmpd="sng" algn="ctr">
            <a:solidFill>
              <a:sysClr val="windowText" lastClr="000000"/>
            </a:solidFill>
            <a:prstDash val="solid"/>
            <a:tailEnd type="arrow"/>
          </a:ln>
          <a:effectLst/>
        </p:spPr>
      </p:cxnSp>
      <p:cxnSp>
        <p:nvCxnSpPr>
          <p:cNvPr id="34" name="Elbow Connector 33"/>
          <p:cNvCxnSpPr>
            <a:stCxn id="29" idx="1"/>
            <a:endCxn id="32" idx="1"/>
          </p:cNvCxnSpPr>
          <p:nvPr/>
        </p:nvCxnSpPr>
        <p:spPr>
          <a:xfrm rot="10800000" flipH="1" flipV="1">
            <a:off x="120347" y="5042928"/>
            <a:ext cx="337986" cy="546372"/>
          </a:xfrm>
          <a:prstGeom prst="bentConnector3">
            <a:avLst>
              <a:gd name="adj1" fmla="val 34569"/>
            </a:avLst>
          </a:prstGeom>
          <a:noFill/>
          <a:ln w="9525" cap="flat" cmpd="sng" algn="ctr">
            <a:solidFill>
              <a:sysClr val="windowText" lastClr="000000"/>
            </a:solidFill>
            <a:prstDash val="solid"/>
            <a:tailEnd type="arrow"/>
          </a:ln>
          <a:effectLst/>
        </p:spPr>
      </p:cxnSp>
      <p:cxnSp>
        <p:nvCxnSpPr>
          <p:cNvPr id="35" name="Elbow Connector 34"/>
          <p:cNvCxnSpPr>
            <a:endCxn id="21" idx="1"/>
          </p:cNvCxnSpPr>
          <p:nvPr/>
        </p:nvCxnSpPr>
        <p:spPr>
          <a:xfrm rot="16200000" flipH="1">
            <a:off x="189554" y="1981064"/>
            <a:ext cx="301256" cy="190456"/>
          </a:xfrm>
          <a:prstGeom prst="bentConnector2">
            <a:avLst/>
          </a:prstGeom>
          <a:noFill/>
          <a:ln w="9525" cap="flat" cmpd="sng" algn="ctr">
            <a:solidFill>
              <a:sysClr val="windowText" lastClr="000000"/>
            </a:solidFill>
            <a:prstDash val="solid"/>
            <a:tailEnd type="arrow"/>
          </a:ln>
          <a:effectLst/>
        </p:spPr>
      </p:cxnSp>
      <p:cxnSp>
        <p:nvCxnSpPr>
          <p:cNvPr id="36" name="Elbow Connector 35"/>
          <p:cNvCxnSpPr>
            <a:endCxn id="22" idx="1"/>
          </p:cNvCxnSpPr>
          <p:nvPr/>
        </p:nvCxnSpPr>
        <p:spPr>
          <a:xfrm rot="16200000" flipH="1">
            <a:off x="50922" y="2119696"/>
            <a:ext cx="578520" cy="190456"/>
          </a:xfrm>
          <a:prstGeom prst="bentConnector2">
            <a:avLst/>
          </a:prstGeom>
          <a:noFill/>
          <a:ln w="9525" cap="flat" cmpd="sng" algn="ctr">
            <a:solidFill>
              <a:sysClr val="windowText" lastClr="000000"/>
            </a:solidFill>
            <a:prstDash val="solid"/>
            <a:tailEnd type="arrow"/>
          </a:ln>
          <a:effectLst/>
        </p:spPr>
      </p:cxnSp>
      <p:cxnSp>
        <p:nvCxnSpPr>
          <p:cNvPr id="37" name="Elbow Connector 36"/>
          <p:cNvCxnSpPr>
            <a:endCxn id="23" idx="1"/>
          </p:cNvCxnSpPr>
          <p:nvPr/>
        </p:nvCxnSpPr>
        <p:spPr>
          <a:xfrm rot="16200000" flipH="1">
            <a:off x="-90038" y="2260656"/>
            <a:ext cx="860440" cy="190456"/>
          </a:xfrm>
          <a:prstGeom prst="bentConnector2">
            <a:avLst/>
          </a:prstGeom>
          <a:noFill/>
          <a:ln w="9525" cap="flat" cmpd="sng" algn="ctr">
            <a:solidFill>
              <a:sysClr val="windowText" lastClr="000000"/>
            </a:solidFill>
            <a:prstDash val="solid"/>
            <a:tailEnd type="arrow"/>
          </a:ln>
          <a:effectLst/>
        </p:spPr>
      </p:cxnSp>
      <p:cxnSp>
        <p:nvCxnSpPr>
          <p:cNvPr id="38" name="Elbow Connector 37"/>
          <p:cNvCxnSpPr>
            <a:endCxn id="24" idx="1"/>
          </p:cNvCxnSpPr>
          <p:nvPr/>
        </p:nvCxnSpPr>
        <p:spPr>
          <a:xfrm rot="16200000" flipH="1">
            <a:off x="-227993" y="2398611"/>
            <a:ext cx="1136350" cy="190456"/>
          </a:xfrm>
          <a:prstGeom prst="bentConnector2">
            <a:avLst/>
          </a:prstGeom>
          <a:noFill/>
          <a:ln w="9525" cap="flat" cmpd="sng" algn="ctr">
            <a:solidFill>
              <a:sysClr val="windowText" lastClr="000000"/>
            </a:solidFill>
            <a:prstDash val="solid"/>
            <a:tailEnd type="arrow"/>
          </a:ln>
          <a:effectLst/>
        </p:spPr>
      </p:cxnSp>
      <p:cxnSp>
        <p:nvCxnSpPr>
          <p:cNvPr id="39" name="Elbow Connector 38"/>
          <p:cNvCxnSpPr>
            <a:endCxn id="25" idx="1"/>
          </p:cNvCxnSpPr>
          <p:nvPr/>
        </p:nvCxnSpPr>
        <p:spPr>
          <a:xfrm rot="16200000" flipH="1">
            <a:off x="-370397" y="2541014"/>
            <a:ext cx="1421158" cy="190456"/>
          </a:xfrm>
          <a:prstGeom prst="bentConnector2">
            <a:avLst/>
          </a:prstGeom>
          <a:noFill/>
          <a:ln w="9525" cap="flat" cmpd="sng" algn="ctr">
            <a:solidFill>
              <a:sysClr val="windowText" lastClr="000000"/>
            </a:solidFill>
            <a:prstDash val="solid"/>
            <a:tailEnd type="arrow"/>
          </a:ln>
          <a:effectLst/>
        </p:spPr>
      </p:cxnSp>
      <p:grpSp>
        <p:nvGrpSpPr>
          <p:cNvPr id="40" name="Group 39"/>
          <p:cNvGrpSpPr/>
          <p:nvPr/>
        </p:nvGrpSpPr>
        <p:grpSpPr>
          <a:xfrm>
            <a:off x="64117" y="5734409"/>
            <a:ext cx="3260857" cy="234026"/>
            <a:chOff x="101208" y="3300227"/>
            <a:chExt cx="2860542" cy="234050"/>
          </a:xfrm>
        </p:grpSpPr>
        <p:sp>
          <p:nvSpPr>
            <p:cNvPr id="41" name="Rectangle 40"/>
            <p:cNvSpPr/>
            <p:nvPr/>
          </p:nvSpPr>
          <p:spPr>
            <a:xfrm>
              <a:off x="101208" y="3300227"/>
              <a:ext cx="2404108" cy="234024"/>
            </a:xfrm>
            <a:prstGeom prst="rect">
              <a:avLst/>
            </a:prstGeom>
            <a:solidFill>
              <a:sysClr val="windowText" lastClr="000000">
                <a:lumMod val="75000"/>
              </a:sysClr>
            </a:solidFill>
            <a:ln w="25400" cap="flat"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rPr>
                <a:t>High rad warm magnets  (TBC)</a:t>
              </a:r>
            </a:p>
          </p:txBody>
        </p:sp>
        <p:sp>
          <p:nvSpPr>
            <p:cNvPr id="42" name="Rectangle 41"/>
            <p:cNvSpPr/>
            <p:nvPr/>
          </p:nvSpPr>
          <p:spPr>
            <a:xfrm>
              <a:off x="2447914" y="3300253"/>
              <a:ext cx="513836" cy="234024"/>
            </a:xfrm>
            <a:prstGeom prst="rect">
              <a:avLst/>
            </a:prstGeom>
            <a:solidFill>
              <a:schemeClr val="tx1">
                <a:lumMod val="60000"/>
                <a:lumOff val="40000"/>
              </a:schemeClr>
            </a:solidFill>
            <a:ln w="25400" cap="flat"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rPr>
                <a:t>IP 7</a:t>
              </a:r>
            </a:p>
          </p:txBody>
        </p:sp>
      </p:grpSp>
      <p:sp>
        <p:nvSpPr>
          <p:cNvPr id="43" name="Rectangle 42"/>
          <p:cNvSpPr/>
          <p:nvPr/>
        </p:nvSpPr>
        <p:spPr>
          <a:xfrm>
            <a:off x="89507" y="361396"/>
            <a:ext cx="2570474" cy="234000"/>
          </a:xfrm>
          <a:prstGeom prst="rect">
            <a:avLst/>
          </a:prstGeom>
          <a:solidFill>
            <a:sysClr val="windowText" lastClr="0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Collimation upgrade</a:t>
            </a:r>
          </a:p>
        </p:txBody>
      </p:sp>
      <p:cxnSp>
        <p:nvCxnSpPr>
          <p:cNvPr id="44" name="Elbow Connector 43"/>
          <p:cNvCxnSpPr>
            <a:stCxn id="43" idx="1"/>
            <a:endCxn id="45" idx="1"/>
          </p:cNvCxnSpPr>
          <p:nvPr/>
        </p:nvCxnSpPr>
        <p:spPr>
          <a:xfrm rot="10800000" flipH="1" flipV="1">
            <a:off x="89507" y="478396"/>
            <a:ext cx="348828" cy="277954"/>
          </a:xfrm>
          <a:prstGeom prst="bentConnector3">
            <a:avLst>
              <a:gd name="adj1" fmla="val 24757"/>
            </a:avLst>
          </a:prstGeom>
          <a:noFill/>
          <a:ln w="9525" cap="flat" cmpd="sng" algn="ctr">
            <a:solidFill>
              <a:sysClr val="windowText" lastClr="000000"/>
            </a:solidFill>
            <a:prstDash val="solid"/>
            <a:tailEnd type="arrow"/>
          </a:ln>
          <a:effectLst/>
        </p:spPr>
      </p:cxnSp>
      <p:sp>
        <p:nvSpPr>
          <p:cNvPr id="45" name="Rectangle 44"/>
          <p:cNvSpPr/>
          <p:nvPr/>
        </p:nvSpPr>
        <p:spPr>
          <a:xfrm>
            <a:off x="438335" y="639350"/>
            <a:ext cx="1978861" cy="234000"/>
          </a:xfrm>
          <a:prstGeom prst="rect">
            <a:avLst/>
          </a:prstGeom>
          <a:pattFill prst="wdUpDiag">
            <a:fgClr>
              <a:srgbClr val="C3D69B"/>
            </a:fgClr>
            <a:bgClr>
              <a:srgbClr val="8EB4E3"/>
            </a:bgClr>
          </a:pattFill>
          <a:ln w="25400" cap="flat"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rPr>
              <a:t>Secondary TCSPM</a:t>
            </a:r>
          </a:p>
        </p:txBody>
      </p:sp>
      <p:sp>
        <p:nvSpPr>
          <p:cNvPr id="46" name="Rectangle 45"/>
          <p:cNvSpPr/>
          <p:nvPr/>
        </p:nvSpPr>
        <p:spPr>
          <a:xfrm>
            <a:off x="438336" y="935823"/>
            <a:ext cx="1899316" cy="234000"/>
          </a:xfrm>
          <a:prstGeom prst="rect">
            <a:avLst/>
          </a:prstGeom>
          <a:solidFill>
            <a:srgbClr val="1F497D">
              <a:lumMod val="40000"/>
              <a:lumOff val="60000"/>
            </a:srgbClr>
          </a:solidFill>
          <a:ln w="25400" cap="flat" cmpd="sng" algn="ctr">
            <a:noFill/>
            <a:prstDash val="solid"/>
          </a:ln>
          <a:effectLst/>
        </p:spPr>
        <p:txBody>
          <a:bodyPr rtlCol="0" anchor="ctr"/>
          <a:lstStyle/>
          <a:p>
            <a:pPr algn="ctr"/>
            <a:r>
              <a:rPr lang="en-GB" sz="1200" b="1" kern="0" dirty="0">
                <a:solidFill>
                  <a:srgbClr val="FFFFFF"/>
                </a:solidFill>
                <a:latin typeface="Times New Roman" panose="02020603050405020304" pitchFamily="18" charset="0"/>
                <a:cs typeface="Times New Roman" panose="02020603050405020304" pitchFamily="18" charset="0"/>
              </a:rPr>
              <a:t>Primary TCP TCPP</a:t>
            </a:r>
          </a:p>
        </p:txBody>
      </p:sp>
      <p:sp>
        <p:nvSpPr>
          <p:cNvPr id="47" name="Rectangle 46"/>
          <p:cNvSpPr/>
          <p:nvPr/>
        </p:nvSpPr>
        <p:spPr>
          <a:xfrm>
            <a:off x="438336" y="1219150"/>
            <a:ext cx="1899316" cy="234000"/>
          </a:xfrm>
          <a:prstGeom prst="rect">
            <a:avLst/>
          </a:prstGeom>
          <a:solidFill>
            <a:srgbClr val="1F497D">
              <a:lumMod val="40000"/>
              <a:lumOff val="60000"/>
            </a:srgbClr>
          </a:solidFill>
          <a:ln w="25400" cap="flat" cmpd="sng" algn="ctr">
            <a:noFill/>
            <a:prstDash val="solid"/>
          </a:ln>
          <a:effectLst/>
        </p:spPr>
        <p:txBody>
          <a:bodyPr rtlCol="0" anchor="ctr"/>
          <a:lstStyle/>
          <a:p>
            <a:pPr algn="ctr"/>
            <a:r>
              <a:rPr lang="en-GB" sz="1200" b="1" kern="0" dirty="0">
                <a:solidFill>
                  <a:srgbClr val="FFFFFF"/>
                </a:solidFill>
                <a:latin typeface="Times New Roman" panose="02020603050405020304" pitchFamily="18" charset="0"/>
                <a:cs typeface="Times New Roman" panose="02020603050405020304" pitchFamily="18" charset="0"/>
              </a:rPr>
              <a:t>TCSG, TCLA, TCAP</a:t>
            </a:r>
          </a:p>
        </p:txBody>
      </p:sp>
      <p:cxnSp>
        <p:nvCxnSpPr>
          <p:cNvPr id="48" name="Elbow Connector 47"/>
          <p:cNvCxnSpPr>
            <a:stCxn id="43" idx="1"/>
            <a:endCxn id="46" idx="1"/>
          </p:cNvCxnSpPr>
          <p:nvPr/>
        </p:nvCxnSpPr>
        <p:spPr>
          <a:xfrm rot="10800000" flipH="1" flipV="1">
            <a:off x="89506" y="478395"/>
            <a:ext cx="348829" cy="574427"/>
          </a:xfrm>
          <a:prstGeom prst="bentConnector3">
            <a:avLst>
              <a:gd name="adj1" fmla="val 24757"/>
            </a:avLst>
          </a:prstGeom>
          <a:noFill/>
          <a:ln w="9525" cap="flat" cmpd="sng" algn="ctr">
            <a:solidFill>
              <a:sysClr val="windowText" lastClr="000000"/>
            </a:solidFill>
            <a:prstDash val="solid"/>
            <a:tailEnd type="arrow"/>
          </a:ln>
          <a:effectLst/>
        </p:spPr>
      </p:cxnSp>
      <p:cxnSp>
        <p:nvCxnSpPr>
          <p:cNvPr id="49" name="Elbow Connector 48"/>
          <p:cNvCxnSpPr>
            <a:stCxn id="43" idx="1"/>
            <a:endCxn id="47" idx="1"/>
          </p:cNvCxnSpPr>
          <p:nvPr/>
        </p:nvCxnSpPr>
        <p:spPr>
          <a:xfrm rot="10800000" flipH="1" flipV="1">
            <a:off x="89506" y="478396"/>
            <a:ext cx="348829" cy="857754"/>
          </a:xfrm>
          <a:prstGeom prst="bentConnector3">
            <a:avLst>
              <a:gd name="adj1" fmla="val 24757"/>
            </a:avLst>
          </a:prstGeom>
          <a:noFill/>
          <a:ln w="9525" cap="flat" cmpd="sng" algn="ctr">
            <a:solidFill>
              <a:sysClr val="windowText" lastClr="000000"/>
            </a:solidFill>
            <a:prstDash val="solid"/>
            <a:tailEnd type="arrow"/>
          </a:ln>
          <a:effectLst/>
        </p:spPr>
      </p:cxnSp>
      <p:cxnSp>
        <p:nvCxnSpPr>
          <p:cNvPr id="50" name="Elbow Connector 49"/>
          <p:cNvCxnSpPr>
            <a:stCxn id="43" idx="1"/>
            <a:endCxn id="54" idx="1"/>
          </p:cNvCxnSpPr>
          <p:nvPr/>
        </p:nvCxnSpPr>
        <p:spPr>
          <a:xfrm rot="10800000" flipH="1" flipV="1">
            <a:off x="89507" y="478395"/>
            <a:ext cx="337468" cy="1147711"/>
          </a:xfrm>
          <a:prstGeom prst="bentConnector3">
            <a:avLst>
              <a:gd name="adj1" fmla="val 25590"/>
            </a:avLst>
          </a:prstGeom>
          <a:noFill/>
          <a:ln w="9525" cap="flat" cmpd="sng" algn="ctr">
            <a:solidFill>
              <a:sysClr val="windowText" lastClr="000000"/>
            </a:solidFill>
            <a:prstDash val="solid"/>
            <a:tailEnd type="arrow"/>
          </a:ln>
          <a:effectLst/>
        </p:spPr>
      </p:cxnSp>
      <p:sp>
        <p:nvSpPr>
          <p:cNvPr id="51" name="Rectangle 50"/>
          <p:cNvSpPr/>
          <p:nvPr/>
        </p:nvSpPr>
        <p:spPr>
          <a:xfrm>
            <a:off x="2331426" y="639349"/>
            <a:ext cx="864000" cy="234000"/>
          </a:xfrm>
          <a:prstGeom prst="rect">
            <a:avLst/>
          </a:prstGeom>
          <a:solidFill>
            <a:schemeClr val="tx1">
              <a:lumMod val="60000"/>
              <a:lumOff val="40000"/>
            </a:schemeClr>
          </a:solidFill>
          <a:ln w="25400" cap="flat"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rPr>
              <a:t>IP 3, 7</a:t>
            </a:r>
          </a:p>
        </p:txBody>
      </p:sp>
      <p:sp>
        <p:nvSpPr>
          <p:cNvPr id="52" name="Rectangle 51"/>
          <p:cNvSpPr/>
          <p:nvPr/>
        </p:nvSpPr>
        <p:spPr>
          <a:xfrm>
            <a:off x="2331426" y="935822"/>
            <a:ext cx="864000" cy="234000"/>
          </a:xfrm>
          <a:prstGeom prst="rect">
            <a:avLst/>
          </a:prstGeom>
          <a:solidFill>
            <a:schemeClr val="tx1">
              <a:lumMod val="60000"/>
              <a:lumOff val="40000"/>
            </a:schemeClr>
          </a:solidFill>
          <a:ln w="25400" cap="flat"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rPr>
              <a:t>IP 3 ,7</a:t>
            </a:r>
          </a:p>
        </p:txBody>
      </p:sp>
      <p:sp>
        <p:nvSpPr>
          <p:cNvPr id="53" name="Rectangle 52"/>
          <p:cNvSpPr/>
          <p:nvPr/>
        </p:nvSpPr>
        <p:spPr>
          <a:xfrm>
            <a:off x="2329159" y="1219150"/>
            <a:ext cx="864000" cy="234000"/>
          </a:xfrm>
          <a:prstGeom prst="rect">
            <a:avLst/>
          </a:prstGeom>
          <a:solidFill>
            <a:schemeClr val="tx1">
              <a:lumMod val="60000"/>
              <a:lumOff val="40000"/>
            </a:schemeClr>
          </a:solidFill>
          <a:ln w="25400" cap="flat"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rPr>
              <a:t>IP 3, 7</a:t>
            </a:r>
          </a:p>
        </p:txBody>
      </p:sp>
      <p:sp>
        <p:nvSpPr>
          <p:cNvPr id="54" name="Rectangle 53"/>
          <p:cNvSpPr/>
          <p:nvPr/>
        </p:nvSpPr>
        <p:spPr>
          <a:xfrm>
            <a:off x="426975" y="1509107"/>
            <a:ext cx="1899316" cy="234000"/>
          </a:xfrm>
          <a:prstGeom prst="rect">
            <a:avLst/>
          </a:prstGeom>
          <a:solidFill>
            <a:srgbClr val="1F497D">
              <a:lumMod val="40000"/>
              <a:lumOff val="60000"/>
            </a:srgbClr>
          </a:solidFill>
          <a:ln w="25400" cap="flat" cmpd="sng" algn="ctr">
            <a:noFill/>
            <a:prstDash val="solid"/>
          </a:ln>
          <a:effectLst/>
        </p:spPr>
        <p:txBody>
          <a:bodyPr rtlCol="0" anchor="ctr"/>
          <a:lstStyle/>
          <a:p>
            <a:pPr algn="ctr"/>
            <a:r>
              <a:rPr lang="en-GB" sz="1200" b="1" kern="0" dirty="0">
                <a:solidFill>
                  <a:srgbClr val="FFFFFF"/>
                </a:solidFill>
                <a:latin typeface="Times New Roman" panose="02020603050405020304" pitchFamily="18" charset="0"/>
                <a:cs typeface="Times New Roman" panose="02020603050405020304" pitchFamily="18" charset="0"/>
              </a:rPr>
              <a:t>TCSP</a:t>
            </a:r>
          </a:p>
        </p:txBody>
      </p:sp>
      <p:sp>
        <p:nvSpPr>
          <p:cNvPr id="55" name="Rectangle 54"/>
          <p:cNvSpPr/>
          <p:nvPr/>
        </p:nvSpPr>
        <p:spPr>
          <a:xfrm>
            <a:off x="2326290" y="1510151"/>
            <a:ext cx="864000" cy="234000"/>
          </a:xfrm>
          <a:prstGeom prst="rect">
            <a:avLst/>
          </a:prstGeom>
          <a:solidFill>
            <a:schemeClr val="tx1">
              <a:lumMod val="60000"/>
              <a:lumOff val="40000"/>
            </a:schemeClr>
          </a:solidFill>
          <a:ln w="25400" cap="flat"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rPr>
              <a:t>IP 6</a:t>
            </a:r>
          </a:p>
        </p:txBody>
      </p:sp>
      <p:sp>
        <p:nvSpPr>
          <p:cNvPr id="56" name="Rectangle 55"/>
          <p:cNvSpPr/>
          <p:nvPr/>
        </p:nvSpPr>
        <p:spPr>
          <a:xfrm>
            <a:off x="5162754" y="4040751"/>
            <a:ext cx="525744" cy="401334"/>
          </a:xfrm>
          <a:prstGeom prst="rect">
            <a:avLst/>
          </a:prstGeom>
          <a:solidFill>
            <a:srgbClr val="9BBB59">
              <a:lumMod val="60000"/>
              <a:lumOff val="4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CB</a:t>
            </a:r>
          </a:p>
        </p:txBody>
      </p:sp>
      <p:sp>
        <p:nvSpPr>
          <p:cNvPr id="57" name="Rectangle 56"/>
          <p:cNvSpPr/>
          <p:nvPr/>
        </p:nvSpPr>
        <p:spPr>
          <a:xfrm>
            <a:off x="6639148" y="3673013"/>
            <a:ext cx="1297173" cy="252000"/>
          </a:xfrm>
          <a:prstGeom prst="rect">
            <a:avLst/>
          </a:prstGeom>
          <a:solidFill>
            <a:sysClr val="windowText" lastClr="000000">
              <a:lumMod val="75000"/>
            </a:sysClr>
          </a:solidFill>
          <a:ln w="25400" cap="flat"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err="1" smtClean="0">
                <a:ln>
                  <a:noFill/>
                </a:ln>
                <a:solidFill>
                  <a:prstClr val="white"/>
                </a:solidFill>
                <a:effectLst/>
                <a:uLnTx/>
                <a:uFillTx/>
                <a:latin typeface="Times New Roman" panose="02020603050405020304" pitchFamily="18" charset="0"/>
                <a:ea typeface="+mn-ea"/>
                <a:cs typeface="Times New Roman" panose="02020603050405020304" pitchFamily="18" charset="0"/>
              </a:rPr>
              <a:t>Cryoplant</a:t>
            </a:r>
            <a:endParaRPr kumimoji="0" lang="en-GB" sz="1400" b="1" i="0" u="none" strike="noStrike" kern="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endParaRPr>
          </a:p>
        </p:txBody>
      </p:sp>
      <p:sp>
        <p:nvSpPr>
          <p:cNvPr id="58" name="Rectangle 57"/>
          <p:cNvSpPr/>
          <p:nvPr/>
        </p:nvSpPr>
        <p:spPr>
          <a:xfrm>
            <a:off x="7754164" y="3673013"/>
            <a:ext cx="678302" cy="252000"/>
          </a:xfrm>
          <a:prstGeom prst="rect">
            <a:avLst/>
          </a:prstGeom>
          <a:solidFill>
            <a:schemeClr val="tx1">
              <a:lumMod val="60000"/>
              <a:lumOff val="40000"/>
            </a:schemeClr>
          </a:solidFill>
          <a:ln w="25400" cap="flat"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rPr>
              <a:t>IP 4</a:t>
            </a:r>
          </a:p>
        </p:txBody>
      </p:sp>
      <p:sp>
        <p:nvSpPr>
          <p:cNvPr id="59" name="Rectangle 58"/>
          <p:cNvSpPr/>
          <p:nvPr/>
        </p:nvSpPr>
        <p:spPr>
          <a:xfrm>
            <a:off x="6662314" y="4047215"/>
            <a:ext cx="1790088" cy="399789"/>
          </a:xfrm>
          <a:prstGeom prst="rect">
            <a:avLst/>
          </a:prstGeom>
          <a:solidFill>
            <a:srgbClr val="9BBB59">
              <a:lumMod val="60000"/>
              <a:lumOff val="4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Warm </a:t>
            </a: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compressor</a:t>
            </a:r>
            <a:r>
              <a:rPr kumimoji="0" lang="en-GB" sz="14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 and other surface eq.</a:t>
            </a:r>
          </a:p>
        </p:txBody>
      </p:sp>
      <p:cxnSp>
        <p:nvCxnSpPr>
          <p:cNvPr id="60" name="Elbow Connector 59"/>
          <p:cNvCxnSpPr>
            <a:stCxn id="57" idx="2"/>
            <a:endCxn id="59" idx="0"/>
          </p:cNvCxnSpPr>
          <p:nvPr/>
        </p:nvCxnSpPr>
        <p:spPr>
          <a:xfrm rot="16200000" flipH="1">
            <a:off x="7361445" y="3851302"/>
            <a:ext cx="122202" cy="269623"/>
          </a:xfrm>
          <a:prstGeom prst="bentConnector3">
            <a:avLst>
              <a:gd name="adj1" fmla="val 50000"/>
            </a:avLst>
          </a:prstGeom>
          <a:noFill/>
          <a:ln w="9525" cap="flat" cmpd="sng" algn="ctr">
            <a:solidFill>
              <a:srgbClr val="1F497D"/>
            </a:solidFill>
            <a:prstDash val="solid"/>
            <a:tailEnd type="arrow"/>
          </a:ln>
          <a:effectLst/>
        </p:spPr>
      </p:cxnSp>
      <p:sp>
        <p:nvSpPr>
          <p:cNvPr id="72" name="Rectangle 71"/>
          <p:cNvSpPr/>
          <p:nvPr/>
        </p:nvSpPr>
        <p:spPr>
          <a:xfrm>
            <a:off x="6559883" y="5395272"/>
            <a:ext cx="1728000" cy="198422"/>
          </a:xfrm>
          <a:prstGeom prst="rect">
            <a:avLst/>
          </a:prstGeom>
          <a:solidFill>
            <a:srgbClr val="9BBB59">
              <a:lumMod val="60000"/>
              <a:lumOff val="4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smtClean="0">
                <a:ln>
                  <a:noFill/>
                </a:ln>
                <a:solidFill>
                  <a:srgbClr val="FFFFFF"/>
                </a:solidFill>
                <a:effectLst/>
                <a:uLnTx/>
                <a:uFillTx/>
                <a:latin typeface="Times New Roman" panose="02020603050405020304" pitchFamily="18" charset="0"/>
                <a:ea typeface="+mn-ea"/>
                <a:cs typeface="Times New Roman" panose="02020603050405020304" pitchFamily="18" charset="0"/>
              </a:rPr>
              <a:t>HL-Baseline </a:t>
            </a:r>
            <a:r>
              <a:rPr kumimoji="0" lang="en-GB" sz="14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&amp; LS2</a:t>
            </a:r>
          </a:p>
        </p:txBody>
      </p:sp>
      <p:sp>
        <p:nvSpPr>
          <p:cNvPr id="73" name="Rectangle 72"/>
          <p:cNvSpPr/>
          <p:nvPr/>
        </p:nvSpPr>
        <p:spPr>
          <a:xfrm>
            <a:off x="6559883" y="5140454"/>
            <a:ext cx="1728000" cy="198422"/>
          </a:xfrm>
          <a:prstGeom prst="rect">
            <a:avLst/>
          </a:prstGeom>
          <a:solidFill>
            <a:srgbClr val="1F497D">
              <a:lumMod val="40000"/>
              <a:lumOff val="60000"/>
            </a:srgbClr>
          </a:solidFill>
          <a:ln w="25400" cap="flat"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smtClean="0">
                <a:ln>
                  <a:noFill/>
                </a:ln>
                <a:solidFill>
                  <a:prstClr val="white"/>
                </a:solidFill>
                <a:effectLst/>
                <a:uLnTx/>
                <a:uFillTx/>
                <a:latin typeface="Times New Roman" panose="02020603050405020304" pitchFamily="18" charset="0"/>
                <a:ea typeface="+mn-ea"/>
                <a:cs typeface="Times New Roman" panose="02020603050405020304" pitchFamily="18" charset="0"/>
              </a:rPr>
              <a:t>HL-LHC </a:t>
            </a:r>
            <a:r>
              <a:rPr kumimoji="0" lang="en-GB" sz="1400" b="1" i="0" u="none" strike="noStrike" kern="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rPr>
              <a:t>Baseline</a:t>
            </a:r>
            <a:endParaRPr kumimoji="0" lang="en-GB" sz="1400" b="1" i="0" u="sng" strike="noStrike" kern="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endParaRPr>
          </a:p>
        </p:txBody>
      </p:sp>
      <p:sp>
        <p:nvSpPr>
          <p:cNvPr id="74" name="Rectangle 73"/>
          <p:cNvSpPr/>
          <p:nvPr/>
        </p:nvSpPr>
        <p:spPr>
          <a:xfrm>
            <a:off x="6512917" y="5101230"/>
            <a:ext cx="1816226" cy="792000"/>
          </a:xfrm>
          <a:prstGeom prst="rect">
            <a:avLst/>
          </a:prstGeom>
          <a:noFill/>
          <a:ln w="28575">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aphicFrame>
        <p:nvGraphicFramePr>
          <p:cNvPr id="75" name="Table 74"/>
          <p:cNvGraphicFramePr>
            <a:graphicFrameLocks noGrp="1"/>
          </p:cNvGraphicFramePr>
          <p:nvPr>
            <p:extLst>
              <p:ext uri="{D42A27DB-BD31-4B8C-83A1-F6EECF244321}">
                <p14:modId xmlns:p14="http://schemas.microsoft.com/office/powerpoint/2010/main" val="789184768"/>
              </p:ext>
            </p:extLst>
          </p:nvPr>
        </p:nvGraphicFramePr>
        <p:xfrm>
          <a:off x="104371" y="20434"/>
          <a:ext cx="8997695" cy="335280"/>
        </p:xfrm>
        <a:graphic>
          <a:graphicData uri="http://schemas.openxmlformats.org/drawingml/2006/table">
            <a:tbl>
              <a:tblPr firstRow="1" bandRow="1"/>
              <a:tblGrid>
                <a:gridCol w="3389683"/>
                <a:gridCol w="2553916"/>
                <a:gridCol w="694944"/>
                <a:gridCol w="1749244"/>
                <a:gridCol w="609908"/>
              </a:tblGrid>
              <a:tr h="0">
                <a:tc>
                  <a:txBody>
                    <a:bodyPr/>
                    <a:lstStyle>
                      <a:lvl1pPr marL="0" algn="l" rtl="0" eaLnBrk="1" latinLnBrk="0" hangingPunct="1">
                        <a:defRPr kumimoji="0" b="1" kern="1200">
                          <a:solidFill>
                            <a:schemeClr val="lt1"/>
                          </a:solidFill>
                          <a:latin typeface="Calibri"/>
                        </a:defRPr>
                      </a:lvl1pPr>
                      <a:lvl2pPr marL="457200" algn="l" rtl="0" eaLnBrk="1" latinLnBrk="0" hangingPunct="1">
                        <a:defRPr kumimoji="0" b="1" kern="1200">
                          <a:solidFill>
                            <a:schemeClr val="lt1"/>
                          </a:solidFill>
                          <a:latin typeface="Calibri"/>
                        </a:defRPr>
                      </a:lvl2pPr>
                      <a:lvl3pPr marL="914400" algn="l" rtl="0" eaLnBrk="1" latinLnBrk="0" hangingPunct="1">
                        <a:defRPr kumimoji="0" b="1" kern="1200">
                          <a:solidFill>
                            <a:schemeClr val="lt1"/>
                          </a:solidFill>
                          <a:latin typeface="Calibri"/>
                        </a:defRPr>
                      </a:lvl3pPr>
                      <a:lvl4pPr marL="1371600" algn="l" rtl="0" eaLnBrk="1" latinLnBrk="0" hangingPunct="1">
                        <a:defRPr kumimoji="0" b="1" kern="1200">
                          <a:solidFill>
                            <a:schemeClr val="lt1"/>
                          </a:solidFill>
                          <a:latin typeface="Calibri"/>
                        </a:defRPr>
                      </a:lvl4pPr>
                      <a:lvl5pPr marL="1828800" algn="l" rtl="0" eaLnBrk="1" latinLnBrk="0" hangingPunct="1">
                        <a:defRPr kumimoji="0" b="1" kern="1200">
                          <a:solidFill>
                            <a:schemeClr val="lt1"/>
                          </a:solidFill>
                          <a:latin typeface="Calibri"/>
                        </a:defRPr>
                      </a:lvl5pPr>
                      <a:lvl6pPr marL="2286000" algn="l" rtl="0" eaLnBrk="1" latinLnBrk="0" hangingPunct="1">
                        <a:defRPr kumimoji="0" b="1" kern="1200">
                          <a:solidFill>
                            <a:schemeClr val="lt1"/>
                          </a:solidFill>
                          <a:latin typeface="Calibri"/>
                        </a:defRPr>
                      </a:lvl6pPr>
                      <a:lvl7pPr marL="2743200" algn="l" rtl="0" eaLnBrk="1" latinLnBrk="0" hangingPunct="1">
                        <a:defRPr kumimoji="0" b="1" kern="1200">
                          <a:solidFill>
                            <a:schemeClr val="lt1"/>
                          </a:solidFill>
                          <a:latin typeface="Calibri"/>
                        </a:defRPr>
                      </a:lvl7pPr>
                      <a:lvl8pPr marL="3200400" algn="l" rtl="0" eaLnBrk="1" latinLnBrk="0" hangingPunct="1">
                        <a:defRPr kumimoji="0" b="1" kern="1200">
                          <a:solidFill>
                            <a:schemeClr val="lt1"/>
                          </a:solidFill>
                          <a:latin typeface="Calibri"/>
                        </a:defRPr>
                      </a:lvl8pPr>
                      <a:lvl9pPr marL="3657600" algn="l" rtl="0" eaLnBrk="1" latinLnBrk="0" hangingPunct="1">
                        <a:defRPr kumimoji="0" b="1" kern="1200">
                          <a:solidFill>
                            <a:schemeClr val="lt1"/>
                          </a:solidFill>
                          <a:latin typeface="Calibri"/>
                        </a:defRPr>
                      </a:lvl9pPr>
                    </a:lstStyle>
                    <a:p>
                      <a:r>
                        <a:rPr lang="en-GB" sz="1600" dirty="0" smtClean="0">
                          <a:latin typeface="Times New Roman" panose="02020603050405020304" pitchFamily="18" charset="0"/>
                          <a:cs typeface="Times New Roman" panose="02020603050405020304" pitchFamily="18" charset="0"/>
                        </a:rPr>
                        <a:t>Equipment</a:t>
                      </a:r>
                      <a:r>
                        <a:rPr lang="en-GB" sz="1600" baseline="0" dirty="0" smtClean="0">
                          <a:latin typeface="Times New Roman" panose="02020603050405020304" pitchFamily="18" charset="0"/>
                          <a:cs typeface="Times New Roman" panose="02020603050405020304" pitchFamily="18" charset="0"/>
                        </a:rPr>
                        <a:t> on the Beam</a:t>
                      </a:r>
                      <a:endParaRPr lang="en-GB" sz="1600" dirty="0">
                        <a:latin typeface="Times New Roman" panose="02020603050405020304" pitchFamily="18" charset="0"/>
                        <a:cs typeface="Times New Roman" panose="02020603050405020304" pitchFamily="18" charset="0"/>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1F497D"/>
                    </a:solidFill>
                  </a:tcPr>
                </a:tc>
                <a:tc>
                  <a:txBody>
                    <a:bodyPr/>
                    <a:lstStyle>
                      <a:lvl1pPr marL="0" algn="l" rtl="0" eaLnBrk="1" latinLnBrk="0" hangingPunct="1">
                        <a:defRPr kumimoji="0" b="1" kern="1200">
                          <a:solidFill>
                            <a:schemeClr val="lt1"/>
                          </a:solidFill>
                          <a:latin typeface="Calibri"/>
                        </a:defRPr>
                      </a:lvl1pPr>
                      <a:lvl2pPr marL="457200" algn="l" rtl="0" eaLnBrk="1" latinLnBrk="0" hangingPunct="1">
                        <a:defRPr kumimoji="0" b="1" kern="1200">
                          <a:solidFill>
                            <a:schemeClr val="lt1"/>
                          </a:solidFill>
                          <a:latin typeface="Calibri"/>
                        </a:defRPr>
                      </a:lvl2pPr>
                      <a:lvl3pPr marL="914400" algn="l" rtl="0" eaLnBrk="1" latinLnBrk="0" hangingPunct="1">
                        <a:defRPr kumimoji="0" b="1" kern="1200">
                          <a:solidFill>
                            <a:schemeClr val="lt1"/>
                          </a:solidFill>
                          <a:latin typeface="Calibri"/>
                        </a:defRPr>
                      </a:lvl3pPr>
                      <a:lvl4pPr marL="1371600" algn="l" rtl="0" eaLnBrk="1" latinLnBrk="0" hangingPunct="1">
                        <a:defRPr kumimoji="0" b="1" kern="1200">
                          <a:solidFill>
                            <a:schemeClr val="lt1"/>
                          </a:solidFill>
                          <a:latin typeface="Calibri"/>
                        </a:defRPr>
                      </a:lvl4pPr>
                      <a:lvl5pPr marL="1828800" algn="l" rtl="0" eaLnBrk="1" latinLnBrk="0" hangingPunct="1">
                        <a:defRPr kumimoji="0" b="1" kern="1200">
                          <a:solidFill>
                            <a:schemeClr val="lt1"/>
                          </a:solidFill>
                          <a:latin typeface="Calibri"/>
                        </a:defRPr>
                      </a:lvl5pPr>
                      <a:lvl6pPr marL="2286000" algn="l" rtl="0" eaLnBrk="1" latinLnBrk="0" hangingPunct="1">
                        <a:defRPr kumimoji="0" b="1" kern="1200">
                          <a:solidFill>
                            <a:schemeClr val="lt1"/>
                          </a:solidFill>
                          <a:latin typeface="Calibri"/>
                        </a:defRPr>
                      </a:lvl6pPr>
                      <a:lvl7pPr marL="2743200" algn="l" rtl="0" eaLnBrk="1" latinLnBrk="0" hangingPunct="1">
                        <a:defRPr kumimoji="0" b="1" kern="1200">
                          <a:solidFill>
                            <a:schemeClr val="lt1"/>
                          </a:solidFill>
                          <a:latin typeface="Calibri"/>
                        </a:defRPr>
                      </a:lvl7pPr>
                      <a:lvl8pPr marL="3200400" algn="l" rtl="0" eaLnBrk="1" latinLnBrk="0" hangingPunct="1">
                        <a:defRPr kumimoji="0" b="1" kern="1200">
                          <a:solidFill>
                            <a:schemeClr val="lt1"/>
                          </a:solidFill>
                          <a:latin typeface="Calibri"/>
                        </a:defRPr>
                      </a:lvl8pPr>
                      <a:lvl9pPr marL="3657600" algn="l" rtl="0" eaLnBrk="1" latinLnBrk="0" hangingPunct="1">
                        <a:defRPr kumimoji="0" b="1" kern="1200">
                          <a:solidFill>
                            <a:schemeClr val="lt1"/>
                          </a:solidFill>
                          <a:latin typeface="Calibri"/>
                        </a:defRPr>
                      </a:lvl9pPr>
                    </a:lstStyle>
                    <a:p>
                      <a:pPr marL="0" algn="l" rtl="0" eaLnBrk="1" latinLnBrk="0" hangingPunct="1"/>
                      <a:r>
                        <a:rPr kumimoji="0" lang="en-GB" sz="1600" b="1" kern="1200" dirty="0" smtClean="0">
                          <a:solidFill>
                            <a:schemeClr val="lt1"/>
                          </a:solidFill>
                          <a:latin typeface="Times New Roman" panose="02020603050405020304" pitchFamily="18" charset="0"/>
                          <a:ea typeface="+mn-ea"/>
                          <a:cs typeface="Times New Roman" panose="02020603050405020304" pitchFamily="18" charset="0"/>
                        </a:rPr>
                        <a:t>Tunnel equipment</a:t>
                      </a:r>
                      <a:endParaRPr kumimoji="0" lang="en-GB" sz="1600" b="1" kern="1200" dirty="0">
                        <a:solidFill>
                          <a:schemeClr val="lt1"/>
                        </a:solidFill>
                        <a:latin typeface="Times New Roman" panose="02020603050405020304" pitchFamily="18" charset="0"/>
                        <a:ea typeface="+mn-ea"/>
                        <a:cs typeface="Times New Roman" panose="02020603050405020304" pitchFamily="18" charset="0"/>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1F497D"/>
                    </a:solidFill>
                  </a:tcPr>
                </a:tc>
                <a:tc>
                  <a:txBody>
                    <a:bodyPr/>
                    <a:lstStyle>
                      <a:lvl1pPr marL="0" algn="l" rtl="0" eaLnBrk="1" latinLnBrk="0" hangingPunct="1">
                        <a:defRPr kumimoji="0" b="1" kern="1200">
                          <a:solidFill>
                            <a:schemeClr val="lt1"/>
                          </a:solidFill>
                          <a:latin typeface="Calibri"/>
                        </a:defRPr>
                      </a:lvl1pPr>
                      <a:lvl2pPr marL="457200" algn="l" rtl="0" eaLnBrk="1" latinLnBrk="0" hangingPunct="1">
                        <a:defRPr kumimoji="0" b="1" kern="1200">
                          <a:solidFill>
                            <a:schemeClr val="lt1"/>
                          </a:solidFill>
                          <a:latin typeface="Calibri"/>
                        </a:defRPr>
                      </a:lvl2pPr>
                      <a:lvl3pPr marL="914400" algn="l" rtl="0" eaLnBrk="1" latinLnBrk="0" hangingPunct="1">
                        <a:defRPr kumimoji="0" b="1" kern="1200">
                          <a:solidFill>
                            <a:schemeClr val="lt1"/>
                          </a:solidFill>
                          <a:latin typeface="Calibri"/>
                        </a:defRPr>
                      </a:lvl3pPr>
                      <a:lvl4pPr marL="1371600" algn="l" rtl="0" eaLnBrk="1" latinLnBrk="0" hangingPunct="1">
                        <a:defRPr kumimoji="0" b="1" kern="1200">
                          <a:solidFill>
                            <a:schemeClr val="lt1"/>
                          </a:solidFill>
                          <a:latin typeface="Calibri"/>
                        </a:defRPr>
                      </a:lvl4pPr>
                      <a:lvl5pPr marL="1828800" algn="l" rtl="0" eaLnBrk="1" latinLnBrk="0" hangingPunct="1">
                        <a:defRPr kumimoji="0" b="1" kern="1200">
                          <a:solidFill>
                            <a:schemeClr val="lt1"/>
                          </a:solidFill>
                          <a:latin typeface="Calibri"/>
                        </a:defRPr>
                      </a:lvl5pPr>
                      <a:lvl6pPr marL="2286000" algn="l" rtl="0" eaLnBrk="1" latinLnBrk="0" hangingPunct="1">
                        <a:defRPr kumimoji="0" b="1" kern="1200">
                          <a:solidFill>
                            <a:schemeClr val="lt1"/>
                          </a:solidFill>
                          <a:latin typeface="Calibri"/>
                        </a:defRPr>
                      </a:lvl6pPr>
                      <a:lvl7pPr marL="2743200" algn="l" rtl="0" eaLnBrk="1" latinLnBrk="0" hangingPunct="1">
                        <a:defRPr kumimoji="0" b="1" kern="1200">
                          <a:solidFill>
                            <a:schemeClr val="lt1"/>
                          </a:solidFill>
                          <a:latin typeface="Calibri"/>
                        </a:defRPr>
                      </a:lvl7pPr>
                      <a:lvl8pPr marL="3200400" algn="l" rtl="0" eaLnBrk="1" latinLnBrk="0" hangingPunct="1">
                        <a:defRPr kumimoji="0" b="1" kern="1200">
                          <a:solidFill>
                            <a:schemeClr val="lt1"/>
                          </a:solidFill>
                          <a:latin typeface="Calibri"/>
                        </a:defRPr>
                      </a:lvl8pPr>
                      <a:lvl9pPr marL="3657600" algn="l" rtl="0" eaLnBrk="1" latinLnBrk="0" hangingPunct="1">
                        <a:defRPr kumimoji="0" b="1" kern="1200">
                          <a:solidFill>
                            <a:schemeClr val="lt1"/>
                          </a:solidFill>
                          <a:latin typeface="Calibri"/>
                        </a:defRPr>
                      </a:lvl9pPr>
                    </a:lstStyle>
                    <a:p>
                      <a:r>
                        <a:rPr lang="en-GB" sz="1400" dirty="0" smtClean="0">
                          <a:latin typeface="Times New Roman" panose="02020603050405020304" pitchFamily="18" charset="0"/>
                          <a:cs typeface="Times New Roman" panose="02020603050405020304" pitchFamily="18" charset="0"/>
                        </a:rPr>
                        <a:t>Vert. J</a:t>
                      </a: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1F497D"/>
                    </a:solidFill>
                  </a:tcPr>
                </a:tc>
                <a:tc>
                  <a:txBody>
                    <a:bodyPr/>
                    <a:lstStyle>
                      <a:lvl1pPr marL="0" algn="l" rtl="0" eaLnBrk="1" latinLnBrk="0" hangingPunct="1">
                        <a:defRPr kumimoji="0" b="1" kern="1200">
                          <a:solidFill>
                            <a:schemeClr val="lt1"/>
                          </a:solidFill>
                          <a:latin typeface="Calibri"/>
                        </a:defRPr>
                      </a:lvl1pPr>
                      <a:lvl2pPr marL="457200" algn="l" rtl="0" eaLnBrk="1" latinLnBrk="0" hangingPunct="1">
                        <a:defRPr kumimoji="0" b="1" kern="1200">
                          <a:solidFill>
                            <a:schemeClr val="lt1"/>
                          </a:solidFill>
                          <a:latin typeface="Calibri"/>
                        </a:defRPr>
                      </a:lvl2pPr>
                      <a:lvl3pPr marL="914400" algn="l" rtl="0" eaLnBrk="1" latinLnBrk="0" hangingPunct="1">
                        <a:defRPr kumimoji="0" b="1" kern="1200">
                          <a:solidFill>
                            <a:schemeClr val="lt1"/>
                          </a:solidFill>
                          <a:latin typeface="Calibri"/>
                        </a:defRPr>
                      </a:lvl3pPr>
                      <a:lvl4pPr marL="1371600" algn="l" rtl="0" eaLnBrk="1" latinLnBrk="0" hangingPunct="1">
                        <a:defRPr kumimoji="0" b="1" kern="1200">
                          <a:solidFill>
                            <a:schemeClr val="lt1"/>
                          </a:solidFill>
                          <a:latin typeface="Calibri"/>
                        </a:defRPr>
                      </a:lvl4pPr>
                      <a:lvl5pPr marL="1828800" algn="l" rtl="0" eaLnBrk="1" latinLnBrk="0" hangingPunct="1">
                        <a:defRPr kumimoji="0" b="1" kern="1200">
                          <a:solidFill>
                            <a:schemeClr val="lt1"/>
                          </a:solidFill>
                          <a:latin typeface="Calibri"/>
                        </a:defRPr>
                      </a:lvl5pPr>
                      <a:lvl6pPr marL="2286000" algn="l" rtl="0" eaLnBrk="1" latinLnBrk="0" hangingPunct="1">
                        <a:defRPr kumimoji="0" b="1" kern="1200">
                          <a:solidFill>
                            <a:schemeClr val="lt1"/>
                          </a:solidFill>
                          <a:latin typeface="Calibri"/>
                        </a:defRPr>
                      </a:lvl6pPr>
                      <a:lvl7pPr marL="2743200" algn="l" rtl="0" eaLnBrk="1" latinLnBrk="0" hangingPunct="1">
                        <a:defRPr kumimoji="0" b="1" kern="1200">
                          <a:solidFill>
                            <a:schemeClr val="lt1"/>
                          </a:solidFill>
                          <a:latin typeface="Calibri"/>
                        </a:defRPr>
                      </a:lvl7pPr>
                      <a:lvl8pPr marL="3200400" algn="l" rtl="0" eaLnBrk="1" latinLnBrk="0" hangingPunct="1">
                        <a:defRPr kumimoji="0" b="1" kern="1200">
                          <a:solidFill>
                            <a:schemeClr val="lt1"/>
                          </a:solidFill>
                          <a:latin typeface="Calibri"/>
                        </a:defRPr>
                      </a:lvl8pPr>
                      <a:lvl9pPr marL="3657600" algn="l" rtl="0" eaLnBrk="1" latinLnBrk="0" hangingPunct="1">
                        <a:defRPr kumimoji="0" b="1" kern="1200">
                          <a:solidFill>
                            <a:schemeClr val="lt1"/>
                          </a:solidFill>
                          <a:latin typeface="Calibri"/>
                        </a:defRPr>
                      </a:lvl9pPr>
                    </a:lstStyle>
                    <a:p>
                      <a:r>
                        <a:rPr lang="en-GB" sz="1600" dirty="0" smtClean="0">
                          <a:latin typeface="Times New Roman" panose="02020603050405020304" pitchFamily="18" charset="0"/>
                          <a:cs typeface="Times New Roman" panose="02020603050405020304" pitchFamily="18" charset="0"/>
                        </a:rPr>
                        <a:t>Surface</a:t>
                      </a:r>
                      <a:r>
                        <a:rPr lang="en-GB" sz="1600" baseline="0" dirty="0" smtClean="0">
                          <a:latin typeface="Times New Roman" panose="02020603050405020304" pitchFamily="18" charset="0"/>
                          <a:cs typeface="Times New Roman" panose="02020603050405020304" pitchFamily="18" charset="0"/>
                        </a:rPr>
                        <a:t> Eq.</a:t>
                      </a: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1F497D"/>
                    </a:solidFill>
                  </a:tcPr>
                </a:tc>
                <a:tc>
                  <a:txBody>
                    <a:bodyPr/>
                    <a:lstStyle>
                      <a:lvl1pPr marL="0" algn="l" rtl="0" eaLnBrk="1" latinLnBrk="0" hangingPunct="1">
                        <a:defRPr kumimoji="0" b="1" kern="1200">
                          <a:solidFill>
                            <a:schemeClr val="lt1"/>
                          </a:solidFill>
                          <a:latin typeface="Calibri"/>
                        </a:defRPr>
                      </a:lvl1pPr>
                      <a:lvl2pPr marL="457200" algn="l" rtl="0" eaLnBrk="1" latinLnBrk="0" hangingPunct="1">
                        <a:defRPr kumimoji="0" b="1" kern="1200">
                          <a:solidFill>
                            <a:schemeClr val="lt1"/>
                          </a:solidFill>
                          <a:latin typeface="Calibri"/>
                        </a:defRPr>
                      </a:lvl2pPr>
                      <a:lvl3pPr marL="914400" algn="l" rtl="0" eaLnBrk="1" latinLnBrk="0" hangingPunct="1">
                        <a:defRPr kumimoji="0" b="1" kern="1200">
                          <a:solidFill>
                            <a:schemeClr val="lt1"/>
                          </a:solidFill>
                          <a:latin typeface="Calibri"/>
                        </a:defRPr>
                      </a:lvl3pPr>
                      <a:lvl4pPr marL="1371600" algn="l" rtl="0" eaLnBrk="1" latinLnBrk="0" hangingPunct="1">
                        <a:defRPr kumimoji="0" b="1" kern="1200">
                          <a:solidFill>
                            <a:schemeClr val="lt1"/>
                          </a:solidFill>
                          <a:latin typeface="Calibri"/>
                        </a:defRPr>
                      </a:lvl4pPr>
                      <a:lvl5pPr marL="1828800" algn="l" rtl="0" eaLnBrk="1" latinLnBrk="0" hangingPunct="1">
                        <a:defRPr kumimoji="0" b="1" kern="1200">
                          <a:solidFill>
                            <a:schemeClr val="lt1"/>
                          </a:solidFill>
                          <a:latin typeface="Calibri"/>
                        </a:defRPr>
                      </a:lvl5pPr>
                      <a:lvl6pPr marL="2286000" algn="l" rtl="0" eaLnBrk="1" latinLnBrk="0" hangingPunct="1">
                        <a:defRPr kumimoji="0" b="1" kern="1200">
                          <a:solidFill>
                            <a:schemeClr val="lt1"/>
                          </a:solidFill>
                          <a:latin typeface="Calibri"/>
                        </a:defRPr>
                      </a:lvl6pPr>
                      <a:lvl7pPr marL="2743200" algn="l" rtl="0" eaLnBrk="1" latinLnBrk="0" hangingPunct="1">
                        <a:defRPr kumimoji="0" b="1" kern="1200">
                          <a:solidFill>
                            <a:schemeClr val="lt1"/>
                          </a:solidFill>
                          <a:latin typeface="Calibri"/>
                        </a:defRPr>
                      </a:lvl7pPr>
                      <a:lvl8pPr marL="3200400" algn="l" rtl="0" eaLnBrk="1" latinLnBrk="0" hangingPunct="1">
                        <a:defRPr kumimoji="0" b="1" kern="1200">
                          <a:solidFill>
                            <a:schemeClr val="lt1"/>
                          </a:solidFill>
                          <a:latin typeface="Calibri"/>
                        </a:defRPr>
                      </a:lvl8pPr>
                      <a:lvl9pPr marL="3657600" algn="l" rtl="0" eaLnBrk="1" latinLnBrk="0" hangingPunct="1">
                        <a:defRPr kumimoji="0" b="1" kern="1200">
                          <a:solidFill>
                            <a:schemeClr val="lt1"/>
                          </a:solidFill>
                          <a:latin typeface="Calibri"/>
                        </a:defRPr>
                      </a:lvl9pPr>
                    </a:lstStyle>
                    <a:p>
                      <a:r>
                        <a:rPr lang="en-GB" sz="1600" b="1" kern="1200" baseline="0" dirty="0" smtClean="0">
                          <a:solidFill>
                            <a:schemeClr val="lt1"/>
                          </a:solidFill>
                          <a:latin typeface="Times New Roman" panose="02020603050405020304" pitchFamily="18" charset="0"/>
                          <a:ea typeface="+mn-ea"/>
                          <a:cs typeface="Times New Roman" panose="02020603050405020304" pitchFamily="18" charset="0"/>
                        </a:rPr>
                        <a:t>Dis.</a:t>
                      </a:r>
                      <a:endParaRPr lang="en-GB" sz="1600" b="1" kern="1200" baseline="0" dirty="0">
                        <a:solidFill>
                          <a:schemeClr val="lt1"/>
                        </a:solidFill>
                        <a:latin typeface="Times New Roman" panose="02020603050405020304" pitchFamily="18" charset="0"/>
                        <a:ea typeface="+mn-ea"/>
                        <a:cs typeface="Times New Roman" panose="02020603050405020304" pitchFamily="18" charset="0"/>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1F497D"/>
                    </a:solidFill>
                  </a:tcPr>
                </a:tc>
              </a:tr>
            </a:tbl>
          </a:graphicData>
        </a:graphic>
      </p:graphicFrame>
      <p:sp>
        <p:nvSpPr>
          <p:cNvPr id="76" name="Rectangle 75"/>
          <p:cNvSpPr/>
          <p:nvPr/>
        </p:nvSpPr>
        <p:spPr>
          <a:xfrm>
            <a:off x="8490270" y="389752"/>
            <a:ext cx="196802" cy="5760000"/>
          </a:xfrm>
          <a:prstGeom prst="rect">
            <a:avLst/>
          </a:prstGeom>
          <a:solidFill>
            <a:srgbClr val="1F497D">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P</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I</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C</a:t>
            </a:r>
          </a:p>
        </p:txBody>
      </p:sp>
      <p:sp>
        <p:nvSpPr>
          <p:cNvPr id="77" name="Rectangle 76"/>
          <p:cNvSpPr/>
          <p:nvPr/>
        </p:nvSpPr>
        <p:spPr>
          <a:xfrm>
            <a:off x="8741663" y="389752"/>
            <a:ext cx="196803" cy="5760000"/>
          </a:xfrm>
          <a:prstGeom prst="rect">
            <a:avLst/>
          </a:prstGeom>
          <a:solidFill>
            <a:srgbClr val="1F497D">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BIS</a:t>
            </a:r>
          </a:p>
        </p:txBody>
      </p:sp>
      <p:sp>
        <p:nvSpPr>
          <p:cNvPr id="78" name="Rectangle 77"/>
          <p:cNvSpPr/>
          <p:nvPr/>
        </p:nvSpPr>
        <p:spPr>
          <a:xfrm>
            <a:off x="64117" y="6019983"/>
            <a:ext cx="2664000" cy="234000"/>
          </a:xfrm>
          <a:prstGeom prst="rect">
            <a:avLst/>
          </a:prstGeom>
          <a:solidFill>
            <a:srgbClr val="9BBB59">
              <a:lumMod val="60000"/>
              <a:lumOff val="40000"/>
            </a:srgbClr>
          </a:solidFill>
          <a:ln w="25400" cap="flat" cmpd="sng" algn="ctr">
            <a:noFill/>
            <a:prstDash val="solid"/>
          </a:ln>
          <a:effectLst/>
        </p:spPr>
        <p:txBody>
          <a:bodyPr rtlCol="0" anchor="ctr"/>
          <a:lstStyle/>
          <a:p>
            <a:pPr algn="ctr"/>
            <a:r>
              <a:rPr lang="en-GB" sz="1200" b="1" kern="0" dirty="0">
                <a:solidFill>
                  <a:srgbClr val="FFFFFF"/>
                </a:solidFill>
                <a:latin typeface="Times New Roman" panose="02020603050405020304" pitchFamily="18" charset="0"/>
                <a:cs typeface="Times New Roman" panose="02020603050405020304" pitchFamily="18" charset="0"/>
              </a:rPr>
              <a:t>TAXN for </a:t>
            </a:r>
            <a:r>
              <a:rPr lang="en-GB" sz="1200" b="1" kern="0" dirty="0" err="1">
                <a:solidFill>
                  <a:srgbClr val="FFFFFF"/>
                </a:solidFill>
                <a:latin typeface="Times New Roman" panose="02020603050405020304" pitchFamily="18" charset="0"/>
                <a:cs typeface="Times New Roman" panose="02020603050405020304" pitchFamily="18" charset="0"/>
              </a:rPr>
              <a:t>LHCb</a:t>
            </a:r>
            <a:endParaRPr lang="en-GB" sz="1200" b="1" kern="0" dirty="0">
              <a:solidFill>
                <a:srgbClr val="FFFFFF"/>
              </a:solidFill>
              <a:latin typeface="Times New Roman" panose="02020603050405020304" pitchFamily="18" charset="0"/>
              <a:cs typeface="Times New Roman" panose="02020603050405020304" pitchFamily="18" charset="0"/>
            </a:endParaRPr>
          </a:p>
        </p:txBody>
      </p:sp>
      <p:sp>
        <p:nvSpPr>
          <p:cNvPr id="79" name="Rectangle 78"/>
          <p:cNvSpPr/>
          <p:nvPr/>
        </p:nvSpPr>
        <p:spPr>
          <a:xfrm>
            <a:off x="2720358" y="6019983"/>
            <a:ext cx="585744" cy="234000"/>
          </a:xfrm>
          <a:prstGeom prst="rect">
            <a:avLst/>
          </a:prstGeom>
          <a:solidFill>
            <a:schemeClr val="tx1">
              <a:lumMod val="60000"/>
              <a:lumOff val="40000"/>
            </a:schemeClr>
          </a:solidFill>
          <a:ln w="25400" cap="flat" cmpd="sng" algn="ctr">
            <a:noFill/>
            <a:prstDash val="solid"/>
          </a:ln>
          <a:effectLst/>
        </p:spPr>
        <p:txBody>
          <a:bodyPr rtlCol="0" anchor="ctr"/>
          <a:lstStyle/>
          <a:p>
            <a:pPr algn="ctr" defTabSz="457200"/>
            <a:r>
              <a:rPr lang="en-GB" sz="1200" b="1" kern="0" dirty="0">
                <a:solidFill>
                  <a:prstClr val="white"/>
                </a:solidFill>
                <a:latin typeface="Times New Roman" panose="02020603050405020304" pitchFamily="18" charset="0"/>
                <a:cs typeface="Times New Roman" panose="02020603050405020304" pitchFamily="18" charset="0"/>
              </a:rPr>
              <a:t>IP 8</a:t>
            </a:r>
          </a:p>
        </p:txBody>
      </p:sp>
      <p:sp>
        <p:nvSpPr>
          <p:cNvPr id="66" name="Rectangle 65"/>
          <p:cNvSpPr/>
          <p:nvPr/>
        </p:nvSpPr>
        <p:spPr>
          <a:xfrm>
            <a:off x="6559883" y="5647232"/>
            <a:ext cx="1728000" cy="198422"/>
          </a:xfrm>
          <a:prstGeom prst="rect">
            <a:avLst/>
          </a:prstGeom>
          <a:pattFill prst="wdUpDiag">
            <a:fgClr>
              <a:srgbClr val="C3D69B"/>
            </a:fgClr>
            <a:bgClr>
              <a:srgbClr val="8EB4E3"/>
            </a:bgClr>
          </a:pattFill>
          <a:ln w="25400" cap="flat" cmpd="sng" algn="ctr">
            <a:noFill/>
            <a:prstDash val="solid"/>
          </a:ln>
          <a:effectLst/>
        </p:spPr>
        <p:txBody>
          <a:bodyPr rtlCol="0" anchor="ctr"/>
          <a:lstStyle/>
          <a:p>
            <a:pPr algn="ctr" defTabSz="457200"/>
            <a:r>
              <a:rPr lang="en-GB" sz="1400" b="1" kern="0" dirty="0" smtClean="0">
                <a:solidFill>
                  <a:prstClr val="white"/>
                </a:solidFill>
                <a:latin typeface="Times New Roman" panose="02020603050405020304" pitchFamily="18" charset="0"/>
                <a:cs typeface="Times New Roman" panose="02020603050405020304" pitchFamily="18" charset="0"/>
              </a:rPr>
              <a:t>Susceptible to LS2</a:t>
            </a:r>
            <a:endParaRPr lang="en-GB" sz="1400" b="1" kern="0" dirty="0">
              <a:solidFill>
                <a:prstClr val="white"/>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915461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73874" y="2800686"/>
            <a:ext cx="7144246" cy="1362075"/>
          </a:xfrm>
        </p:spPr>
        <p:txBody>
          <a:bodyPr>
            <a:normAutofit/>
          </a:bodyPr>
          <a:lstStyle/>
          <a:p>
            <a:r>
              <a:rPr lang="en-GB" dirty="0" smtClean="0"/>
              <a:t>BASELINE TODAY, SEPTEMBER 2015</a:t>
            </a:r>
            <a:endParaRPr lang="en-GB" sz="3600" cap="none" dirty="0"/>
          </a:p>
        </p:txBody>
      </p:sp>
    </p:spTree>
    <p:extLst>
      <p:ext uri="{BB962C8B-B14F-4D97-AF65-F5344CB8AC3E}">
        <p14:creationId xmlns:p14="http://schemas.microsoft.com/office/powerpoint/2010/main" val="38843576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2274956" y="6136894"/>
            <a:ext cx="5681967" cy="365125"/>
          </a:xfrm>
        </p:spPr>
        <p:txBody>
          <a:bodyPr/>
          <a:lstStyle/>
          <a:p>
            <a:r>
              <a:rPr lang="en-US" smtClean="0"/>
              <a:t>Author DPT-GRP</a:t>
            </a:r>
            <a:endParaRPr lang="en-US" dirty="0"/>
          </a:p>
        </p:txBody>
      </p:sp>
      <p:sp>
        <p:nvSpPr>
          <p:cNvPr id="4" name="Slide Number Placeholder 3"/>
          <p:cNvSpPr>
            <a:spLocks noGrp="1"/>
          </p:cNvSpPr>
          <p:nvPr>
            <p:ph type="sldNum" sz="quarter" idx="12"/>
          </p:nvPr>
        </p:nvSpPr>
        <p:spPr>
          <a:xfrm>
            <a:off x="7956924" y="6136894"/>
            <a:ext cx="729876" cy="365125"/>
          </a:xfrm>
        </p:spPr>
        <p:txBody>
          <a:bodyPr/>
          <a:lstStyle/>
          <a:p>
            <a:fld id="{8D6C380F-326D-3C40-9EE7-7FBAB0953422}" type="slidenum">
              <a:rPr lang="en-US" smtClean="0"/>
              <a:pPr/>
              <a:t>7</a:t>
            </a:fld>
            <a:endParaRPr lang="en-US"/>
          </a:p>
        </p:txBody>
      </p:sp>
      <p:sp>
        <p:nvSpPr>
          <p:cNvPr id="93" name="Rectangle 92"/>
          <p:cNvSpPr/>
          <p:nvPr/>
        </p:nvSpPr>
        <p:spPr>
          <a:xfrm>
            <a:off x="3850967" y="2042171"/>
            <a:ext cx="2087875" cy="402410"/>
          </a:xfrm>
          <a:prstGeom prst="rect">
            <a:avLst/>
          </a:prstGeom>
          <a:solidFill>
            <a:srgbClr val="1F497D">
              <a:lumMod val="40000"/>
              <a:lumOff val="6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smtClean="0">
                <a:ln>
                  <a:noFill/>
                </a:ln>
                <a:solidFill>
                  <a:srgbClr val="FFFFFF"/>
                </a:solidFill>
                <a:effectLst/>
                <a:uLnTx/>
                <a:uFillTx/>
                <a:latin typeface="Times New Roman" panose="02020603050405020304" pitchFamily="18" charset="0"/>
                <a:ea typeface="+mn-ea"/>
                <a:cs typeface="Times New Roman" panose="02020603050405020304" pitchFamily="18" charset="0"/>
              </a:rPr>
              <a:t>DF(X-M</a:t>
            </a:r>
            <a:r>
              <a:rPr kumimoji="0" lang="en-GB" sz="11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 +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SC Link DSH </a:t>
            </a:r>
            <a:r>
              <a:rPr kumimoji="0" lang="en-GB" sz="1100" b="1" i="0" u="none" strike="noStrike" kern="0" cap="none" spc="0" normalizeH="0" baseline="0" noProof="0" smtClean="0">
                <a:ln>
                  <a:noFill/>
                </a:ln>
                <a:solidFill>
                  <a:srgbClr val="FFFFFF"/>
                </a:solidFill>
                <a:effectLst/>
                <a:uLnTx/>
                <a:uFillTx/>
                <a:latin typeface="Times New Roman" panose="02020603050405020304" pitchFamily="18" charset="0"/>
                <a:ea typeface="+mn-ea"/>
                <a:cs typeface="Times New Roman" panose="02020603050405020304" pitchFamily="18" charset="0"/>
              </a:rPr>
              <a:t>(X-M</a:t>
            </a:r>
            <a:r>
              <a:rPr kumimoji="0" lang="en-GB" sz="11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a:t>
            </a:r>
          </a:p>
        </p:txBody>
      </p:sp>
      <p:grpSp>
        <p:nvGrpSpPr>
          <p:cNvPr id="94" name="Group 93"/>
          <p:cNvGrpSpPr/>
          <p:nvPr/>
        </p:nvGrpSpPr>
        <p:grpSpPr>
          <a:xfrm>
            <a:off x="3850967" y="743094"/>
            <a:ext cx="1656409" cy="928521"/>
            <a:chOff x="3158841" y="681024"/>
            <a:chExt cx="1656409" cy="928521"/>
          </a:xfrm>
          <a:solidFill>
            <a:srgbClr val="1F497D">
              <a:lumMod val="40000"/>
              <a:lumOff val="60000"/>
            </a:srgbClr>
          </a:solidFill>
        </p:grpSpPr>
        <p:sp>
          <p:nvSpPr>
            <p:cNvPr id="95" name="Rectangle 94"/>
            <p:cNvSpPr/>
            <p:nvPr/>
          </p:nvSpPr>
          <p:spPr>
            <a:xfrm>
              <a:off x="3158842" y="681024"/>
              <a:ext cx="1275636" cy="362563"/>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Cryo line IR+MS</a:t>
              </a:r>
            </a:p>
          </p:txBody>
        </p:sp>
        <p:sp>
          <p:nvSpPr>
            <p:cNvPr id="96" name="Rectangle 95"/>
            <p:cNvSpPr/>
            <p:nvPr/>
          </p:nvSpPr>
          <p:spPr>
            <a:xfrm>
              <a:off x="3158841" y="1099766"/>
              <a:ext cx="1656409" cy="226800"/>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Alignment</a:t>
              </a:r>
            </a:p>
          </p:txBody>
        </p:sp>
        <p:sp>
          <p:nvSpPr>
            <p:cNvPr id="97" name="Rectangle 96"/>
            <p:cNvSpPr/>
            <p:nvPr/>
          </p:nvSpPr>
          <p:spPr>
            <a:xfrm>
              <a:off x="3158841" y="1382745"/>
              <a:ext cx="1656409" cy="226800"/>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QPS2</a:t>
              </a:r>
            </a:p>
          </p:txBody>
        </p:sp>
      </p:grpSp>
      <p:sp>
        <p:nvSpPr>
          <p:cNvPr id="98" name="Rectangle 97"/>
          <p:cNvSpPr/>
          <p:nvPr/>
        </p:nvSpPr>
        <p:spPr>
          <a:xfrm>
            <a:off x="219921" y="664445"/>
            <a:ext cx="3168000" cy="1080000"/>
          </a:xfrm>
          <a:prstGeom prst="rect">
            <a:avLst/>
          </a:prstGeom>
          <a:solidFill>
            <a:srgbClr val="1F497D">
              <a:lumMod val="40000"/>
              <a:lumOff val="6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Magnet system</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MQXFA MQXFB, MBXF, MBRD, MQYY,</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 Q5 1.9, Q6 1.9</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MCBXFB, MCBXFA, MQSXF, MCTXF, MCTSXF, MCDXF, MCDSXF, MCOXF, MCOSXF, MCSXF,MCSSXF, MCBRD, MCBYY</a:t>
            </a:r>
          </a:p>
        </p:txBody>
      </p:sp>
      <p:sp>
        <p:nvSpPr>
          <p:cNvPr id="99" name="Rectangle 98"/>
          <p:cNvSpPr/>
          <p:nvPr/>
        </p:nvSpPr>
        <p:spPr>
          <a:xfrm>
            <a:off x="219921" y="2430387"/>
            <a:ext cx="3168000" cy="270000"/>
          </a:xfrm>
          <a:prstGeom prst="rect">
            <a:avLst/>
          </a:prstGeom>
          <a:solidFill>
            <a:srgbClr val="1F497D">
              <a:lumMod val="40000"/>
              <a:lumOff val="6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Beam vacuum</a:t>
            </a:r>
          </a:p>
        </p:txBody>
      </p:sp>
      <p:sp>
        <p:nvSpPr>
          <p:cNvPr id="100" name="Rectangle 99"/>
          <p:cNvSpPr/>
          <p:nvPr/>
        </p:nvSpPr>
        <p:spPr>
          <a:xfrm>
            <a:off x="219921" y="1799099"/>
            <a:ext cx="3168000" cy="270000"/>
          </a:xfrm>
          <a:prstGeom prst="rect">
            <a:avLst/>
          </a:prstGeom>
          <a:solidFill>
            <a:srgbClr val="1F497D">
              <a:lumMod val="40000"/>
              <a:lumOff val="6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TAXS, TAXN</a:t>
            </a:r>
          </a:p>
        </p:txBody>
      </p:sp>
      <p:grpSp>
        <p:nvGrpSpPr>
          <p:cNvPr id="101" name="Group 100"/>
          <p:cNvGrpSpPr/>
          <p:nvPr/>
        </p:nvGrpSpPr>
        <p:grpSpPr>
          <a:xfrm>
            <a:off x="104371" y="373267"/>
            <a:ext cx="2976172" cy="252001"/>
            <a:chOff x="-11372" y="1412814"/>
            <a:chExt cx="3062021" cy="400046"/>
          </a:xfrm>
        </p:grpSpPr>
        <p:sp>
          <p:nvSpPr>
            <p:cNvPr id="102" name="Rectangle 101"/>
            <p:cNvSpPr/>
            <p:nvPr/>
          </p:nvSpPr>
          <p:spPr>
            <a:xfrm>
              <a:off x="-11372" y="1412814"/>
              <a:ext cx="2363808" cy="400044"/>
            </a:xfrm>
            <a:prstGeom prst="rect">
              <a:avLst/>
            </a:prstGeom>
            <a:solidFill>
              <a:sysClr val="windowText" lastClr="0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Interaction Region and MS</a:t>
              </a:r>
            </a:p>
          </p:txBody>
        </p:sp>
        <p:sp>
          <p:nvSpPr>
            <p:cNvPr id="103" name="Rectangle 102"/>
            <p:cNvSpPr/>
            <p:nvPr/>
          </p:nvSpPr>
          <p:spPr>
            <a:xfrm>
              <a:off x="2293584" y="1412816"/>
              <a:ext cx="757064" cy="400044"/>
            </a:xfrm>
            <a:prstGeom prst="rect">
              <a:avLst/>
            </a:prstGeom>
            <a:solidFill>
              <a:schemeClr val="tx1">
                <a:lumMod val="60000"/>
                <a:lumOff val="4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IP 1,5</a:t>
              </a:r>
            </a:p>
          </p:txBody>
        </p:sp>
      </p:grpSp>
      <p:sp>
        <p:nvSpPr>
          <p:cNvPr id="104" name="Rectangle 103"/>
          <p:cNvSpPr/>
          <p:nvPr/>
        </p:nvSpPr>
        <p:spPr>
          <a:xfrm>
            <a:off x="219921" y="2108394"/>
            <a:ext cx="3168000" cy="270000"/>
          </a:xfrm>
          <a:prstGeom prst="rect">
            <a:avLst/>
          </a:prstGeom>
          <a:solidFill>
            <a:srgbClr val="1F497D">
              <a:lumMod val="40000"/>
              <a:lumOff val="6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Collimation (TCTPM, TCL, TCLM, TCTP)</a:t>
            </a:r>
          </a:p>
        </p:txBody>
      </p:sp>
      <p:sp>
        <p:nvSpPr>
          <p:cNvPr id="105" name="Rectangle 104"/>
          <p:cNvSpPr/>
          <p:nvPr/>
        </p:nvSpPr>
        <p:spPr>
          <a:xfrm>
            <a:off x="219921" y="2750671"/>
            <a:ext cx="3168000" cy="334369"/>
          </a:xfrm>
          <a:prstGeom prst="rect">
            <a:avLst/>
          </a:prstGeom>
          <a:solidFill>
            <a:srgbClr val="1F497D">
              <a:lumMod val="40000"/>
              <a:lumOff val="6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Beam diagnostic</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BPMSQW, BMPSQ, BPMSQT, BMLC</a:t>
            </a:r>
          </a:p>
        </p:txBody>
      </p:sp>
      <p:cxnSp>
        <p:nvCxnSpPr>
          <p:cNvPr id="106" name="Elbow Connector 105"/>
          <p:cNvCxnSpPr>
            <a:stCxn id="102" idx="1"/>
            <a:endCxn id="98" idx="1"/>
          </p:cNvCxnSpPr>
          <p:nvPr/>
        </p:nvCxnSpPr>
        <p:spPr>
          <a:xfrm rot="10800000" flipH="1" flipV="1">
            <a:off x="104371" y="499267"/>
            <a:ext cx="115550" cy="705178"/>
          </a:xfrm>
          <a:prstGeom prst="bentConnector3">
            <a:avLst>
              <a:gd name="adj1" fmla="val -36929"/>
            </a:avLst>
          </a:prstGeom>
          <a:noFill/>
          <a:ln w="9525" cap="flat" cmpd="sng" algn="ctr">
            <a:solidFill>
              <a:srgbClr val="1F497D"/>
            </a:solidFill>
            <a:prstDash val="solid"/>
            <a:tailEnd type="arrow"/>
          </a:ln>
          <a:effectLst/>
        </p:spPr>
      </p:cxnSp>
      <p:cxnSp>
        <p:nvCxnSpPr>
          <p:cNvPr id="107" name="Elbow Connector 106"/>
          <p:cNvCxnSpPr>
            <a:stCxn id="102" idx="1"/>
            <a:endCxn id="99" idx="1"/>
          </p:cNvCxnSpPr>
          <p:nvPr/>
        </p:nvCxnSpPr>
        <p:spPr>
          <a:xfrm rot="10800000" flipH="1" flipV="1">
            <a:off x="104371" y="499267"/>
            <a:ext cx="115550" cy="2066120"/>
          </a:xfrm>
          <a:prstGeom prst="bentConnector3">
            <a:avLst>
              <a:gd name="adj1" fmla="val -27257"/>
            </a:avLst>
          </a:prstGeom>
          <a:noFill/>
          <a:ln w="9525" cap="flat" cmpd="sng" algn="ctr">
            <a:solidFill>
              <a:srgbClr val="1F497D"/>
            </a:solidFill>
            <a:prstDash val="solid"/>
            <a:tailEnd type="arrow"/>
          </a:ln>
          <a:effectLst/>
        </p:spPr>
      </p:cxnSp>
      <p:cxnSp>
        <p:nvCxnSpPr>
          <p:cNvPr id="108" name="Elbow Connector 107"/>
          <p:cNvCxnSpPr>
            <a:stCxn id="102" idx="1"/>
            <a:endCxn id="100" idx="1"/>
          </p:cNvCxnSpPr>
          <p:nvPr/>
        </p:nvCxnSpPr>
        <p:spPr>
          <a:xfrm rot="10800000" flipH="1" flipV="1">
            <a:off x="104371" y="499267"/>
            <a:ext cx="115550" cy="1434832"/>
          </a:xfrm>
          <a:prstGeom prst="bentConnector3">
            <a:avLst>
              <a:gd name="adj1" fmla="val -31653"/>
            </a:avLst>
          </a:prstGeom>
          <a:noFill/>
          <a:ln w="9525" cap="flat" cmpd="sng" algn="ctr">
            <a:solidFill>
              <a:srgbClr val="1F497D"/>
            </a:solidFill>
            <a:prstDash val="solid"/>
            <a:tailEnd type="arrow"/>
          </a:ln>
          <a:effectLst/>
        </p:spPr>
      </p:cxnSp>
      <p:cxnSp>
        <p:nvCxnSpPr>
          <p:cNvPr id="109" name="Elbow Connector 108"/>
          <p:cNvCxnSpPr>
            <a:stCxn id="102" idx="1"/>
            <a:endCxn id="104" idx="1"/>
          </p:cNvCxnSpPr>
          <p:nvPr/>
        </p:nvCxnSpPr>
        <p:spPr>
          <a:xfrm rot="10800000" flipH="1" flipV="1">
            <a:off x="104371" y="499266"/>
            <a:ext cx="115550" cy="1744127"/>
          </a:xfrm>
          <a:prstGeom prst="bentConnector3">
            <a:avLst>
              <a:gd name="adj1" fmla="val -39566"/>
            </a:avLst>
          </a:prstGeom>
          <a:noFill/>
          <a:ln w="9525" cap="flat" cmpd="sng" algn="ctr">
            <a:solidFill>
              <a:srgbClr val="1F497D"/>
            </a:solidFill>
            <a:prstDash val="solid"/>
            <a:tailEnd type="arrow"/>
          </a:ln>
          <a:effectLst/>
        </p:spPr>
      </p:cxnSp>
      <p:cxnSp>
        <p:nvCxnSpPr>
          <p:cNvPr id="110" name="Elbow Connector 109"/>
          <p:cNvCxnSpPr>
            <a:stCxn id="102" idx="1"/>
            <a:endCxn id="105" idx="1"/>
          </p:cNvCxnSpPr>
          <p:nvPr/>
        </p:nvCxnSpPr>
        <p:spPr>
          <a:xfrm rot="10800000" flipH="1" flipV="1">
            <a:off x="104371" y="499266"/>
            <a:ext cx="115550" cy="2418589"/>
          </a:xfrm>
          <a:prstGeom prst="bentConnector3">
            <a:avLst>
              <a:gd name="adj1" fmla="val -31653"/>
            </a:avLst>
          </a:prstGeom>
          <a:noFill/>
          <a:ln w="9525" cap="flat" cmpd="sng" algn="ctr">
            <a:solidFill>
              <a:srgbClr val="1F497D"/>
            </a:solidFill>
            <a:prstDash val="solid"/>
            <a:tailEnd type="arrow"/>
          </a:ln>
          <a:effectLst/>
        </p:spPr>
      </p:cxnSp>
      <p:grpSp>
        <p:nvGrpSpPr>
          <p:cNvPr id="111" name="Group 110"/>
          <p:cNvGrpSpPr/>
          <p:nvPr/>
        </p:nvGrpSpPr>
        <p:grpSpPr>
          <a:xfrm>
            <a:off x="237552" y="4605933"/>
            <a:ext cx="3390007" cy="252000"/>
            <a:chOff x="33532" y="1412816"/>
            <a:chExt cx="2885800" cy="308118"/>
          </a:xfrm>
        </p:grpSpPr>
        <p:sp>
          <p:nvSpPr>
            <p:cNvPr id="112" name="Rectangle 111"/>
            <p:cNvSpPr/>
            <p:nvPr/>
          </p:nvSpPr>
          <p:spPr>
            <a:xfrm>
              <a:off x="33532" y="1412816"/>
              <a:ext cx="2318854" cy="308118"/>
            </a:xfrm>
            <a:prstGeom prst="rect">
              <a:avLst/>
            </a:prstGeom>
            <a:solidFill>
              <a:sysClr val="windowText" lastClr="000000">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 </a:t>
              </a: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DS Collimation  for ion </a:t>
              </a:r>
            </a:p>
          </p:txBody>
        </p:sp>
        <p:sp>
          <p:nvSpPr>
            <p:cNvPr id="113" name="Rectangle 112"/>
            <p:cNvSpPr/>
            <p:nvPr/>
          </p:nvSpPr>
          <p:spPr>
            <a:xfrm>
              <a:off x="2343565" y="1412816"/>
              <a:ext cx="575767" cy="308117"/>
            </a:xfrm>
            <a:prstGeom prst="rect">
              <a:avLst/>
            </a:prstGeom>
            <a:solidFill>
              <a:schemeClr val="tx1">
                <a:lumMod val="60000"/>
                <a:lumOff val="4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IP 2</a:t>
              </a:r>
            </a:p>
          </p:txBody>
        </p:sp>
      </p:grpSp>
      <p:sp>
        <p:nvSpPr>
          <p:cNvPr id="114" name="Rectangle 113"/>
          <p:cNvSpPr/>
          <p:nvPr/>
        </p:nvSpPr>
        <p:spPr>
          <a:xfrm>
            <a:off x="462772" y="5175089"/>
            <a:ext cx="2916000" cy="216001"/>
          </a:xfrm>
          <a:prstGeom prst="rect">
            <a:avLst/>
          </a:prstGeom>
          <a:solidFill>
            <a:schemeClr val="accent2">
              <a:lumMod val="40000"/>
              <a:lumOff val="60000"/>
            </a:schemeClr>
          </a:solidFill>
          <a:ln w="25400" cap="flat" cmpd="sng" algn="ctr">
            <a:noFill/>
            <a:prstDash val="solid"/>
          </a:ln>
          <a:effectLst/>
        </p:spPr>
        <p:txBody>
          <a:bodyPr rtlCol="0" anchor="ctr"/>
          <a:lstStyle/>
          <a:p>
            <a:pPr algn="ctr"/>
            <a:r>
              <a:rPr lang="en-GB" sz="1200" b="1" kern="0" dirty="0">
                <a:solidFill>
                  <a:srgbClr val="FFFFFF"/>
                </a:solidFill>
                <a:latin typeface="Times New Roman" panose="02020603050405020304" pitchFamily="18" charset="0"/>
                <a:cs typeface="Times New Roman" panose="02020603050405020304" pitchFamily="18" charset="0"/>
              </a:rPr>
              <a:t>H.F. dipoles</a:t>
            </a:r>
          </a:p>
        </p:txBody>
      </p:sp>
      <p:sp>
        <p:nvSpPr>
          <p:cNvPr id="115" name="Rectangle 114"/>
          <p:cNvSpPr/>
          <p:nvPr/>
        </p:nvSpPr>
        <p:spPr>
          <a:xfrm>
            <a:off x="462772" y="4916329"/>
            <a:ext cx="2916000" cy="216001"/>
          </a:xfrm>
          <a:prstGeom prst="rect">
            <a:avLst/>
          </a:prstGeom>
          <a:solidFill>
            <a:srgbClr val="9BBB59">
              <a:lumMod val="60000"/>
              <a:lumOff val="4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smtClean="0">
                <a:ln>
                  <a:noFill/>
                </a:ln>
                <a:solidFill>
                  <a:srgbClr val="FFFFFF"/>
                </a:solidFill>
                <a:effectLst/>
                <a:uLnTx/>
                <a:uFillTx/>
                <a:latin typeface="Times New Roman" panose="02020603050405020304" pitchFamily="18" charset="0"/>
                <a:ea typeface="+mn-ea"/>
                <a:cs typeface="Times New Roman" panose="02020603050405020304" pitchFamily="18" charset="0"/>
              </a:rPr>
              <a:t>Cryo-bypass </a:t>
            </a: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 TCLD</a:t>
            </a:r>
          </a:p>
        </p:txBody>
      </p:sp>
      <p:cxnSp>
        <p:nvCxnSpPr>
          <p:cNvPr id="116" name="Elbow Connector 115"/>
          <p:cNvCxnSpPr>
            <a:stCxn id="112" idx="1"/>
            <a:endCxn id="115" idx="1"/>
          </p:cNvCxnSpPr>
          <p:nvPr/>
        </p:nvCxnSpPr>
        <p:spPr>
          <a:xfrm rot="10800000" flipH="1" flipV="1">
            <a:off x="237552" y="4731932"/>
            <a:ext cx="225220" cy="292397"/>
          </a:xfrm>
          <a:prstGeom prst="bentConnector3">
            <a:avLst>
              <a:gd name="adj1" fmla="val -45352"/>
            </a:avLst>
          </a:prstGeom>
          <a:noFill/>
          <a:ln w="9525" cap="flat" cmpd="sng" algn="ctr">
            <a:solidFill>
              <a:sysClr val="windowText" lastClr="000000"/>
            </a:solidFill>
            <a:prstDash val="solid"/>
            <a:tailEnd type="arrow"/>
          </a:ln>
          <a:effectLst/>
        </p:spPr>
      </p:cxnSp>
      <p:cxnSp>
        <p:nvCxnSpPr>
          <p:cNvPr id="117" name="Elbow Connector 116"/>
          <p:cNvCxnSpPr>
            <a:stCxn id="103" idx="3"/>
            <a:endCxn id="95" idx="1"/>
          </p:cNvCxnSpPr>
          <p:nvPr/>
        </p:nvCxnSpPr>
        <p:spPr>
          <a:xfrm>
            <a:off x="3080543" y="499268"/>
            <a:ext cx="770425" cy="425108"/>
          </a:xfrm>
          <a:prstGeom prst="bentConnector3">
            <a:avLst>
              <a:gd name="adj1" fmla="val 50000"/>
            </a:avLst>
          </a:prstGeom>
          <a:noFill/>
          <a:ln w="9525" cap="flat" cmpd="sng" algn="ctr">
            <a:solidFill>
              <a:srgbClr val="1F497D"/>
            </a:solidFill>
            <a:prstDash val="solid"/>
            <a:tailEnd type="arrow"/>
          </a:ln>
          <a:effectLst/>
        </p:spPr>
      </p:cxnSp>
      <p:cxnSp>
        <p:nvCxnSpPr>
          <p:cNvPr id="118" name="Elbow Connector 117"/>
          <p:cNvCxnSpPr>
            <a:stCxn id="103" idx="3"/>
            <a:endCxn id="96" idx="1"/>
          </p:cNvCxnSpPr>
          <p:nvPr/>
        </p:nvCxnSpPr>
        <p:spPr>
          <a:xfrm>
            <a:off x="3080543" y="499268"/>
            <a:ext cx="770424" cy="775968"/>
          </a:xfrm>
          <a:prstGeom prst="bentConnector3">
            <a:avLst>
              <a:gd name="adj1" fmla="val 50000"/>
            </a:avLst>
          </a:prstGeom>
          <a:noFill/>
          <a:ln w="9525" cap="flat" cmpd="sng" algn="ctr">
            <a:solidFill>
              <a:srgbClr val="1F497D"/>
            </a:solidFill>
            <a:prstDash val="solid"/>
            <a:tailEnd type="arrow"/>
          </a:ln>
          <a:effectLst/>
        </p:spPr>
      </p:cxnSp>
      <p:cxnSp>
        <p:nvCxnSpPr>
          <p:cNvPr id="119" name="Elbow Connector 118"/>
          <p:cNvCxnSpPr>
            <a:stCxn id="103" idx="3"/>
            <a:endCxn id="97" idx="1"/>
          </p:cNvCxnSpPr>
          <p:nvPr/>
        </p:nvCxnSpPr>
        <p:spPr>
          <a:xfrm>
            <a:off x="3080543" y="499268"/>
            <a:ext cx="770424" cy="1058947"/>
          </a:xfrm>
          <a:prstGeom prst="bentConnector3">
            <a:avLst>
              <a:gd name="adj1" fmla="val 50000"/>
            </a:avLst>
          </a:prstGeom>
          <a:noFill/>
          <a:ln w="9525" cap="flat" cmpd="sng" algn="ctr">
            <a:solidFill>
              <a:srgbClr val="1F497D"/>
            </a:solidFill>
            <a:prstDash val="solid"/>
            <a:tailEnd type="arrow"/>
          </a:ln>
          <a:effectLst/>
        </p:spPr>
      </p:cxnSp>
      <p:cxnSp>
        <p:nvCxnSpPr>
          <p:cNvPr id="120" name="Elbow Connector 119"/>
          <p:cNvCxnSpPr>
            <a:stCxn id="103" idx="3"/>
            <a:endCxn id="93" idx="1"/>
          </p:cNvCxnSpPr>
          <p:nvPr/>
        </p:nvCxnSpPr>
        <p:spPr>
          <a:xfrm>
            <a:off x="3080543" y="499268"/>
            <a:ext cx="770424" cy="1744108"/>
          </a:xfrm>
          <a:prstGeom prst="bentConnector3">
            <a:avLst>
              <a:gd name="adj1" fmla="val 50000"/>
            </a:avLst>
          </a:prstGeom>
          <a:noFill/>
          <a:ln w="9525" cap="flat" cmpd="sng" algn="ctr">
            <a:solidFill>
              <a:srgbClr val="1F497D"/>
            </a:solidFill>
            <a:prstDash val="solid"/>
            <a:tailEnd type="arrow"/>
          </a:ln>
          <a:effectLst/>
        </p:spPr>
      </p:cxnSp>
      <p:sp>
        <p:nvSpPr>
          <p:cNvPr id="121" name="Rectangle 120"/>
          <p:cNvSpPr/>
          <p:nvPr/>
        </p:nvSpPr>
        <p:spPr>
          <a:xfrm>
            <a:off x="6709143" y="2036582"/>
            <a:ext cx="1620000" cy="413589"/>
          </a:xfrm>
          <a:prstGeom prst="rect">
            <a:avLst/>
          </a:prstGeom>
          <a:solidFill>
            <a:srgbClr val="1F497D">
              <a:lumMod val="40000"/>
              <a:lumOff val="6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smtClean="0">
                <a:ln>
                  <a:noFill/>
                </a:ln>
                <a:solidFill>
                  <a:srgbClr val="FFFFFF"/>
                </a:solidFill>
                <a:effectLst/>
                <a:uLnTx/>
                <a:uFillTx/>
                <a:latin typeface="Times New Roman" panose="02020603050405020304" pitchFamily="18" charset="0"/>
                <a:ea typeface="+mn-ea"/>
                <a:cs typeface="Times New Roman" panose="02020603050405020304" pitchFamily="18" charset="0"/>
              </a:rPr>
              <a:t>DFH(X-M</a:t>
            </a: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 +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 Power converters</a:t>
            </a:r>
          </a:p>
        </p:txBody>
      </p:sp>
      <p:grpSp>
        <p:nvGrpSpPr>
          <p:cNvPr id="122" name="Group 121"/>
          <p:cNvGrpSpPr/>
          <p:nvPr/>
        </p:nvGrpSpPr>
        <p:grpSpPr>
          <a:xfrm>
            <a:off x="3821687" y="5455773"/>
            <a:ext cx="2219307" cy="254254"/>
            <a:chOff x="622858" y="1591180"/>
            <a:chExt cx="2015225" cy="259450"/>
          </a:xfrm>
        </p:grpSpPr>
        <p:sp>
          <p:nvSpPr>
            <p:cNvPr id="123" name="Rectangle 122"/>
            <p:cNvSpPr/>
            <p:nvPr/>
          </p:nvSpPr>
          <p:spPr>
            <a:xfrm>
              <a:off x="622858" y="1593480"/>
              <a:ext cx="1560081" cy="257150"/>
            </a:xfrm>
            <a:prstGeom prst="rect">
              <a:avLst/>
            </a:prstGeom>
            <a:solidFill>
              <a:sysClr val="windowText" lastClr="000000">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SC link/powering</a:t>
              </a:r>
            </a:p>
          </p:txBody>
        </p:sp>
        <p:sp>
          <p:nvSpPr>
            <p:cNvPr id="124" name="Rectangle 123"/>
            <p:cNvSpPr/>
            <p:nvPr/>
          </p:nvSpPr>
          <p:spPr>
            <a:xfrm>
              <a:off x="2182939" y="1591180"/>
              <a:ext cx="455144" cy="257150"/>
            </a:xfrm>
            <a:prstGeom prst="rect">
              <a:avLst/>
            </a:prstGeom>
            <a:solidFill>
              <a:schemeClr val="tx1">
                <a:lumMod val="60000"/>
                <a:lumOff val="4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IP 7</a:t>
              </a:r>
            </a:p>
          </p:txBody>
        </p:sp>
      </p:grpSp>
      <p:sp>
        <p:nvSpPr>
          <p:cNvPr id="125" name="Rectangle 124"/>
          <p:cNvSpPr/>
          <p:nvPr/>
        </p:nvSpPr>
        <p:spPr>
          <a:xfrm>
            <a:off x="3941112" y="5772992"/>
            <a:ext cx="2099882" cy="412423"/>
          </a:xfrm>
          <a:prstGeom prst="rect">
            <a:avLst/>
          </a:prstGeom>
          <a:solidFill>
            <a:schemeClr val="bg2"/>
          </a:solidFill>
          <a:ln w="25400" cap="flat" cmpd="sng" algn="ctr">
            <a:noFill/>
            <a:prstDash val="solid"/>
          </a:ln>
          <a:effectLst/>
        </p:spPr>
        <p:txBody>
          <a:bodyPr rtlCol="0" anchor="ctr"/>
          <a:lstStyle/>
          <a:p>
            <a:pPr algn="ctr"/>
            <a:r>
              <a:rPr lang="en-GB" sz="1200" b="1" kern="0" dirty="0">
                <a:solidFill>
                  <a:srgbClr val="FFFFFF"/>
                </a:solidFill>
                <a:latin typeface="Times New Roman" panose="02020603050405020304" pitchFamily="18" charset="0"/>
                <a:cs typeface="Times New Roman" panose="02020603050405020304" pitchFamily="18" charset="0"/>
              </a:rPr>
              <a:t>Hor. SC Link</a:t>
            </a:r>
          </a:p>
          <a:p>
            <a:pPr algn="ctr"/>
            <a:r>
              <a:rPr lang="en-GB" sz="1200" b="1" kern="0" dirty="0">
                <a:solidFill>
                  <a:srgbClr val="FFFFFF"/>
                </a:solidFill>
                <a:latin typeface="Times New Roman" panose="02020603050405020304" pitchFamily="18" charset="0"/>
                <a:cs typeface="Times New Roman" panose="02020603050405020304" pitchFamily="18" charset="0"/>
              </a:rPr>
              <a:t>DSH + DFA</a:t>
            </a:r>
          </a:p>
        </p:txBody>
      </p:sp>
      <p:sp>
        <p:nvSpPr>
          <p:cNvPr id="126" name="Rectangle 125"/>
          <p:cNvSpPr/>
          <p:nvPr/>
        </p:nvSpPr>
        <p:spPr>
          <a:xfrm>
            <a:off x="3941110" y="6238293"/>
            <a:ext cx="2099883" cy="252000"/>
          </a:xfrm>
          <a:prstGeom prst="rect">
            <a:avLst/>
          </a:prstGeom>
          <a:solidFill>
            <a:schemeClr val="bg2"/>
          </a:solidFill>
          <a:ln w="25400" cap="flat" cmpd="sng" algn="ctr">
            <a:noFill/>
            <a:prstDash val="solid"/>
          </a:ln>
          <a:effectLst/>
        </p:spPr>
        <p:txBody>
          <a:bodyPr rtlCol="0" anchor="ctr"/>
          <a:lstStyle/>
          <a:p>
            <a:pPr algn="ctr"/>
            <a:r>
              <a:rPr lang="en-GB" sz="1200" b="1" kern="0" dirty="0">
                <a:solidFill>
                  <a:srgbClr val="FFFFFF"/>
                </a:solidFill>
                <a:latin typeface="Times New Roman" panose="02020603050405020304" pitchFamily="18" charset="0"/>
                <a:cs typeface="Times New Roman" panose="02020603050405020304" pitchFamily="18" charset="0"/>
              </a:rPr>
              <a:t>Power converters</a:t>
            </a:r>
          </a:p>
        </p:txBody>
      </p:sp>
      <p:cxnSp>
        <p:nvCxnSpPr>
          <p:cNvPr id="127" name="Elbow Connector 126"/>
          <p:cNvCxnSpPr>
            <a:stCxn id="123" idx="1"/>
            <a:endCxn id="125" idx="1"/>
          </p:cNvCxnSpPr>
          <p:nvPr/>
        </p:nvCxnSpPr>
        <p:spPr>
          <a:xfrm rot="10800000" flipH="1" flipV="1">
            <a:off x="3821686" y="5584024"/>
            <a:ext cx="119425" cy="395180"/>
          </a:xfrm>
          <a:prstGeom prst="bentConnector3">
            <a:avLst>
              <a:gd name="adj1" fmla="val -42062"/>
            </a:avLst>
          </a:prstGeom>
          <a:solidFill>
            <a:srgbClr val="FFC000"/>
          </a:solidFill>
          <a:ln w="25400" cap="flat" cmpd="sng" algn="ctr">
            <a:solidFill>
              <a:srgbClr val="1F497D"/>
            </a:solidFill>
            <a:prstDash val="solid"/>
          </a:ln>
          <a:effectLst/>
        </p:spPr>
      </p:cxnSp>
      <p:cxnSp>
        <p:nvCxnSpPr>
          <p:cNvPr id="128" name="Elbow Connector 127"/>
          <p:cNvCxnSpPr>
            <a:stCxn id="123" idx="1"/>
            <a:endCxn id="126" idx="1"/>
          </p:cNvCxnSpPr>
          <p:nvPr/>
        </p:nvCxnSpPr>
        <p:spPr>
          <a:xfrm rot="10800000" flipH="1" flipV="1">
            <a:off x="3821686" y="5584026"/>
            <a:ext cx="119423" cy="780267"/>
          </a:xfrm>
          <a:prstGeom prst="bentConnector3">
            <a:avLst>
              <a:gd name="adj1" fmla="val -42855"/>
            </a:avLst>
          </a:prstGeom>
          <a:solidFill>
            <a:srgbClr val="FFC000"/>
          </a:solidFill>
          <a:ln w="25400" cap="flat" cmpd="sng" algn="ctr">
            <a:solidFill>
              <a:srgbClr val="1F497D"/>
            </a:solidFill>
            <a:prstDash val="solid"/>
          </a:ln>
          <a:effectLst/>
        </p:spPr>
      </p:cxnSp>
      <p:sp>
        <p:nvSpPr>
          <p:cNvPr id="129" name="Rectangle 128"/>
          <p:cNvSpPr/>
          <p:nvPr/>
        </p:nvSpPr>
        <p:spPr>
          <a:xfrm>
            <a:off x="3849752" y="1730127"/>
            <a:ext cx="1656409" cy="226800"/>
          </a:xfrm>
          <a:prstGeom prst="rect">
            <a:avLst/>
          </a:prstGeom>
          <a:solidFill>
            <a:srgbClr val="1F497D">
              <a:lumMod val="40000"/>
              <a:lumOff val="6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EE</a:t>
            </a:r>
          </a:p>
        </p:txBody>
      </p:sp>
      <p:sp>
        <p:nvSpPr>
          <p:cNvPr id="130" name="Left Arrow 129"/>
          <p:cNvSpPr/>
          <p:nvPr/>
        </p:nvSpPr>
        <p:spPr>
          <a:xfrm>
            <a:off x="5095073" y="845523"/>
            <a:ext cx="1259617" cy="174474"/>
          </a:xfrm>
          <a:prstGeom prst="leftArrow">
            <a:avLst/>
          </a:prstGeom>
          <a:solidFill>
            <a:srgbClr val="1F497D"/>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00" b="0" i="0" u="none" strike="noStrike" kern="0" cap="none" spc="0" normalizeH="0" baseline="0" noProof="0" dirty="0" smtClean="0">
              <a:ln>
                <a:noFill/>
              </a:ln>
              <a:solidFill>
                <a:srgbClr val="FFFFFF"/>
              </a:solidFill>
              <a:effectLst/>
              <a:uLnTx/>
              <a:uFillTx/>
              <a:latin typeface="Calibri"/>
              <a:ea typeface="+mn-ea"/>
              <a:cs typeface="+mn-cs"/>
            </a:endParaRPr>
          </a:p>
        </p:txBody>
      </p:sp>
      <p:cxnSp>
        <p:nvCxnSpPr>
          <p:cNvPr id="131" name="Elbow Connector 130"/>
          <p:cNvCxnSpPr>
            <a:stCxn id="103" idx="3"/>
            <a:endCxn id="129" idx="1"/>
          </p:cNvCxnSpPr>
          <p:nvPr/>
        </p:nvCxnSpPr>
        <p:spPr>
          <a:xfrm>
            <a:off x="3080543" y="499268"/>
            <a:ext cx="769209" cy="1344259"/>
          </a:xfrm>
          <a:prstGeom prst="bentConnector3">
            <a:avLst>
              <a:gd name="adj1" fmla="val 50000"/>
            </a:avLst>
          </a:prstGeom>
          <a:noFill/>
          <a:ln w="9525" cap="flat" cmpd="sng" algn="ctr">
            <a:solidFill>
              <a:srgbClr val="1F497D"/>
            </a:solidFill>
            <a:prstDash val="solid"/>
            <a:tailEnd type="arrow"/>
          </a:ln>
          <a:effectLst/>
        </p:spPr>
      </p:cxnSp>
      <p:sp>
        <p:nvSpPr>
          <p:cNvPr id="132" name="Rectangle 131"/>
          <p:cNvSpPr/>
          <p:nvPr/>
        </p:nvSpPr>
        <p:spPr>
          <a:xfrm>
            <a:off x="219921" y="3135022"/>
            <a:ext cx="3168000" cy="270000"/>
          </a:xfrm>
          <a:prstGeom prst="rect">
            <a:avLst/>
          </a:prstGeom>
          <a:solidFill>
            <a:srgbClr val="1F497D">
              <a:lumMod val="40000"/>
              <a:lumOff val="60000"/>
            </a:srgbClr>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   Crab Cavity </a:t>
            </a:r>
            <a:r>
              <a:rPr kumimoji="0" lang="en-GB" sz="1200" b="1" i="0" u="none" strike="noStrike" kern="0" cap="none" spc="0" normalizeH="0" baseline="0" noProof="0" dirty="0" err="1" smtClean="0">
                <a:ln>
                  <a:noFill/>
                </a:ln>
                <a:solidFill>
                  <a:srgbClr val="FFFFFF"/>
                </a:solidFill>
                <a:effectLst/>
                <a:uLnTx/>
                <a:uFillTx/>
                <a:latin typeface="Times New Roman" panose="02020603050405020304" pitchFamily="18" charset="0"/>
                <a:ea typeface="+mn-ea"/>
                <a:cs typeface="Times New Roman" panose="02020603050405020304" pitchFamily="18" charset="0"/>
              </a:rPr>
              <a:t>Cryomodule</a:t>
            </a:r>
            <a:endPar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endParaRPr>
          </a:p>
        </p:txBody>
      </p:sp>
      <p:cxnSp>
        <p:nvCxnSpPr>
          <p:cNvPr id="133" name="Elbow Connector 132"/>
          <p:cNvCxnSpPr>
            <a:stCxn id="102" idx="1"/>
            <a:endCxn id="132" idx="1"/>
          </p:cNvCxnSpPr>
          <p:nvPr/>
        </p:nvCxnSpPr>
        <p:spPr>
          <a:xfrm rot="10800000" flipH="1" flipV="1">
            <a:off x="104371" y="499266"/>
            <a:ext cx="115550" cy="2770755"/>
          </a:xfrm>
          <a:prstGeom prst="bentConnector3">
            <a:avLst>
              <a:gd name="adj1" fmla="val -39566"/>
            </a:avLst>
          </a:prstGeom>
          <a:noFill/>
          <a:ln w="9525" cap="flat" cmpd="sng" algn="ctr">
            <a:solidFill>
              <a:srgbClr val="1F497D"/>
            </a:solidFill>
            <a:prstDash val="solid"/>
            <a:tailEnd type="arrow"/>
          </a:ln>
          <a:effectLst/>
        </p:spPr>
      </p:cxnSp>
      <p:sp>
        <p:nvSpPr>
          <p:cNvPr id="134" name="Rectangle 133"/>
          <p:cNvSpPr/>
          <p:nvPr/>
        </p:nvSpPr>
        <p:spPr>
          <a:xfrm>
            <a:off x="6752273" y="2743173"/>
            <a:ext cx="1620000" cy="748611"/>
          </a:xfrm>
          <a:prstGeom prst="rect">
            <a:avLst/>
          </a:prstGeom>
          <a:solidFill>
            <a:srgbClr val="1F497D">
              <a:lumMod val="40000"/>
              <a:lumOff val="6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RF system</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0"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Loads, circulators, RF power, </a:t>
            </a:r>
            <a:r>
              <a:rPr kumimoji="0" lang="en-GB" sz="1200" b="0"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LLRF</a:t>
            </a:r>
            <a:r>
              <a:rPr kumimoji="0" lang="en-GB" sz="1100" b="0"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 HVPS, central LLRR</a:t>
            </a:r>
          </a:p>
        </p:txBody>
      </p:sp>
      <p:cxnSp>
        <p:nvCxnSpPr>
          <p:cNvPr id="135" name="Elbow Connector 134"/>
          <p:cNvCxnSpPr>
            <a:stCxn id="112" idx="1"/>
            <a:endCxn id="114" idx="1"/>
          </p:cNvCxnSpPr>
          <p:nvPr/>
        </p:nvCxnSpPr>
        <p:spPr>
          <a:xfrm rot="10800000" flipH="1" flipV="1">
            <a:off x="237552" y="4731932"/>
            <a:ext cx="225220" cy="551157"/>
          </a:xfrm>
          <a:prstGeom prst="bentConnector3">
            <a:avLst>
              <a:gd name="adj1" fmla="val -44661"/>
            </a:avLst>
          </a:prstGeom>
          <a:noFill/>
          <a:ln w="9525" cap="flat" cmpd="sng" algn="ctr">
            <a:solidFill>
              <a:sysClr val="windowText" lastClr="000000"/>
            </a:solidFill>
            <a:prstDash val="solid"/>
            <a:tailEnd type="arrow"/>
          </a:ln>
          <a:effectLst/>
        </p:spPr>
      </p:cxnSp>
      <p:grpSp>
        <p:nvGrpSpPr>
          <p:cNvPr id="136" name="Group 135"/>
          <p:cNvGrpSpPr/>
          <p:nvPr/>
        </p:nvGrpSpPr>
        <p:grpSpPr>
          <a:xfrm>
            <a:off x="219923" y="3783925"/>
            <a:ext cx="3425924" cy="252004"/>
            <a:chOff x="81305" y="1328414"/>
            <a:chExt cx="2853595" cy="400047"/>
          </a:xfrm>
        </p:grpSpPr>
        <p:sp>
          <p:nvSpPr>
            <p:cNvPr id="137" name="Rectangle 136"/>
            <p:cNvSpPr/>
            <p:nvPr/>
          </p:nvSpPr>
          <p:spPr>
            <a:xfrm>
              <a:off x="81305" y="1328420"/>
              <a:ext cx="2307193" cy="400041"/>
            </a:xfrm>
            <a:prstGeom prst="rect">
              <a:avLst/>
            </a:prstGeom>
            <a:solidFill>
              <a:sysClr val="windowText" lastClr="0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 DS Collimation  pp (TBC RUN II) </a:t>
              </a:r>
            </a:p>
          </p:txBody>
        </p:sp>
        <p:sp>
          <p:nvSpPr>
            <p:cNvPr id="138" name="Rectangle 137"/>
            <p:cNvSpPr/>
            <p:nvPr/>
          </p:nvSpPr>
          <p:spPr>
            <a:xfrm>
              <a:off x="2361632" y="1328414"/>
              <a:ext cx="573268" cy="400046"/>
            </a:xfrm>
            <a:prstGeom prst="rect">
              <a:avLst/>
            </a:prstGeom>
            <a:solidFill>
              <a:schemeClr val="tx1">
                <a:lumMod val="60000"/>
                <a:lumOff val="4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IP 1,5</a:t>
              </a:r>
            </a:p>
          </p:txBody>
        </p:sp>
      </p:grpSp>
      <p:sp>
        <p:nvSpPr>
          <p:cNvPr id="139" name="Rectangle 138"/>
          <p:cNvSpPr/>
          <p:nvPr/>
        </p:nvSpPr>
        <p:spPr>
          <a:xfrm>
            <a:off x="459868" y="4341978"/>
            <a:ext cx="2916000" cy="216000"/>
          </a:xfrm>
          <a:prstGeom prst="rect">
            <a:avLst/>
          </a:prstGeom>
          <a:solidFill>
            <a:schemeClr val="bg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H.F. dipoles</a:t>
            </a:r>
          </a:p>
        </p:txBody>
      </p:sp>
      <p:sp>
        <p:nvSpPr>
          <p:cNvPr id="140" name="Rectangle 139"/>
          <p:cNvSpPr/>
          <p:nvPr/>
        </p:nvSpPr>
        <p:spPr>
          <a:xfrm>
            <a:off x="459868" y="4079463"/>
            <a:ext cx="2916000" cy="216000"/>
          </a:xfrm>
          <a:prstGeom prst="rect">
            <a:avLst/>
          </a:prstGeom>
          <a:solidFill>
            <a:schemeClr val="bg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smtClean="0">
                <a:ln>
                  <a:noFill/>
                </a:ln>
                <a:solidFill>
                  <a:srgbClr val="FFFFFF"/>
                </a:solidFill>
                <a:effectLst/>
                <a:uLnTx/>
                <a:uFillTx/>
                <a:latin typeface="Times New Roman" panose="02020603050405020304" pitchFamily="18" charset="0"/>
                <a:ea typeface="+mn-ea"/>
                <a:cs typeface="Times New Roman" panose="02020603050405020304" pitchFamily="18" charset="0"/>
              </a:rPr>
              <a:t>Cryo-bypass </a:t>
            </a: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 TCLD</a:t>
            </a:r>
          </a:p>
        </p:txBody>
      </p:sp>
      <p:cxnSp>
        <p:nvCxnSpPr>
          <p:cNvPr id="141" name="Elbow Connector 140"/>
          <p:cNvCxnSpPr>
            <a:stCxn id="137" idx="1"/>
            <a:endCxn id="140" idx="1"/>
          </p:cNvCxnSpPr>
          <p:nvPr/>
        </p:nvCxnSpPr>
        <p:spPr>
          <a:xfrm rot="10800000" flipH="1" flipV="1">
            <a:off x="219922" y="3909929"/>
            <a:ext cx="239945" cy="277534"/>
          </a:xfrm>
          <a:prstGeom prst="bentConnector3">
            <a:avLst>
              <a:gd name="adj1" fmla="val -53352"/>
            </a:avLst>
          </a:prstGeom>
          <a:noFill/>
          <a:ln w="9525" cap="flat" cmpd="sng" algn="ctr">
            <a:solidFill>
              <a:sysClr val="windowText" lastClr="000000"/>
            </a:solidFill>
            <a:prstDash val="solid"/>
            <a:tailEnd type="arrow"/>
          </a:ln>
          <a:effectLst/>
        </p:spPr>
      </p:cxnSp>
      <p:cxnSp>
        <p:nvCxnSpPr>
          <p:cNvPr id="142" name="Elbow Connector 141"/>
          <p:cNvCxnSpPr>
            <a:stCxn id="137" idx="1"/>
            <a:endCxn id="139" idx="1"/>
          </p:cNvCxnSpPr>
          <p:nvPr/>
        </p:nvCxnSpPr>
        <p:spPr>
          <a:xfrm rot="10800000" flipH="1" flipV="1">
            <a:off x="219922" y="3909928"/>
            <a:ext cx="239945" cy="540049"/>
          </a:xfrm>
          <a:prstGeom prst="bentConnector3">
            <a:avLst>
              <a:gd name="adj1" fmla="val -53352"/>
            </a:avLst>
          </a:prstGeom>
          <a:noFill/>
          <a:ln w="9525" cap="flat" cmpd="sng" algn="ctr">
            <a:solidFill>
              <a:sysClr val="windowText" lastClr="000000"/>
            </a:solidFill>
            <a:prstDash val="solid"/>
            <a:tailEnd type="arrow"/>
          </a:ln>
          <a:effectLst/>
        </p:spPr>
      </p:cxnSp>
      <p:grpSp>
        <p:nvGrpSpPr>
          <p:cNvPr id="143" name="Group 142"/>
          <p:cNvGrpSpPr/>
          <p:nvPr/>
        </p:nvGrpSpPr>
        <p:grpSpPr>
          <a:xfrm>
            <a:off x="209133" y="5455037"/>
            <a:ext cx="3445470" cy="252000"/>
            <a:chOff x="33532" y="1412816"/>
            <a:chExt cx="2901368" cy="318377"/>
          </a:xfrm>
        </p:grpSpPr>
        <p:sp>
          <p:nvSpPr>
            <p:cNvPr id="144" name="Rectangle 143"/>
            <p:cNvSpPr/>
            <p:nvPr/>
          </p:nvSpPr>
          <p:spPr>
            <a:xfrm>
              <a:off x="33532" y="1412816"/>
              <a:ext cx="2513745" cy="318377"/>
            </a:xfrm>
            <a:prstGeom prst="rect">
              <a:avLst/>
            </a:prstGeom>
            <a:solidFill>
              <a:sysClr val="windowText" lastClr="000000">
                <a:lumMod val="7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 DS Collimation  pp </a:t>
              </a:r>
              <a:r>
                <a:rPr kumimoji="0" lang="en-GB" sz="1200" b="1" i="0" u="sng"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Times New Roman" panose="02020603050405020304" pitchFamily="18" charset="0"/>
                  <a:ea typeface="+mn-ea"/>
                  <a:cs typeface="Times New Roman" panose="02020603050405020304" pitchFamily="18" charset="0"/>
                </a:rPr>
                <a:t>(TBC RUN II) </a:t>
              </a:r>
            </a:p>
          </p:txBody>
        </p:sp>
        <p:sp>
          <p:nvSpPr>
            <p:cNvPr id="145" name="Rectangle 144"/>
            <p:cNvSpPr/>
            <p:nvPr/>
          </p:nvSpPr>
          <p:spPr>
            <a:xfrm>
              <a:off x="2460090" y="1412816"/>
              <a:ext cx="474810" cy="318377"/>
            </a:xfrm>
            <a:prstGeom prst="rect">
              <a:avLst/>
            </a:prstGeom>
            <a:solidFill>
              <a:schemeClr val="tx1">
                <a:lumMod val="60000"/>
                <a:lumOff val="4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IP 7</a:t>
              </a:r>
            </a:p>
          </p:txBody>
        </p:sp>
      </p:grpSp>
      <p:sp>
        <p:nvSpPr>
          <p:cNvPr id="146" name="Rectangle 145"/>
          <p:cNvSpPr/>
          <p:nvPr/>
        </p:nvSpPr>
        <p:spPr>
          <a:xfrm>
            <a:off x="455045" y="5995329"/>
            <a:ext cx="2916000" cy="216000"/>
          </a:xfrm>
          <a:prstGeom prst="rect">
            <a:avLst/>
          </a:prstGeom>
          <a:solidFill>
            <a:schemeClr val="accent2">
              <a:lumMod val="40000"/>
              <a:lumOff val="60000"/>
            </a:schemeClr>
          </a:solidFill>
          <a:ln w="25400" cap="flat" cmpd="sng" algn="ctr">
            <a:noFill/>
            <a:prstDash val="solid"/>
          </a:ln>
          <a:effectLst/>
        </p:spPr>
        <p:txBody>
          <a:bodyPr rtlCol="0" anchor="ctr"/>
          <a:lstStyle/>
          <a:p>
            <a:pPr algn="ctr"/>
            <a:r>
              <a:rPr lang="en-GB" sz="1200" b="1" kern="0" dirty="0">
                <a:solidFill>
                  <a:srgbClr val="FFFFFF"/>
                </a:solidFill>
                <a:latin typeface="Times New Roman" panose="02020603050405020304" pitchFamily="18" charset="0"/>
                <a:cs typeface="Times New Roman" panose="02020603050405020304" pitchFamily="18" charset="0"/>
              </a:rPr>
              <a:t>H.F. dipoles</a:t>
            </a:r>
          </a:p>
        </p:txBody>
      </p:sp>
      <p:sp>
        <p:nvSpPr>
          <p:cNvPr id="147" name="Rectangle 146"/>
          <p:cNvSpPr/>
          <p:nvPr/>
        </p:nvSpPr>
        <p:spPr>
          <a:xfrm>
            <a:off x="455044" y="5740578"/>
            <a:ext cx="2916000" cy="216000"/>
          </a:xfrm>
          <a:prstGeom prst="rect">
            <a:avLst/>
          </a:prstGeom>
          <a:solidFill>
            <a:schemeClr val="accent2">
              <a:lumMod val="40000"/>
              <a:lumOff val="60000"/>
            </a:schemeClr>
          </a:solidFill>
          <a:ln w="25400" cap="flat" cmpd="sng" algn="ctr">
            <a:noFill/>
            <a:prstDash val="solid"/>
          </a:ln>
          <a:effectLst/>
        </p:spPr>
        <p:txBody>
          <a:bodyPr rtlCol="0" anchor="ctr"/>
          <a:lstStyle/>
          <a:p>
            <a:pPr algn="ctr"/>
            <a:r>
              <a:rPr lang="en-GB" sz="1200" b="1" kern="0" smtClean="0">
                <a:solidFill>
                  <a:srgbClr val="FFFFFF"/>
                </a:solidFill>
                <a:latin typeface="Times New Roman" panose="02020603050405020304" pitchFamily="18" charset="0"/>
                <a:cs typeface="Times New Roman" panose="02020603050405020304" pitchFamily="18" charset="0"/>
              </a:rPr>
              <a:t>Cryo-bypass </a:t>
            </a:r>
            <a:r>
              <a:rPr lang="en-GB" sz="1200" b="1" kern="0" dirty="0">
                <a:solidFill>
                  <a:srgbClr val="FFFFFF"/>
                </a:solidFill>
                <a:latin typeface="Times New Roman" panose="02020603050405020304" pitchFamily="18" charset="0"/>
                <a:cs typeface="Times New Roman" panose="02020603050405020304" pitchFamily="18" charset="0"/>
              </a:rPr>
              <a:t>+ TCLD</a:t>
            </a:r>
          </a:p>
        </p:txBody>
      </p:sp>
      <p:cxnSp>
        <p:nvCxnSpPr>
          <p:cNvPr id="148" name="Elbow Connector 147"/>
          <p:cNvCxnSpPr>
            <a:stCxn id="144" idx="1"/>
            <a:endCxn id="147" idx="1"/>
          </p:cNvCxnSpPr>
          <p:nvPr/>
        </p:nvCxnSpPr>
        <p:spPr>
          <a:xfrm rot="10800000" flipH="1" flipV="1">
            <a:off x="209132" y="5581036"/>
            <a:ext cx="245910" cy="267541"/>
          </a:xfrm>
          <a:prstGeom prst="bentConnector3">
            <a:avLst>
              <a:gd name="adj1" fmla="val 44622"/>
            </a:avLst>
          </a:prstGeom>
          <a:noFill/>
          <a:ln w="9525" cap="flat" cmpd="sng" algn="ctr">
            <a:solidFill>
              <a:sysClr val="windowText" lastClr="000000"/>
            </a:solidFill>
            <a:prstDash val="solid"/>
            <a:tailEnd type="arrow"/>
          </a:ln>
          <a:effectLst/>
        </p:spPr>
      </p:cxnSp>
      <p:sp>
        <p:nvSpPr>
          <p:cNvPr id="149" name="Rectangle 148"/>
          <p:cNvSpPr/>
          <p:nvPr/>
        </p:nvSpPr>
        <p:spPr>
          <a:xfrm>
            <a:off x="3877141" y="2691730"/>
            <a:ext cx="2061702" cy="451983"/>
          </a:xfrm>
          <a:prstGeom prst="rect">
            <a:avLst/>
          </a:prstGeom>
          <a:solidFill>
            <a:srgbClr val="1F497D">
              <a:lumMod val="40000"/>
              <a:lumOff val="6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smtClean="0">
                <a:ln>
                  <a:noFill/>
                </a:ln>
                <a:solidFill>
                  <a:srgbClr val="FFFFFF"/>
                </a:solidFill>
                <a:effectLst/>
                <a:uLnTx/>
                <a:uFillTx/>
                <a:latin typeface="Times New Roman" panose="02020603050405020304" pitchFamily="18" charset="0"/>
                <a:ea typeface="+mn-ea"/>
                <a:cs typeface="Times New Roman" panose="02020603050405020304" pitchFamily="18" charset="0"/>
              </a:rPr>
              <a:t>Rad-hard</a:t>
            </a:r>
            <a:r>
              <a:rPr kumimoji="0" lang="en-GB" sz="1100" b="1" i="0" u="none" strike="noStrike" kern="0" cap="none" spc="0" normalizeH="0" baseline="0" noProof="0" smtClean="0">
                <a:ln>
                  <a:noFill/>
                </a:ln>
                <a:solidFill>
                  <a:srgbClr val="FFFFFF"/>
                </a:solidFill>
                <a:effectLst/>
                <a:uLnTx/>
                <a:uFillTx/>
                <a:latin typeface="Times New Roman" panose="02020603050405020304" pitchFamily="18" charset="0"/>
                <a:ea typeface="+mn-ea"/>
                <a:cs typeface="Times New Roman" panose="02020603050405020304" pitchFamily="18" charset="0"/>
              </a:rPr>
              <a:t> </a:t>
            </a:r>
            <a:r>
              <a:rPr kumimoji="0" lang="en-GB" sz="11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electronics for</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 BLM and BPM</a:t>
            </a:r>
          </a:p>
        </p:txBody>
      </p:sp>
      <p:cxnSp>
        <p:nvCxnSpPr>
          <p:cNvPr id="150" name="Elbow Connector 149"/>
          <p:cNvCxnSpPr>
            <a:stCxn id="105" idx="3"/>
            <a:endCxn id="149" idx="1"/>
          </p:cNvCxnSpPr>
          <p:nvPr/>
        </p:nvCxnSpPr>
        <p:spPr>
          <a:xfrm flipV="1">
            <a:off x="3387921" y="2917722"/>
            <a:ext cx="489220" cy="134"/>
          </a:xfrm>
          <a:prstGeom prst="bentConnector3">
            <a:avLst>
              <a:gd name="adj1" fmla="val 50000"/>
            </a:avLst>
          </a:prstGeom>
          <a:noFill/>
          <a:ln w="9525" cap="flat" cmpd="sng" algn="ctr">
            <a:solidFill>
              <a:srgbClr val="1F497D"/>
            </a:solidFill>
            <a:prstDash val="solid"/>
            <a:tailEnd type="arrow"/>
          </a:ln>
          <a:effectLst/>
        </p:spPr>
      </p:cxnSp>
      <p:sp>
        <p:nvSpPr>
          <p:cNvPr id="151" name="Rectangle 150"/>
          <p:cNvSpPr/>
          <p:nvPr/>
        </p:nvSpPr>
        <p:spPr>
          <a:xfrm>
            <a:off x="219921" y="3468600"/>
            <a:ext cx="3168000" cy="270000"/>
          </a:xfrm>
          <a:prstGeom prst="rect">
            <a:avLst/>
          </a:prstGeom>
          <a:solidFill>
            <a:srgbClr val="1F497D">
              <a:lumMod val="40000"/>
              <a:lumOff val="6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CC diagnostic and protection</a:t>
            </a:r>
          </a:p>
        </p:txBody>
      </p:sp>
      <p:cxnSp>
        <p:nvCxnSpPr>
          <p:cNvPr id="152" name="Elbow Connector 151"/>
          <p:cNvCxnSpPr>
            <a:stCxn id="102" idx="1"/>
            <a:endCxn id="151" idx="1"/>
          </p:cNvCxnSpPr>
          <p:nvPr/>
        </p:nvCxnSpPr>
        <p:spPr>
          <a:xfrm rot="10800000" flipH="1" flipV="1">
            <a:off x="104371" y="499266"/>
            <a:ext cx="115550" cy="3104333"/>
          </a:xfrm>
          <a:prstGeom prst="bentConnector3">
            <a:avLst>
              <a:gd name="adj1" fmla="val -36049"/>
            </a:avLst>
          </a:prstGeom>
          <a:noFill/>
          <a:ln w="12700" cap="flat" cmpd="sng" algn="ctr">
            <a:solidFill>
              <a:sysClr val="windowText" lastClr="000000">
                <a:lumMod val="75000"/>
              </a:sysClr>
            </a:solidFill>
            <a:prstDash val="solid"/>
            <a:tailEnd type="arrow"/>
          </a:ln>
          <a:effectLst/>
        </p:spPr>
      </p:cxnSp>
      <p:cxnSp>
        <p:nvCxnSpPr>
          <p:cNvPr id="153" name="Elbow Connector 152"/>
          <p:cNvCxnSpPr>
            <a:stCxn id="144" idx="1"/>
            <a:endCxn id="146" idx="1"/>
          </p:cNvCxnSpPr>
          <p:nvPr/>
        </p:nvCxnSpPr>
        <p:spPr>
          <a:xfrm rot="10800000" flipH="1" flipV="1">
            <a:off x="209133" y="5581037"/>
            <a:ext cx="245912" cy="522292"/>
          </a:xfrm>
          <a:prstGeom prst="bentConnector3">
            <a:avLst>
              <a:gd name="adj1" fmla="val 40902"/>
            </a:avLst>
          </a:prstGeom>
          <a:noFill/>
          <a:ln w="9525" cap="flat" cmpd="sng" algn="ctr">
            <a:solidFill>
              <a:sysClr val="windowText" lastClr="000000"/>
            </a:solidFill>
            <a:prstDash val="solid"/>
            <a:tailEnd type="arrow"/>
          </a:ln>
          <a:effectLst/>
        </p:spPr>
      </p:cxnSp>
      <p:sp>
        <p:nvSpPr>
          <p:cNvPr id="154" name="Rectangle 153"/>
          <p:cNvSpPr/>
          <p:nvPr/>
        </p:nvSpPr>
        <p:spPr>
          <a:xfrm>
            <a:off x="8490270" y="389752"/>
            <a:ext cx="196802" cy="5760000"/>
          </a:xfrm>
          <a:prstGeom prst="rect">
            <a:avLst/>
          </a:prstGeom>
          <a:solidFill>
            <a:srgbClr val="1F497D">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P</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I</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C</a:t>
            </a:r>
          </a:p>
        </p:txBody>
      </p:sp>
      <p:sp>
        <p:nvSpPr>
          <p:cNvPr id="155" name="Rectangle 154"/>
          <p:cNvSpPr/>
          <p:nvPr/>
        </p:nvSpPr>
        <p:spPr>
          <a:xfrm>
            <a:off x="8741663" y="389752"/>
            <a:ext cx="196803" cy="5760000"/>
          </a:xfrm>
          <a:prstGeom prst="rect">
            <a:avLst/>
          </a:prstGeom>
          <a:solidFill>
            <a:srgbClr val="1F497D">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BIS</a:t>
            </a:r>
          </a:p>
        </p:txBody>
      </p:sp>
      <p:sp>
        <p:nvSpPr>
          <p:cNvPr id="156" name="Left Arrow 155"/>
          <p:cNvSpPr/>
          <p:nvPr/>
        </p:nvSpPr>
        <p:spPr>
          <a:xfrm>
            <a:off x="5924858" y="2147185"/>
            <a:ext cx="796447" cy="202344"/>
          </a:xfrm>
          <a:prstGeom prst="leftArrow">
            <a:avLst/>
          </a:prstGeom>
          <a:solidFill>
            <a:srgbClr val="1F497D"/>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00" b="0" i="0" u="none" strike="noStrike" kern="0" cap="none" spc="0" normalizeH="0" baseline="0" noProof="0" dirty="0" smtClean="0">
              <a:ln>
                <a:noFill/>
              </a:ln>
              <a:solidFill>
                <a:srgbClr val="FFFFFF"/>
              </a:solidFill>
              <a:effectLst/>
              <a:uLnTx/>
              <a:uFillTx/>
              <a:latin typeface="Calibri"/>
              <a:ea typeface="+mn-ea"/>
              <a:cs typeface="+mn-cs"/>
            </a:endParaRPr>
          </a:p>
        </p:txBody>
      </p:sp>
      <p:sp>
        <p:nvSpPr>
          <p:cNvPr id="157" name="Left Arrow 156"/>
          <p:cNvSpPr/>
          <p:nvPr/>
        </p:nvSpPr>
        <p:spPr>
          <a:xfrm>
            <a:off x="3368641" y="3165151"/>
            <a:ext cx="3386222" cy="212305"/>
          </a:xfrm>
          <a:prstGeom prst="leftArrow">
            <a:avLst/>
          </a:prstGeom>
          <a:solidFill>
            <a:srgbClr val="1F497D"/>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00" b="0" i="0" u="none" strike="noStrike" kern="0" cap="none" spc="0" normalizeH="0" baseline="0" noProof="0" dirty="0" smtClean="0">
              <a:ln>
                <a:noFill/>
              </a:ln>
              <a:solidFill>
                <a:srgbClr val="FFFFFF"/>
              </a:solidFill>
              <a:effectLst/>
              <a:uLnTx/>
              <a:uFillTx/>
              <a:latin typeface="Calibri"/>
              <a:ea typeface="+mn-ea"/>
              <a:cs typeface="+mn-cs"/>
            </a:endParaRPr>
          </a:p>
        </p:txBody>
      </p:sp>
      <p:sp>
        <p:nvSpPr>
          <p:cNvPr id="158" name="Rectangle 157"/>
          <p:cNvSpPr/>
          <p:nvPr/>
        </p:nvSpPr>
        <p:spPr>
          <a:xfrm>
            <a:off x="3849752" y="4437714"/>
            <a:ext cx="2087875" cy="402410"/>
          </a:xfrm>
          <a:prstGeom prst="rect">
            <a:avLst/>
          </a:prstGeom>
          <a:solidFill>
            <a:srgbClr val="1F497D">
              <a:lumMod val="40000"/>
              <a:lumOff val="6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DFA</a:t>
            </a:r>
            <a:r>
              <a:rPr kumimoji="0" lang="en-GB" sz="11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SC Link DSHA</a:t>
            </a:r>
          </a:p>
        </p:txBody>
      </p:sp>
      <p:sp>
        <p:nvSpPr>
          <p:cNvPr id="159" name="Rectangle 158"/>
          <p:cNvSpPr/>
          <p:nvPr/>
        </p:nvSpPr>
        <p:spPr>
          <a:xfrm>
            <a:off x="6723710" y="4425656"/>
            <a:ext cx="1620000" cy="426526"/>
          </a:xfrm>
          <a:prstGeom prst="rect">
            <a:avLst/>
          </a:prstGeom>
          <a:solidFill>
            <a:srgbClr val="1F497D">
              <a:lumMod val="40000"/>
              <a:lumOff val="6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DFHA +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 Power converters</a:t>
            </a:r>
          </a:p>
        </p:txBody>
      </p:sp>
      <p:sp>
        <p:nvSpPr>
          <p:cNvPr id="160" name="Left Arrow 159"/>
          <p:cNvSpPr/>
          <p:nvPr/>
        </p:nvSpPr>
        <p:spPr>
          <a:xfrm>
            <a:off x="5924858" y="4532767"/>
            <a:ext cx="792000" cy="212305"/>
          </a:xfrm>
          <a:prstGeom prst="leftArrow">
            <a:avLst/>
          </a:prstGeom>
          <a:solidFill>
            <a:srgbClr val="1F497D"/>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00" b="0" i="0" u="none" strike="noStrike" kern="0" cap="none" spc="0" normalizeH="0" baseline="0" noProof="0" dirty="0" smtClean="0">
              <a:ln>
                <a:noFill/>
              </a:ln>
              <a:solidFill>
                <a:srgbClr val="FFFFFF"/>
              </a:solidFill>
              <a:effectLst/>
              <a:uLnTx/>
              <a:uFillTx/>
              <a:latin typeface="Calibri"/>
              <a:ea typeface="+mn-ea"/>
              <a:cs typeface="+mn-cs"/>
            </a:endParaRPr>
          </a:p>
        </p:txBody>
      </p:sp>
      <p:grpSp>
        <p:nvGrpSpPr>
          <p:cNvPr id="161" name="Group 160"/>
          <p:cNvGrpSpPr/>
          <p:nvPr/>
        </p:nvGrpSpPr>
        <p:grpSpPr>
          <a:xfrm>
            <a:off x="6726615" y="3622379"/>
            <a:ext cx="1620000" cy="612001"/>
            <a:chOff x="1845580" y="1593479"/>
            <a:chExt cx="800939" cy="466992"/>
          </a:xfrm>
        </p:grpSpPr>
        <p:sp>
          <p:nvSpPr>
            <p:cNvPr id="162" name="Rectangle 161"/>
            <p:cNvSpPr/>
            <p:nvPr/>
          </p:nvSpPr>
          <p:spPr>
            <a:xfrm>
              <a:off x="1845580" y="1593479"/>
              <a:ext cx="649006" cy="466991"/>
            </a:xfrm>
            <a:prstGeom prst="rect">
              <a:avLst/>
            </a:prstGeom>
            <a:solidFill>
              <a:sysClr val="windowText" lastClr="000000">
                <a:lumMod val="75000"/>
              </a:sysClr>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     SC link/ </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Powering arc</a:t>
              </a:r>
            </a:p>
          </p:txBody>
        </p:sp>
        <p:sp>
          <p:nvSpPr>
            <p:cNvPr id="163" name="Rectangle 162"/>
            <p:cNvSpPr/>
            <p:nvPr/>
          </p:nvSpPr>
          <p:spPr>
            <a:xfrm>
              <a:off x="2351090" y="1593480"/>
              <a:ext cx="295429" cy="466991"/>
            </a:xfrm>
            <a:prstGeom prst="rect">
              <a:avLst/>
            </a:prstGeom>
            <a:solidFill>
              <a:schemeClr val="tx1">
                <a:lumMod val="60000"/>
                <a:lumOff val="4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IP 1,5</a:t>
              </a:r>
            </a:p>
          </p:txBody>
        </p:sp>
      </p:grpSp>
      <p:cxnSp>
        <p:nvCxnSpPr>
          <p:cNvPr id="164" name="Elbow Connector 163"/>
          <p:cNvCxnSpPr/>
          <p:nvPr/>
        </p:nvCxnSpPr>
        <p:spPr>
          <a:xfrm rot="5400000">
            <a:off x="7532019" y="4355658"/>
            <a:ext cx="180000" cy="2"/>
          </a:xfrm>
          <a:prstGeom prst="bentConnector3">
            <a:avLst>
              <a:gd name="adj1" fmla="val 50000"/>
            </a:avLst>
          </a:prstGeom>
          <a:noFill/>
          <a:ln w="9525" cap="flat" cmpd="sng" algn="ctr">
            <a:solidFill>
              <a:srgbClr val="1F497D"/>
            </a:solidFill>
            <a:prstDash val="solid"/>
            <a:tailEnd type="arrow"/>
          </a:ln>
          <a:effectLst/>
        </p:spPr>
      </p:cxnSp>
      <p:sp>
        <p:nvSpPr>
          <p:cNvPr id="165" name="Rectangle 164"/>
          <p:cNvSpPr/>
          <p:nvPr/>
        </p:nvSpPr>
        <p:spPr>
          <a:xfrm>
            <a:off x="6653263" y="602714"/>
            <a:ext cx="1297173" cy="252000"/>
          </a:xfrm>
          <a:prstGeom prst="rect">
            <a:avLst/>
          </a:prstGeom>
          <a:solidFill>
            <a:sysClr val="windowText" lastClr="000000"/>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     </a:t>
            </a:r>
            <a:r>
              <a:rPr kumimoji="0" lang="en-GB" sz="1200" b="1" i="0" u="none" strike="noStrike" kern="0" cap="none" spc="0" normalizeH="0" baseline="0" noProof="0" dirty="0" err="1" smtClean="0">
                <a:ln>
                  <a:noFill/>
                </a:ln>
                <a:solidFill>
                  <a:srgbClr val="FFFFFF"/>
                </a:solidFill>
                <a:effectLst/>
                <a:uLnTx/>
                <a:uFillTx/>
                <a:latin typeface="Times New Roman" panose="02020603050405020304" pitchFamily="18" charset="0"/>
                <a:ea typeface="+mn-ea"/>
                <a:cs typeface="Times New Roman" panose="02020603050405020304" pitchFamily="18" charset="0"/>
              </a:rPr>
              <a:t>Cryoplant</a:t>
            </a:r>
            <a:endPar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endParaRPr>
          </a:p>
        </p:txBody>
      </p:sp>
      <p:sp>
        <p:nvSpPr>
          <p:cNvPr id="166" name="Rectangle 165"/>
          <p:cNvSpPr/>
          <p:nvPr/>
        </p:nvSpPr>
        <p:spPr>
          <a:xfrm>
            <a:off x="7685983" y="602714"/>
            <a:ext cx="678302" cy="252000"/>
          </a:xfrm>
          <a:prstGeom prst="rect">
            <a:avLst/>
          </a:prstGeom>
          <a:solidFill>
            <a:schemeClr val="tx1">
              <a:lumMod val="60000"/>
              <a:lumOff val="4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IP 1,5</a:t>
            </a:r>
          </a:p>
        </p:txBody>
      </p:sp>
      <p:sp>
        <p:nvSpPr>
          <p:cNvPr id="167" name="Rectangle 166"/>
          <p:cNvSpPr/>
          <p:nvPr/>
        </p:nvSpPr>
        <p:spPr>
          <a:xfrm>
            <a:off x="5370100" y="715164"/>
            <a:ext cx="525744" cy="401334"/>
          </a:xfrm>
          <a:prstGeom prst="rect">
            <a:avLst/>
          </a:prstGeom>
          <a:solidFill>
            <a:srgbClr val="1F497D">
              <a:lumMod val="40000"/>
              <a:lumOff val="6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CB</a:t>
            </a:r>
          </a:p>
        </p:txBody>
      </p:sp>
      <p:sp>
        <p:nvSpPr>
          <p:cNvPr id="168" name="Rectangle 167"/>
          <p:cNvSpPr/>
          <p:nvPr/>
        </p:nvSpPr>
        <p:spPr>
          <a:xfrm>
            <a:off x="6676429" y="989241"/>
            <a:ext cx="1620000" cy="399789"/>
          </a:xfrm>
          <a:prstGeom prst="rect">
            <a:avLst/>
          </a:prstGeom>
          <a:solidFill>
            <a:srgbClr val="1F497D">
              <a:lumMod val="40000"/>
              <a:lumOff val="6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Warm compressor and other surface eq.</a:t>
            </a:r>
          </a:p>
        </p:txBody>
      </p:sp>
      <p:cxnSp>
        <p:nvCxnSpPr>
          <p:cNvPr id="169" name="Elbow Connector 168"/>
          <p:cNvCxnSpPr>
            <a:stCxn id="165" idx="2"/>
            <a:endCxn id="168" idx="0"/>
          </p:cNvCxnSpPr>
          <p:nvPr/>
        </p:nvCxnSpPr>
        <p:spPr>
          <a:xfrm rot="16200000" flipH="1">
            <a:off x="7326876" y="829687"/>
            <a:ext cx="134527" cy="184579"/>
          </a:xfrm>
          <a:prstGeom prst="bentConnector3">
            <a:avLst>
              <a:gd name="adj1" fmla="val 50000"/>
            </a:avLst>
          </a:prstGeom>
          <a:solidFill>
            <a:sysClr val="window" lastClr="FFFFFF">
              <a:lumMod val="65000"/>
            </a:sysClr>
          </a:solidFill>
          <a:ln w="25400" cap="flat" cmpd="sng" algn="ctr">
            <a:solidFill>
              <a:srgbClr val="1F497D"/>
            </a:solidFill>
            <a:prstDash val="solid"/>
          </a:ln>
          <a:effectLst/>
        </p:spPr>
      </p:cxnSp>
      <p:sp>
        <p:nvSpPr>
          <p:cNvPr id="170" name="Rectangle 169"/>
          <p:cNvSpPr/>
          <p:nvPr/>
        </p:nvSpPr>
        <p:spPr>
          <a:xfrm rot="5400000">
            <a:off x="6183136" y="1030288"/>
            <a:ext cx="360000" cy="74291"/>
          </a:xfrm>
          <a:prstGeom prst="rect">
            <a:avLst/>
          </a:prstGeom>
          <a:solidFill>
            <a:srgbClr val="1F497D"/>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00" b="0" i="0" u="none" strike="noStrike" kern="0" cap="none" spc="0" normalizeH="0" baseline="0" noProof="0" smtClean="0">
              <a:ln>
                <a:noFill/>
              </a:ln>
              <a:solidFill>
                <a:srgbClr val="FFFFFF"/>
              </a:solidFill>
              <a:effectLst/>
              <a:uLnTx/>
              <a:uFillTx/>
              <a:latin typeface="Calibri"/>
              <a:ea typeface="+mn-ea"/>
              <a:cs typeface="+mn-cs"/>
            </a:endParaRPr>
          </a:p>
        </p:txBody>
      </p:sp>
      <p:sp>
        <p:nvSpPr>
          <p:cNvPr id="171" name="Rectangle 170"/>
          <p:cNvSpPr/>
          <p:nvPr/>
        </p:nvSpPr>
        <p:spPr>
          <a:xfrm>
            <a:off x="6325990" y="1173715"/>
            <a:ext cx="324000" cy="74291"/>
          </a:xfrm>
          <a:prstGeom prst="rect">
            <a:avLst/>
          </a:prstGeom>
          <a:solidFill>
            <a:srgbClr val="1F497D"/>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00" b="0" i="0" u="none" strike="noStrike" kern="0" cap="none" spc="0" normalizeH="0" baseline="0" noProof="0" smtClean="0">
              <a:ln>
                <a:noFill/>
              </a:ln>
              <a:solidFill>
                <a:srgbClr val="FFFFFF"/>
              </a:solidFill>
              <a:effectLst/>
              <a:uLnTx/>
              <a:uFillTx/>
              <a:latin typeface="Calibri"/>
              <a:ea typeface="+mn-ea"/>
              <a:cs typeface="+mn-cs"/>
            </a:endParaRPr>
          </a:p>
        </p:txBody>
      </p:sp>
      <p:sp>
        <p:nvSpPr>
          <p:cNvPr id="196" name="Rectangle 195"/>
          <p:cNvSpPr/>
          <p:nvPr/>
        </p:nvSpPr>
        <p:spPr>
          <a:xfrm>
            <a:off x="6559883" y="5395272"/>
            <a:ext cx="1728000" cy="198422"/>
          </a:xfrm>
          <a:prstGeom prst="rect">
            <a:avLst/>
          </a:prstGeom>
          <a:solidFill>
            <a:srgbClr val="9BBB59">
              <a:lumMod val="60000"/>
              <a:lumOff val="4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smtClean="0">
                <a:ln>
                  <a:noFill/>
                </a:ln>
                <a:solidFill>
                  <a:srgbClr val="FFFFFF"/>
                </a:solidFill>
                <a:effectLst/>
                <a:uLnTx/>
                <a:uFillTx/>
                <a:latin typeface="Times New Roman" panose="02020603050405020304" pitchFamily="18" charset="0"/>
                <a:ea typeface="+mn-ea"/>
                <a:cs typeface="Times New Roman" panose="02020603050405020304" pitchFamily="18" charset="0"/>
              </a:rPr>
              <a:t>HL-Baseline </a:t>
            </a:r>
            <a:r>
              <a:rPr kumimoji="0" lang="en-GB" sz="14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&amp; LS2</a:t>
            </a:r>
          </a:p>
        </p:txBody>
      </p:sp>
      <p:sp>
        <p:nvSpPr>
          <p:cNvPr id="197" name="Rectangle 196"/>
          <p:cNvSpPr/>
          <p:nvPr/>
        </p:nvSpPr>
        <p:spPr>
          <a:xfrm>
            <a:off x="6559883" y="5140454"/>
            <a:ext cx="1728000" cy="198422"/>
          </a:xfrm>
          <a:prstGeom prst="rect">
            <a:avLst/>
          </a:prstGeom>
          <a:solidFill>
            <a:srgbClr val="1F497D">
              <a:lumMod val="40000"/>
              <a:lumOff val="60000"/>
            </a:srgbClr>
          </a:solidFill>
          <a:ln w="25400" cap="flat"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smtClean="0">
                <a:ln>
                  <a:noFill/>
                </a:ln>
                <a:solidFill>
                  <a:prstClr val="white"/>
                </a:solidFill>
                <a:effectLst/>
                <a:uLnTx/>
                <a:uFillTx/>
                <a:latin typeface="Times New Roman" panose="02020603050405020304" pitchFamily="18" charset="0"/>
                <a:ea typeface="+mn-ea"/>
                <a:cs typeface="Times New Roman" panose="02020603050405020304" pitchFamily="18" charset="0"/>
              </a:rPr>
              <a:t>HL-LHC </a:t>
            </a:r>
            <a:r>
              <a:rPr kumimoji="0" lang="en-GB" sz="1400" b="1" i="0" u="none" strike="noStrike" kern="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rPr>
              <a:t>Baseline</a:t>
            </a:r>
            <a:endParaRPr kumimoji="0" lang="en-GB" sz="1400" b="1" i="0" u="sng" strike="noStrike" kern="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endParaRPr>
          </a:p>
        </p:txBody>
      </p:sp>
      <p:sp>
        <p:nvSpPr>
          <p:cNvPr id="198" name="Rectangle 197"/>
          <p:cNvSpPr/>
          <p:nvPr/>
        </p:nvSpPr>
        <p:spPr>
          <a:xfrm>
            <a:off x="6512917" y="5101231"/>
            <a:ext cx="1816226" cy="1025292"/>
          </a:xfrm>
          <a:prstGeom prst="rect">
            <a:avLst/>
          </a:prstGeom>
          <a:noFill/>
          <a:ln w="28575">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7" name="Rectangle 86"/>
          <p:cNvSpPr/>
          <p:nvPr/>
        </p:nvSpPr>
        <p:spPr>
          <a:xfrm>
            <a:off x="6559883" y="5647794"/>
            <a:ext cx="1728000" cy="198422"/>
          </a:xfrm>
          <a:prstGeom prst="rect">
            <a:avLst/>
          </a:prstGeom>
          <a:solidFill>
            <a:schemeClr val="accent2">
              <a:lumMod val="40000"/>
              <a:lumOff val="6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2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Baseline, now postponed</a:t>
            </a:r>
          </a:p>
        </p:txBody>
      </p:sp>
      <p:sp>
        <p:nvSpPr>
          <p:cNvPr id="88" name="Rectangle 87"/>
          <p:cNvSpPr/>
          <p:nvPr/>
        </p:nvSpPr>
        <p:spPr>
          <a:xfrm>
            <a:off x="6557030" y="5888570"/>
            <a:ext cx="1728000" cy="198422"/>
          </a:xfrm>
          <a:prstGeom prst="rect">
            <a:avLst/>
          </a:prstGeom>
          <a:solidFill>
            <a:schemeClr val="bg2"/>
          </a:solidFill>
          <a:ln w="25400" cap="flat" cmpd="sng" algn="ctr">
            <a:noFill/>
            <a:prstDash val="solid"/>
          </a:ln>
          <a:effectLst/>
        </p:spPr>
        <p:txBody>
          <a:bodyPr rtlCol="0" anchor="ctr"/>
          <a:lstStyle/>
          <a:p>
            <a:pPr algn="ctr"/>
            <a:r>
              <a:rPr lang="fr-CH" sz="1400" b="1" kern="0" dirty="0">
                <a:solidFill>
                  <a:srgbClr val="FFFFFF"/>
                </a:solidFill>
                <a:latin typeface="Times New Roman" panose="02020603050405020304" pitchFamily="18" charset="0"/>
                <a:cs typeface="Times New Roman" panose="02020603050405020304" pitchFamily="18" charset="0"/>
              </a:rPr>
              <a:t>No </a:t>
            </a:r>
            <a:r>
              <a:rPr lang="fr-CH" sz="1400" b="1" kern="0" dirty="0" smtClean="0">
                <a:solidFill>
                  <a:srgbClr val="FFFFFF"/>
                </a:solidFill>
                <a:latin typeface="Times New Roman" panose="02020603050405020304" pitchFamily="18" charset="0"/>
                <a:cs typeface="Times New Roman" panose="02020603050405020304" pitchFamily="18" charset="0"/>
              </a:rPr>
              <a:t>longer </a:t>
            </a:r>
            <a:r>
              <a:rPr lang="fr-CH" sz="1400" b="1" kern="0" dirty="0" err="1" smtClean="0">
                <a:solidFill>
                  <a:srgbClr val="FFFFFF"/>
                </a:solidFill>
                <a:latin typeface="Times New Roman" panose="02020603050405020304" pitchFamily="18" charset="0"/>
                <a:cs typeface="Times New Roman" panose="02020603050405020304" pitchFamily="18" charset="0"/>
              </a:rPr>
              <a:t>baseline</a:t>
            </a:r>
            <a:endParaRPr lang="en-GB" sz="1400" b="1" kern="0" dirty="0">
              <a:solidFill>
                <a:srgbClr val="FFFFFF"/>
              </a:solidFill>
              <a:latin typeface="Times New Roman" panose="02020603050405020304" pitchFamily="18" charset="0"/>
              <a:cs typeface="Times New Roman" panose="02020603050405020304" pitchFamily="18" charset="0"/>
            </a:endParaRPr>
          </a:p>
        </p:txBody>
      </p:sp>
      <p:graphicFrame>
        <p:nvGraphicFramePr>
          <p:cNvPr id="89" name="Table 88"/>
          <p:cNvGraphicFramePr>
            <a:graphicFrameLocks noGrp="1"/>
          </p:cNvGraphicFramePr>
          <p:nvPr>
            <p:extLst>
              <p:ext uri="{D42A27DB-BD31-4B8C-83A1-F6EECF244321}">
                <p14:modId xmlns:p14="http://schemas.microsoft.com/office/powerpoint/2010/main" val="465463134"/>
              </p:ext>
            </p:extLst>
          </p:nvPr>
        </p:nvGraphicFramePr>
        <p:xfrm>
          <a:off x="104371" y="20434"/>
          <a:ext cx="8997695" cy="335280"/>
        </p:xfrm>
        <a:graphic>
          <a:graphicData uri="http://schemas.openxmlformats.org/drawingml/2006/table">
            <a:tbl>
              <a:tblPr firstRow="1" bandRow="1"/>
              <a:tblGrid>
                <a:gridCol w="3389683"/>
                <a:gridCol w="2553916"/>
                <a:gridCol w="694944"/>
                <a:gridCol w="1749244"/>
                <a:gridCol w="609908"/>
              </a:tblGrid>
              <a:tr h="0">
                <a:tc>
                  <a:txBody>
                    <a:bodyPr/>
                    <a:lstStyle>
                      <a:lvl1pPr marL="0" algn="l" rtl="0" eaLnBrk="1" latinLnBrk="0" hangingPunct="1">
                        <a:defRPr kumimoji="0" b="1" kern="1200">
                          <a:solidFill>
                            <a:schemeClr val="lt1"/>
                          </a:solidFill>
                          <a:latin typeface="Calibri"/>
                        </a:defRPr>
                      </a:lvl1pPr>
                      <a:lvl2pPr marL="457200" algn="l" rtl="0" eaLnBrk="1" latinLnBrk="0" hangingPunct="1">
                        <a:defRPr kumimoji="0" b="1" kern="1200">
                          <a:solidFill>
                            <a:schemeClr val="lt1"/>
                          </a:solidFill>
                          <a:latin typeface="Calibri"/>
                        </a:defRPr>
                      </a:lvl2pPr>
                      <a:lvl3pPr marL="914400" algn="l" rtl="0" eaLnBrk="1" latinLnBrk="0" hangingPunct="1">
                        <a:defRPr kumimoji="0" b="1" kern="1200">
                          <a:solidFill>
                            <a:schemeClr val="lt1"/>
                          </a:solidFill>
                          <a:latin typeface="Calibri"/>
                        </a:defRPr>
                      </a:lvl3pPr>
                      <a:lvl4pPr marL="1371600" algn="l" rtl="0" eaLnBrk="1" latinLnBrk="0" hangingPunct="1">
                        <a:defRPr kumimoji="0" b="1" kern="1200">
                          <a:solidFill>
                            <a:schemeClr val="lt1"/>
                          </a:solidFill>
                          <a:latin typeface="Calibri"/>
                        </a:defRPr>
                      </a:lvl4pPr>
                      <a:lvl5pPr marL="1828800" algn="l" rtl="0" eaLnBrk="1" latinLnBrk="0" hangingPunct="1">
                        <a:defRPr kumimoji="0" b="1" kern="1200">
                          <a:solidFill>
                            <a:schemeClr val="lt1"/>
                          </a:solidFill>
                          <a:latin typeface="Calibri"/>
                        </a:defRPr>
                      </a:lvl5pPr>
                      <a:lvl6pPr marL="2286000" algn="l" rtl="0" eaLnBrk="1" latinLnBrk="0" hangingPunct="1">
                        <a:defRPr kumimoji="0" b="1" kern="1200">
                          <a:solidFill>
                            <a:schemeClr val="lt1"/>
                          </a:solidFill>
                          <a:latin typeface="Calibri"/>
                        </a:defRPr>
                      </a:lvl6pPr>
                      <a:lvl7pPr marL="2743200" algn="l" rtl="0" eaLnBrk="1" latinLnBrk="0" hangingPunct="1">
                        <a:defRPr kumimoji="0" b="1" kern="1200">
                          <a:solidFill>
                            <a:schemeClr val="lt1"/>
                          </a:solidFill>
                          <a:latin typeface="Calibri"/>
                        </a:defRPr>
                      </a:lvl7pPr>
                      <a:lvl8pPr marL="3200400" algn="l" rtl="0" eaLnBrk="1" latinLnBrk="0" hangingPunct="1">
                        <a:defRPr kumimoji="0" b="1" kern="1200">
                          <a:solidFill>
                            <a:schemeClr val="lt1"/>
                          </a:solidFill>
                          <a:latin typeface="Calibri"/>
                        </a:defRPr>
                      </a:lvl8pPr>
                      <a:lvl9pPr marL="3657600" algn="l" rtl="0" eaLnBrk="1" latinLnBrk="0" hangingPunct="1">
                        <a:defRPr kumimoji="0" b="1" kern="1200">
                          <a:solidFill>
                            <a:schemeClr val="lt1"/>
                          </a:solidFill>
                          <a:latin typeface="Calibri"/>
                        </a:defRPr>
                      </a:lvl9pPr>
                    </a:lstStyle>
                    <a:p>
                      <a:r>
                        <a:rPr lang="en-GB" sz="1600" dirty="0" smtClean="0">
                          <a:latin typeface="Times New Roman" panose="02020603050405020304" pitchFamily="18" charset="0"/>
                          <a:cs typeface="Times New Roman" panose="02020603050405020304" pitchFamily="18" charset="0"/>
                        </a:rPr>
                        <a:t>Equipment</a:t>
                      </a:r>
                      <a:r>
                        <a:rPr lang="en-GB" sz="1600" baseline="0" dirty="0" smtClean="0">
                          <a:latin typeface="Times New Roman" panose="02020603050405020304" pitchFamily="18" charset="0"/>
                          <a:cs typeface="Times New Roman" panose="02020603050405020304" pitchFamily="18" charset="0"/>
                        </a:rPr>
                        <a:t> on the Beam</a:t>
                      </a:r>
                      <a:endParaRPr lang="en-GB" sz="1600" dirty="0">
                        <a:latin typeface="Times New Roman" panose="02020603050405020304" pitchFamily="18" charset="0"/>
                        <a:cs typeface="Times New Roman" panose="02020603050405020304" pitchFamily="18" charset="0"/>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1F497D"/>
                    </a:solidFill>
                  </a:tcPr>
                </a:tc>
                <a:tc>
                  <a:txBody>
                    <a:bodyPr/>
                    <a:lstStyle>
                      <a:lvl1pPr marL="0" algn="l" rtl="0" eaLnBrk="1" latinLnBrk="0" hangingPunct="1">
                        <a:defRPr kumimoji="0" b="1" kern="1200">
                          <a:solidFill>
                            <a:schemeClr val="lt1"/>
                          </a:solidFill>
                          <a:latin typeface="Calibri"/>
                        </a:defRPr>
                      </a:lvl1pPr>
                      <a:lvl2pPr marL="457200" algn="l" rtl="0" eaLnBrk="1" latinLnBrk="0" hangingPunct="1">
                        <a:defRPr kumimoji="0" b="1" kern="1200">
                          <a:solidFill>
                            <a:schemeClr val="lt1"/>
                          </a:solidFill>
                          <a:latin typeface="Calibri"/>
                        </a:defRPr>
                      </a:lvl2pPr>
                      <a:lvl3pPr marL="914400" algn="l" rtl="0" eaLnBrk="1" latinLnBrk="0" hangingPunct="1">
                        <a:defRPr kumimoji="0" b="1" kern="1200">
                          <a:solidFill>
                            <a:schemeClr val="lt1"/>
                          </a:solidFill>
                          <a:latin typeface="Calibri"/>
                        </a:defRPr>
                      </a:lvl3pPr>
                      <a:lvl4pPr marL="1371600" algn="l" rtl="0" eaLnBrk="1" latinLnBrk="0" hangingPunct="1">
                        <a:defRPr kumimoji="0" b="1" kern="1200">
                          <a:solidFill>
                            <a:schemeClr val="lt1"/>
                          </a:solidFill>
                          <a:latin typeface="Calibri"/>
                        </a:defRPr>
                      </a:lvl4pPr>
                      <a:lvl5pPr marL="1828800" algn="l" rtl="0" eaLnBrk="1" latinLnBrk="0" hangingPunct="1">
                        <a:defRPr kumimoji="0" b="1" kern="1200">
                          <a:solidFill>
                            <a:schemeClr val="lt1"/>
                          </a:solidFill>
                          <a:latin typeface="Calibri"/>
                        </a:defRPr>
                      </a:lvl5pPr>
                      <a:lvl6pPr marL="2286000" algn="l" rtl="0" eaLnBrk="1" latinLnBrk="0" hangingPunct="1">
                        <a:defRPr kumimoji="0" b="1" kern="1200">
                          <a:solidFill>
                            <a:schemeClr val="lt1"/>
                          </a:solidFill>
                          <a:latin typeface="Calibri"/>
                        </a:defRPr>
                      </a:lvl6pPr>
                      <a:lvl7pPr marL="2743200" algn="l" rtl="0" eaLnBrk="1" latinLnBrk="0" hangingPunct="1">
                        <a:defRPr kumimoji="0" b="1" kern="1200">
                          <a:solidFill>
                            <a:schemeClr val="lt1"/>
                          </a:solidFill>
                          <a:latin typeface="Calibri"/>
                        </a:defRPr>
                      </a:lvl7pPr>
                      <a:lvl8pPr marL="3200400" algn="l" rtl="0" eaLnBrk="1" latinLnBrk="0" hangingPunct="1">
                        <a:defRPr kumimoji="0" b="1" kern="1200">
                          <a:solidFill>
                            <a:schemeClr val="lt1"/>
                          </a:solidFill>
                          <a:latin typeface="Calibri"/>
                        </a:defRPr>
                      </a:lvl8pPr>
                      <a:lvl9pPr marL="3657600" algn="l" rtl="0" eaLnBrk="1" latinLnBrk="0" hangingPunct="1">
                        <a:defRPr kumimoji="0" b="1" kern="1200">
                          <a:solidFill>
                            <a:schemeClr val="lt1"/>
                          </a:solidFill>
                          <a:latin typeface="Calibri"/>
                        </a:defRPr>
                      </a:lvl9pPr>
                    </a:lstStyle>
                    <a:p>
                      <a:pPr marL="0" algn="l" rtl="0" eaLnBrk="1" latinLnBrk="0" hangingPunct="1"/>
                      <a:r>
                        <a:rPr kumimoji="0" lang="en-GB" sz="1600" b="1" kern="1200" dirty="0" smtClean="0">
                          <a:solidFill>
                            <a:schemeClr val="lt1"/>
                          </a:solidFill>
                          <a:latin typeface="Times New Roman" panose="02020603050405020304" pitchFamily="18" charset="0"/>
                          <a:ea typeface="+mn-ea"/>
                          <a:cs typeface="Times New Roman" panose="02020603050405020304" pitchFamily="18" charset="0"/>
                        </a:rPr>
                        <a:t>Tunnel equipment</a:t>
                      </a:r>
                      <a:endParaRPr kumimoji="0" lang="en-GB" sz="1600" b="1" kern="1200" dirty="0">
                        <a:solidFill>
                          <a:schemeClr val="lt1"/>
                        </a:solidFill>
                        <a:latin typeface="Times New Roman" panose="02020603050405020304" pitchFamily="18" charset="0"/>
                        <a:ea typeface="+mn-ea"/>
                        <a:cs typeface="Times New Roman" panose="02020603050405020304" pitchFamily="18" charset="0"/>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1F497D"/>
                    </a:solidFill>
                  </a:tcPr>
                </a:tc>
                <a:tc>
                  <a:txBody>
                    <a:bodyPr/>
                    <a:lstStyle>
                      <a:lvl1pPr marL="0" algn="l" rtl="0" eaLnBrk="1" latinLnBrk="0" hangingPunct="1">
                        <a:defRPr kumimoji="0" b="1" kern="1200">
                          <a:solidFill>
                            <a:schemeClr val="lt1"/>
                          </a:solidFill>
                          <a:latin typeface="Calibri"/>
                        </a:defRPr>
                      </a:lvl1pPr>
                      <a:lvl2pPr marL="457200" algn="l" rtl="0" eaLnBrk="1" latinLnBrk="0" hangingPunct="1">
                        <a:defRPr kumimoji="0" b="1" kern="1200">
                          <a:solidFill>
                            <a:schemeClr val="lt1"/>
                          </a:solidFill>
                          <a:latin typeface="Calibri"/>
                        </a:defRPr>
                      </a:lvl2pPr>
                      <a:lvl3pPr marL="914400" algn="l" rtl="0" eaLnBrk="1" latinLnBrk="0" hangingPunct="1">
                        <a:defRPr kumimoji="0" b="1" kern="1200">
                          <a:solidFill>
                            <a:schemeClr val="lt1"/>
                          </a:solidFill>
                          <a:latin typeface="Calibri"/>
                        </a:defRPr>
                      </a:lvl3pPr>
                      <a:lvl4pPr marL="1371600" algn="l" rtl="0" eaLnBrk="1" latinLnBrk="0" hangingPunct="1">
                        <a:defRPr kumimoji="0" b="1" kern="1200">
                          <a:solidFill>
                            <a:schemeClr val="lt1"/>
                          </a:solidFill>
                          <a:latin typeface="Calibri"/>
                        </a:defRPr>
                      </a:lvl4pPr>
                      <a:lvl5pPr marL="1828800" algn="l" rtl="0" eaLnBrk="1" latinLnBrk="0" hangingPunct="1">
                        <a:defRPr kumimoji="0" b="1" kern="1200">
                          <a:solidFill>
                            <a:schemeClr val="lt1"/>
                          </a:solidFill>
                          <a:latin typeface="Calibri"/>
                        </a:defRPr>
                      </a:lvl5pPr>
                      <a:lvl6pPr marL="2286000" algn="l" rtl="0" eaLnBrk="1" latinLnBrk="0" hangingPunct="1">
                        <a:defRPr kumimoji="0" b="1" kern="1200">
                          <a:solidFill>
                            <a:schemeClr val="lt1"/>
                          </a:solidFill>
                          <a:latin typeface="Calibri"/>
                        </a:defRPr>
                      </a:lvl6pPr>
                      <a:lvl7pPr marL="2743200" algn="l" rtl="0" eaLnBrk="1" latinLnBrk="0" hangingPunct="1">
                        <a:defRPr kumimoji="0" b="1" kern="1200">
                          <a:solidFill>
                            <a:schemeClr val="lt1"/>
                          </a:solidFill>
                          <a:latin typeface="Calibri"/>
                        </a:defRPr>
                      </a:lvl7pPr>
                      <a:lvl8pPr marL="3200400" algn="l" rtl="0" eaLnBrk="1" latinLnBrk="0" hangingPunct="1">
                        <a:defRPr kumimoji="0" b="1" kern="1200">
                          <a:solidFill>
                            <a:schemeClr val="lt1"/>
                          </a:solidFill>
                          <a:latin typeface="Calibri"/>
                        </a:defRPr>
                      </a:lvl8pPr>
                      <a:lvl9pPr marL="3657600" algn="l" rtl="0" eaLnBrk="1" latinLnBrk="0" hangingPunct="1">
                        <a:defRPr kumimoji="0" b="1" kern="1200">
                          <a:solidFill>
                            <a:schemeClr val="lt1"/>
                          </a:solidFill>
                          <a:latin typeface="Calibri"/>
                        </a:defRPr>
                      </a:lvl9pPr>
                    </a:lstStyle>
                    <a:p>
                      <a:r>
                        <a:rPr lang="en-GB" sz="1400" dirty="0" smtClean="0">
                          <a:latin typeface="Times New Roman" panose="02020603050405020304" pitchFamily="18" charset="0"/>
                          <a:cs typeface="Times New Roman" panose="02020603050405020304" pitchFamily="18" charset="0"/>
                        </a:rPr>
                        <a:t>Vert. J</a:t>
                      </a: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1F497D"/>
                    </a:solidFill>
                  </a:tcPr>
                </a:tc>
                <a:tc>
                  <a:txBody>
                    <a:bodyPr/>
                    <a:lstStyle>
                      <a:lvl1pPr marL="0" algn="l" rtl="0" eaLnBrk="1" latinLnBrk="0" hangingPunct="1">
                        <a:defRPr kumimoji="0" b="1" kern="1200">
                          <a:solidFill>
                            <a:schemeClr val="lt1"/>
                          </a:solidFill>
                          <a:latin typeface="Calibri"/>
                        </a:defRPr>
                      </a:lvl1pPr>
                      <a:lvl2pPr marL="457200" algn="l" rtl="0" eaLnBrk="1" latinLnBrk="0" hangingPunct="1">
                        <a:defRPr kumimoji="0" b="1" kern="1200">
                          <a:solidFill>
                            <a:schemeClr val="lt1"/>
                          </a:solidFill>
                          <a:latin typeface="Calibri"/>
                        </a:defRPr>
                      </a:lvl2pPr>
                      <a:lvl3pPr marL="914400" algn="l" rtl="0" eaLnBrk="1" latinLnBrk="0" hangingPunct="1">
                        <a:defRPr kumimoji="0" b="1" kern="1200">
                          <a:solidFill>
                            <a:schemeClr val="lt1"/>
                          </a:solidFill>
                          <a:latin typeface="Calibri"/>
                        </a:defRPr>
                      </a:lvl3pPr>
                      <a:lvl4pPr marL="1371600" algn="l" rtl="0" eaLnBrk="1" latinLnBrk="0" hangingPunct="1">
                        <a:defRPr kumimoji="0" b="1" kern="1200">
                          <a:solidFill>
                            <a:schemeClr val="lt1"/>
                          </a:solidFill>
                          <a:latin typeface="Calibri"/>
                        </a:defRPr>
                      </a:lvl4pPr>
                      <a:lvl5pPr marL="1828800" algn="l" rtl="0" eaLnBrk="1" latinLnBrk="0" hangingPunct="1">
                        <a:defRPr kumimoji="0" b="1" kern="1200">
                          <a:solidFill>
                            <a:schemeClr val="lt1"/>
                          </a:solidFill>
                          <a:latin typeface="Calibri"/>
                        </a:defRPr>
                      </a:lvl5pPr>
                      <a:lvl6pPr marL="2286000" algn="l" rtl="0" eaLnBrk="1" latinLnBrk="0" hangingPunct="1">
                        <a:defRPr kumimoji="0" b="1" kern="1200">
                          <a:solidFill>
                            <a:schemeClr val="lt1"/>
                          </a:solidFill>
                          <a:latin typeface="Calibri"/>
                        </a:defRPr>
                      </a:lvl6pPr>
                      <a:lvl7pPr marL="2743200" algn="l" rtl="0" eaLnBrk="1" latinLnBrk="0" hangingPunct="1">
                        <a:defRPr kumimoji="0" b="1" kern="1200">
                          <a:solidFill>
                            <a:schemeClr val="lt1"/>
                          </a:solidFill>
                          <a:latin typeface="Calibri"/>
                        </a:defRPr>
                      </a:lvl7pPr>
                      <a:lvl8pPr marL="3200400" algn="l" rtl="0" eaLnBrk="1" latinLnBrk="0" hangingPunct="1">
                        <a:defRPr kumimoji="0" b="1" kern="1200">
                          <a:solidFill>
                            <a:schemeClr val="lt1"/>
                          </a:solidFill>
                          <a:latin typeface="Calibri"/>
                        </a:defRPr>
                      </a:lvl8pPr>
                      <a:lvl9pPr marL="3657600" algn="l" rtl="0" eaLnBrk="1" latinLnBrk="0" hangingPunct="1">
                        <a:defRPr kumimoji="0" b="1" kern="1200">
                          <a:solidFill>
                            <a:schemeClr val="lt1"/>
                          </a:solidFill>
                          <a:latin typeface="Calibri"/>
                        </a:defRPr>
                      </a:lvl9pPr>
                    </a:lstStyle>
                    <a:p>
                      <a:r>
                        <a:rPr lang="en-GB" sz="1600" dirty="0" smtClean="0">
                          <a:latin typeface="Times New Roman" panose="02020603050405020304" pitchFamily="18" charset="0"/>
                          <a:cs typeface="Times New Roman" panose="02020603050405020304" pitchFamily="18" charset="0"/>
                        </a:rPr>
                        <a:t>Surface</a:t>
                      </a:r>
                      <a:r>
                        <a:rPr lang="en-GB" sz="1600" baseline="0" dirty="0" smtClean="0">
                          <a:latin typeface="Times New Roman" panose="02020603050405020304" pitchFamily="18" charset="0"/>
                          <a:cs typeface="Times New Roman" panose="02020603050405020304" pitchFamily="18" charset="0"/>
                        </a:rPr>
                        <a:t> Eq.</a:t>
                      </a: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1F497D"/>
                    </a:solidFill>
                  </a:tcPr>
                </a:tc>
                <a:tc>
                  <a:txBody>
                    <a:bodyPr/>
                    <a:lstStyle>
                      <a:lvl1pPr marL="0" algn="l" rtl="0" eaLnBrk="1" latinLnBrk="0" hangingPunct="1">
                        <a:defRPr kumimoji="0" b="1" kern="1200">
                          <a:solidFill>
                            <a:schemeClr val="lt1"/>
                          </a:solidFill>
                          <a:latin typeface="Calibri"/>
                        </a:defRPr>
                      </a:lvl1pPr>
                      <a:lvl2pPr marL="457200" algn="l" rtl="0" eaLnBrk="1" latinLnBrk="0" hangingPunct="1">
                        <a:defRPr kumimoji="0" b="1" kern="1200">
                          <a:solidFill>
                            <a:schemeClr val="lt1"/>
                          </a:solidFill>
                          <a:latin typeface="Calibri"/>
                        </a:defRPr>
                      </a:lvl2pPr>
                      <a:lvl3pPr marL="914400" algn="l" rtl="0" eaLnBrk="1" latinLnBrk="0" hangingPunct="1">
                        <a:defRPr kumimoji="0" b="1" kern="1200">
                          <a:solidFill>
                            <a:schemeClr val="lt1"/>
                          </a:solidFill>
                          <a:latin typeface="Calibri"/>
                        </a:defRPr>
                      </a:lvl3pPr>
                      <a:lvl4pPr marL="1371600" algn="l" rtl="0" eaLnBrk="1" latinLnBrk="0" hangingPunct="1">
                        <a:defRPr kumimoji="0" b="1" kern="1200">
                          <a:solidFill>
                            <a:schemeClr val="lt1"/>
                          </a:solidFill>
                          <a:latin typeface="Calibri"/>
                        </a:defRPr>
                      </a:lvl4pPr>
                      <a:lvl5pPr marL="1828800" algn="l" rtl="0" eaLnBrk="1" latinLnBrk="0" hangingPunct="1">
                        <a:defRPr kumimoji="0" b="1" kern="1200">
                          <a:solidFill>
                            <a:schemeClr val="lt1"/>
                          </a:solidFill>
                          <a:latin typeface="Calibri"/>
                        </a:defRPr>
                      </a:lvl5pPr>
                      <a:lvl6pPr marL="2286000" algn="l" rtl="0" eaLnBrk="1" latinLnBrk="0" hangingPunct="1">
                        <a:defRPr kumimoji="0" b="1" kern="1200">
                          <a:solidFill>
                            <a:schemeClr val="lt1"/>
                          </a:solidFill>
                          <a:latin typeface="Calibri"/>
                        </a:defRPr>
                      </a:lvl6pPr>
                      <a:lvl7pPr marL="2743200" algn="l" rtl="0" eaLnBrk="1" latinLnBrk="0" hangingPunct="1">
                        <a:defRPr kumimoji="0" b="1" kern="1200">
                          <a:solidFill>
                            <a:schemeClr val="lt1"/>
                          </a:solidFill>
                          <a:latin typeface="Calibri"/>
                        </a:defRPr>
                      </a:lvl7pPr>
                      <a:lvl8pPr marL="3200400" algn="l" rtl="0" eaLnBrk="1" latinLnBrk="0" hangingPunct="1">
                        <a:defRPr kumimoji="0" b="1" kern="1200">
                          <a:solidFill>
                            <a:schemeClr val="lt1"/>
                          </a:solidFill>
                          <a:latin typeface="Calibri"/>
                        </a:defRPr>
                      </a:lvl8pPr>
                      <a:lvl9pPr marL="3657600" algn="l" rtl="0" eaLnBrk="1" latinLnBrk="0" hangingPunct="1">
                        <a:defRPr kumimoji="0" b="1" kern="1200">
                          <a:solidFill>
                            <a:schemeClr val="lt1"/>
                          </a:solidFill>
                          <a:latin typeface="Calibri"/>
                        </a:defRPr>
                      </a:lvl9pPr>
                    </a:lstStyle>
                    <a:p>
                      <a:r>
                        <a:rPr lang="en-GB" sz="1600" b="1" kern="1200" baseline="0" dirty="0" smtClean="0">
                          <a:solidFill>
                            <a:schemeClr val="lt1"/>
                          </a:solidFill>
                          <a:latin typeface="Times New Roman" panose="02020603050405020304" pitchFamily="18" charset="0"/>
                          <a:ea typeface="+mn-ea"/>
                          <a:cs typeface="Times New Roman" panose="02020603050405020304" pitchFamily="18" charset="0"/>
                        </a:rPr>
                        <a:t>Dis.</a:t>
                      </a:r>
                      <a:endParaRPr lang="en-GB" sz="1600" b="1" kern="1200" baseline="0" dirty="0">
                        <a:solidFill>
                          <a:schemeClr val="lt1"/>
                        </a:solidFill>
                        <a:latin typeface="Times New Roman" panose="02020603050405020304" pitchFamily="18" charset="0"/>
                        <a:ea typeface="+mn-ea"/>
                        <a:cs typeface="Times New Roman" panose="02020603050405020304" pitchFamily="18" charset="0"/>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1F497D"/>
                    </a:solidFill>
                  </a:tcPr>
                </a:tc>
              </a:tr>
            </a:tbl>
          </a:graphicData>
        </a:graphic>
      </p:graphicFrame>
      <p:sp>
        <p:nvSpPr>
          <p:cNvPr id="5" name="Multiply 4"/>
          <p:cNvSpPr/>
          <p:nvPr/>
        </p:nvSpPr>
        <p:spPr>
          <a:xfrm>
            <a:off x="414626" y="3981349"/>
            <a:ext cx="603504" cy="685743"/>
          </a:xfrm>
          <a:prstGeom prst="mathMultiply">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GB"/>
          </a:p>
        </p:txBody>
      </p:sp>
      <p:sp>
        <p:nvSpPr>
          <p:cNvPr id="92" name="Multiply 91"/>
          <p:cNvSpPr/>
          <p:nvPr/>
        </p:nvSpPr>
        <p:spPr>
          <a:xfrm>
            <a:off x="3859959" y="5788837"/>
            <a:ext cx="603504" cy="685743"/>
          </a:xfrm>
          <a:prstGeom prst="mathMultiply">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GB"/>
          </a:p>
        </p:txBody>
      </p:sp>
      <p:sp>
        <p:nvSpPr>
          <p:cNvPr id="172" name="Rectangle 171"/>
          <p:cNvSpPr/>
          <p:nvPr/>
        </p:nvSpPr>
        <p:spPr>
          <a:xfrm>
            <a:off x="2239352" y="3171598"/>
            <a:ext cx="864000" cy="180000"/>
          </a:xfrm>
          <a:prstGeom prst="rect">
            <a:avLst/>
          </a:prstGeom>
          <a:solidFill>
            <a:srgbClr val="9BBB59">
              <a:lumMod val="60000"/>
              <a:lumOff val="40000"/>
            </a:srgbClr>
          </a:solidFill>
          <a:ln w="25400" cap="flat" cmpd="sng" algn="ctr">
            <a:noFill/>
            <a:prstDash val="solid"/>
          </a:ln>
          <a:effectLst/>
        </p:spPr>
        <p:txBody>
          <a:bodyPr rtlCol="0" anchor="ctr"/>
          <a:lstStyle/>
          <a:p>
            <a:pPr algn="ctr"/>
            <a:r>
              <a:rPr lang="fr-CH" sz="1200" b="1" kern="0" dirty="0" smtClean="0">
                <a:solidFill>
                  <a:srgbClr val="FFFFFF"/>
                </a:solidFill>
                <a:latin typeface="Times New Roman" panose="02020603050405020304" pitchFamily="18" charset="0"/>
                <a:cs typeface="Times New Roman" panose="02020603050405020304" pitchFamily="18" charset="0"/>
              </a:rPr>
              <a:t>(SPS Test)</a:t>
            </a:r>
            <a:endParaRPr lang="en-GB" sz="1200" b="1" kern="0" dirty="0">
              <a:solidFill>
                <a:srgbClr val="FFFF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552918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8203537" y="6334321"/>
            <a:ext cx="729876" cy="365125"/>
          </a:xfrm>
        </p:spPr>
        <p:txBody>
          <a:bodyPr/>
          <a:lstStyle/>
          <a:p>
            <a:fld id="{8D6C380F-326D-3C40-9EE7-7FBAB0953422}" type="slidenum">
              <a:rPr lang="en-US" smtClean="0"/>
              <a:pPr/>
              <a:t>8</a:t>
            </a:fld>
            <a:endParaRPr lang="en-US"/>
          </a:p>
        </p:txBody>
      </p:sp>
      <p:sp>
        <p:nvSpPr>
          <p:cNvPr id="7" name="Rectangle 6"/>
          <p:cNvSpPr/>
          <p:nvPr/>
        </p:nvSpPr>
        <p:spPr>
          <a:xfrm>
            <a:off x="3581192" y="3986113"/>
            <a:ext cx="1332040" cy="530384"/>
          </a:xfrm>
          <a:prstGeom prst="rect">
            <a:avLst/>
          </a:prstGeom>
          <a:solidFill>
            <a:schemeClr val="bg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err="1" smtClean="0">
                <a:ln>
                  <a:noFill/>
                </a:ln>
                <a:solidFill>
                  <a:srgbClr val="FFFFFF"/>
                </a:solidFill>
                <a:effectLst/>
                <a:uLnTx/>
                <a:uFillTx/>
                <a:latin typeface="Times New Roman" panose="02020603050405020304" pitchFamily="18" charset="0"/>
                <a:ea typeface="+mn-ea"/>
                <a:cs typeface="Times New Roman" panose="02020603050405020304" pitchFamily="18" charset="0"/>
              </a:rPr>
              <a:t>Cryoline</a:t>
            </a: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 for RF</a:t>
            </a:r>
          </a:p>
        </p:txBody>
      </p:sp>
      <p:sp>
        <p:nvSpPr>
          <p:cNvPr id="8" name="Left Arrow 7"/>
          <p:cNvSpPr/>
          <p:nvPr/>
        </p:nvSpPr>
        <p:spPr>
          <a:xfrm>
            <a:off x="4913232" y="4121698"/>
            <a:ext cx="1778285" cy="229041"/>
          </a:xfrm>
          <a:prstGeom prst="leftArrow">
            <a:avLst/>
          </a:prstGeom>
          <a:solidFill>
            <a:srgbClr val="1F497D"/>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400" b="1" i="0" u="none" strike="noStrike" kern="0" cap="none" spc="0" normalizeH="0" baseline="0" noProof="0" smtClean="0">
              <a:ln>
                <a:noFill/>
              </a:ln>
              <a:solidFill>
                <a:prstClr val="white"/>
              </a:solidFill>
              <a:effectLst/>
              <a:uLnTx/>
              <a:uFillTx/>
              <a:latin typeface="Calibri"/>
              <a:ea typeface="+mn-ea"/>
              <a:cs typeface="+mn-cs"/>
            </a:endParaRPr>
          </a:p>
        </p:txBody>
      </p:sp>
      <p:grpSp>
        <p:nvGrpSpPr>
          <p:cNvPr id="9" name="Group 8"/>
          <p:cNvGrpSpPr/>
          <p:nvPr/>
        </p:nvGrpSpPr>
        <p:grpSpPr>
          <a:xfrm>
            <a:off x="89508" y="3531444"/>
            <a:ext cx="3231104" cy="252000"/>
            <a:chOff x="622858" y="1412816"/>
            <a:chExt cx="2226782" cy="400000"/>
          </a:xfrm>
        </p:grpSpPr>
        <p:sp>
          <p:nvSpPr>
            <p:cNvPr id="10" name="Rectangle 9"/>
            <p:cNvSpPr/>
            <p:nvPr/>
          </p:nvSpPr>
          <p:spPr>
            <a:xfrm>
              <a:off x="622858" y="1412816"/>
              <a:ext cx="1698941" cy="400000"/>
            </a:xfrm>
            <a:prstGeom prst="rect">
              <a:avLst/>
            </a:prstGeom>
            <a:solidFill>
              <a:sysClr val="windowText" lastClr="000000">
                <a:lumMod val="75000"/>
              </a:sysClr>
            </a:solidFill>
            <a:ln w="25400" cap="flat"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rPr>
                <a:t>Beam diagnostic</a:t>
              </a:r>
            </a:p>
          </p:txBody>
        </p:sp>
        <p:sp>
          <p:nvSpPr>
            <p:cNvPr id="11" name="Rectangle 10"/>
            <p:cNvSpPr/>
            <p:nvPr/>
          </p:nvSpPr>
          <p:spPr>
            <a:xfrm>
              <a:off x="2254196" y="1412816"/>
              <a:ext cx="595444" cy="400000"/>
            </a:xfrm>
            <a:prstGeom prst="rect">
              <a:avLst/>
            </a:prstGeom>
            <a:solidFill>
              <a:schemeClr val="tx1">
                <a:lumMod val="60000"/>
                <a:lumOff val="40000"/>
              </a:schemeClr>
            </a:solidFill>
            <a:ln w="25400" cap="flat"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rPr>
                <a:t>IP 4</a:t>
              </a:r>
            </a:p>
          </p:txBody>
        </p:sp>
      </p:grpSp>
      <p:sp>
        <p:nvSpPr>
          <p:cNvPr id="12" name="Rectangle 11"/>
          <p:cNvSpPr/>
          <p:nvPr/>
        </p:nvSpPr>
        <p:spPr>
          <a:xfrm>
            <a:off x="434254" y="3829888"/>
            <a:ext cx="2664000" cy="234000"/>
          </a:xfrm>
          <a:prstGeom prst="rect">
            <a:avLst/>
          </a:prstGeom>
          <a:solidFill>
            <a:srgbClr val="9BBB59">
              <a:lumMod val="60000"/>
              <a:lumOff val="4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Fast wire scanners BWSF</a:t>
            </a:r>
          </a:p>
        </p:txBody>
      </p:sp>
      <p:sp>
        <p:nvSpPr>
          <p:cNvPr id="13" name="Rectangle 12"/>
          <p:cNvSpPr/>
          <p:nvPr/>
        </p:nvSpPr>
        <p:spPr>
          <a:xfrm>
            <a:off x="434254" y="4105239"/>
            <a:ext cx="2664000" cy="234000"/>
          </a:xfrm>
          <a:prstGeom prst="rect">
            <a:avLst/>
          </a:prstGeom>
          <a:solidFill>
            <a:srgbClr val="1F497D">
              <a:lumMod val="40000"/>
              <a:lumOff val="60000"/>
            </a:srgbClr>
          </a:solidFill>
          <a:ln w="25400" cap="flat" cmpd="sng" algn="ctr">
            <a:noFill/>
            <a:prstDash val="solid"/>
          </a:ln>
          <a:effectLst/>
        </p:spPr>
        <p:txBody>
          <a:bodyPr rtlCol="0" anchor="ctr"/>
          <a:lstStyle/>
          <a:p>
            <a:pPr algn="ctr"/>
            <a:r>
              <a:rPr lang="en-GB" sz="1200" b="1" kern="0" dirty="0">
                <a:solidFill>
                  <a:srgbClr val="FFFFFF"/>
                </a:solidFill>
                <a:latin typeface="Times New Roman" panose="02020603050405020304" pitchFamily="18" charset="0"/>
                <a:cs typeface="Times New Roman" panose="02020603050405020304" pitchFamily="18" charset="0"/>
              </a:rPr>
              <a:t>New light extraction line BSRT</a:t>
            </a:r>
          </a:p>
        </p:txBody>
      </p:sp>
      <p:sp>
        <p:nvSpPr>
          <p:cNvPr id="14" name="Rectangle 13"/>
          <p:cNvSpPr/>
          <p:nvPr/>
        </p:nvSpPr>
        <p:spPr>
          <a:xfrm>
            <a:off x="434254" y="4377953"/>
            <a:ext cx="2664000" cy="234000"/>
          </a:xfrm>
          <a:prstGeom prst="rect">
            <a:avLst/>
          </a:prstGeom>
          <a:solidFill>
            <a:srgbClr val="9BBB59">
              <a:lumMod val="60000"/>
              <a:lumOff val="4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Beam gas vertex detector BGV</a:t>
            </a:r>
          </a:p>
        </p:txBody>
      </p:sp>
      <p:cxnSp>
        <p:nvCxnSpPr>
          <p:cNvPr id="15" name="Elbow Connector 14"/>
          <p:cNvCxnSpPr>
            <a:stCxn id="10" idx="1"/>
            <a:endCxn id="12" idx="1"/>
          </p:cNvCxnSpPr>
          <p:nvPr/>
        </p:nvCxnSpPr>
        <p:spPr>
          <a:xfrm rot="10800000" flipH="1" flipV="1">
            <a:off x="89508" y="3657444"/>
            <a:ext cx="344746" cy="289444"/>
          </a:xfrm>
          <a:prstGeom prst="bentConnector3">
            <a:avLst>
              <a:gd name="adj1" fmla="val 41554"/>
            </a:avLst>
          </a:prstGeom>
          <a:noFill/>
          <a:ln w="9525" cap="flat" cmpd="sng" algn="ctr">
            <a:solidFill>
              <a:sysClr val="windowText" lastClr="000000"/>
            </a:solidFill>
            <a:prstDash val="solid"/>
            <a:tailEnd type="arrow"/>
          </a:ln>
          <a:effectLst/>
        </p:spPr>
      </p:cxnSp>
      <p:cxnSp>
        <p:nvCxnSpPr>
          <p:cNvPr id="16" name="Elbow Connector 15"/>
          <p:cNvCxnSpPr/>
          <p:nvPr/>
        </p:nvCxnSpPr>
        <p:spPr>
          <a:xfrm rot="10800000" flipH="1" flipV="1">
            <a:off x="82109" y="3657443"/>
            <a:ext cx="344746" cy="564795"/>
          </a:xfrm>
          <a:prstGeom prst="bentConnector3">
            <a:avLst>
              <a:gd name="adj1" fmla="val 43654"/>
            </a:avLst>
          </a:prstGeom>
          <a:noFill/>
          <a:ln w="9525" cap="flat" cmpd="sng" algn="ctr">
            <a:solidFill>
              <a:sysClr val="windowText" lastClr="000000"/>
            </a:solidFill>
            <a:prstDash val="solid"/>
            <a:tailEnd type="arrow"/>
          </a:ln>
          <a:effectLst/>
        </p:spPr>
      </p:cxnSp>
      <p:cxnSp>
        <p:nvCxnSpPr>
          <p:cNvPr id="17" name="Elbow Connector 16"/>
          <p:cNvCxnSpPr>
            <a:stCxn id="10" idx="1"/>
            <a:endCxn id="14" idx="1"/>
          </p:cNvCxnSpPr>
          <p:nvPr/>
        </p:nvCxnSpPr>
        <p:spPr>
          <a:xfrm rot="10800000" flipH="1" flipV="1">
            <a:off x="89508" y="3657443"/>
            <a:ext cx="344746" cy="837509"/>
          </a:xfrm>
          <a:prstGeom prst="bentConnector3">
            <a:avLst>
              <a:gd name="adj1" fmla="val 41444"/>
            </a:avLst>
          </a:prstGeom>
          <a:noFill/>
          <a:ln w="9525" cap="flat" cmpd="sng" algn="ctr">
            <a:solidFill>
              <a:sysClr val="windowText" lastClr="000000"/>
            </a:solidFill>
            <a:prstDash val="solid"/>
            <a:tailEnd type="arrow"/>
          </a:ln>
          <a:effectLst/>
        </p:spPr>
      </p:cxnSp>
      <p:grpSp>
        <p:nvGrpSpPr>
          <p:cNvPr id="18" name="Group 17"/>
          <p:cNvGrpSpPr/>
          <p:nvPr/>
        </p:nvGrpSpPr>
        <p:grpSpPr>
          <a:xfrm>
            <a:off x="89507" y="1799663"/>
            <a:ext cx="3235467" cy="252001"/>
            <a:chOff x="64118" y="1396450"/>
            <a:chExt cx="2785291" cy="252001"/>
          </a:xfrm>
        </p:grpSpPr>
        <p:sp>
          <p:nvSpPr>
            <p:cNvPr id="19" name="Rectangle 18"/>
            <p:cNvSpPr/>
            <p:nvPr/>
          </p:nvSpPr>
          <p:spPr>
            <a:xfrm>
              <a:off x="64118" y="1396451"/>
              <a:ext cx="2129318" cy="252000"/>
            </a:xfrm>
            <a:prstGeom prst="rect">
              <a:avLst/>
            </a:prstGeom>
            <a:solidFill>
              <a:sysClr val="windowText" lastClr="000000">
                <a:lumMod val="75000"/>
              </a:sysClr>
            </a:solidFill>
            <a:ln w="25400" cap="flat"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rPr>
                <a:t>Injection protection</a:t>
              </a:r>
            </a:p>
          </p:txBody>
        </p:sp>
        <p:sp>
          <p:nvSpPr>
            <p:cNvPr id="20" name="Rectangle 19"/>
            <p:cNvSpPr/>
            <p:nvPr/>
          </p:nvSpPr>
          <p:spPr>
            <a:xfrm>
              <a:off x="2105623" y="1396450"/>
              <a:ext cx="743786" cy="252000"/>
            </a:xfrm>
            <a:prstGeom prst="rect">
              <a:avLst/>
            </a:prstGeom>
            <a:solidFill>
              <a:schemeClr val="tx1">
                <a:lumMod val="60000"/>
                <a:lumOff val="40000"/>
              </a:schemeClr>
            </a:solidFill>
            <a:ln w="25400" cap="flat"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rPr>
                <a:t>IP 2, 8</a:t>
              </a:r>
            </a:p>
          </p:txBody>
        </p:sp>
      </p:grpSp>
      <p:sp>
        <p:nvSpPr>
          <p:cNvPr id="21" name="Rectangle 20"/>
          <p:cNvSpPr/>
          <p:nvPr/>
        </p:nvSpPr>
        <p:spPr>
          <a:xfrm>
            <a:off x="435410" y="2109920"/>
            <a:ext cx="2700000" cy="234000"/>
          </a:xfrm>
          <a:prstGeom prst="rect">
            <a:avLst/>
          </a:prstGeom>
          <a:solidFill>
            <a:srgbClr val="9BBB59">
              <a:lumMod val="60000"/>
              <a:lumOff val="40000"/>
            </a:srgbClr>
          </a:solidFill>
          <a:ln w="25400" cap="flat" cmpd="sng" algn="ctr">
            <a:noFill/>
            <a:prstDash val="solid"/>
          </a:ln>
          <a:effectLst/>
        </p:spPr>
        <p:txBody>
          <a:bodyPr rtlCol="0" anchor="ctr"/>
          <a:lstStyle/>
          <a:p>
            <a:pPr algn="ctr"/>
            <a:r>
              <a:rPr lang="en-GB" sz="1400" b="1" kern="0" dirty="0">
                <a:solidFill>
                  <a:srgbClr val="FFFFFF"/>
                </a:solidFill>
                <a:latin typeface="Times New Roman" panose="02020603050405020304" pitchFamily="18" charset="0"/>
                <a:cs typeface="Times New Roman" panose="02020603050405020304" pitchFamily="18" charset="0"/>
              </a:rPr>
              <a:t>TDIS </a:t>
            </a:r>
          </a:p>
        </p:txBody>
      </p:sp>
      <p:sp>
        <p:nvSpPr>
          <p:cNvPr id="22" name="Rectangle 21"/>
          <p:cNvSpPr/>
          <p:nvPr/>
        </p:nvSpPr>
        <p:spPr>
          <a:xfrm>
            <a:off x="435410" y="2387184"/>
            <a:ext cx="2700000" cy="234000"/>
          </a:xfrm>
          <a:prstGeom prst="rect">
            <a:avLst/>
          </a:prstGeom>
          <a:solidFill>
            <a:schemeClr val="bg2"/>
          </a:solidFill>
          <a:ln w="25400" cap="flat" cmpd="sng" algn="ctr">
            <a:noFill/>
            <a:prstDash val="solid"/>
          </a:ln>
          <a:effectLst/>
        </p:spPr>
        <p:txBody>
          <a:bodyPr rtlCol="0" anchor="ctr"/>
          <a:lstStyle/>
          <a:p>
            <a:pPr algn="ctr"/>
            <a:r>
              <a:rPr lang="en-GB" sz="1400" b="1" kern="0" dirty="0">
                <a:solidFill>
                  <a:srgbClr val="FFFFFF"/>
                </a:solidFill>
                <a:latin typeface="Times New Roman" panose="02020603050405020304" pitchFamily="18" charset="0"/>
                <a:cs typeface="Times New Roman" panose="02020603050405020304" pitchFamily="18" charset="0"/>
              </a:rPr>
              <a:t>TCLIA, </a:t>
            </a:r>
            <a:r>
              <a:rPr lang="en-GB" sz="1400" b="1" kern="0" dirty="0" smtClean="0">
                <a:solidFill>
                  <a:srgbClr val="FFFFFF"/>
                </a:solidFill>
                <a:latin typeface="Times New Roman" panose="02020603050405020304" pitchFamily="18" charset="0"/>
                <a:cs typeface="Times New Roman" panose="02020603050405020304" pitchFamily="18" charset="0"/>
              </a:rPr>
              <a:t>TCLIB</a:t>
            </a:r>
            <a:endParaRPr lang="en-GB" sz="1400" b="1" kern="0" dirty="0">
              <a:solidFill>
                <a:srgbClr val="FFFFFF"/>
              </a:solidFill>
              <a:latin typeface="Times New Roman" panose="02020603050405020304" pitchFamily="18" charset="0"/>
              <a:cs typeface="Times New Roman" panose="02020603050405020304" pitchFamily="18" charset="0"/>
            </a:endParaRPr>
          </a:p>
        </p:txBody>
      </p:sp>
      <p:sp>
        <p:nvSpPr>
          <p:cNvPr id="23" name="Rectangle 22"/>
          <p:cNvSpPr/>
          <p:nvPr/>
        </p:nvSpPr>
        <p:spPr>
          <a:xfrm>
            <a:off x="435410" y="2669104"/>
            <a:ext cx="2700000" cy="234000"/>
          </a:xfrm>
          <a:prstGeom prst="rect">
            <a:avLst/>
          </a:prstGeom>
          <a:solidFill>
            <a:schemeClr val="bg2"/>
          </a:solidFill>
          <a:ln w="25400" cap="flat" cmpd="sng" algn="ctr">
            <a:noFill/>
            <a:prstDash val="solid"/>
          </a:ln>
          <a:effectLst/>
        </p:spPr>
        <p:txBody>
          <a:bodyPr rtlCol="0" anchor="ctr"/>
          <a:lstStyle/>
          <a:p>
            <a:pPr algn="ctr"/>
            <a:r>
              <a:rPr lang="en-GB" sz="1400" b="1" kern="0" dirty="0">
                <a:solidFill>
                  <a:srgbClr val="FFFFFF"/>
                </a:solidFill>
                <a:latin typeface="Times New Roman" panose="02020603050405020304" pitchFamily="18" charset="0"/>
                <a:cs typeface="Times New Roman" panose="02020603050405020304" pitchFamily="18" charset="0"/>
              </a:rPr>
              <a:t>TCDD </a:t>
            </a:r>
            <a:r>
              <a:rPr lang="en-GB" sz="1400" b="1" kern="0" dirty="0" smtClean="0">
                <a:solidFill>
                  <a:srgbClr val="FFFFFF"/>
                </a:solidFill>
                <a:latin typeface="Times New Roman" panose="02020603050405020304" pitchFamily="18" charset="0"/>
                <a:cs typeface="Times New Roman" panose="02020603050405020304" pitchFamily="18" charset="0"/>
              </a:rPr>
              <a:t>TCDDM</a:t>
            </a:r>
            <a:endParaRPr lang="en-GB" sz="1400" b="1" kern="0" dirty="0">
              <a:solidFill>
                <a:srgbClr val="FFFFFF"/>
              </a:solidFill>
              <a:latin typeface="Times New Roman" panose="02020603050405020304" pitchFamily="18" charset="0"/>
              <a:cs typeface="Times New Roman" panose="02020603050405020304" pitchFamily="18" charset="0"/>
            </a:endParaRPr>
          </a:p>
        </p:txBody>
      </p:sp>
      <p:sp>
        <p:nvSpPr>
          <p:cNvPr id="24" name="Rectangle 23"/>
          <p:cNvSpPr/>
          <p:nvPr/>
        </p:nvSpPr>
        <p:spPr>
          <a:xfrm>
            <a:off x="435410" y="2945014"/>
            <a:ext cx="2700000" cy="234000"/>
          </a:xfrm>
          <a:prstGeom prst="rect">
            <a:avLst/>
          </a:prstGeom>
          <a:solidFill>
            <a:schemeClr val="bg2"/>
          </a:solidFill>
          <a:ln w="25400" cap="flat" cmpd="sng" algn="ctr">
            <a:noFill/>
            <a:prstDash val="solid"/>
          </a:ln>
          <a:effectLst/>
        </p:spPr>
        <p:txBody>
          <a:bodyPr rtlCol="0" anchor="ctr"/>
          <a:lstStyle/>
          <a:p>
            <a:pPr algn="ctr"/>
            <a:r>
              <a:rPr lang="en-GB" sz="1400" b="1" kern="0" dirty="0" smtClean="0">
                <a:solidFill>
                  <a:srgbClr val="FFFFFF"/>
                </a:solidFill>
                <a:latin typeface="Times New Roman" panose="02020603050405020304" pitchFamily="18" charset="0"/>
                <a:cs typeface="Times New Roman" panose="02020603050405020304" pitchFamily="18" charset="0"/>
              </a:rPr>
              <a:t>TCLIM</a:t>
            </a:r>
            <a:endParaRPr lang="en-GB" sz="1400" b="1" kern="0" dirty="0">
              <a:solidFill>
                <a:srgbClr val="FFFFFF"/>
              </a:solidFill>
              <a:latin typeface="Times New Roman" panose="02020603050405020304" pitchFamily="18" charset="0"/>
              <a:cs typeface="Times New Roman" panose="02020603050405020304" pitchFamily="18" charset="0"/>
            </a:endParaRPr>
          </a:p>
        </p:txBody>
      </p:sp>
      <p:sp>
        <p:nvSpPr>
          <p:cNvPr id="25" name="Rectangle 24"/>
          <p:cNvSpPr/>
          <p:nvPr/>
        </p:nvSpPr>
        <p:spPr>
          <a:xfrm>
            <a:off x="435410" y="3229821"/>
            <a:ext cx="2700000" cy="234000"/>
          </a:xfrm>
          <a:prstGeom prst="rect">
            <a:avLst/>
          </a:prstGeom>
          <a:pattFill prst="wdUpDiag">
            <a:fgClr>
              <a:srgbClr val="C3D69B"/>
            </a:fgClr>
            <a:bgClr>
              <a:srgbClr val="8EB4E3"/>
            </a:bgClr>
          </a:pattFill>
          <a:ln w="25400" cap="flat" cmpd="sng" algn="ctr">
            <a:noFill/>
            <a:prstDash val="solid"/>
          </a:ln>
          <a:effectLst/>
        </p:spPr>
        <p:txBody>
          <a:bodyPr rtlCol="0" anchor="ctr"/>
          <a:lstStyle/>
          <a:p>
            <a:pPr algn="ctr" defTabSz="457200"/>
            <a:r>
              <a:rPr lang="en-GB" sz="1200" b="1" kern="0" dirty="0">
                <a:solidFill>
                  <a:prstClr val="white"/>
                </a:solidFill>
                <a:latin typeface="Times New Roman" panose="02020603050405020304" pitchFamily="18" charset="0"/>
                <a:cs typeface="Times New Roman" panose="02020603050405020304" pitchFamily="18" charset="0"/>
              </a:rPr>
              <a:t>MKI prototype</a:t>
            </a:r>
          </a:p>
        </p:txBody>
      </p:sp>
      <p:sp>
        <p:nvSpPr>
          <p:cNvPr id="26" name="Rectangle 25"/>
          <p:cNvSpPr/>
          <p:nvPr/>
        </p:nvSpPr>
        <p:spPr>
          <a:xfrm>
            <a:off x="120347" y="4656949"/>
            <a:ext cx="2663152" cy="233998"/>
          </a:xfrm>
          <a:prstGeom prst="rect">
            <a:avLst/>
          </a:prstGeom>
          <a:solidFill>
            <a:srgbClr val="9BBB59">
              <a:lumMod val="60000"/>
              <a:lumOff val="4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Q5 at point 6</a:t>
            </a:r>
          </a:p>
        </p:txBody>
      </p:sp>
      <p:sp>
        <p:nvSpPr>
          <p:cNvPr id="27" name="Rectangle 26"/>
          <p:cNvSpPr/>
          <p:nvPr/>
        </p:nvSpPr>
        <p:spPr>
          <a:xfrm>
            <a:off x="2466510" y="4656947"/>
            <a:ext cx="854102" cy="233999"/>
          </a:xfrm>
          <a:prstGeom prst="rect">
            <a:avLst/>
          </a:prstGeom>
          <a:solidFill>
            <a:schemeClr val="tx1">
              <a:lumMod val="60000"/>
              <a:lumOff val="40000"/>
            </a:schemeClr>
          </a:solidFill>
          <a:ln w="25400" cap="flat"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rPr>
              <a:t>IP 6</a:t>
            </a:r>
          </a:p>
        </p:txBody>
      </p:sp>
      <p:grpSp>
        <p:nvGrpSpPr>
          <p:cNvPr id="28" name="Group 27"/>
          <p:cNvGrpSpPr/>
          <p:nvPr/>
        </p:nvGrpSpPr>
        <p:grpSpPr>
          <a:xfrm>
            <a:off x="120347" y="4925927"/>
            <a:ext cx="3204627" cy="234000"/>
            <a:chOff x="48544" y="732563"/>
            <a:chExt cx="2695996" cy="226776"/>
          </a:xfrm>
        </p:grpSpPr>
        <p:sp>
          <p:nvSpPr>
            <p:cNvPr id="29" name="Rectangle 28"/>
            <p:cNvSpPr/>
            <p:nvPr/>
          </p:nvSpPr>
          <p:spPr>
            <a:xfrm>
              <a:off x="48544" y="732565"/>
              <a:ext cx="2240462" cy="226774"/>
            </a:xfrm>
            <a:prstGeom prst="rect">
              <a:avLst/>
            </a:prstGeom>
            <a:solidFill>
              <a:sysClr val="windowText" lastClr="000000">
                <a:lumMod val="75000"/>
              </a:sysClr>
            </a:solidFill>
            <a:ln w="25400" cap="flat"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rPr>
                <a:t>Dump (TBC)</a:t>
              </a:r>
            </a:p>
          </p:txBody>
        </p:sp>
        <p:sp>
          <p:nvSpPr>
            <p:cNvPr id="30" name="Rectangle 29"/>
            <p:cNvSpPr/>
            <p:nvPr/>
          </p:nvSpPr>
          <p:spPr>
            <a:xfrm>
              <a:off x="2022330" y="732563"/>
              <a:ext cx="722210" cy="226775"/>
            </a:xfrm>
            <a:prstGeom prst="rect">
              <a:avLst/>
            </a:prstGeom>
            <a:solidFill>
              <a:schemeClr val="tx1">
                <a:lumMod val="60000"/>
                <a:lumOff val="40000"/>
              </a:schemeClr>
            </a:solidFill>
            <a:ln w="25400" cap="flat"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rPr>
                <a:t>IP 6</a:t>
              </a:r>
            </a:p>
          </p:txBody>
        </p:sp>
      </p:grpSp>
      <p:sp>
        <p:nvSpPr>
          <p:cNvPr id="31" name="Rectangle 30"/>
          <p:cNvSpPr/>
          <p:nvPr/>
        </p:nvSpPr>
        <p:spPr>
          <a:xfrm>
            <a:off x="458333" y="5196607"/>
            <a:ext cx="2318942" cy="234000"/>
          </a:xfrm>
          <a:prstGeom prst="rect">
            <a:avLst/>
          </a:prstGeom>
          <a:solidFill>
            <a:srgbClr val="1F497D">
              <a:lumMod val="40000"/>
              <a:lumOff val="60000"/>
            </a:srgbClr>
          </a:solidFill>
          <a:ln w="25400" cap="flat" cmpd="sng" algn="ctr">
            <a:noFill/>
            <a:prstDash val="solid"/>
          </a:ln>
          <a:effectLst/>
        </p:spPr>
        <p:txBody>
          <a:bodyPr rtlCol="0" anchor="ctr"/>
          <a:lstStyle/>
          <a:p>
            <a:pPr algn="ctr"/>
            <a:r>
              <a:rPr lang="en-GB" sz="1200" b="1" kern="0" dirty="0">
                <a:solidFill>
                  <a:srgbClr val="FFFFFF"/>
                </a:solidFill>
                <a:latin typeface="Times New Roman" panose="02020603050405020304" pitchFamily="18" charset="0"/>
                <a:cs typeface="Times New Roman" panose="02020603050405020304" pitchFamily="18" charset="0"/>
              </a:rPr>
              <a:t>TCDS (TBC)</a:t>
            </a:r>
          </a:p>
        </p:txBody>
      </p:sp>
      <p:sp>
        <p:nvSpPr>
          <p:cNvPr id="32" name="Rectangle 31"/>
          <p:cNvSpPr/>
          <p:nvPr/>
        </p:nvSpPr>
        <p:spPr>
          <a:xfrm>
            <a:off x="458333" y="5472300"/>
            <a:ext cx="2318942" cy="234000"/>
          </a:xfrm>
          <a:prstGeom prst="rect">
            <a:avLst/>
          </a:prstGeom>
          <a:solidFill>
            <a:srgbClr val="1F497D">
              <a:lumMod val="40000"/>
              <a:lumOff val="60000"/>
            </a:srgbClr>
          </a:solidFill>
          <a:ln w="25400" cap="flat" cmpd="sng" algn="ctr">
            <a:noFill/>
            <a:prstDash val="solid"/>
          </a:ln>
          <a:effectLst/>
        </p:spPr>
        <p:txBody>
          <a:bodyPr rtlCol="0" anchor="ctr"/>
          <a:lstStyle/>
          <a:p>
            <a:pPr algn="ctr"/>
            <a:r>
              <a:rPr lang="en-GB" sz="1200" b="1" kern="0" dirty="0">
                <a:solidFill>
                  <a:srgbClr val="FFFFFF"/>
                </a:solidFill>
                <a:latin typeface="Times New Roman" panose="02020603050405020304" pitchFamily="18" charset="0"/>
                <a:cs typeface="Times New Roman" panose="02020603050405020304" pitchFamily="18" charset="0"/>
              </a:rPr>
              <a:t>MKB, TDE (TBC)</a:t>
            </a:r>
          </a:p>
        </p:txBody>
      </p:sp>
      <p:cxnSp>
        <p:nvCxnSpPr>
          <p:cNvPr id="33" name="Elbow Connector 32"/>
          <p:cNvCxnSpPr>
            <a:stCxn id="29" idx="1"/>
            <a:endCxn id="31" idx="1"/>
          </p:cNvCxnSpPr>
          <p:nvPr/>
        </p:nvCxnSpPr>
        <p:spPr>
          <a:xfrm rot="10800000" flipH="1" flipV="1">
            <a:off x="120347" y="5042927"/>
            <a:ext cx="337986" cy="270679"/>
          </a:xfrm>
          <a:prstGeom prst="bentConnector3">
            <a:avLst>
              <a:gd name="adj1" fmla="val 34569"/>
            </a:avLst>
          </a:prstGeom>
          <a:noFill/>
          <a:ln w="9525" cap="flat" cmpd="sng" algn="ctr">
            <a:solidFill>
              <a:sysClr val="windowText" lastClr="000000"/>
            </a:solidFill>
            <a:prstDash val="solid"/>
            <a:tailEnd type="arrow"/>
          </a:ln>
          <a:effectLst/>
        </p:spPr>
      </p:cxnSp>
      <p:cxnSp>
        <p:nvCxnSpPr>
          <p:cNvPr id="34" name="Elbow Connector 33"/>
          <p:cNvCxnSpPr>
            <a:stCxn id="29" idx="1"/>
            <a:endCxn id="32" idx="1"/>
          </p:cNvCxnSpPr>
          <p:nvPr/>
        </p:nvCxnSpPr>
        <p:spPr>
          <a:xfrm rot="10800000" flipH="1" flipV="1">
            <a:off x="120347" y="5042928"/>
            <a:ext cx="337986" cy="546372"/>
          </a:xfrm>
          <a:prstGeom prst="bentConnector3">
            <a:avLst>
              <a:gd name="adj1" fmla="val 34569"/>
            </a:avLst>
          </a:prstGeom>
          <a:noFill/>
          <a:ln w="9525" cap="flat" cmpd="sng" algn="ctr">
            <a:solidFill>
              <a:sysClr val="windowText" lastClr="000000"/>
            </a:solidFill>
            <a:prstDash val="solid"/>
            <a:tailEnd type="arrow"/>
          </a:ln>
          <a:effectLst/>
        </p:spPr>
      </p:cxnSp>
      <p:cxnSp>
        <p:nvCxnSpPr>
          <p:cNvPr id="35" name="Elbow Connector 34"/>
          <p:cNvCxnSpPr>
            <a:endCxn id="21" idx="1"/>
          </p:cNvCxnSpPr>
          <p:nvPr/>
        </p:nvCxnSpPr>
        <p:spPr>
          <a:xfrm rot="16200000" flipH="1">
            <a:off x="189554" y="1981064"/>
            <a:ext cx="301256" cy="190456"/>
          </a:xfrm>
          <a:prstGeom prst="bentConnector2">
            <a:avLst/>
          </a:prstGeom>
          <a:noFill/>
          <a:ln w="9525" cap="flat" cmpd="sng" algn="ctr">
            <a:solidFill>
              <a:sysClr val="windowText" lastClr="000000"/>
            </a:solidFill>
            <a:prstDash val="solid"/>
            <a:tailEnd type="arrow"/>
          </a:ln>
          <a:effectLst/>
        </p:spPr>
      </p:cxnSp>
      <p:cxnSp>
        <p:nvCxnSpPr>
          <p:cNvPr id="36" name="Elbow Connector 35"/>
          <p:cNvCxnSpPr>
            <a:endCxn id="22" idx="1"/>
          </p:cNvCxnSpPr>
          <p:nvPr/>
        </p:nvCxnSpPr>
        <p:spPr>
          <a:xfrm rot="16200000" flipH="1">
            <a:off x="50922" y="2119696"/>
            <a:ext cx="578520" cy="190456"/>
          </a:xfrm>
          <a:prstGeom prst="bentConnector2">
            <a:avLst/>
          </a:prstGeom>
          <a:noFill/>
          <a:ln w="9525" cap="flat" cmpd="sng" algn="ctr">
            <a:solidFill>
              <a:sysClr val="windowText" lastClr="000000"/>
            </a:solidFill>
            <a:prstDash val="solid"/>
            <a:tailEnd type="arrow"/>
          </a:ln>
          <a:effectLst/>
        </p:spPr>
      </p:cxnSp>
      <p:cxnSp>
        <p:nvCxnSpPr>
          <p:cNvPr id="37" name="Elbow Connector 36"/>
          <p:cNvCxnSpPr>
            <a:endCxn id="23" idx="1"/>
          </p:cNvCxnSpPr>
          <p:nvPr/>
        </p:nvCxnSpPr>
        <p:spPr>
          <a:xfrm rot="16200000" flipH="1">
            <a:off x="-90038" y="2260656"/>
            <a:ext cx="860440" cy="190456"/>
          </a:xfrm>
          <a:prstGeom prst="bentConnector2">
            <a:avLst/>
          </a:prstGeom>
          <a:noFill/>
          <a:ln w="9525" cap="flat" cmpd="sng" algn="ctr">
            <a:solidFill>
              <a:sysClr val="windowText" lastClr="000000"/>
            </a:solidFill>
            <a:prstDash val="solid"/>
            <a:tailEnd type="arrow"/>
          </a:ln>
          <a:effectLst/>
        </p:spPr>
      </p:cxnSp>
      <p:cxnSp>
        <p:nvCxnSpPr>
          <p:cNvPr id="38" name="Elbow Connector 37"/>
          <p:cNvCxnSpPr>
            <a:endCxn id="24" idx="1"/>
          </p:cNvCxnSpPr>
          <p:nvPr/>
        </p:nvCxnSpPr>
        <p:spPr>
          <a:xfrm rot="16200000" flipH="1">
            <a:off x="-227993" y="2398611"/>
            <a:ext cx="1136350" cy="190456"/>
          </a:xfrm>
          <a:prstGeom prst="bentConnector2">
            <a:avLst/>
          </a:prstGeom>
          <a:noFill/>
          <a:ln w="9525" cap="flat" cmpd="sng" algn="ctr">
            <a:solidFill>
              <a:sysClr val="windowText" lastClr="000000"/>
            </a:solidFill>
            <a:prstDash val="solid"/>
            <a:tailEnd type="arrow"/>
          </a:ln>
          <a:effectLst/>
        </p:spPr>
      </p:cxnSp>
      <p:cxnSp>
        <p:nvCxnSpPr>
          <p:cNvPr id="39" name="Elbow Connector 38"/>
          <p:cNvCxnSpPr>
            <a:endCxn id="25" idx="1"/>
          </p:cNvCxnSpPr>
          <p:nvPr/>
        </p:nvCxnSpPr>
        <p:spPr>
          <a:xfrm rot="16200000" flipH="1">
            <a:off x="-370397" y="2541014"/>
            <a:ext cx="1421158" cy="190456"/>
          </a:xfrm>
          <a:prstGeom prst="bentConnector2">
            <a:avLst/>
          </a:prstGeom>
          <a:noFill/>
          <a:ln w="9525" cap="flat" cmpd="sng" algn="ctr">
            <a:solidFill>
              <a:sysClr val="windowText" lastClr="000000"/>
            </a:solidFill>
            <a:prstDash val="solid"/>
            <a:tailEnd type="arrow"/>
          </a:ln>
          <a:effectLst/>
        </p:spPr>
      </p:cxnSp>
      <p:sp>
        <p:nvSpPr>
          <p:cNvPr id="41" name="Rectangle 40"/>
          <p:cNvSpPr/>
          <p:nvPr/>
        </p:nvSpPr>
        <p:spPr>
          <a:xfrm>
            <a:off x="64117" y="5734409"/>
            <a:ext cx="2740548" cy="234000"/>
          </a:xfrm>
          <a:prstGeom prst="rect">
            <a:avLst/>
          </a:prstGeom>
          <a:solidFill>
            <a:srgbClr val="1F497D">
              <a:lumMod val="40000"/>
              <a:lumOff val="60000"/>
            </a:srgbClr>
          </a:solidFill>
          <a:ln w="25400" cap="flat" cmpd="sng" algn="ctr">
            <a:noFill/>
            <a:prstDash val="solid"/>
          </a:ln>
          <a:effectLst/>
        </p:spPr>
        <p:txBody>
          <a:bodyPr rtlCol="0" anchor="ctr"/>
          <a:lstStyle/>
          <a:p>
            <a:pPr algn="ctr"/>
            <a:r>
              <a:rPr lang="en-GB" sz="1200" b="1" kern="0" dirty="0">
                <a:solidFill>
                  <a:srgbClr val="FFFFFF"/>
                </a:solidFill>
                <a:latin typeface="Times New Roman" panose="02020603050405020304" pitchFamily="18" charset="0"/>
                <a:cs typeface="Times New Roman" panose="02020603050405020304" pitchFamily="18" charset="0"/>
              </a:rPr>
              <a:t>High rad warm magnets </a:t>
            </a:r>
          </a:p>
        </p:txBody>
      </p:sp>
      <p:sp>
        <p:nvSpPr>
          <p:cNvPr id="42" name="Rectangle 41"/>
          <p:cNvSpPr/>
          <p:nvPr/>
        </p:nvSpPr>
        <p:spPr>
          <a:xfrm>
            <a:off x="2739230" y="5734435"/>
            <a:ext cx="585744" cy="234000"/>
          </a:xfrm>
          <a:prstGeom prst="rect">
            <a:avLst/>
          </a:prstGeom>
          <a:solidFill>
            <a:schemeClr val="tx1">
              <a:lumMod val="60000"/>
              <a:lumOff val="40000"/>
            </a:schemeClr>
          </a:solidFill>
          <a:ln w="25400" cap="flat" cmpd="sng" algn="ctr">
            <a:noFill/>
            <a:prstDash val="solid"/>
          </a:ln>
          <a:effectLst/>
        </p:spPr>
        <p:txBody>
          <a:bodyPr rtlCol="0" anchor="ctr"/>
          <a:lstStyle/>
          <a:p>
            <a:pPr algn="ctr" defTabSz="457200"/>
            <a:r>
              <a:rPr lang="en-GB" sz="1200" b="1" kern="0" dirty="0">
                <a:solidFill>
                  <a:prstClr val="white"/>
                </a:solidFill>
                <a:latin typeface="Times New Roman" panose="02020603050405020304" pitchFamily="18" charset="0"/>
                <a:cs typeface="Times New Roman" panose="02020603050405020304" pitchFamily="18" charset="0"/>
              </a:rPr>
              <a:t>IP 7</a:t>
            </a:r>
          </a:p>
        </p:txBody>
      </p:sp>
      <p:sp>
        <p:nvSpPr>
          <p:cNvPr id="43" name="Rectangle 42"/>
          <p:cNvSpPr/>
          <p:nvPr/>
        </p:nvSpPr>
        <p:spPr>
          <a:xfrm>
            <a:off x="89507" y="361396"/>
            <a:ext cx="2570474" cy="234000"/>
          </a:xfrm>
          <a:prstGeom prst="rect">
            <a:avLst/>
          </a:prstGeom>
          <a:solidFill>
            <a:sysClr val="windowText" lastClr="0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Collimation upgrade</a:t>
            </a:r>
          </a:p>
        </p:txBody>
      </p:sp>
      <p:cxnSp>
        <p:nvCxnSpPr>
          <p:cNvPr id="44" name="Elbow Connector 43"/>
          <p:cNvCxnSpPr>
            <a:stCxn id="43" idx="1"/>
            <a:endCxn id="45" idx="1"/>
          </p:cNvCxnSpPr>
          <p:nvPr/>
        </p:nvCxnSpPr>
        <p:spPr>
          <a:xfrm rot="10800000" flipH="1" flipV="1">
            <a:off x="89507" y="478396"/>
            <a:ext cx="348828" cy="277954"/>
          </a:xfrm>
          <a:prstGeom prst="bentConnector3">
            <a:avLst>
              <a:gd name="adj1" fmla="val 24757"/>
            </a:avLst>
          </a:prstGeom>
          <a:noFill/>
          <a:ln w="9525" cap="flat" cmpd="sng" algn="ctr">
            <a:solidFill>
              <a:sysClr val="windowText" lastClr="000000"/>
            </a:solidFill>
            <a:prstDash val="solid"/>
            <a:tailEnd type="arrow"/>
          </a:ln>
          <a:effectLst/>
        </p:spPr>
      </p:cxnSp>
      <p:sp>
        <p:nvSpPr>
          <p:cNvPr id="45" name="Rectangle 44"/>
          <p:cNvSpPr/>
          <p:nvPr/>
        </p:nvSpPr>
        <p:spPr>
          <a:xfrm>
            <a:off x="438335" y="639350"/>
            <a:ext cx="1978861" cy="234000"/>
          </a:xfrm>
          <a:prstGeom prst="rect">
            <a:avLst/>
          </a:prstGeom>
          <a:solidFill>
            <a:srgbClr val="9BBB59">
              <a:lumMod val="60000"/>
              <a:lumOff val="40000"/>
            </a:srgbClr>
          </a:solidFill>
          <a:ln w="25400" cap="flat" cmpd="sng" algn="ctr">
            <a:noFill/>
            <a:prstDash val="solid"/>
          </a:ln>
          <a:effectLst/>
        </p:spPr>
        <p:txBody>
          <a:bodyPr rtlCol="0" anchor="ctr"/>
          <a:lstStyle/>
          <a:p>
            <a:pPr algn="ctr"/>
            <a:r>
              <a:rPr lang="en-GB" sz="1400" b="1" kern="0" dirty="0">
                <a:solidFill>
                  <a:srgbClr val="FFFFFF"/>
                </a:solidFill>
                <a:latin typeface="Times New Roman" panose="02020603050405020304" pitchFamily="18" charset="0"/>
                <a:cs typeface="Times New Roman" panose="02020603050405020304" pitchFamily="18" charset="0"/>
              </a:rPr>
              <a:t>Secondary TCSPM</a:t>
            </a:r>
          </a:p>
        </p:txBody>
      </p:sp>
      <p:sp>
        <p:nvSpPr>
          <p:cNvPr id="46" name="Rectangle 45"/>
          <p:cNvSpPr/>
          <p:nvPr/>
        </p:nvSpPr>
        <p:spPr>
          <a:xfrm>
            <a:off x="438336" y="935823"/>
            <a:ext cx="1899316" cy="234000"/>
          </a:xfrm>
          <a:prstGeom prst="rect">
            <a:avLst/>
          </a:prstGeom>
          <a:solidFill>
            <a:srgbClr val="1F497D">
              <a:lumMod val="40000"/>
              <a:lumOff val="60000"/>
            </a:srgbClr>
          </a:solidFill>
          <a:ln w="25400" cap="flat" cmpd="sng" algn="ctr">
            <a:noFill/>
            <a:prstDash val="solid"/>
          </a:ln>
          <a:effectLst/>
        </p:spPr>
        <p:txBody>
          <a:bodyPr rtlCol="0" anchor="ctr"/>
          <a:lstStyle/>
          <a:p>
            <a:pPr algn="ctr"/>
            <a:r>
              <a:rPr lang="en-GB" sz="1200" b="1" kern="0" dirty="0">
                <a:solidFill>
                  <a:srgbClr val="FFFFFF"/>
                </a:solidFill>
                <a:latin typeface="Times New Roman" panose="02020603050405020304" pitchFamily="18" charset="0"/>
                <a:cs typeface="Times New Roman" panose="02020603050405020304" pitchFamily="18" charset="0"/>
              </a:rPr>
              <a:t>Primary TCP TCPP</a:t>
            </a:r>
          </a:p>
        </p:txBody>
      </p:sp>
      <p:sp>
        <p:nvSpPr>
          <p:cNvPr id="47" name="Rectangle 46"/>
          <p:cNvSpPr/>
          <p:nvPr/>
        </p:nvSpPr>
        <p:spPr>
          <a:xfrm>
            <a:off x="438336" y="1219150"/>
            <a:ext cx="1899316" cy="234000"/>
          </a:xfrm>
          <a:prstGeom prst="rect">
            <a:avLst/>
          </a:prstGeom>
          <a:solidFill>
            <a:srgbClr val="1F497D">
              <a:lumMod val="40000"/>
              <a:lumOff val="60000"/>
            </a:srgbClr>
          </a:solidFill>
          <a:ln w="25400" cap="flat" cmpd="sng" algn="ctr">
            <a:noFill/>
            <a:prstDash val="solid"/>
          </a:ln>
          <a:effectLst/>
        </p:spPr>
        <p:txBody>
          <a:bodyPr rtlCol="0" anchor="ctr"/>
          <a:lstStyle/>
          <a:p>
            <a:pPr algn="ctr"/>
            <a:r>
              <a:rPr lang="en-GB" sz="1200" b="1" kern="0" dirty="0">
                <a:solidFill>
                  <a:srgbClr val="FFFFFF"/>
                </a:solidFill>
                <a:latin typeface="Times New Roman" panose="02020603050405020304" pitchFamily="18" charset="0"/>
                <a:cs typeface="Times New Roman" panose="02020603050405020304" pitchFamily="18" charset="0"/>
              </a:rPr>
              <a:t>TCSG, TCLA, TCAP</a:t>
            </a:r>
          </a:p>
        </p:txBody>
      </p:sp>
      <p:cxnSp>
        <p:nvCxnSpPr>
          <p:cNvPr id="48" name="Elbow Connector 47"/>
          <p:cNvCxnSpPr>
            <a:stCxn id="43" idx="1"/>
            <a:endCxn id="46" idx="1"/>
          </p:cNvCxnSpPr>
          <p:nvPr/>
        </p:nvCxnSpPr>
        <p:spPr>
          <a:xfrm rot="10800000" flipH="1" flipV="1">
            <a:off x="89506" y="478395"/>
            <a:ext cx="348829" cy="574427"/>
          </a:xfrm>
          <a:prstGeom prst="bentConnector3">
            <a:avLst>
              <a:gd name="adj1" fmla="val 24757"/>
            </a:avLst>
          </a:prstGeom>
          <a:noFill/>
          <a:ln w="9525" cap="flat" cmpd="sng" algn="ctr">
            <a:solidFill>
              <a:sysClr val="windowText" lastClr="000000"/>
            </a:solidFill>
            <a:prstDash val="solid"/>
            <a:tailEnd type="arrow"/>
          </a:ln>
          <a:effectLst/>
        </p:spPr>
      </p:cxnSp>
      <p:cxnSp>
        <p:nvCxnSpPr>
          <p:cNvPr id="49" name="Elbow Connector 48"/>
          <p:cNvCxnSpPr>
            <a:stCxn id="43" idx="1"/>
            <a:endCxn id="47" idx="1"/>
          </p:cNvCxnSpPr>
          <p:nvPr/>
        </p:nvCxnSpPr>
        <p:spPr>
          <a:xfrm rot="10800000" flipH="1" flipV="1">
            <a:off x="89506" y="478396"/>
            <a:ext cx="348829" cy="857754"/>
          </a:xfrm>
          <a:prstGeom prst="bentConnector3">
            <a:avLst>
              <a:gd name="adj1" fmla="val 24757"/>
            </a:avLst>
          </a:prstGeom>
          <a:noFill/>
          <a:ln w="9525" cap="flat" cmpd="sng" algn="ctr">
            <a:solidFill>
              <a:sysClr val="windowText" lastClr="000000"/>
            </a:solidFill>
            <a:prstDash val="solid"/>
            <a:tailEnd type="arrow"/>
          </a:ln>
          <a:effectLst/>
        </p:spPr>
      </p:cxnSp>
      <p:cxnSp>
        <p:nvCxnSpPr>
          <p:cNvPr id="50" name="Elbow Connector 49"/>
          <p:cNvCxnSpPr>
            <a:stCxn id="43" idx="1"/>
            <a:endCxn id="54" idx="1"/>
          </p:cNvCxnSpPr>
          <p:nvPr/>
        </p:nvCxnSpPr>
        <p:spPr>
          <a:xfrm rot="10800000" flipH="1" flipV="1">
            <a:off x="89507" y="478395"/>
            <a:ext cx="337468" cy="1147711"/>
          </a:xfrm>
          <a:prstGeom prst="bentConnector3">
            <a:avLst>
              <a:gd name="adj1" fmla="val 25590"/>
            </a:avLst>
          </a:prstGeom>
          <a:noFill/>
          <a:ln w="9525" cap="flat" cmpd="sng" algn="ctr">
            <a:solidFill>
              <a:sysClr val="windowText" lastClr="000000"/>
            </a:solidFill>
            <a:prstDash val="solid"/>
            <a:tailEnd type="arrow"/>
          </a:ln>
          <a:effectLst/>
        </p:spPr>
      </p:cxnSp>
      <p:sp>
        <p:nvSpPr>
          <p:cNvPr id="51" name="Rectangle 50"/>
          <p:cNvSpPr/>
          <p:nvPr/>
        </p:nvSpPr>
        <p:spPr>
          <a:xfrm>
            <a:off x="2331426" y="639349"/>
            <a:ext cx="864000" cy="234000"/>
          </a:xfrm>
          <a:prstGeom prst="rect">
            <a:avLst/>
          </a:prstGeom>
          <a:solidFill>
            <a:schemeClr val="tx1">
              <a:lumMod val="60000"/>
              <a:lumOff val="40000"/>
            </a:schemeClr>
          </a:solidFill>
          <a:ln w="25400" cap="flat"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rPr>
              <a:t>IP 3, 7</a:t>
            </a:r>
          </a:p>
        </p:txBody>
      </p:sp>
      <p:sp>
        <p:nvSpPr>
          <p:cNvPr id="52" name="Rectangle 51"/>
          <p:cNvSpPr/>
          <p:nvPr/>
        </p:nvSpPr>
        <p:spPr>
          <a:xfrm>
            <a:off x="2331426" y="935822"/>
            <a:ext cx="864000" cy="234000"/>
          </a:xfrm>
          <a:prstGeom prst="rect">
            <a:avLst/>
          </a:prstGeom>
          <a:solidFill>
            <a:schemeClr val="tx1">
              <a:lumMod val="60000"/>
              <a:lumOff val="40000"/>
            </a:schemeClr>
          </a:solidFill>
          <a:ln w="25400" cap="flat"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rPr>
              <a:t>IP 3 ,7</a:t>
            </a:r>
          </a:p>
        </p:txBody>
      </p:sp>
      <p:sp>
        <p:nvSpPr>
          <p:cNvPr id="53" name="Rectangle 52"/>
          <p:cNvSpPr/>
          <p:nvPr/>
        </p:nvSpPr>
        <p:spPr>
          <a:xfrm>
            <a:off x="2329159" y="1219150"/>
            <a:ext cx="864000" cy="234000"/>
          </a:xfrm>
          <a:prstGeom prst="rect">
            <a:avLst/>
          </a:prstGeom>
          <a:solidFill>
            <a:schemeClr val="tx1">
              <a:lumMod val="60000"/>
              <a:lumOff val="40000"/>
            </a:schemeClr>
          </a:solidFill>
          <a:ln w="25400" cap="flat"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rPr>
              <a:t>IP 3, 7</a:t>
            </a:r>
          </a:p>
        </p:txBody>
      </p:sp>
      <p:sp>
        <p:nvSpPr>
          <p:cNvPr id="54" name="Rectangle 53"/>
          <p:cNvSpPr/>
          <p:nvPr/>
        </p:nvSpPr>
        <p:spPr>
          <a:xfrm>
            <a:off x="426975" y="1509107"/>
            <a:ext cx="1899316" cy="234000"/>
          </a:xfrm>
          <a:prstGeom prst="rect">
            <a:avLst/>
          </a:prstGeom>
          <a:solidFill>
            <a:srgbClr val="1F497D">
              <a:lumMod val="40000"/>
              <a:lumOff val="60000"/>
            </a:srgbClr>
          </a:solidFill>
          <a:ln w="25400" cap="flat" cmpd="sng" algn="ctr">
            <a:noFill/>
            <a:prstDash val="solid"/>
          </a:ln>
          <a:effectLst/>
        </p:spPr>
        <p:txBody>
          <a:bodyPr rtlCol="0" anchor="ctr"/>
          <a:lstStyle/>
          <a:p>
            <a:pPr algn="ctr"/>
            <a:r>
              <a:rPr lang="en-GB" sz="1200" b="1" kern="0" dirty="0">
                <a:solidFill>
                  <a:srgbClr val="FFFFFF"/>
                </a:solidFill>
                <a:latin typeface="Times New Roman" panose="02020603050405020304" pitchFamily="18" charset="0"/>
                <a:cs typeface="Times New Roman" panose="02020603050405020304" pitchFamily="18" charset="0"/>
              </a:rPr>
              <a:t>TCSP</a:t>
            </a:r>
          </a:p>
        </p:txBody>
      </p:sp>
      <p:sp>
        <p:nvSpPr>
          <p:cNvPr id="55" name="Rectangle 54"/>
          <p:cNvSpPr/>
          <p:nvPr/>
        </p:nvSpPr>
        <p:spPr>
          <a:xfrm>
            <a:off x="2326290" y="1510151"/>
            <a:ext cx="864000" cy="234000"/>
          </a:xfrm>
          <a:prstGeom prst="rect">
            <a:avLst/>
          </a:prstGeom>
          <a:solidFill>
            <a:schemeClr val="tx1">
              <a:lumMod val="60000"/>
              <a:lumOff val="40000"/>
            </a:schemeClr>
          </a:solidFill>
          <a:ln w="25400" cap="flat"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rPr>
              <a:t>IP 6</a:t>
            </a:r>
          </a:p>
        </p:txBody>
      </p:sp>
      <p:sp>
        <p:nvSpPr>
          <p:cNvPr id="56" name="Rectangle 55"/>
          <p:cNvSpPr/>
          <p:nvPr/>
        </p:nvSpPr>
        <p:spPr>
          <a:xfrm>
            <a:off x="5162754" y="4040751"/>
            <a:ext cx="525744" cy="401334"/>
          </a:xfrm>
          <a:prstGeom prst="rect">
            <a:avLst/>
          </a:prstGeom>
          <a:solidFill>
            <a:schemeClr val="bg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CB</a:t>
            </a:r>
          </a:p>
        </p:txBody>
      </p:sp>
      <p:sp>
        <p:nvSpPr>
          <p:cNvPr id="57" name="Rectangle 56"/>
          <p:cNvSpPr/>
          <p:nvPr/>
        </p:nvSpPr>
        <p:spPr>
          <a:xfrm>
            <a:off x="6639148" y="3673013"/>
            <a:ext cx="1297173" cy="252000"/>
          </a:xfrm>
          <a:prstGeom prst="rect">
            <a:avLst/>
          </a:prstGeom>
          <a:solidFill>
            <a:sysClr val="windowText" lastClr="000000">
              <a:lumMod val="75000"/>
            </a:sysClr>
          </a:solidFill>
          <a:ln w="25400" cap="flat"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err="1" smtClean="0">
                <a:ln>
                  <a:noFill/>
                </a:ln>
                <a:solidFill>
                  <a:prstClr val="white"/>
                </a:solidFill>
                <a:effectLst/>
                <a:uLnTx/>
                <a:uFillTx/>
                <a:latin typeface="Times New Roman" panose="02020603050405020304" pitchFamily="18" charset="0"/>
                <a:ea typeface="+mn-ea"/>
                <a:cs typeface="Times New Roman" panose="02020603050405020304" pitchFamily="18" charset="0"/>
              </a:rPr>
              <a:t>Cryoplant</a:t>
            </a:r>
            <a:endParaRPr kumimoji="0" lang="en-GB" sz="1400" b="1" i="0" u="none" strike="noStrike" kern="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endParaRPr>
          </a:p>
        </p:txBody>
      </p:sp>
      <p:sp>
        <p:nvSpPr>
          <p:cNvPr id="58" name="Rectangle 57"/>
          <p:cNvSpPr/>
          <p:nvPr/>
        </p:nvSpPr>
        <p:spPr>
          <a:xfrm>
            <a:off x="7754164" y="3673013"/>
            <a:ext cx="678302" cy="252000"/>
          </a:xfrm>
          <a:prstGeom prst="rect">
            <a:avLst/>
          </a:prstGeom>
          <a:solidFill>
            <a:schemeClr val="tx1">
              <a:lumMod val="60000"/>
              <a:lumOff val="40000"/>
            </a:schemeClr>
          </a:solidFill>
          <a:ln w="25400" cap="flat"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rPr>
              <a:t>IP 4</a:t>
            </a:r>
          </a:p>
        </p:txBody>
      </p:sp>
      <p:sp>
        <p:nvSpPr>
          <p:cNvPr id="59" name="Rectangle 58"/>
          <p:cNvSpPr/>
          <p:nvPr/>
        </p:nvSpPr>
        <p:spPr>
          <a:xfrm>
            <a:off x="6662314" y="4047215"/>
            <a:ext cx="1790088" cy="399789"/>
          </a:xfrm>
          <a:prstGeom prst="rect">
            <a:avLst/>
          </a:prstGeom>
          <a:solidFill>
            <a:schemeClr val="bg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Warm compressor and other surface eq.</a:t>
            </a:r>
          </a:p>
        </p:txBody>
      </p:sp>
      <p:cxnSp>
        <p:nvCxnSpPr>
          <p:cNvPr id="60" name="Elbow Connector 59"/>
          <p:cNvCxnSpPr>
            <a:stCxn id="57" idx="2"/>
            <a:endCxn id="59" idx="0"/>
          </p:cNvCxnSpPr>
          <p:nvPr/>
        </p:nvCxnSpPr>
        <p:spPr>
          <a:xfrm rot="16200000" flipH="1">
            <a:off x="7361445" y="3851302"/>
            <a:ext cx="122202" cy="269623"/>
          </a:xfrm>
          <a:prstGeom prst="bentConnector3">
            <a:avLst>
              <a:gd name="adj1" fmla="val 50000"/>
            </a:avLst>
          </a:prstGeom>
          <a:noFill/>
          <a:ln w="9525" cap="flat" cmpd="sng" algn="ctr">
            <a:solidFill>
              <a:srgbClr val="1F497D"/>
            </a:solidFill>
            <a:prstDash val="solid"/>
            <a:tailEnd type="arrow"/>
          </a:ln>
          <a:effectLst/>
        </p:spPr>
      </p:cxnSp>
      <p:sp>
        <p:nvSpPr>
          <p:cNvPr id="76" name="Rectangle 75"/>
          <p:cNvSpPr/>
          <p:nvPr/>
        </p:nvSpPr>
        <p:spPr>
          <a:xfrm>
            <a:off x="8490270" y="389752"/>
            <a:ext cx="196802" cy="5760000"/>
          </a:xfrm>
          <a:prstGeom prst="rect">
            <a:avLst/>
          </a:prstGeom>
          <a:solidFill>
            <a:srgbClr val="1F497D">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P</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I</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C</a:t>
            </a:r>
          </a:p>
        </p:txBody>
      </p:sp>
      <p:sp>
        <p:nvSpPr>
          <p:cNvPr id="77" name="Rectangle 76"/>
          <p:cNvSpPr/>
          <p:nvPr/>
        </p:nvSpPr>
        <p:spPr>
          <a:xfrm>
            <a:off x="8741663" y="389752"/>
            <a:ext cx="196803" cy="5760000"/>
          </a:xfrm>
          <a:prstGeom prst="rect">
            <a:avLst/>
          </a:prstGeom>
          <a:solidFill>
            <a:srgbClr val="1F497D">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BIS</a:t>
            </a:r>
          </a:p>
        </p:txBody>
      </p:sp>
      <p:sp>
        <p:nvSpPr>
          <p:cNvPr id="64" name="Rectangle 63"/>
          <p:cNvSpPr/>
          <p:nvPr/>
        </p:nvSpPr>
        <p:spPr>
          <a:xfrm>
            <a:off x="6512917" y="5101231"/>
            <a:ext cx="1816226" cy="1025292"/>
          </a:xfrm>
          <a:prstGeom prst="rect">
            <a:avLst/>
          </a:prstGeom>
          <a:noFill/>
          <a:ln w="28575">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5" name="Rectangle 64"/>
          <p:cNvSpPr/>
          <p:nvPr/>
        </p:nvSpPr>
        <p:spPr>
          <a:xfrm>
            <a:off x="6559883" y="5395272"/>
            <a:ext cx="1728000" cy="198422"/>
          </a:xfrm>
          <a:prstGeom prst="rect">
            <a:avLst/>
          </a:prstGeom>
          <a:solidFill>
            <a:srgbClr val="9BBB59">
              <a:lumMod val="60000"/>
              <a:lumOff val="4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smtClean="0">
                <a:ln>
                  <a:noFill/>
                </a:ln>
                <a:solidFill>
                  <a:srgbClr val="FFFFFF"/>
                </a:solidFill>
                <a:effectLst/>
                <a:uLnTx/>
                <a:uFillTx/>
                <a:latin typeface="Times New Roman" panose="02020603050405020304" pitchFamily="18" charset="0"/>
                <a:ea typeface="+mn-ea"/>
                <a:cs typeface="Times New Roman" panose="02020603050405020304" pitchFamily="18" charset="0"/>
              </a:rPr>
              <a:t>HL-Baseline </a:t>
            </a:r>
            <a:r>
              <a:rPr kumimoji="0" lang="en-GB" sz="14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&amp; LS2</a:t>
            </a:r>
          </a:p>
        </p:txBody>
      </p:sp>
      <p:sp>
        <p:nvSpPr>
          <p:cNvPr id="66" name="Rectangle 65"/>
          <p:cNvSpPr/>
          <p:nvPr/>
        </p:nvSpPr>
        <p:spPr>
          <a:xfrm>
            <a:off x="6559883" y="5140454"/>
            <a:ext cx="1728000" cy="198422"/>
          </a:xfrm>
          <a:prstGeom prst="rect">
            <a:avLst/>
          </a:prstGeom>
          <a:solidFill>
            <a:srgbClr val="1F497D">
              <a:lumMod val="40000"/>
              <a:lumOff val="60000"/>
            </a:srgbClr>
          </a:solidFill>
          <a:ln w="25400" cap="flat"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smtClean="0">
                <a:ln>
                  <a:noFill/>
                </a:ln>
                <a:solidFill>
                  <a:prstClr val="white"/>
                </a:solidFill>
                <a:effectLst/>
                <a:uLnTx/>
                <a:uFillTx/>
                <a:latin typeface="Times New Roman" panose="02020603050405020304" pitchFamily="18" charset="0"/>
                <a:ea typeface="+mn-ea"/>
                <a:cs typeface="Times New Roman" panose="02020603050405020304" pitchFamily="18" charset="0"/>
              </a:rPr>
              <a:t>HL-LHC </a:t>
            </a:r>
            <a:r>
              <a:rPr kumimoji="0" lang="en-GB" sz="1400" b="1" i="0" u="none" strike="noStrike" kern="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rPr>
              <a:t>Baseline</a:t>
            </a:r>
            <a:endParaRPr kumimoji="0" lang="en-GB" sz="1400" b="1" i="0" u="sng" strike="noStrike" kern="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endParaRPr>
          </a:p>
        </p:txBody>
      </p:sp>
      <p:sp>
        <p:nvSpPr>
          <p:cNvPr id="67" name="Rectangle 66"/>
          <p:cNvSpPr/>
          <p:nvPr/>
        </p:nvSpPr>
        <p:spPr>
          <a:xfrm>
            <a:off x="6559883" y="5647794"/>
            <a:ext cx="1728000" cy="198422"/>
          </a:xfrm>
          <a:prstGeom prst="rect">
            <a:avLst/>
          </a:prstGeom>
          <a:solidFill>
            <a:schemeClr val="accent2">
              <a:lumMod val="40000"/>
              <a:lumOff val="6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smtClean="0">
                <a:ln>
                  <a:noFill/>
                </a:ln>
                <a:solidFill>
                  <a:srgbClr val="FFFFFF"/>
                </a:solidFill>
                <a:effectLst/>
                <a:uLnTx/>
                <a:uFillTx/>
                <a:latin typeface="Times New Roman" panose="02020603050405020304" pitchFamily="18" charset="0"/>
                <a:ea typeface="+mn-ea"/>
                <a:cs typeface="Times New Roman" panose="02020603050405020304" pitchFamily="18" charset="0"/>
              </a:rPr>
              <a:t>HL-Baseline </a:t>
            </a:r>
            <a:r>
              <a:rPr kumimoji="0" lang="en-GB" sz="10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rPr>
              <a:t>but postponed</a:t>
            </a:r>
            <a:endParaRPr kumimoji="0" lang="en-GB" sz="1400" b="1" i="0" u="none" strike="noStrike" kern="0" cap="none" spc="0" normalizeH="0" baseline="0" noProof="0" dirty="0" smtClean="0">
              <a:ln>
                <a:noFill/>
              </a:ln>
              <a:solidFill>
                <a:srgbClr val="FFFFFF"/>
              </a:solidFill>
              <a:effectLst/>
              <a:uLnTx/>
              <a:uFillTx/>
              <a:latin typeface="Times New Roman" panose="02020603050405020304" pitchFamily="18" charset="0"/>
              <a:ea typeface="+mn-ea"/>
              <a:cs typeface="Times New Roman" panose="02020603050405020304" pitchFamily="18" charset="0"/>
            </a:endParaRPr>
          </a:p>
        </p:txBody>
      </p:sp>
      <p:sp>
        <p:nvSpPr>
          <p:cNvPr id="68" name="Rectangle 67"/>
          <p:cNvSpPr/>
          <p:nvPr/>
        </p:nvSpPr>
        <p:spPr>
          <a:xfrm>
            <a:off x="6557030" y="5888570"/>
            <a:ext cx="1728000" cy="198422"/>
          </a:xfrm>
          <a:prstGeom prst="rect">
            <a:avLst/>
          </a:prstGeom>
          <a:solidFill>
            <a:schemeClr val="bg2"/>
          </a:solidFill>
          <a:ln w="25400" cap="flat" cmpd="sng" algn="ctr">
            <a:noFill/>
            <a:prstDash val="solid"/>
          </a:ln>
          <a:effectLst/>
        </p:spPr>
        <p:txBody>
          <a:bodyPr rtlCol="0" anchor="ctr"/>
          <a:lstStyle/>
          <a:p>
            <a:pPr algn="ctr"/>
            <a:r>
              <a:rPr lang="fr-CH" sz="1400" b="1" kern="0" dirty="0">
                <a:solidFill>
                  <a:srgbClr val="FFFFFF"/>
                </a:solidFill>
                <a:latin typeface="Times New Roman" panose="02020603050405020304" pitchFamily="18" charset="0"/>
                <a:cs typeface="Times New Roman" panose="02020603050405020304" pitchFamily="18" charset="0"/>
              </a:rPr>
              <a:t>No Baseline</a:t>
            </a:r>
            <a:endParaRPr lang="en-GB" sz="1400" b="1" kern="0" dirty="0">
              <a:solidFill>
                <a:srgbClr val="FFFFFF"/>
              </a:solidFill>
              <a:latin typeface="Times New Roman" panose="02020603050405020304" pitchFamily="18" charset="0"/>
              <a:cs typeface="Times New Roman" panose="02020603050405020304" pitchFamily="18" charset="0"/>
            </a:endParaRPr>
          </a:p>
        </p:txBody>
      </p:sp>
      <p:sp>
        <p:nvSpPr>
          <p:cNvPr id="69" name="Rectangle 68"/>
          <p:cNvSpPr/>
          <p:nvPr/>
        </p:nvSpPr>
        <p:spPr>
          <a:xfrm>
            <a:off x="64117" y="6010839"/>
            <a:ext cx="2664000" cy="234000"/>
          </a:xfrm>
          <a:prstGeom prst="rect">
            <a:avLst/>
          </a:prstGeom>
          <a:solidFill>
            <a:srgbClr val="9BBB59">
              <a:lumMod val="60000"/>
              <a:lumOff val="40000"/>
            </a:srgbClr>
          </a:solidFill>
          <a:ln w="25400" cap="flat" cmpd="sng" algn="ctr">
            <a:noFill/>
            <a:prstDash val="solid"/>
          </a:ln>
          <a:effectLst/>
        </p:spPr>
        <p:txBody>
          <a:bodyPr rtlCol="0" anchor="ctr"/>
          <a:lstStyle/>
          <a:p>
            <a:pPr algn="ctr"/>
            <a:r>
              <a:rPr lang="en-GB" sz="1200" b="1" kern="0" dirty="0">
                <a:solidFill>
                  <a:srgbClr val="FFFFFF"/>
                </a:solidFill>
                <a:latin typeface="Times New Roman" panose="02020603050405020304" pitchFamily="18" charset="0"/>
                <a:cs typeface="Times New Roman" panose="02020603050405020304" pitchFamily="18" charset="0"/>
              </a:rPr>
              <a:t>TAXN for </a:t>
            </a:r>
            <a:r>
              <a:rPr lang="en-GB" sz="1200" b="1" kern="0" dirty="0" err="1">
                <a:solidFill>
                  <a:srgbClr val="FFFFFF"/>
                </a:solidFill>
                <a:latin typeface="Times New Roman" panose="02020603050405020304" pitchFamily="18" charset="0"/>
                <a:cs typeface="Times New Roman" panose="02020603050405020304" pitchFamily="18" charset="0"/>
              </a:rPr>
              <a:t>LHCb</a:t>
            </a:r>
            <a:endParaRPr lang="en-GB" sz="1200" b="1" kern="0" dirty="0">
              <a:solidFill>
                <a:srgbClr val="FFFFFF"/>
              </a:solidFill>
              <a:latin typeface="Times New Roman" panose="02020603050405020304" pitchFamily="18" charset="0"/>
              <a:cs typeface="Times New Roman" panose="02020603050405020304" pitchFamily="18" charset="0"/>
            </a:endParaRPr>
          </a:p>
        </p:txBody>
      </p:sp>
      <p:sp>
        <p:nvSpPr>
          <p:cNvPr id="70" name="Rectangle 69"/>
          <p:cNvSpPr/>
          <p:nvPr/>
        </p:nvSpPr>
        <p:spPr>
          <a:xfrm>
            <a:off x="2720358" y="6010839"/>
            <a:ext cx="585744" cy="234000"/>
          </a:xfrm>
          <a:prstGeom prst="rect">
            <a:avLst/>
          </a:prstGeom>
          <a:solidFill>
            <a:schemeClr val="tx1">
              <a:lumMod val="60000"/>
              <a:lumOff val="40000"/>
            </a:schemeClr>
          </a:solidFill>
          <a:ln w="25400" cap="flat" cmpd="sng" algn="ctr">
            <a:noFill/>
            <a:prstDash val="solid"/>
          </a:ln>
          <a:effectLst/>
        </p:spPr>
        <p:txBody>
          <a:bodyPr rtlCol="0" anchor="ctr"/>
          <a:lstStyle/>
          <a:p>
            <a:pPr algn="ctr" defTabSz="457200"/>
            <a:r>
              <a:rPr lang="en-GB" sz="1200" b="1" kern="0" dirty="0">
                <a:solidFill>
                  <a:prstClr val="white"/>
                </a:solidFill>
                <a:latin typeface="Times New Roman" panose="02020603050405020304" pitchFamily="18" charset="0"/>
                <a:cs typeface="Times New Roman" panose="02020603050405020304" pitchFamily="18" charset="0"/>
              </a:rPr>
              <a:t>IP 8</a:t>
            </a:r>
          </a:p>
        </p:txBody>
      </p:sp>
      <p:graphicFrame>
        <p:nvGraphicFramePr>
          <p:cNvPr id="79" name="Table 78"/>
          <p:cNvGraphicFramePr>
            <a:graphicFrameLocks noGrp="1"/>
          </p:cNvGraphicFramePr>
          <p:nvPr>
            <p:extLst>
              <p:ext uri="{D42A27DB-BD31-4B8C-83A1-F6EECF244321}">
                <p14:modId xmlns:p14="http://schemas.microsoft.com/office/powerpoint/2010/main" val="465463134"/>
              </p:ext>
            </p:extLst>
          </p:nvPr>
        </p:nvGraphicFramePr>
        <p:xfrm>
          <a:off x="104371" y="20434"/>
          <a:ext cx="8997695" cy="335280"/>
        </p:xfrm>
        <a:graphic>
          <a:graphicData uri="http://schemas.openxmlformats.org/drawingml/2006/table">
            <a:tbl>
              <a:tblPr firstRow="1" bandRow="1"/>
              <a:tblGrid>
                <a:gridCol w="3389683"/>
                <a:gridCol w="2553916"/>
                <a:gridCol w="694944"/>
                <a:gridCol w="1749244"/>
                <a:gridCol w="609908"/>
              </a:tblGrid>
              <a:tr h="0">
                <a:tc>
                  <a:txBody>
                    <a:bodyPr/>
                    <a:lstStyle>
                      <a:lvl1pPr marL="0" algn="l" rtl="0" eaLnBrk="1" latinLnBrk="0" hangingPunct="1">
                        <a:defRPr kumimoji="0" b="1" kern="1200">
                          <a:solidFill>
                            <a:schemeClr val="lt1"/>
                          </a:solidFill>
                          <a:latin typeface="Calibri"/>
                        </a:defRPr>
                      </a:lvl1pPr>
                      <a:lvl2pPr marL="457200" algn="l" rtl="0" eaLnBrk="1" latinLnBrk="0" hangingPunct="1">
                        <a:defRPr kumimoji="0" b="1" kern="1200">
                          <a:solidFill>
                            <a:schemeClr val="lt1"/>
                          </a:solidFill>
                          <a:latin typeface="Calibri"/>
                        </a:defRPr>
                      </a:lvl2pPr>
                      <a:lvl3pPr marL="914400" algn="l" rtl="0" eaLnBrk="1" latinLnBrk="0" hangingPunct="1">
                        <a:defRPr kumimoji="0" b="1" kern="1200">
                          <a:solidFill>
                            <a:schemeClr val="lt1"/>
                          </a:solidFill>
                          <a:latin typeface="Calibri"/>
                        </a:defRPr>
                      </a:lvl3pPr>
                      <a:lvl4pPr marL="1371600" algn="l" rtl="0" eaLnBrk="1" latinLnBrk="0" hangingPunct="1">
                        <a:defRPr kumimoji="0" b="1" kern="1200">
                          <a:solidFill>
                            <a:schemeClr val="lt1"/>
                          </a:solidFill>
                          <a:latin typeface="Calibri"/>
                        </a:defRPr>
                      </a:lvl4pPr>
                      <a:lvl5pPr marL="1828800" algn="l" rtl="0" eaLnBrk="1" latinLnBrk="0" hangingPunct="1">
                        <a:defRPr kumimoji="0" b="1" kern="1200">
                          <a:solidFill>
                            <a:schemeClr val="lt1"/>
                          </a:solidFill>
                          <a:latin typeface="Calibri"/>
                        </a:defRPr>
                      </a:lvl5pPr>
                      <a:lvl6pPr marL="2286000" algn="l" rtl="0" eaLnBrk="1" latinLnBrk="0" hangingPunct="1">
                        <a:defRPr kumimoji="0" b="1" kern="1200">
                          <a:solidFill>
                            <a:schemeClr val="lt1"/>
                          </a:solidFill>
                          <a:latin typeface="Calibri"/>
                        </a:defRPr>
                      </a:lvl6pPr>
                      <a:lvl7pPr marL="2743200" algn="l" rtl="0" eaLnBrk="1" latinLnBrk="0" hangingPunct="1">
                        <a:defRPr kumimoji="0" b="1" kern="1200">
                          <a:solidFill>
                            <a:schemeClr val="lt1"/>
                          </a:solidFill>
                          <a:latin typeface="Calibri"/>
                        </a:defRPr>
                      </a:lvl7pPr>
                      <a:lvl8pPr marL="3200400" algn="l" rtl="0" eaLnBrk="1" latinLnBrk="0" hangingPunct="1">
                        <a:defRPr kumimoji="0" b="1" kern="1200">
                          <a:solidFill>
                            <a:schemeClr val="lt1"/>
                          </a:solidFill>
                          <a:latin typeface="Calibri"/>
                        </a:defRPr>
                      </a:lvl8pPr>
                      <a:lvl9pPr marL="3657600" algn="l" rtl="0" eaLnBrk="1" latinLnBrk="0" hangingPunct="1">
                        <a:defRPr kumimoji="0" b="1" kern="1200">
                          <a:solidFill>
                            <a:schemeClr val="lt1"/>
                          </a:solidFill>
                          <a:latin typeface="Calibri"/>
                        </a:defRPr>
                      </a:lvl9pPr>
                    </a:lstStyle>
                    <a:p>
                      <a:r>
                        <a:rPr lang="en-GB" sz="1600" dirty="0" smtClean="0">
                          <a:latin typeface="Times New Roman" panose="02020603050405020304" pitchFamily="18" charset="0"/>
                          <a:cs typeface="Times New Roman" panose="02020603050405020304" pitchFamily="18" charset="0"/>
                        </a:rPr>
                        <a:t>Equipment</a:t>
                      </a:r>
                      <a:r>
                        <a:rPr lang="en-GB" sz="1600" baseline="0" dirty="0" smtClean="0">
                          <a:latin typeface="Times New Roman" panose="02020603050405020304" pitchFamily="18" charset="0"/>
                          <a:cs typeface="Times New Roman" panose="02020603050405020304" pitchFamily="18" charset="0"/>
                        </a:rPr>
                        <a:t> on the Beam</a:t>
                      </a:r>
                      <a:endParaRPr lang="en-GB" sz="1600" dirty="0">
                        <a:latin typeface="Times New Roman" panose="02020603050405020304" pitchFamily="18" charset="0"/>
                        <a:cs typeface="Times New Roman" panose="02020603050405020304" pitchFamily="18" charset="0"/>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1F497D"/>
                    </a:solidFill>
                  </a:tcPr>
                </a:tc>
                <a:tc>
                  <a:txBody>
                    <a:bodyPr/>
                    <a:lstStyle>
                      <a:lvl1pPr marL="0" algn="l" rtl="0" eaLnBrk="1" latinLnBrk="0" hangingPunct="1">
                        <a:defRPr kumimoji="0" b="1" kern="1200">
                          <a:solidFill>
                            <a:schemeClr val="lt1"/>
                          </a:solidFill>
                          <a:latin typeface="Calibri"/>
                        </a:defRPr>
                      </a:lvl1pPr>
                      <a:lvl2pPr marL="457200" algn="l" rtl="0" eaLnBrk="1" latinLnBrk="0" hangingPunct="1">
                        <a:defRPr kumimoji="0" b="1" kern="1200">
                          <a:solidFill>
                            <a:schemeClr val="lt1"/>
                          </a:solidFill>
                          <a:latin typeface="Calibri"/>
                        </a:defRPr>
                      </a:lvl2pPr>
                      <a:lvl3pPr marL="914400" algn="l" rtl="0" eaLnBrk="1" latinLnBrk="0" hangingPunct="1">
                        <a:defRPr kumimoji="0" b="1" kern="1200">
                          <a:solidFill>
                            <a:schemeClr val="lt1"/>
                          </a:solidFill>
                          <a:latin typeface="Calibri"/>
                        </a:defRPr>
                      </a:lvl3pPr>
                      <a:lvl4pPr marL="1371600" algn="l" rtl="0" eaLnBrk="1" latinLnBrk="0" hangingPunct="1">
                        <a:defRPr kumimoji="0" b="1" kern="1200">
                          <a:solidFill>
                            <a:schemeClr val="lt1"/>
                          </a:solidFill>
                          <a:latin typeface="Calibri"/>
                        </a:defRPr>
                      </a:lvl4pPr>
                      <a:lvl5pPr marL="1828800" algn="l" rtl="0" eaLnBrk="1" latinLnBrk="0" hangingPunct="1">
                        <a:defRPr kumimoji="0" b="1" kern="1200">
                          <a:solidFill>
                            <a:schemeClr val="lt1"/>
                          </a:solidFill>
                          <a:latin typeface="Calibri"/>
                        </a:defRPr>
                      </a:lvl5pPr>
                      <a:lvl6pPr marL="2286000" algn="l" rtl="0" eaLnBrk="1" latinLnBrk="0" hangingPunct="1">
                        <a:defRPr kumimoji="0" b="1" kern="1200">
                          <a:solidFill>
                            <a:schemeClr val="lt1"/>
                          </a:solidFill>
                          <a:latin typeface="Calibri"/>
                        </a:defRPr>
                      </a:lvl6pPr>
                      <a:lvl7pPr marL="2743200" algn="l" rtl="0" eaLnBrk="1" latinLnBrk="0" hangingPunct="1">
                        <a:defRPr kumimoji="0" b="1" kern="1200">
                          <a:solidFill>
                            <a:schemeClr val="lt1"/>
                          </a:solidFill>
                          <a:latin typeface="Calibri"/>
                        </a:defRPr>
                      </a:lvl7pPr>
                      <a:lvl8pPr marL="3200400" algn="l" rtl="0" eaLnBrk="1" latinLnBrk="0" hangingPunct="1">
                        <a:defRPr kumimoji="0" b="1" kern="1200">
                          <a:solidFill>
                            <a:schemeClr val="lt1"/>
                          </a:solidFill>
                          <a:latin typeface="Calibri"/>
                        </a:defRPr>
                      </a:lvl8pPr>
                      <a:lvl9pPr marL="3657600" algn="l" rtl="0" eaLnBrk="1" latinLnBrk="0" hangingPunct="1">
                        <a:defRPr kumimoji="0" b="1" kern="1200">
                          <a:solidFill>
                            <a:schemeClr val="lt1"/>
                          </a:solidFill>
                          <a:latin typeface="Calibri"/>
                        </a:defRPr>
                      </a:lvl9pPr>
                    </a:lstStyle>
                    <a:p>
                      <a:pPr marL="0" algn="l" rtl="0" eaLnBrk="1" latinLnBrk="0" hangingPunct="1"/>
                      <a:r>
                        <a:rPr kumimoji="0" lang="en-GB" sz="1600" b="1" kern="1200" dirty="0" smtClean="0">
                          <a:solidFill>
                            <a:schemeClr val="lt1"/>
                          </a:solidFill>
                          <a:latin typeface="Times New Roman" panose="02020603050405020304" pitchFamily="18" charset="0"/>
                          <a:ea typeface="+mn-ea"/>
                          <a:cs typeface="Times New Roman" panose="02020603050405020304" pitchFamily="18" charset="0"/>
                        </a:rPr>
                        <a:t>Tunnel equipment</a:t>
                      </a:r>
                      <a:endParaRPr kumimoji="0" lang="en-GB" sz="1600" b="1" kern="1200" dirty="0">
                        <a:solidFill>
                          <a:schemeClr val="lt1"/>
                        </a:solidFill>
                        <a:latin typeface="Times New Roman" panose="02020603050405020304" pitchFamily="18" charset="0"/>
                        <a:ea typeface="+mn-ea"/>
                        <a:cs typeface="Times New Roman" panose="02020603050405020304" pitchFamily="18" charset="0"/>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1F497D"/>
                    </a:solidFill>
                  </a:tcPr>
                </a:tc>
                <a:tc>
                  <a:txBody>
                    <a:bodyPr/>
                    <a:lstStyle>
                      <a:lvl1pPr marL="0" algn="l" rtl="0" eaLnBrk="1" latinLnBrk="0" hangingPunct="1">
                        <a:defRPr kumimoji="0" b="1" kern="1200">
                          <a:solidFill>
                            <a:schemeClr val="lt1"/>
                          </a:solidFill>
                          <a:latin typeface="Calibri"/>
                        </a:defRPr>
                      </a:lvl1pPr>
                      <a:lvl2pPr marL="457200" algn="l" rtl="0" eaLnBrk="1" latinLnBrk="0" hangingPunct="1">
                        <a:defRPr kumimoji="0" b="1" kern="1200">
                          <a:solidFill>
                            <a:schemeClr val="lt1"/>
                          </a:solidFill>
                          <a:latin typeface="Calibri"/>
                        </a:defRPr>
                      </a:lvl2pPr>
                      <a:lvl3pPr marL="914400" algn="l" rtl="0" eaLnBrk="1" latinLnBrk="0" hangingPunct="1">
                        <a:defRPr kumimoji="0" b="1" kern="1200">
                          <a:solidFill>
                            <a:schemeClr val="lt1"/>
                          </a:solidFill>
                          <a:latin typeface="Calibri"/>
                        </a:defRPr>
                      </a:lvl3pPr>
                      <a:lvl4pPr marL="1371600" algn="l" rtl="0" eaLnBrk="1" latinLnBrk="0" hangingPunct="1">
                        <a:defRPr kumimoji="0" b="1" kern="1200">
                          <a:solidFill>
                            <a:schemeClr val="lt1"/>
                          </a:solidFill>
                          <a:latin typeface="Calibri"/>
                        </a:defRPr>
                      </a:lvl4pPr>
                      <a:lvl5pPr marL="1828800" algn="l" rtl="0" eaLnBrk="1" latinLnBrk="0" hangingPunct="1">
                        <a:defRPr kumimoji="0" b="1" kern="1200">
                          <a:solidFill>
                            <a:schemeClr val="lt1"/>
                          </a:solidFill>
                          <a:latin typeface="Calibri"/>
                        </a:defRPr>
                      </a:lvl5pPr>
                      <a:lvl6pPr marL="2286000" algn="l" rtl="0" eaLnBrk="1" latinLnBrk="0" hangingPunct="1">
                        <a:defRPr kumimoji="0" b="1" kern="1200">
                          <a:solidFill>
                            <a:schemeClr val="lt1"/>
                          </a:solidFill>
                          <a:latin typeface="Calibri"/>
                        </a:defRPr>
                      </a:lvl6pPr>
                      <a:lvl7pPr marL="2743200" algn="l" rtl="0" eaLnBrk="1" latinLnBrk="0" hangingPunct="1">
                        <a:defRPr kumimoji="0" b="1" kern="1200">
                          <a:solidFill>
                            <a:schemeClr val="lt1"/>
                          </a:solidFill>
                          <a:latin typeface="Calibri"/>
                        </a:defRPr>
                      </a:lvl7pPr>
                      <a:lvl8pPr marL="3200400" algn="l" rtl="0" eaLnBrk="1" latinLnBrk="0" hangingPunct="1">
                        <a:defRPr kumimoji="0" b="1" kern="1200">
                          <a:solidFill>
                            <a:schemeClr val="lt1"/>
                          </a:solidFill>
                          <a:latin typeface="Calibri"/>
                        </a:defRPr>
                      </a:lvl8pPr>
                      <a:lvl9pPr marL="3657600" algn="l" rtl="0" eaLnBrk="1" latinLnBrk="0" hangingPunct="1">
                        <a:defRPr kumimoji="0" b="1" kern="1200">
                          <a:solidFill>
                            <a:schemeClr val="lt1"/>
                          </a:solidFill>
                          <a:latin typeface="Calibri"/>
                        </a:defRPr>
                      </a:lvl9pPr>
                    </a:lstStyle>
                    <a:p>
                      <a:r>
                        <a:rPr lang="en-GB" sz="1400" dirty="0" smtClean="0">
                          <a:latin typeface="Times New Roman" panose="02020603050405020304" pitchFamily="18" charset="0"/>
                          <a:cs typeface="Times New Roman" panose="02020603050405020304" pitchFamily="18" charset="0"/>
                        </a:rPr>
                        <a:t>Vert. J</a:t>
                      </a: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1F497D"/>
                    </a:solidFill>
                  </a:tcPr>
                </a:tc>
                <a:tc>
                  <a:txBody>
                    <a:bodyPr/>
                    <a:lstStyle>
                      <a:lvl1pPr marL="0" algn="l" rtl="0" eaLnBrk="1" latinLnBrk="0" hangingPunct="1">
                        <a:defRPr kumimoji="0" b="1" kern="1200">
                          <a:solidFill>
                            <a:schemeClr val="lt1"/>
                          </a:solidFill>
                          <a:latin typeface="Calibri"/>
                        </a:defRPr>
                      </a:lvl1pPr>
                      <a:lvl2pPr marL="457200" algn="l" rtl="0" eaLnBrk="1" latinLnBrk="0" hangingPunct="1">
                        <a:defRPr kumimoji="0" b="1" kern="1200">
                          <a:solidFill>
                            <a:schemeClr val="lt1"/>
                          </a:solidFill>
                          <a:latin typeface="Calibri"/>
                        </a:defRPr>
                      </a:lvl2pPr>
                      <a:lvl3pPr marL="914400" algn="l" rtl="0" eaLnBrk="1" latinLnBrk="0" hangingPunct="1">
                        <a:defRPr kumimoji="0" b="1" kern="1200">
                          <a:solidFill>
                            <a:schemeClr val="lt1"/>
                          </a:solidFill>
                          <a:latin typeface="Calibri"/>
                        </a:defRPr>
                      </a:lvl3pPr>
                      <a:lvl4pPr marL="1371600" algn="l" rtl="0" eaLnBrk="1" latinLnBrk="0" hangingPunct="1">
                        <a:defRPr kumimoji="0" b="1" kern="1200">
                          <a:solidFill>
                            <a:schemeClr val="lt1"/>
                          </a:solidFill>
                          <a:latin typeface="Calibri"/>
                        </a:defRPr>
                      </a:lvl4pPr>
                      <a:lvl5pPr marL="1828800" algn="l" rtl="0" eaLnBrk="1" latinLnBrk="0" hangingPunct="1">
                        <a:defRPr kumimoji="0" b="1" kern="1200">
                          <a:solidFill>
                            <a:schemeClr val="lt1"/>
                          </a:solidFill>
                          <a:latin typeface="Calibri"/>
                        </a:defRPr>
                      </a:lvl5pPr>
                      <a:lvl6pPr marL="2286000" algn="l" rtl="0" eaLnBrk="1" latinLnBrk="0" hangingPunct="1">
                        <a:defRPr kumimoji="0" b="1" kern="1200">
                          <a:solidFill>
                            <a:schemeClr val="lt1"/>
                          </a:solidFill>
                          <a:latin typeface="Calibri"/>
                        </a:defRPr>
                      </a:lvl6pPr>
                      <a:lvl7pPr marL="2743200" algn="l" rtl="0" eaLnBrk="1" latinLnBrk="0" hangingPunct="1">
                        <a:defRPr kumimoji="0" b="1" kern="1200">
                          <a:solidFill>
                            <a:schemeClr val="lt1"/>
                          </a:solidFill>
                          <a:latin typeface="Calibri"/>
                        </a:defRPr>
                      </a:lvl7pPr>
                      <a:lvl8pPr marL="3200400" algn="l" rtl="0" eaLnBrk="1" latinLnBrk="0" hangingPunct="1">
                        <a:defRPr kumimoji="0" b="1" kern="1200">
                          <a:solidFill>
                            <a:schemeClr val="lt1"/>
                          </a:solidFill>
                          <a:latin typeface="Calibri"/>
                        </a:defRPr>
                      </a:lvl8pPr>
                      <a:lvl9pPr marL="3657600" algn="l" rtl="0" eaLnBrk="1" latinLnBrk="0" hangingPunct="1">
                        <a:defRPr kumimoji="0" b="1" kern="1200">
                          <a:solidFill>
                            <a:schemeClr val="lt1"/>
                          </a:solidFill>
                          <a:latin typeface="Calibri"/>
                        </a:defRPr>
                      </a:lvl9pPr>
                    </a:lstStyle>
                    <a:p>
                      <a:r>
                        <a:rPr lang="en-GB" sz="1600" dirty="0" smtClean="0">
                          <a:latin typeface="Times New Roman" panose="02020603050405020304" pitchFamily="18" charset="0"/>
                          <a:cs typeface="Times New Roman" panose="02020603050405020304" pitchFamily="18" charset="0"/>
                        </a:rPr>
                        <a:t>Surface</a:t>
                      </a:r>
                      <a:r>
                        <a:rPr lang="en-GB" sz="1600" baseline="0" dirty="0" smtClean="0">
                          <a:latin typeface="Times New Roman" panose="02020603050405020304" pitchFamily="18" charset="0"/>
                          <a:cs typeface="Times New Roman" panose="02020603050405020304" pitchFamily="18" charset="0"/>
                        </a:rPr>
                        <a:t> Eq.</a:t>
                      </a: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1F497D"/>
                    </a:solidFill>
                  </a:tcPr>
                </a:tc>
                <a:tc>
                  <a:txBody>
                    <a:bodyPr/>
                    <a:lstStyle>
                      <a:lvl1pPr marL="0" algn="l" rtl="0" eaLnBrk="1" latinLnBrk="0" hangingPunct="1">
                        <a:defRPr kumimoji="0" b="1" kern="1200">
                          <a:solidFill>
                            <a:schemeClr val="lt1"/>
                          </a:solidFill>
                          <a:latin typeface="Calibri"/>
                        </a:defRPr>
                      </a:lvl1pPr>
                      <a:lvl2pPr marL="457200" algn="l" rtl="0" eaLnBrk="1" latinLnBrk="0" hangingPunct="1">
                        <a:defRPr kumimoji="0" b="1" kern="1200">
                          <a:solidFill>
                            <a:schemeClr val="lt1"/>
                          </a:solidFill>
                          <a:latin typeface="Calibri"/>
                        </a:defRPr>
                      </a:lvl2pPr>
                      <a:lvl3pPr marL="914400" algn="l" rtl="0" eaLnBrk="1" latinLnBrk="0" hangingPunct="1">
                        <a:defRPr kumimoji="0" b="1" kern="1200">
                          <a:solidFill>
                            <a:schemeClr val="lt1"/>
                          </a:solidFill>
                          <a:latin typeface="Calibri"/>
                        </a:defRPr>
                      </a:lvl3pPr>
                      <a:lvl4pPr marL="1371600" algn="l" rtl="0" eaLnBrk="1" latinLnBrk="0" hangingPunct="1">
                        <a:defRPr kumimoji="0" b="1" kern="1200">
                          <a:solidFill>
                            <a:schemeClr val="lt1"/>
                          </a:solidFill>
                          <a:latin typeface="Calibri"/>
                        </a:defRPr>
                      </a:lvl4pPr>
                      <a:lvl5pPr marL="1828800" algn="l" rtl="0" eaLnBrk="1" latinLnBrk="0" hangingPunct="1">
                        <a:defRPr kumimoji="0" b="1" kern="1200">
                          <a:solidFill>
                            <a:schemeClr val="lt1"/>
                          </a:solidFill>
                          <a:latin typeface="Calibri"/>
                        </a:defRPr>
                      </a:lvl5pPr>
                      <a:lvl6pPr marL="2286000" algn="l" rtl="0" eaLnBrk="1" latinLnBrk="0" hangingPunct="1">
                        <a:defRPr kumimoji="0" b="1" kern="1200">
                          <a:solidFill>
                            <a:schemeClr val="lt1"/>
                          </a:solidFill>
                          <a:latin typeface="Calibri"/>
                        </a:defRPr>
                      </a:lvl6pPr>
                      <a:lvl7pPr marL="2743200" algn="l" rtl="0" eaLnBrk="1" latinLnBrk="0" hangingPunct="1">
                        <a:defRPr kumimoji="0" b="1" kern="1200">
                          <a:solidFill>
                            <a:schemeClr val="lt1"/>
                          </a:solidFill>
                          <a:latin typeface="Calibri"/>
                        </a:defRPr>
                      </a:lvl7pPr>
                      <a:lvl8pPr marL="3200400" algn="l" rtl="0" eaLnBrk="1" latinLnBrk="0" hangingPunct="1">
                        <a:defRPr kumimoji="0" b="1" kern="1200">
                          <a:solidFill>
                            <a:schemeClr val="lt1"/>
                          </a:solidFill>
                          <a:latin typeface="Calibri"/>
                        </a:defRPr>
                      </a:lvl8pPr>
                      <a:lvl9pPr marL="3657600" algn="l" rtl="0" eaLnBrk="1" latinLnBrk="0" hangingPunct="1">
                        <a:defRPr kumimoji="0" b="1" kern="1200">
                          <a:solidFill>
                            <a:schemeClr val="lt1"/>
                          </a:solidFill>
                          <a:latin typeface="Calibri"/>
                        </a:defRPr>
                      </a:lvl9pPr>
                    </a:lstStyle>
                    <a:p>
                      <a:r>
                        <a:rPr lang="en-GB" sz="1600" b="1" kern="1200" baseline="0" dirty="0" smtClean="0">
                          <a:solidFill>
                            <a:schemeClr val="lt1"/>
                          </a:solidFill>
                          <a:latin typeface="Times New Roman" panose="02020603050405020304" pitchFamily="18" charset="0"/>
                          <a:ea typeface="+mn-ea"/>
                          <a:cs typeface="Times New Roman" panose="02020603050405020304" pitchFamily="18" charset="0"/>
                        </a:rPr>
                        <a:t>Dis.</a:t>
                      </a:r>
                      <a:endParaRPr lang="en-GB" sz="1600" b="1" kern="1200" baseline="0" dirty="0">
                        <a:solidFill>
                          <a:schemeClr val="lt1"/>
                        </a:solidFill>
                        <a:latin typeface="Times New Roman" panose="02020603050405020304" pitchFamily="18" charset="0"/>
                        <a:ea typeface="+mn-ea"/>
                        <a:cs typeface="Times New Roman" panose="02020603050405020304" pitchFamily="18" charset="0"/>
                      </a:endParaRP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1F497D"/>
                    </a:solidFill>
                  </a:tcPr>
                </a:tc>
              </a:tr>
            </a:tbl>
          </a:graphicData>
        </a:graphic>
      </p:graphicFrame>
      <p:sp>
        <p:nvSpPr>
          <p:cNvPr id="71" name="Rectangle 70"/>
          <p:cNvSpPr/>
          <p:nvPr/>
        </p:nvSpPr>
        <p:spPr>
          <a:xfrm>
            <a:off x="6624373" y="3593435"/>
            <a:ext cx="1836000" cy="895954"/>
          </a:xfrm>
          <a:prstGeom prst="rect">
            <a:avLst/>
          </a:prstGeom>
          <a:noFill/>
          <a:ln w="28575">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 name="Up-Down Arrow 1"/>
          <p:cNvSpPr/>
          <p:nvPr/>
        </p:nvSpPr>
        <p:spPr>
          <a:xfrm>
            <a:off x="7404141" y="3004451"/>
            <a:ext cx="306433" cy="551524"/>
          </a:xfrm>
          <a:prstGeom prst="upDownArrow">
            <a:avLst/>
          </a:prstGeom>
          <a:solidFill>
            <a:srgbClr val="1F497D"/>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endParaRPr lang="en-GB" sz="1400" b="1" kern="0">
              <a:solidFill>
                <a:prstClr val="white"/>
              </a:solidFill>
              <a:latin typeface="Calibri"/>
            </a:endParaRPr>
          </a:p>
        </p:txBody>
      </p:sp>
      <p:sp>
        <p:nvSpPr>
          <p:cNvPr id="73" name="Rectangle 72"/>
          <p:cNvSpPr/>
          <p:nvPr/>
        </p:nvSpPr>
        <p:spPr>
          <a:xfrm>
            <a:off x="6608439" y="2507331"/>
            <a:ext cx="1790088" cy="399789"/>
          </a:xfrm>
          <a:prstGeom prst="rect">
            <a:avLst/>
          </a:prstGeom>
          <a:solidFill>
            <a:srgbClr val="9BBB59">
              <a:lumMod val="60000"/>
              <a:lumOff val="40000"/>
            </a:srgbClr>
          </a:solidFill>
          <a:ln w="25400" cap="flat" cmpd="sng" algn="ctr">
            <a:noFill/>
            <a:prstDash val="solid"/>
          </a:ln>
          <a:effectLst/>
        </p:spPr>
        <p:txBody>
          <a:bodyPr rtlCol="0" anchor="ctr"/>
          <a:lstStyle/>
          <a:p>
            <a:pPr algn="ctr"/>
            <a:r>
              <a:rPr lang="fr-CH" sz="1400" b="1" kern="0" dirty="0" smtClean="0">
                <a:solidFill>
                  <a:srgbClr val="FFFFFF"/>
                </a:solidFill>
                <a:latin typeface="Times New Roman" panose="02020603050405020304" pitchFamily="18" charset="0"/>
                <a:cs typeface="Times New Roman" panose="02020603050405020304" pitchFamily="18" charset="0"/>
              </a:rPr>
              <a:t>New transportable </a:t>
            </a:r>
            <a:r>
              <a:rPr lang="fr-CH" sz="1400" b="1" kern="0" dirty="0" err="1" smtClean="0">
                <a:solidFill>
                  <a:srgbClr val="FFFFFF"/>
                </a:solidFill>
                <a:latin typeface="Times New Roman" panose="02020603050405020304" pitchFamily="18" charset="0"/>
                <a:cs typeface="Times New Roman" panose="02020603050405020304" pitchFamily="18" charset="0"/>
              </a:rPr>
              <a:t>refrigerator</a:t>
            </a:r>
            <a:r>
              <a:rPr lang="fr-CH" sz="1400" b="1" kern="0" dirty="0" smtClean="0">
                <a:solidFill>
                  <a:srgbClr val="FFFFFF"/>
                </a:solidFill>
                <a:latin typeface="Times New Roman" panose="02020603050405020304" pitchFamily="18" charset="0"/>
                <a:cs typeface="Times New Roman" panose="02020603050405020304" pitchFamily="18" charset="0"/>
              </a:rPr>
              <a:t> </a:t>
            </a:r>
            <a:endParaRPr lang="en-US" sz="1400" b="1" kern="0" dirty="0">
              <a:solidFill>
                <a:srgbClr val="FFFFFF"/>
              </a:solidFill>
              <a:latin typeface="Times New Roman" panose="02020603050405020304" pitchFamily="18" charset="0"/>
              <a:cs typeface="Times New Roman" panose="02020603050405020304" pitchFamily="18" charset="0"/>
            </a:endParaRPr>
          </a:p>
        </p:txBody>
      </p:sp>
      <p:sp>
        <p:nvSpPr>
          <p:cNvPr id="74" name="Rectangle 73"/>
          <p:cNvSpPr/>
          <p:nvPr/>
        </p:nvSpPr>
        <p:spPr>
          <a:xfrm>
            <a:off x="6619619" y="2037507"/>
            <a:ext cx="1790088" cy="399789"/>
          </a:xfrm>
          <a:prstGeom prst="rect">
            <a:avLst/>
          </a:prstGeom>
          <a:solidFill>
            <a:srgbClr val="9BBB59">
              <a:lumMod val="60000"/>
              <a:lumOff val="40000"/>
            </a:srgbClr>
          </a:solidFill>
          <a:ln w="25400" cap="flat" cmpd="sng" algn="ctr">
            <a:noFill/>
            <a:prstDash val="solid"/>
          </a:ln>
          <a:effectLst/>
        </p:spPr>
        <p:txBody>
          <a:bodyPr rtlCol="0" anchor="ctr"/>
          <a:lstStyle/>
          <a:p>
            <a:pPr algn="ctr"/>
            <a:r>
              <a:rPr lang="fr-CH" sz="1400" b="1" kern="0" dirty="0">
                <a:solidFill>
                  <a:srgbClr val="FFFFFF"/>
                </a:solidFill>
                <a:latin typeface="Times New Roman" panose="02020603050405020304" pitchFamily="18" charset="0"/>
                <a:cs typeface="Times New Roman" panose="02020603050405020304" pitchFamily="18" charset="0"/>
              </a:rPr>
              <a:t>Upgrade of 18kW </a:t>
            </a:r>
            <a:r>
              <a:rPr lang="en-US" sz="1400" b="1" kern="0" dirty="0">
                <a:solidFill>
                  <a:srgbClr val="FFFFFF"/>
                </a:solidFill>
                <a:latin typeface="Times New Roman" panose="02020603050405020304" pitchFamily="18" charset="0"/>
                <a:cs typeface="Times New Roman" panose="02020603050405020304" pitchFamily="18" charset="0"/>
              </a:rPr>
              <a:t>refrigerator</a:t>
            </a:r>
          </a:p>
        </p:txBody>
      </p:sp>
      <p:sp>
        <p:nvSpPr>
          <p:cNvPr id="75" name="Rectangle 74"/>
          <p:cNvSpPr/>
          <p:nvPr/>
        </p:nvSpPr>
        <p:spPr>
          <a:xfrm>
            <a:off x="6590245" y="1980174"/>
            <a:ext cx="1836000" cy="955695"/>
          </a:xfrm>
          <a:prstGeom prst="rect">
            <a:avLst/>
          </a:prstGeom>
          <a:noFill/>
          <a:ln w="28575">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8" name="Rectangle 77"/>
          <p:cNvSpPr/>
          <p:nvPr/>
        </p:nvSpPr>
        <p:spPr>
          <a:xfrm>
            <a:off x="6061530" y="2360645"/>
            <a:ext cx="678302" cy="252000"/>
          </a:xfrm>
          <a:prstGeom prst="rect">
            <a:avLst/>
          </a:prstGeom>
          <a:solidFill>
            <a:schemeClr val="tx1">
              <a:lumMod val="60000"/>
              <a:lumOff val="40000"/>
            </a:schemeClr>
          </a:solidFill>
          <a:ln w="25400" cap="flat"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rPr>
              <a:t>IP 4</a:t>
            </a:r>
          </a:p>
        </p:txBody>
      </p:sp>
      <p:sp>
        <p:nvSpPr>
          <p:cNvPr id="83" name="Multiply 82"/>
          <p:cNvSpPr/>
          <p:nvPr/>
        </p:nvSpPr>
        <p:spPr>
          <a:xfrm>
            <a:off x="371385" y="2339987"/>
            <a:ext cx="744183" cy="844838"/>
          </a:xfrm>
          <a:prstGeom prst="mathMultiply">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GB"/>
          </a:p>
        </p:txBody>
      </p:sp>
      <p:sp>
        <p:nvSpPr>
          <p:cNvPr id="84" name="Multiply 83"/>
          <p:cNvSpPr/>
          <p:nvPr/>
        </p:nvSpPr>
        <p:spPr>
          <a:xfrm>
            <a:off x="3450819" y="3758573"/>
            <a:ext cx="412988" cy="420937"/>
          </a:xfrm>
          <a:prstGeom prst="mathMultiply">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GB"/>
          </a:p>
        </p:txBody>
      </p:sp>
      <p:sp>
        <p:nvSpPr>
          <p:cNvPr id="85" name="Multiply 84"/>
          <p:cNvSpPr/>
          <p:nvPr/>
        </p:nvSpPr>
        <p:spPr>
          <a:xfrm>
            <a:off x="5031949" y="3758573"/>
            <a:ext cx="375426" cy="463665"/>
          </a:xfrm>
          <a:prstGeom prst="mathMultiply">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GB"/>
          </a:p>
        </p:txBody>
      </p:sp>
      <p:sp>
        <p:nvSpPr>
          <p:cNvPr id="80" name="Multiply 79"/>
          <p:cNvSpPr/>
          <p:nvPr/>
        </p:nvSpPr>
        <p:spPr>
          <a:xfrm>
            <a:off x="6477218" y="3903570"/>
            <a:ext cx="375426" cy="463665"/>
          </a:xfrm>
          <a:prstGeom prst="mathMultiply">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GB"/>
          </a:p>
        </p:txBody>
      </p:sp>
      <p:sp>
        <p:nvSpPr>
          <p:cNvPr id="81" name="Up-Down Arrow 80"/>
          <p:cNvSpPr/>
          <p:nvPr/>
        </p:nvSpPr>
        <p:spPr>
          <a:xfrm rot="5400000">
            <a:off x="3308809" y="2523312"/>
            <a:ext cx="216000" cy="504000"/>
          </a:xfrm>
          <a:prstGeom prst="upDownArrow">
            <a:avLst/>
          </a:prstGeom>
          <a:solidFill>
            <a:srgbClr val="1F497D"/>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endParaRPr lang="en-GB" sz="1400" b="1" kern="0">
              <a:solidFill>
                <a:prstClr val="white"/>
              </a:solidFill>
              <a:latin typeface="Calibri"/>
            </a:endParaRPr>
          </a:p>
        </p:txBody>
      </p:sp>
      <p:sp>
        <p:nvSpPr>
          <p:cNvPr id="82" name="Rectangle 81"/>
          <p:cNvSpPr/>
          <p:nvPr/>
        </p:nvSpPr>
        <p:spPr>
          <a:xfrm>
            <a:off x="3754392" y="2649030"/>
            <a:ext cx="1306969" cy="239772"/>
          </a:xfrm>
          <a:prstGeom prst="rect">
            <a:avLst/>
          </a:prstGeom>
          <a:solidFill>
            <a:srgbClr val="9BBB59">
              <a:lumMod val="60000"/>
              <a:lumOff val="40000"/>
            </a:srgbClr>
          </a:solidFill>
          <a:ln w="25400" cap="flat" cmpd="sng" algn="ctr">
            <a:noFill/>
            <a:prstDash val="solid"/>
          </a:ln>
          <a:effectLst/>
        </p:spPr>
        <p:txBody>
          <a:bodyPr rtlCol="0" anchor="ctr"/>
          <a:lstStyle/>
          <a:p>
            <a:pPr algn="ctr"/>
            <a:r>
              <a:rPr lang="fr-CH" sz="1400" b="1" kern="0" dirty="0" err="1" smtClean="0">
                <a:solidFill>
                  <a:srgbClr val="FFFFFF"/>
                </a:solidFill>
                <a:latin typeface="Times New Roman" panose="02020603050405020304" pitchFamily="18" charset="0"/>
                <a:cs typeface="Times New Roman" panose="02020603050405020304" pitchFamily="18" charset="0"/>
              </a:rPr>
              <a:t>Mask</a:t>
            </a:r>
            <a:r>
              <a:rPr lang="fr-CH" sz="1400" b="1" kern="0" dirty="0" smtClean="0">
                <a:solidFill>
                  <a:srgbClr val="FFFFFF"/>
                </a:solidFill>
                <a:latin typeface="Times New Roman" panose="02020603050405020304" pitchFamily="18" charset="0"/>
                <a:cs typeface="Times New Roman" panose="02020603050405020304" pitchFamily="18" charset="0"/>
              </a:rPr>
              <a:t> for D1</a:t>
            </a:r>
            <a:endParaRPr lang="en-US" sz="1400" b="1" kern="0" dirty="0">
              <a:solidFill>
                <a:srgbClr val="FFFFFF"/>
              </a:solidFill>
              <a:latin typeface="Times New Roman" panose="02020603050405020304" pitchFamily="18" charset="0"/>
              <a:cs typeface="Times New Roman" panose="02020603050405020304" pitchFamily="18" charset="0"/>
            </a:endParaRPr>
          </a:p>
        </p:txBody>
      </p:sp>
      <p:sp>
        <p:nvSpPr>
          <p:cNvPr id="86" name="Rectangle 85"/>
          <p:cNvSpPr/>
          <p:nvPr/>
        </p:nvSpPr>
        <p:spPr>
          <a:xfrm>
            <a:off x="3732834" y="2646295"/>
            <a:ext cx="1352090" cy="267172"/>
          </a:xfrm>
          <a:prstGeom prst="rect">
            <a:avLst/>
          </a:prstGeom>
          <a:noFill/>
          <a:ln w="28575">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0" name="Rectangle 89"/>
          <p:cNvSpPr/>
          <p:nvPr/>
        </p:nvSpPr>
        <p:spPr>
          <a:xfrm>
            <a:off x="85675" y="6290004"/>
            <a:ext cx="2628633" cy="239772"/>
          </a:xfrm>
          <a:prstGeom prst="rect">
            <a:avLst/>
          </a:prstGeom>
          <a:solidFill>
            <a:srgbClr val="9BBB59">
              <a:lumMod val="60000"/>
              <a:lumOff val="40000"/>
            </a:srgbClr>
          </a:solidFill>
          <a:ln w="25400" cap="flat" cmpd="sng" algn="ctr">
            <a:noFill/>
            <a:prstDash val="solid"/>
          </a:ln>
          <a:effectLst/>
        </p:spPr>
        <p:txBody>
          <a:bodyPr rtlCol="0" anchor="ctr"/>
          <a:lstStyle/>
          <a:p>
            <a:pPr algn="ctr"/>
            <a:r>
              <a:rPr lang="fr-CH" sz="1400" b="1" kern="0" dirty="0" err="1" smtClean="0">
                <a:solidFill>
                  <a:srgbClr val="FFFFFF"/>
                </a:solidFill>
                <a:latin typeface="Times New Roman" panose="02020603050405020304" pitchFamily="18" charset="0"/>
                <a:cs typeface="Times New Roman" panose="02020603050405020304" pitchFamily="18" charset="0"/>
              </a:rPr>
              <a:t>Mask</a:t>
            </a:r>
            <a:r>
              <a:rPr lang="fr-CH" sz="1400" b="1" kern="0" dirty="0" smtClean="0">
                <a:solidFill>
                  <a:srgbClr val="FFFFFF"/>
                </a:solidFill>
                <a:latin typeface="Times New Roman" panose="02020603050405020304" pitchFamily="18" charset="0"/>
                <a:cs typeface="Times New Roman" panose="02020603050405020304" pitchFamily="18" charset="0"/>
              </a:rPr>
              <a:t> for D1</a:t>
            </a:r>
            <a:endParaRPr lang="en-US" sz="1400" b="1" kern="0" dirty="0">
              <a:solidFill>
                <a:srgbClr val="FFFFFF"/>
              </a:solidFill>
              <a:latin typeface="Times New Roman" panose="02020603050405020304" pitchFamily="18" charset="0"/>
              <a:cs typeface="Times New Roman" panose="02020603050405020304" pitchFamily="18" charset="0"/>
            </a:endParaRPr>
          </a:p>
        </p:txBody>
      </p:sp>
      <p:sp>
        <p:nvSpPr>
          <p:cNvPr id="91" name="Rectangle 90"/>
          <p:cNvSpPr/>
          <p:nvPr/>
        </p:nvSpPr>
        <p:spPr>
          <a:xfrm>
            <a:off x="64117" y="6287269"/>
            <a:ext cx="2675113" cy="267172"/>
          </a:xfrm>
          <a:prstGeom prst="rect">
            <a:avLst/>
          </a:prstGeom>
          <a:noFill/>
          <a:ln w="28575">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2" name="Rectangle 91"/>
          <p:cNvSpPr/>
          <p:nvPr/>
        </p:nvSpPr>
        <p:spPr>
          <a:xfrm>
            <a:off x="2714308" y="6280352"/>
            <a:ext cx="585744" cy="234000"/>
          </a:xfrm>
          <a:prstGeom prst="rect">
            <a:avLst/>
          </a:prstGeom>
          <a:solidFill>
            <a:schemeClr val="tx1">
              <a:lumMod val="60000"/>
              <a:lumOff val="40000"/>
            </a:schemeClr>
          </a:solidFill>
          <a:ln w="25400" cap="flat" cmpd="sng" algn="ctr">
            <a:noFill/>
            <a:prstDash val="solid"/>
          </a:ln>
          <a:effectLst/>
        </p:spPr>
        <p:txBody>
          <a:bodyPr rtlCol="0" anchor="ctr"/>
          <a:lstStyle/>
          <a:p>
            <a:pPr algn="ctr" defTabSz="457200"/>
            <a:r>
              <a:rPr lang="en-GB" sz="1200" b="1" kern="0" dirty="0">
                <a:solidFill>
                  <a:prstClr val="white"/>
                </a:solidFill>
                <a:latin typeface="Times New Roman" panose="02020603050405020304" pitchFamily="18" charset="0"/>
                <a:cs typeface="Times New Roman" panose="02020603050405020304" pitchFamily="18" charset="0"/>
              </a:rPr>
              <a:t>IP 8</a:t>
            </a:r>
          </a:p>
        </p:txBody>
      </p:sp>
    </p:spTree>
    <p:extLst>
      <p:ext uri="{BB962C8B-B14F-4D97-AF65-F5344CB8AC3E}">
        <p14:creationId xmlns:p14="http://schemas.microsoft.com/office/powerpoint/2010/main" val="25802838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2709246"/>
            <a:ext cx="5952744" cy="1362075"/>
          </a:xfrm>
        </p:spPr>
        <p:txBody>
          <a:bodyPr>
            <a:normAutofit/>
          </a:bodyPr>
          <a:lstStyle/>
          <a:p>
            <a:r>
              <a:rPr lang="en-GB" dirty="0" smtClean="0"/>
              <a:t>LS2 INSTALLATION OVERVIEW</a:t>
            </a:r>
            <a:endParaRPr lang="en-GB" sz="2400" cap="none" dirty="0"/>
          </a:p>
        </p:txBody>
      </p:sp>
    </p:spTree>
    <p:extLst>
      <p:ext uri="{BB962C8B-B14F-4D97-AF65-F5344CB8AC3E}">
        <p14:creationId xmlns:p14="http://schemas.microsoft.com/office/powerpoint/2010/main" val="618952154"/>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_ENdept_Presentation_ArialFont copy">
  <a:themeElements>
    <a:clrScheme name="CERN">
      <a:dk1>
        <a:srgbClr val="0C377B"/>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4716</TotalTime>
  <Words>2713</Words>
  <Application>Microsoft Office PowerPoint</Application>
  <PresentationFormat>On-screen Show (4:3)</PresentationFormat>
  <Paragraphs>1365</Paragraphs>
  <Slides>32</Slides>
  <Notes>11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32</vt:i4>
      </vt:variant>
    </vt:vector>
  </HeadingPairs>
  <TitlesOfParts>
    <vt:vector size="39" baseType="lpstr">
      <vt:lpstr>Arial</vt:lpstr>
      <vt:lpstr>Calibri</vt:lpstr>
      <vt:lpstr>Times New Roman</vt:lpstr>
      <vt:lpstr>Ubuntu</vt:lpstr>
      <vt:lpstr>Ubuntu Light</vt:lpstr>
      <vt:lpstr>Wingdings</vt:lpstr>
      <vt:lpstr>CERN_ENdept_Presentation_ArialFont copy</vt:lpstr>
      <vt:lpstr>HL-LHC  ACTIVITIES DURING LS2</vt:lpstr>
      <vt:lpstr>Agenda</vt:lpstr>
      <vt:lpstr>BASELINE as of September 2014 (Chamonix Session)</vt:lpstr>
      <vt:lpstr>PowerPoint Presentation</vt:lpstr>
      <vt:lpstr>PowerPoint Presentation</vt:lpstr>
      <vt:lpstr>BASELINE TODAY, SEPTEMBER 2015</vt:lpstr>
      <vt:lpstr>PowerPoint Presentation</vt:lpstr>
      <vt:lpstr>PowerPoint Presentation</vt:lpstr>
      <vt:lpstr>LS2 INSTALLATION OVERVIEW</vt:lpstr>
      <vt:lpstr>Installation Overview for LS2</vt:lpstr>
      <vt:lpstr>LS2 INSTALLATION WORKS DETAILED BY WP</vt:lpstr>
      <vt:lpstr>WP3 – IR Magnets</vt:lpstr>
      <vt:lpstr>WP4 – Crab Cavities &amp; RF: SPS Tests</vt:lpstr>
      <vt:lpstr>WP5 – Collimation</vt:lpstr>
      <vt:lpstr>PowerPoint Presentation</vt:lpstr>
      <vt:lpstr>WP9 – Cryogenics</vt:lpstr>
      <vt:lpstr>WP 12 – Vacuum</vt:lpstr>
      <vt:lpstr>WP 12 – Vacuum</vt:lpstr>
      <vt:lpstr>WP 13 – Beam diagnostics</vt:lpstr>
      <vt:lpstr>WP 14 – Beam transfer &amp; Kickers</vt:lpstr>
      <vt:lpstr>WP 17.1 – Civil Engineering:</vt:lpstr>
      <vt:lpstr>WPs with no installation works during LS2</vt:lpstr>
      <vt:lpstr>SM18: Timeline for the different tests for HL-LHC magnets</vt:lpstr>
      <vt:lpstr>WRAP UP: SUMMARY OF ALL LS2 WORKS </vt:lpstr>
      <vt:lpstr>PowerPoint Presentation</vt:lpstr>
      <vt:lpstr>PowerPoint Presentation</vt:lpstr>
      <vt:lpstr>EXTRA SLIDES</vt:lpstr>
      <vt:lpstr>WP11 – Current baseline and options for installation:</vt:lpstr>
      <vt:lpstr>WP Interfaces</vt:lpstr>
      <vt:lpstr>WP17 Interface Matrix</vt:lpstr>
      <vt:lpstr>P1 Layout</vt:lpstr>
      <vt:lpstr>P5 Layout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Pierre Bonnal</dc:creator>
  <cp:lastModifiedBy>Paula Alvarez Lopez</cp:lastModifiedBy>
  <cp:revision>152</cp:revision>
  <cp:lastPrinted>2015-09-21T14:59:51Z</cp:lastPrinted>
  <dcterms:created xsi:type="dcterms:W3CDTF">2014-04-09T15:49:20Z</dcterms:created>
  <dcterms:modified xsi:type="dcterms:W3CDTF">2015-09-28T15:06:26Z</dcterms:modified>
</cp:coreProperties>
</file>