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6" r:id="rId9"/>
    <p:sldId id="267" r:id="rId10"/>
    <p:sldId id="264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53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9/28/2015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9/28/2015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365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02256-4583-4BCE-B52E-317021D659C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354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414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75" y="5616056"/>
            <a:ext cx="4300872" cy="89919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171504" y="6326591"/>
            <a:ext cx="2537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197CC"/>
                </a:solidFill>
              </a:rPr>
              <a:t>http://</a:t>
            </a:r>
            <a:r>
              <a:rPr lang="en-GB" sz="1200" dirty="0" err="1" smtClean="0">
                <a:solidFill>
                  <a:srgbClr val="5197CC"/>
                </a:solidFill>
              </a:rPr>
              <a:t>indico.cern.ch</a:t>
            </a:r>
            <a:r>
              <a:rPr lang="en-GB" sz="1200" dirty="0" smtClean="0">
                <a:solidFill>
                  <a:srgbClr val="5197CC"/>
                </a:solidFill>
              </a:rPr>
              <a:t>/event/436424/</a:t>
            </a:r>
            <a:endParaRPr lang="en-GB" sz="1200" dirty="0">
              <a:solidFill>
                <a:srgbClr val="5197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3493"/>
            <a:ext cx="8229600" cy="715840"/>
          </a:xfrm>
        </p:spPr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2" name="Picture 1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0" y="2971800"/>
            <a:ext cx="4300872" cy="89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1673" y="6565184"/>
            <a:ext cx="3981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L.Rossi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591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L.Rossi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75" y="6354981"/>
            <a:ext cx="1722177" cy="35967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3"/>
            <a:ext cx="7236372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767145" y="268426"/>
            <a:ext cx="1353503" cy="6566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Worksheet1.xlsx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hyperlink" Target="http://www.iconarchive.com/show/flag-icons-by-gosquared/Spain-icon.html" TargetMode="External"/><Relationship Id="rId3" Type="http://schemas.openxmlformats.org/officeDocument/2006/relationships/image" Target="../media/image7.png"/><Relationship Id="rId7" Type="http://schemas.openxmlformats.org/officeDocument/2006/relationships/hyperlink" Target="http://www.iconarchive.com/show/flag-icons-by-gosquared/Japan-icon.html" TargetMode="External"/><Relationship Id="rId12" Type="http://schemas.openxmlformats.org/officeDocument/2006/relationships/image" Target="../media/image12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6" Type="http://schemas.openxmlformats.org/officeDocument/2006/relationships/hyperlink" Target="http://www.iconarchive.com/show/flag-icons-by-gosquared/United-Kingdom-icon.html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11" Type="http://schemas.openxmlformats.org/officeDocument/2006/relationships/hyperlink" Target="http://www.iconarchive.com/show/flag-icons-by-gosquared/Italy-icon.html" TargetMode="External"/><Relationship Id="rId5" Type="http://schemas.openxmlformats.org/officeDocument/2006/relationships/hyperlink" Target="http://www.iconarchive.com/show/flag-icons-by-gosquared/United-States-icon.html" TargetMode="External"/><Relationship Id="rId15" Type="http://schemas.openxmlformats.org/officeDocument/2006/relationships/image" Target="../media/image14.pn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hyperlink" Target="http://www.iconarchive.com/show/flag-icons-by-gosquared/France-icon.html" TargetMode="External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baseline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Lucio Rossi - CERN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112" y="3007159"/>
            <a:ext cx="2968978" cy="143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uncertainty</a:t>
            </a:r>
            <a:r>
              <a:rPr lang="fr-CH" dirty="0" smtClean="0"/>
              <a:t>: 11 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 smtClean="0"/>
              <a:t>After</a:t>
            </a:r>
            <a:r>
              <a:rPr lang="fr-CH" dirty="0" smtClean="0"/>
              <a:t> C&amp;S </a:t>
            </a:r>
            <a:r>
              <a:rPr lang="fr-CH" dirty="0" err="1" smtClean="0"/>
              <a:t>Review</a:t>
            </a:r>
            <a:r>
              <a:rPr lang="fr-CH" dirty="0" smtClean="0"/>
              <a:t> of March 2015, </a:t>
            </a:r>
            <a:r>
              <a:rPr lang="fr-CH" dirty="0" err="1" smtClean="0"/>
              <a:t>revision</a:t>
            </a:r>
            <a:r>
              <a:rPr lang="fr-CH" dirty="0" smtClean="0"/>
              <a:t> of </a:t>
            </a:r>
            <a:r>
              <a:rPr lang="fr-CH" dirty="0" err="1" smtClean="0"/>
              <a:t>needs</a:t>
            </a:r>
            <a:r>
              <a:rPr lang="fr-CH" dirty="0" smtClean="0"/>
              <a:t> for 11 T in IR2 for ions.</a:t>
            </a:r>
          </a:p>
          <a:p>
            <a:pPr lvl="2"/>
            <a:r>
              <a:rPr lang="fr-CH" sz="2400" dirty="0" err="1" smtClean="0"/>
              <a:t>Collimator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Cold2Warm2Cold by-pass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put in the </a:t>
            </a:r>
            <a:r>
              <a:rPr lang="fr-CH" sz="2400" dirty="0" err="1" smtClean="0"/>
              <a:t>connection</a:t>
            </a:r>
            <a:r>
              <a:rPr lang="fr-CH" sz="2400" dirty="0" smtClean="0"/>
              <a:t> cryostat</a:t>
            </a:r>
          </a:p>
          <a:p>
            <a:pPr lvl="2"/>
            <a:r>
              <a:rPr lang="fr-CH" sz="2400" dirty="0" err="1" smtClean="0"/>
              <a:t>However</a:t>
            </a:r>
            <a:r>
              <a:rPr lang="fr-CH" sz="2400" dirty="0" smtClean="0"/>
              <a:t>, </a:t>
            </a:r>
            <a:r>
              <a:rPr lang="fr-CH" sz="2400" dirty="0" err="1" smtClean="0"/>
              <a:t>pending</a:t>
            </a:r>
            <a:r>
              <a:rPr lang="fr-CH" sz="2400" dirty="0" smtClean="0"/>
              <a:t> a </a:t>
            </a:r>
            <a:r>
              <a:rPr lang="fr-CH" sz="2400" dirty="0" err="1" smtClean="0"/>
              <a:t>quench</a:t>
            </a:r>
            <a:r>
              <a:rPr lang="fr-CH" sz="2400" dirty="0" smtClean="0"/>
              <a:t> test </a:t>
            </a:r>
            <a:r>
              <a:rPr lang="fr-CH" sz="2400" dirty="0" err="1" smtClean="0"/>
              <a:t>with</a:t>
            </a:r>
            <a:r>
              <a:rPr lang="fr-CH" sz="2400" dirty="0" smtClean="0"/>
              <a:t> ions (not </a:t>
            </a:r>
            <a:r>
              <a:rPr lang="fr-CH" sz="2400" dirty="0" err="1" smtClean="0"/>
              <a:t>done</a:t>
            </a:r>
            <a:r>
              <a:rPr lang="fr-CH" sz="2400" dirty="0" smtClean="0"/>
              <a:t> in Run1) and </a:t>
            </a:r>
            <a:r>
              <a:rPr lang="fr-CH" sz="2400" dirty="0" err="1" smtClean="0"/>
              <a:t>pending</a:t>
            </a:r>
            <a:r>
              <a:rPr lang="fr-CH" sz="2400" dirty="0" smtClean="0"/>
              <a:t> a  </a:t>
            </a:r>
            <a:r>
              <a:rPr lang="fr-CH" sz="2400" dirty="0" err="1" smtClean="0"/>
              <a:t>quench</a:t>
            </a:r>
            <a:r>
              <a:rPr lang="fr-CH" sz="2400" dirty="0" smtClean="0"/>
              <a:t> test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prpton</a:t>
            </a:r>
            <a:r>
              <a:rPr lang="fr-CH" sz="2400" dirty="0" smtClean="0"/>
              <a:t> at high </a:t>
            </a:r>
            <a:r>
              <a:rPr lang="fr-CH" sz="2400" dirty="0" err="1" smtClean="0"/>
              <a:t>energy</a:t>
            </a:r>
            <a:r>
              <a:rPr lang="fr-CH" sz="2400" dirty="0" smtClean="0"/>
              <a:t> for P7 (</a:t>
            </a:r>
            <a:r>
              <a:rPr lang="fr-CH" sz="2400" dirty="0" err="1" smtClean="0"/>
              <a:t>where</a:t>
            </a:r>
            <a:r>
              <a:rPr lang="fr-CH" sz="2400" dirty="0" smtClean="0"/>
              <a:t> </a:t>
            </a:r>
            <a:r>
              <a:rPr lang="fr-CH" sz="2400" dirty="0" err="1" smtClean="0"/>
              <a:t>also</a:t>
            </a:r>
            <a:r>
              <a:rPr lang="fr-CH" sz="2400" dirty="0" smtClean="0"/>
              <a:t> </a:t>
            </a:r>
            <a:r>
              <a:rPr lang="fr-CH" sz="2400" dirty="0" err="1" smtClean="0"/>
              <a:t>there</a:t>
            </a:r>
            <a:r>
              <a:rPr lang="fr-CH" sz="2400" dirty="0" smtClean="0"/>
              <a:t> si </a:t>
            </a:r>
            <a:r>
              <a:rPr lang="fr-CH" sz="2400" dirty="0" err="1" smtClean="0"/>
              <a:t>uncertainty</a:t>
            </a:r>
            <a:r>
              <a:rPr lang="fr-CH" sz="2400" dirty="0" smtClean="0"/>
              <a:t> if the 11 T are </a:t>
            </a:r>
            <a:r>
              <a:rPr lang="fr-CH" sz="2400" dirty="0" err="1" smtClean="0"/>
              <a:t>need</a:t>
            </a:r>
            <a:r>
              <a:rPr lang="fr-CH" sz="2400" dirty="0" smtClean="0"/>
              <a:t> </a:t>
            </a:r>
            <a:r>
              <a:rPr lang="fr-CH" sz="2400" dirty="0" err="1" smtClean="0"/>
              <a:t>before</a:t>
            </a:r>
            <a:r>
              <a:rPr lang="fr-CH" sz="2400" dirty="0" smtClean="0"/>
              <a:t> LS3 or not).</a:t>
            </a:r>
          </a:p>
          <a:p>
            <a:r>
              <a:rPr lang="fr-CH" sz="2400" dirty="0" err="1" smtClean="0"/>
              <a:t>We</a:t>
            </a:r>
            <a:r>
              <a:rPr lang="fr-CH" sz="2400" dirty="0" smtClean="0"/>
              <a:t> </a:t>
            </a:r>
            <a:r>
              <a:rPr lang="fr-CH" sz="2400" dirty="0" err="1" smtClean="0"/>
              <a:t>ask</a:t>
            </a:r>
            <a:r>
              <a:rPr lang="fr-CH" sz="2400" dirty="0" smtClean="0"/>
              <a:t> to </a:t>
            </a:r>
            <a:r>
              <a:rPr lang="fr-CH" sz="2400" dirty="0" err="1" smtClean="0"/>
              <a:t>keep</a:t>
            </a:r>
            <a:r>
              <a:rPr lang="fr-CH" sz="2400" dirty="0" smtClean="0"/>
              <a:t> open the </a:t>
            </a:r>
            <a:r>
              <a:rPr lang="fr-CH" sz="2400" dirty="0" err="1" smtClean="0"/>
              <a:t>possibilty</a:t>
            </a:r>
            <a:r>
              <a:rPr lang="fr-CH" sz="2400" dirty="0" smtClean="0"/>
              <a:t> to </a:t>
            </a:r>
            <a:r>
              <a:rPr lang="fr-CH" sz="2400" dirty="0" err="1" smtClean="0"/>
              <a:t>install</a:t>
            </a:r>
            <a:r>
              <a:rPr lang="fr-CH" sz="2400" dirty="0" smtClean="0"/>
              <a:t> 2 </a:t>
            </a:r>
            <a:r>
              <a:rPr lang="fr-CH" sz="2400" dirty="0" err="1" smtClean="0"/>
              <a:t>units</a:t>
            </a:r>
            <a:r>
              <a:rPr lang="fr-CH" sz="2400" dirty="0" smtClean="0"/>
              <a:t> of 11 T </a:t>
            </a:r>
            <a:r>
              <a:rPr lang="fr-CH" sz="2400" dirty="0" err="1" smtClean="0"/>
              <a:t>around</a:t>
            </a:r>
            <a:r>
              <a:rPr lang="fr-CH" sz="2400" dirty="0" smtClean="0"/>
              <a:t> P2 or P7 </a:t>
            </a:r>
            <a:r>
              <a:rPr lang="fr-CH" sz="2400" b="1" dirty="0" smtClean="0"/>
              <a:t>in case of </a:t>
            </a:r>
            <a:r>
              <a:rPr lang="fr-CH" sz="2400" b="1" dirty="0" err="1" smtClean="0"/>
              <a:t>need</a:t>
            </a:r>
            <a:r>
              <a:rPr lang="fr-CH" sz="2400" b="1" dirty="0" smtClean="0"/>
              <a:t> </a:t>
            </a:r>
            <a:r>
              <a:rPr lang="fr-CH" sz="2400" dirty="0" smtClean="0"/>
              <a:t>in the second part of LS2. </a:t>
            </a:r>
          </a:p>
          <a:p>
            <a:r>
              <a:rPr lang="fr-CH" sz="2400" dirty="0" smtClean="0"/>
              <a:t>The issue </a:t>
            </a:r>
            <a:r>
              <a:rPr lang="fr-CH" sz="2400" dirty="0" err="1" smtClean="0"/>
              <a:t>will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defined</a:t>
            </a:r>
            <a:r>
              <a:rPr lang="fr-CH" sz="2400" dirty="0" smtClean="0"/>
              <a:t> at Chamonix 2016 or in </a:t>
            </a:r>
            <a:r>
              <a:rPr lang="fr-CH" sz="2400" dirty="0" err="1" smtClean="0"/>
              <a:t>Spring</a:t>
            </a:r>
            <a:r>
              <a:rPr lang="fr-CH" sz="2400" dirty="0" smtClean="0"/>
              <a:t> 2016 at </a:t>
            </a:r>
            <a:r>
              <a:rPr lang="fr-CH" sz="2400" dirty="0" err="1" smtClean="0"/>
              <a:t>latest</a:t>
            </a:r>
            <a:r>
              <a:rPr lang="fr-CH" sz="2400" dirty="0" smtClean="0"/>
              <a:t>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98760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16089" y="4214813"/>
            <a:ext cx="8445139" cy="1609725"/>
          </a:xfrm>
        </p:spPr>
        <p:txBody>
          <a:bodyPr/>
          <a:lstStyle/>
          <a:p>
            <a:r>
              <a:rPr lang="fr-CH" dirty="0" smtClean="0"/>
              <a:t>More </a:t>
            </a:r>
            <a:r>
              <a:rPr lang="fr-CH" dirty="0" err="1" smtClean="0"/>
              <a:t>material</a:t>
            </a:r>
            <a:r>
              <a:rPr lang="fr-CH" dirty="0" smtClean="0"/>
              <a:t> and </a:t>
            </a:r>
            <a:r>
              <a:rPr lang="fr-CH" dirty="0" smtClean="0"/>
              <a:t>plan</a:t>
            </a:r>
            <a:r>
              <a:rPr lang="fr-CH" dirty="0" smtClean="0"/>
              <a:t> </a:t>
            </a:r>
            <a:r>
              <a:rPr lang="fr-CH" dirty="0" smtClean="0"/>
              <a:t>in </a:t>
            </a:r>
            <a:r>
              <a:rPr lang="fr-CH" dirty="0" err="1" smtClean="0"/>
              <a:t>Paula’s</a:t>
            </a:r>
            <a:r>
              <a:rPr lang="fr-CH" dirty="0" smtClean="0"/>
              <a:t> </a:t>
            </a:r>
            <a:r>
              <a:rPr lang="fr-CH" dirty="0" err="1" smtClean="0"/>
              <a:t>presentation</a:t>
            </a:r>
            <a:r>
              <a:rPr lang="fr-CH" dirty="0" smtClean="0"/>
              <a:t>!</a:t>
            </a:r>
          </a:p>
          <a:p>
            <a:r>
              <a:rPr lang="fr-CH" dirty="0" err="1" smtClean="0"/>
              <a:t>Thanks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7303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Goals of HL-LHC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3900" y="1179493"/>
            <a:ext cx="7704856" cy="3508653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main objective of HiLumi LHC Design Study is to determine a hardware configuration and a set of beam parameters that will allow the LHC to reach the following targets: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peak luminosity of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5×10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levelling,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allowing: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 integrated luminosity of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250 fb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 year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enabling the goal of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3000 fb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 luminosity is more than ten times the luminosity reach of the first 10 years of the LHC lifetime.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3900" y="4987416"/>
            <a:ext cx="7704856" cy="1138773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Concept of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ultimate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performance (Oct.2013, ECFA &amp; RLIUP)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defined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fr-CH" sz="2400" b="1" i="0" u="none" strike="noStrike" kern="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peak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 7.5 10</a:t>
            </a:r>
            <a:r>
              <a:rPr kumimoji="0" lang="fr-CH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34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cm</a:t>
            </a:r>
            <a:r>
              <a:rPr kumimoji="0" lang="fr-CH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-2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s</a:t>
            </a:r>
            <a:r>
              <a:rPr kumimoji="0" lang="fr-CH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-1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 and   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Int. L  4000 fb</a:t>
            </a:r>
            <a:r>
              <a:rPr kumimoji="0" lang="fr-CH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-1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LHC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should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not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be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the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limit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,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would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Physics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require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more…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0" y="1189039"/>
            <a:ext cx="8934735" cy="537614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b="1" dirty="0" smtClean="0"/>
              <a:t>Nomina</a:t>
            </a:r>
            <a:r>
              <a:rPr lang="fr-CH" dirty="0" smtClean="0"/>
              <a:t>l upgrade </a:t>
            </a:r>
            <a:r>
              <a:rPr lang="fr-CH" dirty="0" err="1" smtClean="0"/>
              <a:t>parameters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3000 fb</a:t>
            </a:r>
            <a:r>
              <a:rPr lang="fr-CH" baseline="30000" dirty="0" smtClean="0"/>
              <a:t>-1</a:t>
            </a:r>
            <a:r>
              <a:rPr lang="fr-CH" dirty="0" smtClean="0"/>
              <a:t> </a:t>
            </a:r>
            <a:r>
              <a:rPr lang="fr-CH" b="1" dirty="0" err="1" smtClean="0"/>
              <a:t>would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reached</a:t>
            </a:r>
            <a:r>
              <a:rPr lang="fr-CH" b="1" dirty="0" smtClean="0"/>
              <a:t> in 2038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L.Rossi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822830" y="5765567"/>
            <a:ext cx="2120462" cy="954107"/>
          </a:xfrm>
          <a:prstGeom prst="rect">
            <a:avLst/>
          </a:prstGeom>
          <a:solidFill>
            <a:srgbClr val="284579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b="1" i="1" dirty="0" smtClean="0"/>
              <a:t>Nominal </a:t>
            </a:r>
            <a:r>
              <a:rPr lang="fr-CH" sz="1400" b="1" i="1" dirty="0" err="1" smtClean="0"/>
              <a:t>lumi</a:t>
            </a:r>
            <a:r>
              <a:rPr lang="fr-CH" sz="1400" b="1" i="1" dirty="0"/>
              <a:t> </a:t>
            </a:r>
            <a:r>
              <a:rPr lang="fr-CH" sz="1400" b="1" i="1" dirty="0" err="1" smtClean="0"/>
              <a:t>paramters</a:t>
            </a:r>
            <a:endParaRPr lang="fr-CH" sz="1400" b="1" dirty="0" smtClean="0"/>
          </a:p>
          <a:p>
            <a:pPr marL="285750" indent="-285750">
              <a:buFontTx/>
              <a:buChar char="-"/>
            </a:pPr>
            <a:r>
              <a:rPr lang="fr-CH" sz="1400" b="1" i="1" dirty="0" smtClean="0"/>
              <a:t>L = 5 </a:t>
            </a:r>
            <a:r>
              <a:rPr lang="fr-CH" sz="1400" b="1" i="1" dirty="0" smtClean="0">
                <a:sym typeface="Symbol" panose="05050102010706020507" pitchFamily="18" charset="2"/>
              </a:rPr>
              <a:t> 10</a:t>
            </a:r>
            <a:r>
              <a:rPr lang="fr-CH" sz="1400" b="1" i="1" baseline="30000" dirty="0" smtClean="0">
                <a:sym typeface="Symbol" panose="05050102010706020507" pitchFamily="18" charset="2"/>
              </a:rPr>
              <a:t>34</a:t>
            </a:r>
            <a:r>
              <a:rPr lang="fr-CH" sz="1400" b="1" i="1" dirty="0" smtClean="0">
                <a:sym typeface="Symbol" panose="05050102010706020507" pitchFamily="18" charset="2"/>
              </a:rPr>
              <a:t> cm</a:t>
            </a:r>
            <a:r>
              <a:rPr lang="fr-CH" sz="1400" b="1" i="1" baseline="30000" dirty="0" smtClean="0">
                <a:sym typeface="Symbol" panose="05050102010706020507" pitchFamily="18" charset="2"/>
              </a:rPr>
              <a:t>-2</a:t>
            </a:r>
            <a:r>
              <a:rPr lang="fr-CH" sz="1400" b="1" i="1" dirty="0" smtClean="0">
                <a:sym typeface="Symbol" panose="05050102010706020507" pitchFamily="18" charset="2"/>
              </a:rPr>
              <a:t>s</a:t>
            </a:r>
            <a:r>
              <a:rPr lang="fr-CH" sz="1400" b="1" i="1" baseline="30000" dirty="0" smtClean="0">
                <a:sym typeface="Symbol" panose="05050102010706020507" pitchFamily="18" charset="2"/>
              </a:rPr>
              <a:t>-1</a:t>
            </a:r>
          </a:p>
          <a:p>
            <a:pPr marL="285750" indent="-285750">
              <a:buFontTx/>
              <a:buChar char="-"/>
            </a:pPr>
            <a:r>
              <a:rPr lang="fr-CH" sz="1400" b="1" i="1" dirty="0" smtClean="0">
                <a:sym typeface="Symbol" panose="05050102010706020507" pitchFamily="18" charset="2"/>
              </a:rPr>
              <a:t>Int. L = 3000  fb</a:t>
            </a:r>
            <a:r>
              <a:rPr lang="fr-CH" sz="1400" b="1" i="1" baseline="30000" dirty="0" smtClean="0">
                <a:sym typeface="Symbol" panose="05050102010706020507" pitchFamily="18" charset="2"/>
              </a:rPr>
              <a:t>-1</a:t>
            </a:r>
            <a:r>
              <a:rPr lang="fr-CH" sz="1400" b="1" i="1" dirty="0" smtClean="0">
                <a:sym typeface="Symbol" panose="05050102010706020507" pitchFamily="18" charset="2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fr-CH" sz="1400" b="1" i="1" dirty="0" smtClean="0">
                <a:sym typeface="Symbol" panose="05050102010706020507" pitchFamily="18" charset="2"/>
              </a:rPr>
              <a:t>Pile up   140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0368" y="5783855"/>
            <a:ext cx="3598121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b="1" dirty="0" smtClean="0"/>
              <a:t>LHC/HL-LHC </a:t>
            </a:r>
            <a:r>
              <a:rPr lang="fr-CH" sz="1400" b="1" dirty="0" err="1" smtClean="0"/>
              <a:t>luminosity</a:t>
            </a:r>
            <a:r>
              <a:rPr lang="fr-CH" sz="1400" b="1" dirty="0" smtClean="0"/>
              <a:t> by  M. Lamont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6118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8534857"/>
              </p:ext>
            </p:extLst>
          </p:nvPr>
        </p:nvGraphicFramePr>
        <p:xfrm>
          <a:off x="531637" y="152400"/>
          <a:ext cx="8464550" cy="620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4" imgW="10149867" imgH="7437120" progId="Excel.Sheet.12">
                  <p:embed/>
                </p:oleObj>
              </mc:Choice>
              <mc:Fallback>
                <p:oleObj name="Worksheet" r:id="rId4" imgW="10149867" imgH="743712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1637" y="152400"/>
                        <a:ext cx="8464550" cy="6203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>
          <a:xfrm>
            <a:off x="5322711" y="1388533"/>
            <a:ext cx="914400" cy="237066"/>
          </a:xfrm>
          <a:prstGeom prst="ellipse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5322711" y="1924756"/>
            <a:ext cx="914400" cy="237066"/>
          </a:xfrm>
          <a:prstGeom prst="ellipse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115939" y="4140553"/>
            <a:ext cx="914400" cy="237066"/>
          </a:xfrm>
          <a:prstGeom prst="ellipse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Cahngin</a:t>
            </a:r>
            <a:r>
              <a:rPr lang="fr-CH" dirty="0" smtClean="0"/>
              <a:t> IR in IP1 and IP5 </a:t>
            </a:r>
            <a:r>
              <a:rPr lang="fr-CH" dirty="0" err="1" smtClean="0"/>
              <a:t>counting</a:t>
            </a:r>
            <a:r>
              <a:rPr lang="fr-CH" dirty="0" smtClean="0"/>
              <a:t> on </a:t>
            </a:r>
            <a:r>
              <a:rPr lang="fr-CH" dirty="0" err="1" smtClean="0"/>
              <a:t>many</a:t>
            </a:r>
            <a:r>
              <a:rPr lang="fr-CH" dirty="0" smtClean="0"/>
              <a:t> In-</a:t>
            </a:r>
            <a:r>
              <a:rPr lang="fr-CH" dirty="0" err="1" smtClean="0"/>
              <a:t>kind</a:t>
            </a:r>
            <a:r>
              <a:rPr lang="fr-CH" dirty="0" smtClean="0"/>
              <a:t> contributions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L.Rossi</a:t>
            </a:r>
            <a:endParaRPr lang="en-GB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36" y="1319666"/>
            <a:ext cx="8748465" cy="24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00" y="3916841"/>
            <a:ext cx="5579293" cy="194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4" descr="United States icon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630" y="25794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4" descr="United States icon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905" y="221366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4" descr="United States icon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86" y="456478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6" descr="Japan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09" y="195339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0" descr="France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42" y="4485015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4" descr="Italy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224" y="20440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2" descr="Spain icon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904" y="210261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190" y="2443980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223" y="232141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619" y="270014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20" y="488269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2" descr="Spain icon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816" y="24250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05107" y="3984233"/>
            <a:ext cx="3254065" cy="1815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Q1-Q3 : R&amp;D, Design, Prototypes and in-</a:t>
            </a:r>
            <a:r>
              <a:rPr lang="fr-CH" sz="1400" dirty="0" err="1" smtClean="0"/>
              <a:t>kind</a:t>
            </a:r>
            <a:r>
              <a:rPr lang="fr-CH" sz="1400" dirty="0" smtClean="0"/>
              <a:t> </a:t>
            </a:r>
            <a:r>
              <a:rPr lang="fr-CH" sz="1400" b="1" dirty="0" smtClean="0"/>
              <a:t>USA</a:t>
            </a:r>
          </a:p>
          <a:p>
            <a:r>
              <a:rPr lang="fr-CH" sz="1400" dirty="0" smtClean="0"/>
              <a:t>D1 : </a:t>
            </a:r>
            <a:r>
              <a:rPr lang="fr-CH" sz="1400" dirty="0"/>
              <a:t>R&amp;D, Design, </a:t>
            </a:r>
            <a:r>
              <a:rPr lang="fr-CH" sz="1400" dirty="0" smtClean="0"/>
              <a:t>Prototypes </a:t>
            </a:r>
            <a:r>
              <a:rPr lang="fr-CH" sz="1400" dirty="0"/>
              <a:t>and in-</a:t>
            </a:r>
            <a:r>
              <a:rPr lang="fr-CH" sz="1400" dirty="0" err="1"/>
              <a:t>kind</a:t>
            </a:r>
            <a:r>
              <a:rPr lang="fr-CH" sz="1400" dirty="0"/>
              <a:t> </a:t>
            </a:r>
            <a:r>
              <a:rPr lang="fr-CH" sz="1400" b="1" dirty="0" smtClean="0"/>
              <a:t>JP</a:t>
            </a:r>
          </a:p>
          <a:p>
            <a:r>
              <a:rPr lang="fr-CH" sz="1400" dirty="0" smtClean="0"/>
              <a:t>MCBX : Design and Prototype </a:t>
            </a:r>
            <a:r>
              <a:rPr lang="fr-CH" sz="1400" b="1" dirty="0" smtClean="0"/>
              <a:t>ES</a:t>
            </a:r>
          </a:p>
          <a:p>
            <a:r>
              <a:rPr lang="fr-CH" sz="1400" dirty="0" smtClean="0"/>
              <a:t>HO Correctors: Design and Prototypes </a:t>
            </a:r>
            <a:r>
              <a:rPr lang="fr-CH" sz="1400" b="1" dirty="0" smtClean="0"/>
              <a:t>IT</a:t>
            </a:r>
          </a:p>
          <a:p>
            <a:r>
              <a:rPr lang="fr-CH" sz="1400" dirty="0" smtClean="0"/>
              <a:t>Q4 : Design and Prototype </a:t>
            </a:r>
            <a:r>
              <a:rPr lang="fr-CH" sz="1400" b="1" dirty="0" smtClean="0"/>
              <a:t>FR</a:t>
            </a:r>
            <a:endParaRPr lang="en-GB" sz="1400" b="1" dirty="0"/>
          </a:p>
        </p:txBody>
      </p:sp>
      <p:pic>
        <p:nvPicPr>
          <p:cNvPr id="24" name="Picture 52" descr="United Kingdom icon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21" y="464097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4" descr="Italy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303" y="47684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23102" y="5928108"/>
            <a:ext cx="3358551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CC : R&amp;D, Design and in-</a:t>
            </a:r>
            <a:r>
              <a:rPr lang="fr-CH" sz="1400" dirty="0" err="1" smtClean="0"/>
              <a:t>kind</a:t>
            </a:r>
            <a:r>
              <a:rPr lang="fr-CH" sz="1400" dirty="0" smtClean="0"/>
              <a:t>  </a:t>
            </a:r>
            <a:r>
              <a:rPr lang="fr-CH" sz="1400" b="1" dirty="0" smtClean="0"/>
              <a:t>USA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472322" y="5923225"/>
            <a:ext cx="2432785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CC : R&amp;D and Design </a:t>
            </a:r>
            <a:r>
              <a:rPr lang="fr-CH" sz="1400" b="1" dirty="0" smtClean="0"/>
              <a:t>UK</a:t>
            </a:r>
            <a:r>
              <a:rPr lang="fr-CH" sz="1400" dirty="0" smtClean="0"/>
              <a:t> </a:t>
            </a:r>
            <a:endParaRPr lang="en-GB" sz="1400" dirty="0"/>
          </a:p>
        </p:txBody>
      </p:sp>
      <p:sp>
        <p:nvSpPr>
          <p:cNvPr id="26" name="Oval 25"/>
          <p:cNvSpPr/>
          <p:nvPr/>
        </p:nvSpPr>
        <p:spPr>
          <a:xfrm>
            <a:off x="8515350" y="3402722"/>
            <a:ext cx="704850" cy="483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rtlCol="0" anchor="ctr"/>
          <a:lstStyle/>
          <a:p>
            <a:pPr algn="ctr"/>
            <a:r>
              <a:rPr lang="fr-CH" sz="1000" b="1" dirty="0" smtClean="0"/>
              <a:t>ATLAS</a:t>
            </a:r>
          </a:p>
          <a:p>
            <a:pPr algn="ctr"/>
            <a:r>
              <a:rPr lang="fr-CH" sz="1000" b="1" dirty="0" smtClean="0"/>
              <a:t>CMS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252231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010" y="274638"/>
            <a:ext cx="8938260" cy="914400"/>
          </a:xfrm>
        </p:spPr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largest</a:t>
            </a:r>
            <a:r>
              <a:rPr lang="fr-CH" dirty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 in construction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L.Rossi</a:t>
            </a:r>
            <a:endParaRPr lang="en-GB" dirty="0"/>
          </a:p>
        </p:txBody>
      </p:sp>
      <p:pic>
        <p:nvPicPr>
          <p:cNvPr id="6" name="Picture 3" descr="layout_ir5_herve"/>
          <p:cNvPicPr>
            <a:picLocks noChangeAspect="1" noChangeArrowheads="1"/>
          </p:cNvPicPr>
          <p:nvPr/>
        </p:nvPicPr>
        <p:blipFill rotWithShape="1">
          <a:blip r:embed="rId2" cstate="print"/>
          <a:srcRect t="17392"/>
          <a:stretch/>
        </p:blipFill>
        <p:spPr bwMode="auto">
          <a:xfrm>
            <a:off x="0" y="2171700"/>
            <a:ext cx="9144000" cy="915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6048756" y="3310861"/>
            <a:ext cx="2969514" cy="215589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/>
              <a:t>Interaction </a:t>
            </a:r>
            <a:r>
              <a:rPr lang="fr-CH" sz="1400" b="1" dirty="0" err="1" smtClean="0"/>
              <a:t>Region</a:t>
            </a:r>
            <a:r>
              <a:rPr lang="fr-CH" sz="1400" b="1" dirty="0" smtClean="0"/>
              <a:t> (ITR)</a:t>
            </a:r>
            <a:endParaRPr lang="en-GB" sz="1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3703320" y="3298527"/>
            <a:ext cx="2231136" cy="227923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err="1" smtClean="0"/>
              <a:t>Matching</a:t>
            </a:r>
            <a:r>
              <a:rPr lang="fr-CH" sz="1400" b="1" dirty="0" smtClean="0"/>
              <a:t> Section (MS)</a:t>
            </a:r>
            <a:endParaRPr lang="en-GB" sz="1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57200" y="3288932"/>
            <a:ext cx="3125724" cy="23751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/>
              <a:t>Dispersion </a:t>
            </a:r>
            <a:r>
              <a:rPr lang="fr-CH" sz="1400" b="1" dirty="0" err="1" smtClean="0"/>
              <a:t>Suppressor</a:t>
            </a:r>
            <a:r>
              <a:rPr lang="fr-CH" sz="1400" b="1" dirty="0" smtClean="0"/>
              <a:t> (DS)</a:t>
            </a:r>
            <a:endParaRPr lang="en-GB" sz="1400" b="1" dirty="0"/>
          </a:p>
        </p:txBody>
      </p:sp>
      <p:sp>
        <p:nvSpPr>
          <p:cNvPr id="10" name="Oval 9"/>
          <p:cNvSpPr/>
          <p:nvPr/>
        </p:nvSpPr>
        <p:spPr>
          <a:xfrm>
            <a:off x="8606790" y="2631531"/>
            <a:ext cx="605790" cy="43513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</a:rPr>
              <a:t>ATLAS</a:t>
            </a:r>
          </a:p>
          <a:p>
            <a:pPr algn="ctr"/>
            <a:r>
              <a:rPr lang="fr-CH" sz="1200" b="1" dirty="0" smtClean="0">
                <a:solidFill>
                  <a:schemeClr val="tx1"/>
                </a:solidFill>
              </a:rPr>
              <a:t>CMS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59843" y="5786561"/>
            <a:ext cx="269019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smtClean="0"/>
              <a:t>&gt; 1.2 km of LHC !!</a:t>
            </a:r>
            <a:endParaRPr lang="en-GB" sz="24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864" y="1276597"/>
            <a:ext cx="1114060" cy="9851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769" y="1040130"/>
            <a:ext cx="1338987" cy="11325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126280"/>
            <a:ext cx="1829793" cy="108422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97347" y="3729871"/>
            <a:ext cx="2615184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b="1" dirty="0" smtClean="0"/>
              <a:t>Complete change and new lay-out</a:t>
            </a:r>
          </a:p>
          <a:p>
            <a:pPr marL="342900" indent="-342900">
              <a:buAutoNum type="arabicPeriod"/>
            </a:pPr>
            <a:r>
              <a:rPr lang="fr-CH" sz="1600" b="1" smtClean="0"/>
              <a:t>TAS</a:t>
            </a:r>
            <a:endParaRPr lang="fr-CH" sz="1600" b="1" dirty="0" smtClean="0"/>
          </a:p>
          <a:p>
            <a:pPr marL="342900" indent="-342900">
              <a:buAutoNum type="arabicPeriod"/>
            </a:pPr>
            <a:r>
              <a:rPr lang="fr-CH" sz="1600" b="1" dirty="0" smtClean="0"/>
              <a:t>Q1-Q2-Q3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D1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All correctors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Heavy </a:t>
            </a:r>
            <a:r>
              <a:rPr lang="fr-CH" sz="1600" b="1" dirty="0" err="1" smtClean="0"/>
              <a:t>shielding</a:t>
            </a:r>
            <a:r>
              <a:rPr lang="fr-CH" sz="1600" b="1" dirty="0" smtClean="0"/>
              <a:t> (W)</a:t>
            </a:r>
            <a:endParaRPr lang="en-GB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82924" y="3679577"/>
            <a:ext cx="2351532" cy="25545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b="1" dirty="0" smtClean="0"/>
              <a:t>Complete change and new lay-out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TAN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D2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CC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Q4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All correctors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Q5 (</a:t>
            </a:r>
            <a:r>
              <a:rPr lang="fr-CH" sz="1600" b="1" dirty="0" err="1" smtClean="0"/>
              <a:t>present</a:t>
            </a:r>
            <a:r>
              <a:rPr lang="fr-CH" sz="1600" b="1" dirty="0" smtClean="0"/>
              <a:t> Q4)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New Q5 in P6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New </a:t>
            </a:r>
            <a:r>
              <a:rPr lang="fr-CH" sz="1600" b="1" dirty="0" err="1" smtClean="0"/>
              <a:t>collimators</a:t>
            </a:r>
            <a:endParaRPr lang="fr-CH" sz="16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94391" y="3763166"/>
            <a:ext cx="2560289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b="1" dirty="0" smtClean="0"/>
              <a:t>Modifications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In IP2: new DS collimation</a:t>
            </a:r>
          </a:p>
          <a:p>
            <a:pPr marL="342900" indent="-342900">
              <a:buAutoNum type="arabicPeriod"/>
            </a:pPr>
            <a:r>
              <a:rPr lang="fr-CH" sz="1600" b="1" dirty="0" smtClean="0"/>
              <a:t>In IP7 new DS collimation </a:t>
            </a:r>
            <a:r>
              <a:rPr lang="fr-CH" sz="1600" b="1" dirty="0" err="1" smtClean="0"/>
              <a:t>with</a:t>
            </a:r>
            <a:r>
              <a:rPr lang="fr-CH" sz="1600" b="1" dirty="0" smtClean="0"/>
              <a:t> 11 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4391" y="5144772"/>
            <a:ext cx="2560289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 smtClean="0"/>
              <a:t>Cryogenics</a:t>
            </a:r>
            <a:r>
              <a:rPr lang="fr-CH" sz="1600" b="1" dirty="0" smtClean="0"/>
              <a:t>, Protection, Interface, Vacuum, Diagnostics, </a:t>
            </a:r>
            <a:r>
              <a:rPr lang="fr-CH" sz="1600" b="1" dirty="0" err="1" smtClean="0"/>
              <a:t>Inj</a:t>
            </a:r>
            <a:r>
              <a:rPr lang="fr-CH" sz="1600" b="1" dirty="0" smtClean="0"/>
              <a:t>/</a:t>
            </a:r>
            <a:r>
              <a:rPr lang="fr-CH" sz="1600" b="1" dirty="0" err="1" smtClean="0"/>
              <a:t>Extr</a:t>
            </a:r>
            <a:r>
              <a:rPr lang="fr-CH" sz="1600" b="1" dirty="0" smtClean="0"/>
              <a:t>… extension of </a:t>
            </a:r>
            <a:r>
              <a:rPr lang="fr-CH" sz="1600" b="1" dirty="0" err="1" smtClean="0"/>
              <a:t>infrastr</a:t>
            </a:r>
            <a:r>
              <a:rPr lang="fr-CH" sz="16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248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But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little</a:t>
            </a:r>
            <a:r>
              <a:rPr lang="fr-CH" dirty="0" smtClean="0"/>
              <a:t> for LS2…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9679"/>
            <a:ext cx="9144000" cy="387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393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33492"/>
            <a:ext cx="7236372" cy="1211485"/>
          </a:xfrm>
        </p:spPr>
        <p:txBody>
          <a:bodyPr>
            <a:normAutofit/>
          </a:bodyPr>
          <a:lstStyle/>
          <a:p>
            <a:r>
              <a:rPr lang="fr-CH" dirty="0" smtClean="0"/>
              <a:t>For HL-LHC LS2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the </a:t>
            </a:r>
            <a:r>
              <a:rPr lang="fr-CH" dirty="0" err="1" smtClean="0"/>
              <a:t>period</a:t>
            </a:r>
            <a:r>
              <a:rPr lang="fr-CH" dirty="0" smtClean="0"/>
              <a:t> of D(TH)RILLING!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5" y="1840981"/>
            <a:ext cx="8900932" cy="398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774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However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not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idle</a:t>
            </a:r>
            <a:r>
              <a:rPr lang="fr-CH" dirty="0" smtClean="0"/>
              <a:t>…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L.Rossi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err="1" smtClean="0"/>
              <a:t>Before</a:t>
            </a:r>
            <a:r>
              <a:rPr lang="fr-CH" dirty="0" smtClean="0"/>
              <a:t> LS2:</a:t>
            </a:r>
          </a:p>
          <a:p>
            <a:pPr lvl="2"/>
            <a:r>
              <a:rPr lang="fr-CH" sz="2000" dirty="0" smtClean="0"/>
              <a:t>SM18 upgrade – </a:t>
            </a:r>
            <a:r>
              <a:rPr lang="fr-CH" sz="2000" dirty="0" err="1" smtClean="0"/>
              <a:t>critical</a:t>
            </a:r>
            <a:r>
              <a:rPr lang="fr-CH" sz="2000" dirty="0" smtClean="0"/>
              <a:t> for HL-LHC – </a:t>
            </a:r>
            <a:r>
              <a:rPr lang="fr-CH" sz="2000" dirty="0" err="1" smtClean="0"/>
              <a:t>will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going</a:t>
            </a:r>
            <a:r>
              <a:rPr lang="fr-CH" sz="2000" dirty="0" smtClean="0"/>
              <a:t> on (use of CERN services)</a:t>
            </a:r>
          </a:p>
          <a:p>
            <a:pPr lvl="2"/>
            <a:r>
              <a:rPr lang="fr-CH" sz="2000" dirty="0" smtClean="0"/>
              <a:t>Test of CC in SPS (2016 EYETS for infrastructure and 2017 YETS for installation of a </a:t>
            </a:r>
            <a:r>
              <a:rPr lang="fr-CH" sz="2000" dirty="0" err="1" smtClean="0"/>
              <a:t>cryomodule</a:t>
            </a:r>
            <a:r>
              <a:rPr lang="fr-CH" sz="2000" dirty="0" smtClean="0"/>
              <a:t>).</a:t>
            </a:r>
          </a:p>
          <a:p>
            <a:pPr lvl="2"/>
            <a:r>
              <a:rPr lang="fr-CH" sz="2000" dirty="0" smtClean="0"/>
              <a:t>New </a:t>
            </a:r>
            <a:r>
              <a:rPr lang="fr-CH" sz="2000" dirty="0" err="1" smtClean="0"/>
              <a:t>collimators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LRBB </a:t>
            </a:r>
            <a:r>
              <a:rPr lang="fr-CH" sz="2000" dirty="0" err="1" smtClean="0"/>
              <a:t>compensating</a:t>
            </a:r>
            <a:r>
              <a:rPr lang="fr-CH" sz="2000" dirty="0" smtClean="0"/>
              <a:t> </a:t>
            </a:r>
            <a:r>
              <a:rPr lang="fr-CH" sz="2000" dirty="0" err="1" smtClean="0"/>
              <a:t>wires</a:t>
            </a:r>
            <a:r>
              <a:rPr lang="fr-CH" sz="2000" dirty="0" smtClean="0"/>
              <a:t> for test</a:t>
            </a:r>
          </a:p>
          <a:p>
            <a:pPr lvl="2"/>
            <a:r>
              <a:rPr lang="fr-CH" sz="2000" dirty="0" err="1" smtClean="0"/>
              <a:t>Preparation</a:t>
            </a:r>
            <a:r>
              <a:rPr lang="fr-CH" sz="2000" dirty="0" smtClean="0"/>
              <a:t> C.E.</a:t>
            </a:r>
            <a:endParaRPr lang="fr-CH" dirty="0" smtClean="0"/>
          </a:p>
          <a:p>
            <a:r>
              <a:rPr lang="fr-CH" dirty="0" err="1" smtClean="0"/>
              <a:t>During</a:t>
            </a:r>
            <a:r>
              <a:rPr lang="fr-CH" dirty="0" smtClean="0"/>
              <a:t> LS2:</a:t>
            </a:r>
          </a:p>
          <a:p>
            <a:pPr lvl="2"/>
            <a:r>
              <a:rPr lang="fr-CH" sz="2000" dirty="0" smtClean="0"/>
              <a:t>New Q5 in LSS6 for ATS </a:t>
            </a:r>
            <a:r>
              <a:rPr lang="fr-CH" sz="2000" dirty="0" err="1" smtClean="0"/>
              <a:t>optics</a:t>
            </a:r>
            <a:r>
              <a:rPr lang="fr-CH" sz="2000" dirty="0" smtClean="0"/>
              <a:t>, </a:t>
            </a:r>
            <a:r>
              <a:rPr lang="fr-CH" sz="2000" smtClean="0"/>
              <a:t>more installation </a:t>
            </a:r>
            <a:r>
              <a:rPr lang="fr-CH" sz="2000" dirty="0" smtClean="0"/>
              <a:t>of CC in SPS for test</a:t>
            </a:r>
            <a:endParaRPr lang="fr-CH" sz="2000" dirty="0"/>
          </a:p>
          <a:p>
            <a:pPr lvl="2"/>
            <a:r>
              <a:rPr lang="fr-CH" sz="2000" dirty="0" smtClean="0"/>
              <a:t>New DS </a:t>
            </a:r>
            <a:r>
              <a:rPr lang="fr-CH" sz="2000" dirty="0" err="1" smtClean="0"/>
              <a:t>collimator</a:t>
            </a:r>
            <a:r>
              <a:rPr lang="fr-CH" sz="2000" dirty="0" smtClean="0"/>
              <a:t> in </a:t>
            </a:r>
            <a:r>
              <a:rPr lang="fr-CH" sz="2000" dirty="0" err="1" smtClean="0"/>
              <a:t>Left</a:t>
            </a:r>
            <a:r>
              <a:rPr lang="fr-CH" sz="2000" dirty="0" smtClean="0"/>
              <a:t> and Right of P2. for ions, </a:t>
            </a:r>
            <a:r>
              <a:rPr lang="fr-CH" sz="2000" dirty="0" err="1" smtClean="0"/>
              <a:t>with</a:t>
            </a:r>
            <a:r>
              <a:rPr lang="fr-CH" sz="2000" dirty="0" smtClean="0"/>
              <a:t> by-pass</a:t>
            </a:r>
          </a:p>
          <a:p>
            <a:pPr lvl="2"/>
            <a:r>
              <a:rPr lang="fr-CH" sz="2000" dirty="0" smtClean="0"/>
              <a:t>Modification of Cryo in P4 for </a:t>
            </a:r>
            <a:r>
              <a:rPr lang="fr-CH" sz="2000" dirty="0" err="1" smtClean="0"/>
              <a:t>testing</a:t>
            </a:r>
            <a:r>
              <a:rPr lang="fr-CH" sz="2000" dirty="0" smtClean="0"/>
              <a:t> SCRF </a:t>
            </a:r>
            <a:r>
              <a:rPr lang="fr-CH" sz="2000" dirty="0" err="1" smtClean="0"/>
              <a:t>cavities</a:t>
            </a:r>
            <a:r>
              <a:rPr lang="fr-CH" sz="2000" dirty="0" smtClean="0"/>
              <a:t> </a:t>
            </a:r>
            <a:r>
              <a:rPr lang="fr-CH" sz="2000" dirty="0"/>
              <a:t> </a:t>
            </a:r>
            <a:r>
              <a:rPr lang="fr-CH" sz="2000" dirty="0" err="1"/>
              <a:t>separately</a:t>
            </a:r>
            <a:r>
              <a:rPr lang="fr-CH" sz="2000" dirty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Arc </a:t>
            </a:r>
            <a:r>
              <a:rPr lang="fr-CH" sz="2000" dirty="0" err="1" smtClean="0"/>
              <a:t>Magnets</a:t>
            </a:r>
            <a:endParaRPr lang="fr-CH" sz="2000" dirty="0" smtClean="0"/>
          </a:p>
          <a:p>
            <a:pPr lvl="2"/>
            <a:r>
              <a:rPr lang="fr-CH" sz="2000" dirty="0" err="1" smtClean="0"/>
              <a:t>Coating</a:t>
            </a:r>
            <a:r>
              <a:rPr lang="fr-CH" sz="2000" dirty="0" smtClean="0"/>
              <a:t> –in situ- of ITR P2 and P8 for </a:t>
            </a:r>
            <a:r>
              <a:rPr lang="fr-CH" sz="2000" dirty="0" err="1" smtClean="0"/>
              <a:t>fighting</a:t>
            </a:r>
            <a:r>
              <a:rPr lang="fr-CH" sz="2000" dirty="0" smtClean="0"/>
              <a:t> e-</a:t>
            </a:r>
            <a:r>
              <a:rPr lang="fr-CH" sz="2000" dirty="0" err="1" smtClean="0"/>
              <a:t>clouds</a:t>
            </a:r>
            <a:r>
              <a:rPr lang="fr-CH" sz="2000" dirty="0" smtClean="0"/>
              <a:t>! (</a:t>
            </a:r>
            <a:r>
              <a:rPr lang="fr-CH" sz="2000" dirty="0" err="1" smtClean="0"/>
              <a:t>minimizing</a:t>
            </a:r>
            <a:r>
              <a:rPr lang="fr-CH" sz="2000" dirty="0" smtClean="0"/>
              <a:t> radiation dose to </a:t>
            </a:r>
            <a:r>
              <a:rPr lang="fr-CH" sz="2000" dirty="0" err="1" smtClean="0"/>
              <a:t>pepole</a:t>
            </a:r>
            <a:r>
              <a:rPr lang="fr-CH" sz="2000" dirty="0" smtClean="0"/>
              <a:t>) </a:t>
            </a:r>
          </a:p>
          <a:p>
            <a:pPr lvl="2"/>
            <a:r>
              <a:rPr lang="fr-CH" sz="2000" dirty="0" smtClean="0"/>
              <a:t>Installation of </a:t>
            </a:r>
            <a:r>
              <a:rPr lang="fr-CH" sz="2000" dirty="0" err="1" smtClean="0"/>
              <a:t>other</a:t>
            </a:r>
            <a:r>
              <a:rPr lang="fr-CH" sz="2000" dirty="0" smtClean="0"/>
              <a:t> </a:t>
            </a:r>
            <a:r>
              <a:rPr lang="fr-CH" sz="2000" dirty="0" err="1" smtClean="0"/>
              <a:t>equipment</a:t>
            </a:r>
            <a:r>
              <a:rPr lang="fr-CH" sz="2000" dirty="0" smtClean="0"/>
              <a:t> as prototypes or test </a:t>
            </a:r>
            <a:r>
              <a:rPr lang="fr-CH" sz="2000" dirty="0" err="1" smtClean="0"/>
              <a:t>before</a:t>
            </a:r>
            <a:r>
              <a:rPr lang="fr-CH" sz="2000" dirty="0" smtClean="0"/>
              <a:t> large installation in LS3</a:t>
            </a:r>
          </a:p>
          <a:p>
            <a:pPr lvl="2"/>
            <a:endParaRPr lang="fr-CH" sz="2000" dirty="0" smtClean="0"/>
          </a:p>
          <a:p>
            <a:pPr lvl="2"/>
            <a:endParaRPr lang="fr-CH" sz="2000" dirty="0" smtClean="0"/>
          </a:p>
          <a:p>
            <a:pPr lvl="2"/>
            <a:endParaRPr lang="en-GB" dirty="0" smtClean="0"/>
          </a:p>
          <a:p>
            <a:pPr lvl="2"/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351024799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583</Words>
  <Application>Microsoft Office PowerPoint</Application>
  <PresentationFormat>On-screen Show (4:3)</PresentationFormat>
  <Paragraphs>97</Paragraphs>
  <Slides>11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Symbol</vt:lpstr>
      <vt:lpstr>Ubuntu</vt:lpstr>
      <vt:lpstr>Ubuntu Light</vt:lpstr>
      <vt:lpstr>CERN_ENdept_Presentation_ArialFont copy</vt:lpstr>
      <vt:lpstr>Worksheet</vt:lpstr>
      <vt:lpstr>HL-LHC baseline</vt:lpstr>
      <vt:lpstr>Main Goals of HL-LHC </vt:lpstr>
      <vt:lpstr>Nominal upgrade parameters  3000 fb-1 would be reached in 2038</vt:lpstr>
      <vt:lpstr>PowerPoint Presentation</vt:lpstr>
      <vt:lpstr>Cahngin IR in IP1 and IP5 counting on many In-kind contributions </vt:lpstr>
      <vt:lpstr>The largest accelerator in construction</vt:lpstr>
      <vt:lpstr>But very little for LS2…</vt:lpstr>
      <vt:lpstr>For HL-LHC LS2 will be the period of D(TH)RILLING!</vt:lpstr>
      <vt:lpstr>However we will not be idle…</vt:lpstr>
      <vt:lpstr>The uncertainty: 11 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Lucio Rossi</cp:lastModifiedBy>
  <cp:revision>30</cp:revision>
  <dcterms:created xsi:type="dcterms:W3CDTF">2014-04-09T15:49:20Z</dcterms:created>
  <dcterms:modified xsi:type="dcterms:W3CDTF">2015-09-28T16:18:42Z</dcterms:modified>
</cp:coreProperties>
</file>