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0" r:id="rId3"/>
    <p:sldId id="267" r:id="rId4"/>
    <p:sldId id="263" r:id="rId5"/>
    <p:sldId id="264" r:id="rId6"/>
    <p:sldId id="261" r:id="rId7"/>
    <p:sldId id="262" r:id="rId8"/>
    <p:sldId id="266" r:id="rId9"/>
    <p:sldId id="265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97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9/30/2015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9/30/2015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75" y="5616056"/>
            <a:ext cx="4300872" cy="89919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6171504" y="6326591"/>
            <a:ext cx="25373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5197CC"/>
                </a:solidFill>
              </a:rPr>
              <a:t>http://</a:t>
            </a:r>
            <a:r>
              <a:rPr lang="en-GB" sz="1200" dirty="0" err="1" smtClean="0">
                <a:solidFill>
                  <a:srgbClr val="5197CC"/>
                </a:solidFill>
              </a:rPr>
              <a:t>indico.cern.ch</a:t>
            </a:r>
            <a:r>
              <a:rPr lang="en-GB" sz="1200" dirty="0" smtClean="0">
                <a:solidFill>
                  <a:srgbClr val="5197CC"/>
                </a:solidFill>
              </a:rPr>
              <a:t>/event/436424/</a:t>
            </a:r>
            <a:endParaRPr lang="en-GB" sz="1200" dirty="0">
              <a:solidFill>
                <a:srgbClr val="5197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Scrivens, G. </a:t>
            </a:r>
            <a:r>
              <a:rPr lang="en-US" dirty="0" err="1" smtClean="0"/>
              <a:t>Arduini</a:t>
            </a:r>
            <a:r>
              <a:rPr lang="en-US" dirty="0" smtClean="0"/>
              <a:t> BE-ABP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Scrivens, G. </a:t>
            </a:r>
            <a:r>
              <a:rPr lang="en-US" dirty="0" err="1" smtClean="0"/>
              <a:t>Arduini</a:t>
            </a:r>
            <a:r>
              <a:rPr lang="en-US" dirty="0" smtClean="0"/>
              <a:t> BE-ABP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 DPT-GRP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 DPT-GRP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2" name="Picture 1" descr="2015-09-14_CERN_LS2Days h25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000" y="2971800"/>
            <a:ext cx="4300872" cy="89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Author DPT-GRP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pic>
        <p:nvPicPr>
          <p:cNvPr id="2" name="Picture 1" descr="2015-09-14_CERN_LS2Days h10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75" y="6354981"/>
            <a:ext cx="1722177" cy="35967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BE-ABP Flash Presentation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R. Scrivens &amp; G. </a:t>
            </a:r>
            <a:r>
              <a:rPr lang="en-US" sz="2400" dirty="0" err="1" smtClean="0"/>
              <a:t>Arduini</a:t>
            </a:r>
            <a:endParaRPr lang="en-US" sz="2400" dirty="0" smtClean="0"/>
          </a:p>
          <a:p>
            <a:r>
              <a:rPr lang="en-US" sz="2400" dirty="0" smtClean="0"/>
              <a:t>+ C. Carli, R. </a:t>
            </a:r>
            <a:r>
              <a:rPr lang="en-US" sz="2400" dirty="0" err="1" smtClean="0"/>
              <a:t>Corsini</a:t>
            </a:r>
            <a:r>
              <a:rPr lang="en-US" sz="2400" dirty="0" smtClean="0"/>
              <a:t>, E. </a:t>
            </a:r>
            <a:r>
              <a:rPr lang="en-US" sz="2400" dirty="0" err="1" smtClean="0"/>
              <a:t>Metral</a:t>
            </a:r>
            <a:r>
              <a:rPr lang="en-US" sz="2400" dirty="0" smtClean="0"/>
              <a:t>, M. </a:t>
            </a:r>
            <a:r>
              <a:rPr lang="en-US" sz="2400" dirty="0" err="1" smtClean="0"/>
              <a:t>Giovannozzi</a:t>
            </a:r>
            <a:r>
              <a:rPr lang="en-US" sz="2400" dirty="0" smtClean="0"/>
              <a:t>, A. Lombardi, S. </a:t>
            </a:r>
            <a:r>
              <a:rPr lang="en-US" sz="2400" dirty="0" err="1" smtClean="0"/>
              <a:t>Radaelli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Accelerators and Beam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17863" y="990133"/>
            <a:ext cx="8669383" cy="5016068"/>
          </a:xfrm>
        </p:spPr>
        <p:txBody>
          <a:bodyPr>
            <a:normAutofit/>
          </a:bodyPr>
          <a:lstStyle/>
          <a:p>
            <a:r>
              <a:rPr lang="en-US" dirty="0" smtClean="0"/>
              <a:t>The following will be mentioned:</a:t>
            </a:r>
          </a:p>
          <a:p>
            <a:pPr lvl="1"/>
            <a:r>
              <a:rPr lang="en-US" sz="2400" dirty="0" smtClean="0"/>
              <a:t>Beam Physics Support</a:t>
            </a:r>
          </a:p>
          <a:p>
            <a:pPr lvl="1"/>
            <a:r>
              <a:rPr lang="en-US" sz="2400" dirty="0" smtClean="0"/>
              <a:t>LHC collimation consolidation</a:t>
            </a:r>
          </a:p>
          <a:p>
            <a:pPr lvl="1"/>
            <a:r>
              <a:rPr lang="en-US" sz="2400" dirty="0" smtClean="0"/>
              <a:t>Injectors</a:t>
            </a:r>
          </a:p>
          <a:p>
            <a:pPr lvl="1"/>
            <a:r>
              <a:rPr lang="en-US" sz="2400" dirty="0" smtClean="0"/>
              <a:t>Low Energy REX and ELENA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Scrivens, G. </a:t>
            </a:r>
            <a:r>
              <a:rPr lang="en-US" dirty="0" err="1"/>
              <a:t>Arduini</a:t>
            </a:r>
            <a:r>
              <a:rPr lang="en-US" dirty="0"/>
              <a:t> BE-ABP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02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Physics – Equipment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17863" y="990133"/>
            <a:ext cx="8669383" cy="501606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ABP is in many cases leading the specification of the LIU and HL-LHC equipment, writing some ECRs, as well as managing some of the </a:t>
            </a:r>
            <a:r>
              <a:rPr lang="en-US" sz="2000" dirty="0"/>
              <a:t>projects </a:t>
            </a:r>
            <a:r>
              <a:rPr lang="en-US" sz="2000" dirty="0" smtClean="0"/>
              <a:t>(LIU-PS</a:t>
            </a:r>
            <a:r>
              <a:rPr lang="en-US" sz="2000" dirty="0"/>
              <a:t>, </a:t>
            </a:r>
            <a:r>
              <a:rPr lang="en-US" sz="2000" dirty="0" smtClean="0"/>
              <a:t>LIU-IONS). </a:t>
            </a:r>
            <a:endParaRPr lang="en-US" sz="2000" dirty="0" smtClean="0"/>
          </a:p>
          <a:p>
            <a:r>
              <a:rPr lang="en-US" sz="2000" dirty="0" smtClean="0"/>
              <a:t>All </a:t>
            </a:r>
            <a:r>
              <a:rPr lang="en-US" sz="2000" dirty="0" smtClean="0"/>
              <a:t>equipment to be installed in the accelerator should be assessed for its impact on the beam dynamics. For example:</a:t>
            </a:r>
          </a:p>
          <a:p>
            <a:pPr lvl="1"/>
            <a:r>
              <a:rPr lang="en-US" sz="2000" dirty="0" smtClean="0"/>
              <a:t>Impedance (simulation/calculation and impact).</a:t>
            </a:r>
          </a:p>
          <a:p>
            <a:pPr lvl="1"/>
            <a:r>
              <a:rPr lang="en-US" sz="2000" dirty="0" smtClean="0"/>
              <a:t>Machine aperture. </a:t>
            </a:r>
          </a:p>
          <a:p>
            <a:pPr lvl="1"/>
            <a:r>
              <a:rPr lang="en-US" sz="2000" dirty="0" smtClean="0"/>
              <a:t>Electron Cloud (SPS and LHC).</a:t>
            </a:r>
          </a:p>
          <a:p>
            <a:r>
              <a:rPr lang="en-US" sz="2000" dirty="0" smtClean="0"/>
              <a:t>Please allow sufficient time for the calculations to be done.</a:t>
            </a:r>
          </a:p>
          <a:p>
            <a:r>
              <a:rPr lang="en-US" sz="2000" b="1" dirty="0" smtClean="0"/>
              <a:t>Use the PLAN tool to add a request for assessment by ABP.</a:t>
            </a:r>
          </a:p>
          <a:p>
            <a:r>
              <a:rPr lang="en-US" sz="2000" dirty="0" smtClean="0"/>
              <a:t>Please do not wait until the ECR is issued to discuss this with us!</a:t>
            </a:r>
          </a:p>
          <a:p>
            <a:r>
              <a:rPr lang="en-US" sz="2000" dirty="0" smtClean="0"/>
              <a:t>Similarly, equipment non-conformities can be assessed for their impact on the beam.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Scrivens, G. </a:t>
            </a:r>
            <a:r>
              <a:rPr lang="en-US" dirty="0" err="1"/>
              <a:t>Arduini</a:t>
            </a:r>
            <a:r>
              <a:rPr lang="en-US" dirty="0"/>
              <a:t> BE-ABP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67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17863" y="990133"/>
            <a:ext cx="8669383" cy="501606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BE-ABP hosts the LHC collimation project (production by EN-STI).</a:t>
            </a:r>
          </a:p>
          <a:p>
            <a:r>
              <a:rPr lang="en-US" sz="2000" dirty="0" smtClean="0"/>
              <a:t>Collimation consolidation </a:t>
            </a:r>
            <a:r>
              <a:rPr lang="en-US" sz="2000" dirty="0" err="1" smtClean="0"/>
              <a:t>programme</a:t>
            </a:r>
            <a:r>
              <a:rPr lang="en-US" sz="2000" dirty="0" smtClean="0"/>
              <a:t> for LHC treated here.</a:t>
            </a:r>
          </a:p>
          <a:p>
            <a:r>
              <a:rPr lang="en-US" sz="2000" dirty="0" smtClean="0"/>
              <a:t>Only a fraction are approved at the moment by the cons project.</a:t>
            </a:r>
          </a:p>
          <a:p>
            <a:r>
              <a:rPr lang="en-US" sz="2000" dirty="0" smtClean="0"/>
              <a:t>A small number of collimators will be installed. The installations are fast (thanks to the plug-n-play developments) will not </a:t>
            </a:r>
            <a:r>
              <a:rPr lang="en-US" sz="2000" dirty="0" smtClean="0"/>
              <a:t>be the driver of </a:t>
            </a:r>
            <a:r>
              <a:rPr lang="en-US" sz="2000" dirty="0" smtClean="0"/>
              <a:t>any </a:t>
            </a:r>
            <a:r>
              <a:rPr lang="en-US" sz="2000" dirty="0" smtClean="0"/>
              <a:t>LS2 schedules in the tunnel. </a:t>
            </a:r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Scrivens, G. </a:t>
            </a:r>
            <a:r>
              <a:rPr lang="en-US" dirty="0" err="1"/>
              <a:t>Arduini</a:t>
            </a:r>
            <a:r>
              <a:rPr lang="en-US" dirty="0"/>
              <a:t> BE-ABP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07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collimation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06667480"/>
              </p:ext>
            </p:extLst>
          </p:nvPr>
        </p:nvGraphicFramePr>
        <p:xfrm>
          <a:off x="457200" y="1499788"/>
          <a:ext cx="8419381" cy="3093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5777"/>
                <a:gridCol w="3720885"/>
                <a:gridCol w="1141611"/>
                <a:gridCol w="1455554"/>
                <a:gridCol w="1455554"/>
              </a:tblGrid>
              <a:tr h="468533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Consolidation approved?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Units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LHC Installation dates?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Recovery of collimator 5th axes for TCT's in IR1/5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YETS15-16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Robust TCT collimators for IR1/5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LS2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Control system consolidation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Primary collimator spares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LS2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Passive absorbers in IR7 for MQW consolidation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LS2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Scrivens, G. </a:t>
            </a:r>
            <a:r>
              <a:rPr lang="en-US" dirty="0" err="1"/>
              <a:t>Arduini</a:t>
            </a:r>
            <a:r>
              <a:rPr lang="en-US" dirty="0"/>
              <a:t> BE-ABP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3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Injectors and Experimental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17863" y="990133"/>
            <a:ext cx="8669383" cy="501606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Linac4 Connection – ABP beam commissioning</a:t>
            </a:r>
          </a:p>
          <a:p>
            <a:pPr marL="450850" lvl="2">
              <a:buClr>
                <a:schemeClr val="accent1"/>
              </a:buClr>
            </a:pPr>
            <a:r>
              <a:rPr lang="en-US" sz="2000" dirty="0" smtClean="0"/>
              <a:t>Commissioning of 160 MeV beam through LT-LTB-LBE lines mid LS2 (includes PS switchyard).  Linac4 restarting mid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year. See Julie’s presentations.</a:t>
            </a:r>
            <a:endParaRPr lang="en-US" sz="2000" dirty="0"/>
          </a:p>
          <a:p>
            <a:pPr marL="231775" lvl="1" indent="0">
              <a:buNone/>
            </a:pPr>
            <a:endParaRPr lang="en-US" sz="2000" dirty="0"/>
          </a:p>
          <a:p>
            <a:r>
              <a:rPr lang="en-US" sz="2000" dirty="0"/>
              <a:t>Linac2</a:t>
            </a:r>
          </a:p>
          <a:p>
            <a:pPr lvl="1"/>
            <a:r>
              <a:rPr lang="en-US" sz="2000" dirty="0"/>
              <a:t>Part of transfer line to be removed for Linac4 connection. The rest of the installation is mothballed until after LS2.</a:t>
            </a:r>
          </a:p>
          <a:p>
            <a:pPr lvl="1"/>
            <a:r>
              <a:rPr lang="en-US" sz="2000" dirty="0"/>
              <a:t>Source maintenance to be performed at each year end TS.</a:t>
            </a:r>
          </a:p>
          <a:p>
            <a:pPr marL="450850" lvl="2">
              <a:buClr>
                <a:schemeClr val="accent1"/>
              </a:buClr>
            </a:pPr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Scrivens, G. </a:t>
            </a:r>
            <a:r>
              <a:rPr lang="en-US" dirty="0" err="1"/>
              <a:t>Arduini</a:t>
            </a:r>
            <a:r>
              <a:rPr lang="en-US" dirty="0"/>
              <a:t> BE-ABP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67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Injectors and Experimental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17863" y="990133"/>
            <a:ext cx="8669383" cy="5016068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Linac3 </a:t>
            </a:r>
            <a:r>
              <a:rPr lang="en-US" sz="2000" dirty="0"/>
              <a:t>– ABP provide the technical </a:t>
            </a:r>
            <a:r>
              <a:rPr lang="en-US" sz="2000" dirty="0" err="1"/>
              <a:t>co-ordinator</a:t>
            </a:r>
            <a:r>
              <a:rPr lang="en-US" sz="2000" dirty="0"/>
              <a:t>.</a:t>
            </a:r>
          </a:p>
          <a:p>
            <a:pPr lvl="1"/>
            <a:r>
              <a:rPr lang="en-US" sz="2000" dirty="0"/>
              <a:t>YETS2015 – 100ms quadrupoles and RF, Magnet interlocks, low energy modifications (delay critical in the workshop), diagnostics improvements</a:t>
            </a:r>
            <a:r>
              <a:rPr lang="en-US" sz="2000" dirty="0" smtClean="0"/>
              <a:t>.</a:t>
            </a:r>
            <a:endParaRPr lang="en-US" sz="2000" dirty="0"/>
          </a:p>
          <a:p>
            <a:pPr lvl="1"/>
            <a:r>
              <a:rPr lang="en-US" sz="2000" dirty="0"/>
              <a:t>LS2 – Removal of asbestos (PS-CONS), ventilation renovation (PS-CONS), not yet approved.</a:t>
            </a:r>
          </a:p>
          <a:p>
            <a:pPr lvl="1"/>
            <a:r>
              <a:rPr lang="en-US" sz="2000" dirty="0"/>
              <a:t>LS2 – Consolidation proposal to build Linac3 spare drift tubes and install in LS2 (end), not yet approved and a low priority – could wait until LS3.</a:t>
            </a:r>
          </a:p>
          <a:p>
            <a:pPr lvl="1"/>
            <a:r>
              <a:rPr lang="en-US" sz="2000" dirty="0"/>
              <a:t>Source maintenance to be performed at each year end TS.</a:t>
            </a:r>
          </a:p>
          <a:p>
            <a:pPr lvl="1"/>
            <a:r>
              <a:rPr lang="en-US" sz="2000" dirty="0"/>
              <a:t>Restart of source early in 2016 (LIU Ion upgrade commissioning) and 2017 (</a:t>
            </a:r>
            <a:r>
              <a:rPr lang="en-US" sz="2000" dirty="0" err="1"/>
              <a:t>Xe</a:t>
            </a:r>
            <a:r>
              <a:rPr lang="en-US" sz="2000" dirty="0"/>
              <a:t> beam commissioning). See IEFC-150.</a:t>
            </a:r>
          </a:p>
          <a:p>
            <a:endParaRPr lang="en-US" sz="2000" dirty="0" smtClean="0"/>
          </a:p>
          <a:p>
            <a:r>
              <a:rPr lang="en-US" sz="2000" dirty="0" smtClean="0"/>
              <a:t>REX – Possible upgrade of the Electron Beam Ion Source solenoid to a 5T unit – external funding being sought.  Installation proposed for LS2.</a:t>
            </a:r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Scrivens, G. </a:t>
            </a:r>
            <a:r>
              <a:rPr lang="en-US" dirty="0" err="1"/>
              <a:t>Arduini</a:t>
            </a:r>
            <a:r>
              <a:rPr lang="en-US" dirty="0"/>
              <a:t> BE-ABP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38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ELENA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Scrivens, G. </a:t>
            </a:r>
            <a:r>
              <a:rPr lang="en-US" dirty="0" err="1"/>
              <a:t>Arduini</a:t>
            </a:r>
            <a:r>
              <a:rPr lang="en-US" dirty="0"/>
              <a:t> BE-ABP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50" y="-26178"/>
            <a:ext cx="2209800" cy="1205896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 marL="266700" indent="-266700"/>
            <a:r>
              <a:rPr lang="en-US" sz="2100" dirty="0" smtClean="0"/>
              <a:t>Installation of ring and lines until spring/summer 2016</a:t>
            </a:r>
          </a:p>
          <a:p>
            <a:pPr marL="533400" lvl="1" indent="-266700"/>
            <a:r>
              <a:rPr lang="en-US" sz="2100" dirty="0" smtClean="0"/>
              <a:t>Workload for many groups over YETS 2015/16 and thereafter</a:t>
            </a:r>
          </a:p>
          <a:p>
            <a:pPr marL="533400" lvl="1" indent="-266700"/>
            <a:r>
              <a:rPr lang="en-US" sz="2100" dirty="0" smtClean="0"/>
              <a:t>Followed by ELENA ring commissioning mainly with external source in parallel to AD physics run</a:t>
            </a:r>
          </a:p>
          <a:p>
            <a:pPr marL="266700" indent="-266700"/>
            <a:r>
              <a:rPr lang="en-US" sz="2100" dirty="0" smtClean="0"/>
              <a:t>Two Scenarios for the replacement of the magnetic lines from AD to the experiments by electrostatic lines from ELENA</a:t>
            </a:r>
          </a:p>
          <a:p>
            <a:pPr marL="533400" lvl="1" indent="-266700">
              <a:spcBef>
                <a:spcPts val="600"/>
              </a:spcBef>
            </a:pPr>
            <a:r>
              <a:rPr lang="en-US" sz="1600" dirty="0" smtClean="0"/>
              <a:t>Baseline: activity takes place starting in November after the 2016 run until autumn 2017</a:t>
            </a:r>
          </a:p>
          <a:p>
            <a:pPr marL="723900" lvl="2" indent="-190500">
              <a:spcBef>
                <a:spcPts val="600"/>
              </a:spcBef>
            </a:pPr>
            <a:r>
              <a:rPr lang="en-US" sz="1600" dirty="0" smtClean="0"/>
              <a:t>Heavy workload for many groups during EYETS 2016/17 and thereafter</a:t>
            </a:r>
            <a:br>
              <a:rPr lang="en-US" sz="1600" dirty="0" smtClean="0"/>
            </a:br>
            <a:r>
              <a:rPr lang="en-US" sz="1600" dirty="0" smtClean="0"/>
              <a:t>(removal of existing magnets, instrumentation, vacuum equipment, supports, cables, power converters … followed by installation cables, supports, electrostatic transfer elements, vacuum equipment, instrumentation …)</a:t>
            </a:r>
          </a:p>
          <a:p>
            <a:pPr marL="723900" lvl="2" indent="-190500">
              <a:spcBef>
                <a:spcPts val="600"/>
              </a:spcBef>
            </a:pPr>
            <a:r>
              <a:rPr lang="en-US" sz="1600" dirty="0" smtClean="0"/>
              <a:t>Tight planning aiming at commissioning new lines and a brief 100 </a:t>
            </a:r>
            <a:r>
              <a:rPr lang="en-US" sz="1600" dirty="0" err="1" smtClean="0"/>
              <a:t>keV</a:t>
            </a:r>
            <a:r>
              <a:rPr lang="en-US" sz="1600" dirty="0" smtClean="0"/>
              <a:t> antiproton physics run for all experiments by the end of 2017</a:t>
            </a:r>
          </a:p>
          <a:p>
            <a:pPr marL="533400" lvl="1" indent="-266700">
              <a:spcBef>
                <a:spcPts val="600"/>
              </a:spcBef>
            </a:pPr>
            <a:r>
              <a:rPr lang="en-US" sz="1600" dirty="0" smtClean="0"/>
              <a:t>Plan B with ELENA ring commissioning not sufficiently advanced: postpone to LS2</a:t>
            </a:r>
          </a:p>
          <a:p>
            <a:pPr marL="723900" lvl="2" indent="-190500">
              <a:spcBef>
                <a:spcPts val="600"/>
              </a:spcBef>
            </a:pPr>
            <a:r>
              <a:rPr lang="en-US" sz="1600" dirty="0" smtClean="0"/>
              <a:t>Heavy workload for many groups during LS2</a:t>
            </a:r>
          </a:p>
          <a:p>
            <a:pPr marL="723900" lvl="2" indent="-190500">
              <a:spcBef>
                <a:spcPts val="600"/>
              </a:spcBef>
            </a:pPr>
            <a:r>
              <a:rPr lang="en-US" sz="1600" dirty="0" smtClean="0"/>
              <a:t>Control system availability to commission new lines using beam from the external H- and proton source during LS2</a:t>
            </a:r>
          </a:p>
          <a:p>
            <a:pPr marL="266700" lvl="1" indent="0">
              <a:spcBef>
                <a:spcPts val="600"/>
              </a:spcBef>
              <a:buNone/>
            </a:pPr>
            <a:r>
              <a:rPr lang="en-US" sz="1600" dirty="0" smtClean="0"/>
              <a:t>=&gt; When do we have to take the decision to keep the baseline or to delay new lines to LS2? </a:t>
            </a:r>
          </a:p>
          <a:p>
            <a:pPr marL="723900" lvl="2" indent="-190500">
              <a:spcBef>
                <a:spcPts val="600"/>
              </a:spcBef>
            </a:pPr>
            <a:r>
              <a:rPr lang="en-US" sz="1600" dirty="0" smtClean="0"/>
              <a:t>Early enough to leave groups time for planning (latest decision without additional cost?)</a:t>
            </a:r>
          </a:p>
          <a:p>
            <a:pPr marL="723900" lvl="2" indent="-190500">
              <a:spcBef>
                <a:spcPts val="600"/>
              </a:spcBef>
            </a:pPr>
            <a:r>
              <a:rPr lang="en-US" sz="1600" dirty="0" smtClean="0"/>
              <a:t>Not too early to leave enough time for ELENA commissioning</a:t>
            </a:r>
          </a:p>
        </p:txBody>
      </p:sp>
    </p:spTree>
    <p:extLst>
      <p:ext uri="{BB962C8B-B14F-4D97-AF65-F5344CB8AC3E}">
        <p14:creationId xmlns:p14="http://schemas.microsoft.com/office/powerpoint/2010/main" val="3829417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ELENA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Scrivens, G. </a:t>
            </a:r>
            <a:r>
              <a:rPr lang="en-US" dirty="0" err="1"/>
              <a:t>Arduini</a:t>
            </a:r>
            <a:r>
              <a:rPr lang="en-US" dirty="0"/>
              <a:t> BE-ABP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50" y="-26178"/>
            <a:ext cx="2209800" cy="12058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2365" r="3166"/>
          <a:stretch/>
        </p:blipFill>
        <p:spPr>
          <a:xfrm>
            <a:off x="89000" y="1111646"/>
            <a:ext cx="8953706" cy="41588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08751" y="5486400"/>
            <a:ext cx="27465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008000"/>
                </a:solidFill>
              </a:rPr>
              <a:t>D</a:t>
            </a:r>
            <a:r>
              <a:rPr lang="en-US" sz="1500" dirty="0" smtClean="0">
                <a:solidFill>
                  <a:srgbClr val="008000"/>
                </a:solidFill>
              </a:rPr>
              <a:t>etailed planning not yet available</a:t>
            </a:r>
          </a:p>
          <a:p>
            <a:r>
              <a:rPr lang="en-US" sz="1500" dirty="0" smtClean="0">
                <a:solidFill>
                  <a:srgbClr val="008000"/>
                </a:solidFill>
              </a:rPr>
              <a:t>(dates guessed)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 flipV="1">
            <a:off x="5524500" y="5092700"/>
            <a:ext cx="431800" cy="419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7315200" y="5041900"/>
            <a:ext cx="431800" cy="508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323998" y="5286345"/>
            <a:ext cx="45993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000090"/>
                </a:solidFill>
              </a:rPr>
              <a:t>With confirmation of later LS2 start</a:t>
            </a:r>
          </a:p>
          <a:p>
            <a:pPr algn="l"/>
            <a:r>
              <a:rPr lang="en-US" sz="1400" dirty="0" smtClean="0">
                <a:solidFill>
                  <a:srgbClr val="000090"/>
                </a:solidFill>
              </a:rPr>
              <a:t>=&gt; More attractive to install new lines in 2017</a:t>
            </a:r>
            <a:br>
              <a:rPr lang="en-US" sz="1400" dirty="0" smtClean="0">
                <a:solidFill>
                  <a:srgbClr val="000090"/>
                </a:solidFill>
              </a:rPr>
            </a:br>
            <a:r>
              <a:rPr lang="en-US" sz="1400" dirty="0" smtClean="0">
                <a:solidFill>
                  <a:srgbClr val="000090"/>
                </a:solidFill>
              </a:rPr>
              <a:t>      provided ELENA is ready (otherwise most</a:t>
            </a:r>
            <a:br>
              <a:rPr lang="en-US" sz="1400" dirty="0" smtClean="0">
                <a:solidFill>
                  <a:srgbClr val="000090"/>
                </a:solidFill>
              </a:rPr>
            </a:br>
            <a:r>
              <a:rPr lang="en-US" sz="1400" dirty="0" smtClean="0">
                <a:solidFill>
                  <a:srgbClr val="000090"/>
                </a:solidFill>
              </a:rPr>
              <a:t>      experiments see 100 </a:t>
            </a:r>
            <a:r>
              <a:rPr lang="en-US" sz="1400" dirty="0" err="1" smtClean="0">
                <a:solidFill>
                  <a:srgbClr val="000090"/>
                </a:solidFill>
              </a:rPr>
              <a:t>keV</a:t>
            </a:r>
            <a:r>
              <a:rPr lang="en-US" sz="1400" dirty="0" smtClean="0">
                <a:solidFill>
                  <a:srgbClr val="000090"/>
                </a:solidFill>
              </a:rPr>
              <a:t> antiprotons from 2020 on)</a:t>
            </a:r>
            <a:endParaRPr lang="en-US" sz="1400" dirty="0">
              <a:solidFill>
                <a:srgbClr val="00009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69892" y="2921000"/>
            <a:ext cx="20053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008000"/>
                </a:solidFill>
              </a:rPr>
              <a:t>Except AEGIS still with </a:t>
            </a:r>
            <a:br>
              <a:rPr lang="en-US" sz="1500" dirty="0" smtClean="0">
                <a:solidFill>
                  <a:srgbClr val="008000"/>
                </a:solidFill>
              </a:rPr>
            </a:br>
            <a:r>
              <a:rPr lang="en-US" sz="1500" dirty="0" smtClean="0">
                <a:solidFill>
                  <a:srgbClr val="008000"/>
                </a:solidFill>
              </a:rPr>
              <a:t>magnetic line from AD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35424" y="1066800"/>
            <a:ext cx="5083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E</a:t>
            </a:r>
            <a:r>
              <a:rPr lang="en-US" sz="1600" dirty="0" smtClean="0">
                <a:solidFill>
                  <a:srgbClr val="FF0000"/>
                </a:solidFill>
              </a:rPr>
              <a:t>arlier reasonable decision point to be discussed and agreed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>
            <a:off x="1447800" y="1346200"/>
            <a:ext cx="1917700" cy="8509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8863810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1376</TotalTime>
  <Words>698</Words>
  <Application>Microsoft Office PowerPoint</Application>
  <PresentationFormat>On-screen Show (4:3)</PresentationFormat>
  <Paragraphs>100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Ubuntu</vt:lpstr>
      <vt:lpstr>Ubuntu Light</vt:lpstr>
      <vt:lpstr>CERN_ENdept_Presentation_ArialFont copy</vt:lpstr>
      <vt:lpstr>BE-ABP Flash Presentation</vt:lpstr>
      <vt:lpstr>Accelerators and Beam Physics</vt:lpstr>
      <vt:lpstr>Beam Physics – Equipment Design</vt:lpstr>
      <vt:lpstr>LHC</vt:lpstr>
      <vt:lpstr>LHC collimation</vt:lpstr>
      <vt:lpstr>Injectors and Experimental Areas</vt:lpstr>
      <vt:lpstr>Injectors and Experimental Areas</vt:lpstr>
      <vt:lpstr>ELENA</vt:lpstr>
      <vt:lpstr>ELENA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Richard Scrivens</cp:lastModifiedBy>
  <cp:revision>60</cp:revision>
  <dcterms:created xsi:type="dcterms:W3CDTF">2014-04-09T15:49:20Z</dcterms:created>
  <dcterms:modified xsi:type="dcterms:W3CDTF">2015-09-30T11:38:47Z</dcterms:modified>
</cp:coreProperties>
</file>