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56" r:id="rId2"/>
    <p:sldId id="258" r:id="rId3"/>
    <p:sldId id="278" r:id="rId4"/>
    <p:sldId id="260" r:id="rId5"/>
    <p:sldId id="281" r:id="rId6"/>
    <p:sldId id="264" r:id="rId7"/>
    <p:sldId id="261" r:id="rId8"/>
    <p:sldId id="263" r:id="rId9"/>
    <p:sldId id="265" r:id="rId10"/>
    <p:sldId id="266" r:id="rId11"/>
    <p:sldId id="262" r:id="rId12"/>
    <p:sldId id="279" r:id="rId13"/>
    <p:sldId id="267" r:id="rId14"/>
    <p:sldId id="270" r:id="rId15"/>
    <p:sldId id="268" r:id="rId16"/>
    <p:sldId id="272" r:id="rId17"/>
    <p:sldId id="298" r:id="rId18"/>
    <p:sldId id="299" r:id="rId19"/>
    <p:sldId id="280" r:id="rId20"/>
    <p:sldId id="283" r:id="rId21"/>
    <p:sldId id="284" r:id="rId22"/>
    <p:sldId id="276" r:id="rId23"/>
    <p:sldId id="289" r:id="rId24"/>
    <p:sldId id="293" r:id="rId25"/>
    <p:sldId id="290" r:id="rId26"/>
    <p:sldId id="285" r:id="rId27"/>
    <p:sldId id="259" r:id="rId28"/>
    <p:sldId id="295" r:id="rId29"/>
    <p:sldId id="294" r:id="rId30"/>
    <p:sldId id="296" r:id="rId31"/>
    <p:sldId id="30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606"/>
    <a:srgbClr val="FAB550"/>
    <a:srgbClr val="666633"/>
    <a:srgbClr val="669900"/>
    <a:srgbClr val="CCCC00"/>
    <a:srgbClr val="000308"/>
    <a:srgbClr val="808000"/>
    <a:srgbClr val="FFFF99"/>
    <a:srgbClr val="5197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snapToObjects="1">
      <p:cViewPr>
        <p:scale>
          <a:sx n="100" d="100"/>
          <a:sy n="100" d="100"/>
        </p:scale>
        <p:origin x="-978" y="-3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D2FAC70-F179-194B-9BAC-2E429596CD40}" type="datetimeFigureOut">
              <a:rPr lang="en-US" smtClean="0"/>
              <a:t>9/29/2015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2C4154-7735-D342-82C6-591FC3C651C8}" type="slidenum">
              <a:rPr lang="en-GB" smtClean="0"/>
              <a:t>‹#›</a:t>
            </a:fld>
            <a:endParaRPr lang="en-GB"/>
          </a:p>
        </p:txBody>
      </p:sp>
    </p:spTree>
    <p:extLst>
      <p:ext uri="{BB962C8B-B14F-4D97-AF65-F5344CB8AC3E}">
        <p14:creationId xmlns:p14="http://schemas.microsoft.com/office/powerpoint/2010/main" val="416265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30F758-DFBF-5B42-97CC-F2A9407354EB}" type="datetimeFigureOut">
              <a:rPr lang="en-US" smtClean="0"/>
              <a:t>9/29/2015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E29D72-7882-1E48-BB17-3EA96D8F7ADE}" type="slidenum">
              <a:rPr lang="en-GB" smtClean="0"/>
              <a:t>‹#›</a:t>
            </a:fld>
            <a:endParaRPr lang="en-GB"/>
          </a:p>
        </p:txBody>
      </p:sp>
    </p:spTree>
    <p:extLst>
      <p:ext uri="{BB962C8B-B14F-4D97-AF65-F5344CB8AC3E}">
        <p14:creationId xmlns:p14="http://schemas.microsoft.com/office/powerpoint/2010/main" val="327813346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17475" y="5616056"/>
            <a:ext cx="4300872" cy="899190"/>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
        <p:nvSpPr>
          <p:cNvPr id="7" name="Rectangle 6"/>
          <p:cNvSpPr/>
          <p:nvPr userDrawn="1"/>
        </p:nvSpPr>
        <p:spPr>
          <a:xfrm>
            <a:off x="6171504" y="6326591"/>
            <a:ext cx="2537323" cy="276999"/>
          </a:xfrm>
          <a:prstGeom prst="rect">
            <a:avLst/>
          </a:prstGeom>
        </p:spPr>
        <p:txBody>
          <a:bodyPr wrap="none">
            <a:spAutoFit/>
          </a:bodyPr>
          <a:lstStyle/>
          <a:p>
            <a:r>
              <a:rPr lang="en-GB" sz="1200" dirty="0" smtClean="0">
                <a:solidFill>
                  <a:srgbClr val="5197CC"/>
                </a:solidFill>
              </a:rPr>
              <a:t>http://</a:t>
            </a:r>
            <a:r>
              <a:rPr lang="en-GB" sz="1200" dirty="0" err="1" smtClean="0">
                <a:solidFill>
                  <a:srgbClr val="5197CC"/>
                </a:solidFill>
              </a:rPr>
              <a:t>indico.cern.ch</a:t>
            </a:r>
            <a:r>
              <a:rPr lang="en-GB" sz="1200" dirty="0" smtClean="0">
                <a:solidFill>
                  <a:srgbClr val="5197CC"/>
                </a:solidFill>
              </a:rPr>
              <a:t>/event/436424/</a:t>
            </a:r>
            <a:endParaRPr lang="en-GB" sz="1200" dirty="0">
              <a:solidFill>
                <a:srgbClr val="5197CC"/>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V. Montabonnet TE-EPC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V. Montabonnet TE-EPC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4" name="Footer Placeholder 3"/>
          <p:cNvSpPr>
            <a:spLocks noGrp="1"/>
          </p:cNvSpPr>
          <p:nvPr>
            <p:ph type="ftr" sz="quarter" idx="11"/>
          </p:nvPr>
        </p:nvSpPr>
        <p:spPr/>
        <p:txBody>
          <a:bodyPr/>
          <a:lstStyle/>
          <a:p>
            <a:r>
              <a:rPr lang="en-US" dirty="0" smtClean="0"/>
              <a:t>V. Montabonnet TE-EPC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V. Montabonnet TE-EPC</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smtClean="0"/>
              <a:t>Click to edit Master text styles</a:t>
            </a:r>
          </a:p>
        </p:txBody>
      </p:sp>
      <p:pic>
        <p:nvPicPr>
          <p:cNvPr id="2" name="Picture 1" descr="2015-09-14_CERN_LS2Days h25 300dpi.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413000" y="2971800"/>
            <a:ext cx="4300872" cy="899190"/>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2274956" y="6356350"/>
            <a:ext cx="5681967"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dirty="0" smtClean="0"/>
              <a:t>V. Montabonnet TE-EPC</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260000"/>
            <a:ext cx="8226854"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pic>
        <p:nvPicPr>
          <p:cNvPr id="2" name="Picture 1" descr="2015-09-14_CERN_LS2Days h10 300dpi.png"/>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462675" y="6354981"/>
            <a:ext cx="1722177" cy="359676"/>
          </a:xfrm>
          <a:prstGeom prst="rect">
            <a:avLst/>
          </a:prstGeom>
        </p:spPr>
      </p:pic>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Lst>
  <p:timing>
    <p:tnLst>
      <p:par>
        <p:cTn id="1" dur="indefinite" restart="never" nodeType="tmRoot"/>
      </p:par>
    </p:tnLst>
  </p:timing>
  <p:hf hdr="0" dt="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edms.cern.ch/document/1470895"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https://indico.cern.ch/event/436424/session/3/contribution/27/attachments/1161467/1673751/LS2Days_IRWG_BM.pd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TE-EPC Activities during LS2</a:t>
            </a:r>
            <a:endParaRPr lang="en-US" dirty="0"/>
          </a:p>
        </p:txBody>
      </p:sp>
      <p:sp>
        <p:nvSpPr>
          <p:cNvPr id="3" name="Text Placeholder 2"/>
          <p:cNvSpPr>
            <a:spLocks noGrp="1"/>
          </p:cNvSpPr>
          <p:nvPr>
            <p:ph type="body" idx="1"/>
          </p:nvPr>
        </p:nvSpPr>
        <p:spPr/>
        <p:txBody>
          <a:bodyPr/>
          <a:lstStyle/>
          <a:p>
            <a:r>
              <a:rPr lang="en-US" dirty="0" smtClean="0"/>
              <a:t>V. Montabonnet on behalf of TE-EPC group</a:t>
            </a:r>
            <a:endParaRPr lang="en-US" dirty="0"/>
          </a:p>
        </p:txBody>
      </p:sp>
    </p:spTree>
    <p:extLst>
      <p:ext uri="{BB962C8B-B14F-4D97-AF65-F5344CB8AC3E}">
        <p14:creationId xmlns:p14="http://schemas.microsoft.com/office/powerpoint/2010/main" val="3718285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a:p>
        </p:txBody>
      </p:sp>
      <p:sp>
        <p:nvSpPr>
          <p:cNvPr id="67" name="Title 66"/>
          <p:cNvSpPr>
            <a:spLocks noGrp="1"/>
          </p:cNvSpPr>
          <p:nvPr>
            <p:ph type="title"/>
          </p:nvPr>
        </p:nvSpPr>
        <p:spPr/>
        <p:txBody>
          <a:bodyPr>
            <a:normAutofit fontScale="90000"/>
          </a:bodyPr>
          <a:lstStyle/>
          <a:p>
            <a:r>
              <a:rPr lang="en-GB" sz="2800" b="1" dirty="0" smtClean="0"/>
              <a:t>S-FRS Project</a:t>
            </a:r>
            <a:br>
              <a:rPr lang="en-GB" sz="2800" b="1" dirty="0" smtClean="0"/>
            </a:br>
            <a:endParaRPr lang="en-GB" sz="2200" b="1" dirty="0">
              <a:solidFill>
                <a:schemeClr val="accent4"/>
              </a:solidFill>
            </a:endParaRPr>
          </a:p>
        </p:txBody>
      </p:sp>
      <p:sp>
        <p:nvSpPr>
          <p:cNvPr id="15" name="Rectangle 14"/>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EYETS 2016</a:t>
            </a:r>
            <a:endParaRPr lang="en-GB" sz="1200" b="1" kern="0" dirty="0">
              <a:solidFill>
                <a:schemeClr val="tx2">
                  <a:lumMod val="40000"/>
                  <a:lumOff val="60000"/>
                </a:schemeClr>
              </a:solidFill>
              <a:latin typeface="Calibri"/>
            </a:endParaRPr>
          </a:p>
        </p:txBody>
      </p:sp>
      <p:sp>
        <p:nvSpPr>
          <p:cNvPr id="16" name="Rectangle 15"/>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17" name="Oval 16"/>
          <p:cNvSpPr/>
          <p:nvPr/>
        </p:nvSpPr>
        <p:spPr>
          <a:xfrm>
            <a:off x="7960660" y="571156"/>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18" name="Oval 17"/>
          <p:cNvSpPr/>
          <p:nvPr/>
        </p:nvSpPr>
        <p:spPr>
          <a:xfrm>
            <a:off x="7960660" y="82372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19" name="Rectangle 18"/>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LS2</a:t>
            </a:r>
            <a:endParaRPr lang="en-GB" sz="1200" b="1" kern="0" dirty="0">
              <a:solidFill>
                <a:schemeClr val="tx2">
                  <a:lumMod val="40000"/>
                  <a:lumOff val="60000"/>
                </a:schemeClr>
              </a:solidFill>
              <a:latin typeface="Calibri"/>
            </a:endParaRPr>
          </a:p>
        </p:txBody>
      </p:sp>
      <p:sp>
        <p:nvSpPr>
          <p:cNvPr id="20" name="Oval 19"/>
          <p:cNvSpPr/>
          <p:nvPr/>
        </p:nvSpPr>
        <p:spPr>
          <a:xfrm>
            <a:off x="7960660" y="108516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21" name="Rectangle 20"/>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2015</a:t>
            </a:r>
            <a:endParaRPr lang="en-GB" sz="1200" b="1" kern="0" dirty="0">
              <a:solidFill>
                <a:schemeClr val="tx2">
                  <a:lumMod val="40000"/>
                  <a:lumOff val="60000"/>
                </a:schemeClr>
              </a:solidFill>
              <a:latin typeface="Calibri"/>
            </a:endParaRPr>
          </a:p>
        </p:txBody>
      </p:sp>
      <p:sp>
        <p:nvSpPr>
          <p:cNvPr id="22" name="Oval 21"/>
          <p:cNvSpPr/>
          <p:nvPr/>
        </p:nvSpPr>
        <p:spPr>
          <a:xfrm>
            <a:off x="7960660" y="3185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23" name="Rectangle 22"/>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24" name="Oval 23"/>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pic>
        <p:nvPicPr>
          <p:cNvPr id="2" name="Picture 1"/>
          <p:cNvPicPr>
            <a:picLocks noChangeAspect="1"/>
          </p:cNvPicPr>
          <p:nvPr/>
        </p:nvPicPr>
        <p:blipFill>
          <a:blip r:embed="rId2"/>
          <a:stretch>
            <a:fillRect/>
          </a:stretch>
        </p:blipFill>
        <p:spPr>
          <a:xfrm>
            <a:off x="277656" y="1338486"/>
            <a:ext cx="7277100" cy="4147014"/>
          </a:xfrm>
          <a:prstGeom prst="rect">
            <a:avLst/>
          </a:prstGeom>
        </p:spPr>
      </p:pic>
      <p:sp>
        <p:nvSpPr>
          <p:cNvPr id="6" name="Rectangle 5"/>
          <p:cNvSpPr/>
          <p:nvPr/>
        </p:nvSpPr>
        <p:spPr>
          <a:xfrm>
            <a:off x="5390606" y="5281529"/>
            <a:ext cx="666003" cy="203971"/>
          </a:xfrm>
          <a:prstGeom prst="rect">
            <a:avLst/>
          </a:prstGeom>
          <a:solidFill>
            <a:schemeClr val="bg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4"/>
          <p:cNvSpPr/>
          <p:nvPr/>
        </p:nvSpPr>
        <p:spPr>
          <a:xfrm>
            <a:off x="282262" y="1338486"/>
            <a:ext cx="3633944" cy="1015663"/>
          </a:xfrm>
          <a:prstGeom prst="rect">
            <a:avLst/>
          </a:prstGeom>
        </p:spPr>
        <p:txBody>
          <a:bodyPr wrap="square">
            <a:spAutoFit/>
          </a:bodyPr>
          <a:lstStyle/>
          <a:p>
            <a:pPr defTabSz="457200">
              <a:defRPr/>
            </a:pPr>
            <a:r>
              <a:rPr lang="en-GB" sz="1200" b="1" kern="0" dirty="0">
                <a:solidFill>
                  <a:srgbClr val="FA8606"/>
                </a:solidFill>
                <a:latin typeface="Calibri"/>
              </a:rPr>
              <a:t>Installation Date: 04/2016 – 05/2016</a:t>
            </a:r>
          </a:p>
          <a:p>
            <a:pPr indent="-271463" defTabSz="457200">
              <a:buFont typeface="Arial" panose="020B0604020202020204" pitchFamily="34" charset="0"/>
              <a:buChar char="•"/>
              <a:defRPr/>
            </a:pPr>
            <a:r>
              <a:rPr lang="en-GB" sz="1200" b="1" kern="0" dirty="0" smtClean="0">
                <a:solidFill>
                  <a:schemeClr val="bg2">
                    <a:lumMod val="75000"/>
                  </a:schemeClr>
                </a:solidFill>
                <a:latin typeface="Calibri"/>
              </a:rPr>
              <a:t>6x ±600A-±40V circuits [LHC600A-40V]</a:t>
            </a:r>
            <a:endParaRPr lang="en-GB" sz="1200" b="1" kern="0" dirty="0">
              <a:solidFill>
                <a:schemeClr val="bg2">
                  <a:lumMod val="75000"/>
                </a:schemeClr>
              </a:solidFill>
              <a:latin typeface="Calibri"/>
            </a:endParaRPr>
          </a:p>
          <a:p>
            <a:pPr indent="-271463" defTabSz="457200">
              <a:buFont typeface="Arial" panose="020B0604020202020204" pitchFamily="34" charset="0"/>
              <a:buChar char="•"/>
              <a:defRPr/>
            </a:pPr>
            <a:r>
              <a:rPr lang="en-GB" sz="1200" b="1" kern="0" dirty="0" smtClean="0">
                <a:solidFill>
                  <a:schemeClr val="bg2">
                    <a:lumMod val="75000"/>
                  </a:schemeClr>
                </a:solidFill>
                <a:latin typeface="Calibri"/>
              </a:rPr>
              <a:t>3x </a:t>
            </a:r>
            <a:r>
              <a:rPr lang="en-GB" sz="1200" b="1" kern="0" dirty="0">
                <a:solidFill>
                  <a:schemeClr val="bg2">
                    <a:lumMod val="75000"/>
                  </a:schemeClr>
                </a:solidFill>
                <a:latin typeface="Calibri"/>
              </a:rPr>
              <a:t>[±500A/±120V]-2MJ </a:t>
            </a:r>
            <a:r>
              <a:rPr lang="en-GB" sz="1200" b="1" kern="0" dirty="0" smtClean="0">
                <a:solidFill>
                  <a:schemeClr val="bg2">
                    <a:lumMod val="75000"/>
                  </a:schemeClr>
                </a:solidFill>
                <a:latin typeface="Calibri"/>
              </a:rPr>
              <a:t>circuits [COMET-2p – 2MJ]</a:t>
            </a:r>
            <a:endParaRPr lang="en-GB" sz="1200" b="1" kern="0" dirty="0">
              <a:solidFill>
                <a:schemeClr val="bg2">
                  <a:lumMod val="75000"/>
                </a:schemeClr>
              </a:solidFill>
              <a:latin typeface="Calibri"/>
            </a:endParaRPr>
          </a:p>
          <a:p>
            <a:pPr indent="-271463" defTabSz="457200">
              <a:buFont typeface="Arial" panose="020B0604020202020204" pitchFamily="34" charset="0"/>
              <a:buChar char="•"/>
              <a:defRPr/>
            </a:pPr>
            <a:r>
              <a:rPr lang="en-GB" sz="1200" b="1" kern="0" dirty="0" smtClean="0">
                <a:solidFill>
                  <a:schemeClr val="bg2">
                    <a:lumMod val="75000"/>
                  </a:schemeClr>
                </a:solidFill>
                <a:latin typeface="Calibri"/>
              </a:rPr>
              <a:t>9x </a:t>
            </a:r>
            <a:r>
              <a:rPr lang="en-GB" sz="1200" b="1" kern="0" dirty="0">
                <a:solidFill>
                  <a:schemeClr val="bg2">
                    <a:lumMod val="75000"/>
                  </a:schemeClr>
                </a:solidFill>
                <a:latin typeface="Calibri"/>
              </a:rPr>
              <a:t>L</a:t>
            </a:r>
            <a:r>
              <a:rPr lang="en-GB" sz="1200" b="1" kern="0" dirty="0" smtClean="0">
                <a:solidFill>
                  <a:schemeClr val="bg2">
                    <a:lumMod val="75000"/>
                  </a:schemeClr>
                </a:solidFill>
                <a:latin typeface="Calibri"/>
              </a:rPr>
              <a:t>oad Commutator Switches </a:t>
            </a:r>
          </a:p>
          <a:p>
            <a:pPr defTabSz="457200">
              <a:defRPr/>
            </a:pPr>
            <a:r>
              <a:rPr lang="en-GB" sz="1200" b="1" kern="0" dirty="0" smtClean="0">
                <a:solidFill>
                  <a:schemeClr val="bg2">
                    <a:lumMod val="75000"/>
                  </a:schemeClr>
                </a:solidFill>
                <a:latin typeface="Calibri"/>
              </a:rPr>
              <a:t>Total = 15 Racks Equivalent (0.6m)</a:t>
            </a:r>
            <a:endParaRPr lang="en-GB" sz="1200" b="1" kern="0" dirty="0">
              <a:solidFill>
                <a:schemeClr val="bg2">
                  <a:lumMod val="75000"/>
                </a:schemeClr>
              </a:solidFill>
              <a:latin typeface="Calibri"/>
            </a:endParaRPr>
          </a:p>
        </p:txBody>
      </p:sp>
      <p:sp>
        <p:nvSpPr>
          <p:cNvPr id="25" name="Oval 24"/>
          <p:cNvSpPr/>
          <p:nvPr/>
        </p:nvSpPr>
        <p:spPr>
          <a:xfrm>
            <a:off x="5877916" y="3875734"/>
            <a:ext cx="482208" cy="486632"/>
          </a:xfrm>
          <a:prstGeom prst="ellipse">
            <a:avLst/>
          </a:prstGeom>
          <a:gradFill rotWithShape="1">
            <a:gsLst>
              <a:gs pos="0">
                <a:srgbClr val="F79646">
                  <a:tint val="100000"/>
                  <a:shade val="100000"/>
                  <a:satMod val="130000"/>
                  <a:alpha val="2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cxnSp>
        <p:nvCxnSpPr>
          <p:cNvPr id="26" name="Elbow Connector 38"/>
          <p:cNvCxnSpPr>
            <a:stCxn id="25" idx="0"/>
          </p:cNvCxnSpPr>
          <p:nvPr/>
        </p:nvCxnSpPr>
        <p:spPr>
          <a:xfrm flipH="1" flipV="1">
            <a:off x="3916206" y="1853515"/>
            <a:ext cx="2202814" cy="2022219"/>
          </a:xfrm>
          <a:prstGeom prst="straightConnector1">
            <a:avLst/>
          </a:prstGeom>
          <a:noFill/>
          <a:ln w="12700" cap="flat" cmpd="sng" algn="ctr">
            <a:solidFill>
              <a:srgbClr val="FA8606"/>
            </a:solidFill>
            <a:prstDash val="solid"/>
            <a:miter lim="800000"/>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4082460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2" cstate="email">
            <a:extLst>
              <a:ext uri="{28A0092B-C50C-407E-A947-70E740481C1C}">
                <a14:useLocalDpi xmlns:a14="http://schemas.microsoft.com/office/drawing/2010/main" val="0"/>
              </a:ext>
            </a:extLst>
          </a:blip>
          <a:srcRect t="13146" r="35943" b="3914"/>
          <a:stretch/>
        </p:blipFill>
        <p:spPr>
          <a:xfrm rot="2461850">
            <a:off x="2973179" y="1844037"/>
            <a:ext cx="3106115" cy="2589192"/>
          </a:xfrm>
          <a:prstGeom prst="rect">
            <a:avLst/>
          </a:prstGeom>
        </p:spPr>
      </p:pic>
      <p:sp>
        <p:nvSpPr>
          <p:cNvPr id="3" name="Footer Placeholder 2"/>
          <p:cNvSpPr>
            <a:spLocks noGrp="1"/>
          </p:cNvSpPr>
          <p:nvPr>
            <p:ph type="ftr" sz="quarter" idx="11"/>
          </p:nvPr>
        </p:nvSpPr>
        <p:spPr/>
        <p:txBody>
          <a:bodyPr/>
          <a:lstStyle/>
          <a:p>
            <a:r>
              <a:rPr lang="en-US" dirty="0"/>
              <a:t>V. Montabonnet TE-EPC</a:t>
            </a:r>
          </a:p>
        </p:txBody>
      </p:sp>
      <p:sp>
        <p:nvSpPr>
          <p:cNvPr id="67" name="Title 66"/>
          <p:cNvSpPr>
            <a:spLocks noGrp="1"/>
          </p:cNvSpPr>
          <p:nvPr>
            <p:ph type="title"/>
          </p:nvPr>
        </p:nvSpPr>
        <p:spPr/>
        <p:txBody>
          <a:bodyPr>
            <a:normAutofit fontScale="90000"/>
          </a:bodyPr>
          <a:lstStyle/>
          <a:p>
            <a:r>
              <a:rPr lang="en-GB" sz="2800" b="1" dirty="0" smtClean="0"/>
              <a:t>ELENA</a:t>
            </a:r>
            <a:br>
              <a:rPr lang="en-GB" sz="2800" b="1" dirty="0" smtClean="0"/>
            </a:br>
            <a:r>
              <a:rPr lang="en-GB" sz="2200" b="1" dirty="0">
                <a:solidFill>
                  <a:schemeClr val="accent4"/>
                </a:solidFill>
              </a:rPr>
              <a:t>W</a:t>
            </a:r>
            <a:r>
              <a:rPr lang="en-GB" sz="2200" b="1" dirty="0" smtClean="0">
                <a:solidFill>
                  <a:schemeClr val="accent4"/>
                </a:solidFill>
              </a:rPr>
              <a:t>ithout </a:t>
            </a:r>
            <a:r>
              <a:rPr lang="en-GB" sz="2200" b="1" dirty="0">
                <a:solidFill>
                  <a:schemeClr val="accent4"/>
                </a:solidFill>
              </a:rPr>
              <a:t>E</a:t>
            </a:r>
            <a:r>
              <a:rPr lang="en-GB" sz="2200" b="1" dirty="0" smtClean="0">
                <a:solidFill>
                  <a:schemeClr val="accent4"/>
                </a:solidFill>
              </a:rPr>
              <a:t>lectron </a:t>
            </a:r>
            <a:r>
              <a:rPr lang="en-GB" sz="2200" b="1" dirty="0">
                <a:solidFill>
                  <a:schemeClr val="accent4"/>
                </a:solidFill>
              </a:rPr>
              <a:t>C</a:t>
            </a:r>
            <a:r>
              <a:rPr lang="en-GB" sz="2200" b="1" dirty="0" smtClean="0">
                <a:solidFill>
                  <a:schemeClr val="accent4"/>
                </a:solidFill>
              </a:rPr>
              <a:t>ooler</a:t>
            </a:r>
            <a:endParaRPr lang="en-GB" sz="2200" b="1" dirty="0">
              <a:solidFill>
                <a:schemeClr val="accent4"/>
              </a:solidFill>
            </a:endParaRPr>
          </a:p>
        </p:txBody>
      </p:sp>
      <p:pic>
        <p:nvPicPr>
          <p:cNvPr id="26" name="Picture 25"/>
          <p:cNvPicPr>
            <a:picLocks noChangeAspect="1"/>
          </p:cNvPicPr>
          <p:nvPr/>
        </p:nvPicPr>
        <p:blipFill>
          <a:blip r:embed="rId3"/>
          <a:stretch>
            <a:fillRect/>
          </a:stretch>
        </p:blipFill>
        <p:spPr>
          <a:xfrm>
            <a:off x="513095" y="4094057"/>
            <a:ext cx="4102621" cy="1975653"/>
          </a:xfrm>
          <a:prstGeom prst="rect">
            <a:avLst/>
          </a:prstGeom>
        </p:spPr>
      </p:pic>
      <p:pic>
        <p:nvPicPr>
          <p:cNvPr id="28" name="Picture 3" descr="image00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3095" y="1363600"/>
            <a:ext cx="4566515" cy="2702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5584271" y="5173796"/>
            <a:ext cx="3302152" cy="1015663"/>
          </a:xfrm>
          <a:prstGeom prst="rect">
            <a:avLst/>
          </a:prstGeom>
        </p:spPr>
        <p:txBody>
          <a:bodyPr wrap="square">
            <a:spAutoFit/>
          </a:bodyPr>
          <a:lstStyle/>
          <a:p>
            <a:r>
              <a:rPr lang="en-GB" sz="1200" b="1" kern="0" dirty="0" smtClean="0">
                <a:solidFill>
                  <a:srgbClr val="FA8606"/>
                </a:solidFill>
                <a:latin typeface="Calibri"/>
              </a:rPr>
              <a:t>ELENA PHASE 2</a:t>
            </a:r>
          </a:p>
          <a:p>
            <a:r>
              <a:rPr lang="en-GB" sz="1200" b="1" kern="0" dirty="0">
                <a:solidFill>
                  <a:srgbClr val="FA8606"/>
                </a:solidFill>
                <a:latin typeface="Calibri"/>
              </a:rPr>
              <a:t>Installation Date: </a:t>
            </a:r>
            <a:r>
              <a:rPr lang="en-GB" sz="1200" b="1" kern="0" dirty="0" smtClean="0">
                <a:solidFill>
                  <a:srgbClr val="FA8606"/>
                </a:solidFill>
                <a:latin typeface="Calibri"/>
              </a:rPr>
              <a:t>01/12/2016 – 01/08/2017 </a:t>
            </a:r>
            <a:r>
              <a:rPr lang="en-GB" sz="1200" b="1" kern="0" dirty="0">
                <a:solidFill>
                  <a:srgbClr val="FA8606"/>
                </a:solidFill>
                <a:latin typeface="Calibri"/>
              </a:rPr>
              <a:t/>
            </a:r>
            <a:br>
              <a:rPr lang="en-GB" sz="1200" b="1" kern="0" dirty="0">
                <a:solidFill>
                  <a:srgbClr val="FA8606"/>
                </a:solidFill>
                <a:latin typeface="Calibri"/>
              </a:rPr>
            </a:br>
            <a:r>
              <a:rPr lang="en-GB" sz="1200" b="1" kern="0" dirty="0">
                <a:solidFill>
                  <a:schemeClr val="bg2">
                    <a:lumMod val="75000"/>
                  </a:schemeClr>
                </a:solidFill>
                <a:latin typeface="Calibri"/>
              </a:rPr>
              <a:t>302 Electrostatic Circuits [High Voltage Power </a:t>
            </a:r>
            <a:r>
              <a:rPr lang="en-GB" sz="1200" b="1" kern="0" dirty="0" smtClean="0">
                <a:solidFill>
                  <a:schemeClr val="bg2">
                    <a:lumMod val="75000"/>
                  </a:schemeClr>
                </a:solidFill>
                <a:latin typeface="Calibri"/>
              </a:rPr>
              <a:t>Converters]</a:t>
            </a:r>
            <a:endParaRPr lang="en-GB" sz="1200" b="1" kern="0" dirty="0">
              <a:solidFill>
                <a:schemeClr val="bg2">
                  <a:lumMod val="75000"/>
                </a:schemeClr>
              </a:solidFill>
              <a:latin typeface="Calibri"/>
            </a:endParaRPr>
          </a:p>
          <a:p>
            <a:r>
              <a:rPr lang="en-GB" sz="1200" b="1" kern="0" dirty="0">
                <a:solidFill>
                  <a:schemeClr val="bg2">
                    <a:lumMod val="75000"/>
                  </a:schemeClr>
                </a:solidFill>
                <a:latin typeface="Calibri" panose="020F0502020204030204" pitchFamily="34" charset="0"/>
              </a:rPr>
              <a:t>Total = </a:t>
            </a:r>
            <a:r>
              <a:rPr lang="en-GB" sz="1200" b="1" kern="0" dirty="0" smtClean="0">
                <a:solidFill>
                  <a:schemeClr val="bg2">
                    <a:lumMod val="75000"/>
                  </a:schemeClr>
                </a:solidFill>
                <a:latin typeface="Calibri" panose="020F0502020204030204" pitchFamily="34" charset="0"/>
              </a:rPr>
              <a:t>03 Racks </a:t>
            </a:r>
            <a:r>
              <a:rPr lang="en-GB" sz="1200" b="1" kern="0" dirty="0">
                <a:solidFill>
                  <a:schemeClr val="bg2">
                    <a:lumMod val="75000"/>
                  </a:schemeClr>
                </a:solidFill>
                <a:latin typeface="Calibri" panose="020F0502020204030204" pitchFamily="34" charset="0"/>
              </a:rPr>
              <a:t>Equivalent (0.6m</a:t>
            </a:r>
            <a:r>
              <a:rPr lang="en-GB" sz="1200" b="1" kern="0" dirty="0" smtClean="0">
                <a:solidFill>
                  <a:schemeClr val="bg2">
                    <a:lumMod val="75000"/>
                  </a:schemeClr>
                </a:solidFill>
                <a:latin typeface="Calibri" panose="020F0502020204030204" pitchFamily="34" charset="0"/>
              </a:rPr>
              <a:t>)</a:t>
            </a:r>
            <a:endParaRPr lang="en-GB" sz="1200" b="1" kern="0" dirty="0">
              <a:solidFill>
                <a:schemeClr val="bg2">
                  <a:lumMod val="75000"/>
                </a:schemeClr>
              </a:solidFill>
              <a:latin typeface="Calibri" panose="020F0502020204030204" pitchFamily="34" charset="0"/>
            </a:endParaRPr>
          </a:p>
        </p:txBody>
      </p:sp>
      <p:sp>
        <p:nvSpPr>
          <p:cNvPr id="19" name="Rectangle 18"/>
          <p:cNvSpPr/>
          <p:nvPr/>
        </p:nvSpPr>
        <p:spPr>
          <a:xfrm>
            <a:off x="576776" y="5636487"/>
            <a:ext cx="1698180" cy="461665"/>
          </a:xfrm>
          <a:prstGeom prst="rect">
            <a:avLst/>
          </a:prstGeom>
        </p:spPr>
        <p:txBody>
          <a:bodyPr wrap="square">
            <a:spAutoFit/>
          </a:bodyPr>
          <a:lstStyle/>
          <a:p>
            <a:r>
              <a:rPr lang="en-GB" sz="1200" b="1" kern="0" dirty="0" smtClean="0">
                <a:solidFill>
                  <a:srgbClr val="002060"/>
                </a:solidFill>
                <a:latin typeface="Calibri"/>
              </a:rPr>
              <a:t>AD Powering Room</a:t>
            </a:r>
          </a:p>
          <a:p>
            <a:r>
              <a:rPr lang="en-GB" sz="1200" b="1" kern="0" dirty="0" smtClean="0">
                <a:solidFill>
                  <a:srgbClr val="FA8606"/>
                </a:solidFill>
                <a:latin typeface="Calibri"/>
              </a:rPr>
              <a:t>CANCUN-5S, APOLO</a:t>
            </a:r>
            <a:endParaRPr lang="en-GB" sz="1200" b="1" kern="0" dirty="0">
              <a:solidFill>
                <a:schemeClr val="bg2">
                  <a:lumMod val="75000"/>
                </a:schemeClr>
              </a:solidFill>
              <a:latin typeface="Calibri"/>
            </a:endParaRPr>
          </a:p>
        </p:txBody>
      </p:sp>
      <p:sp>
        <p:nvSpPr>
          <p:cNvPr id="20" name="Rectangle 19"/>
          <p:cNvSpPr/>
          <p:nvPr/>
        </p:nvSpPr>
        <p:spPr>
          <a:xfrm>
            <a:off x="1307335" y="3128845"/>
            <a:ext cx="1698180" cy="461665"/>
          </a:xfrm>
          <a:prstGeom prst="rect">
            <a:avLst/>
          </a:prstGeom>
        </p:spPr>
        <p:txBody>
          <a:bodyPr wrap="square">
            <a:spAutoFit/>
          </a:bodyPr>
          <a:lstStyle/>
          <a:p>
            <a:r>
              <a:rPr lang="en-GB" sz="1200" b="1" kern="0" dirty="0" smtClean="0">
                <a:solidFill>
                  <a:srgbClr val="002060"/>
                </a:solidFill>
                <a:latin typeface="Calibri"/>
              </a:rPr>
              <a:t>Upper Platform </a:t>
            </a:r>
            <a:r>
              <a:rPr lang="en-GB" sz="1200" b="1" kern="0" dirty="0" smtClean="0">
                <a:solidFill>
                  <a:srgbClr val="FA8606"/>
                </a:solidFill>
                <a:latin typeface="Calibri"/>
              </a:rPr>
              <a:t>[COMBO-DELTA, HV]</a:t>
            </a:r>
            <a:endParaRPr lang="en-GB" sz="1200" b="1" kern="0" dirty="0">
              <a:solidFill>
                <a:schemeClr val="bg2">
                  <a:lumMod val="75000"/>
                </a:schemeClr>
              </a:solidFill>
              <a:latin typeface="Calibri"/>
            </a:endParaRPr>
          </a:p>
        </p:txBody>
      </p:sp>
      <p:sp>
        <p:nvSpPr>
          <p:cNvPr id="22" name="Oval 21"/>
          <p:cNvSpPr/>
          <p:nvPr/>
        </p:nvSpPr>
        <p:spPr>
          <a:xfrm>
            <a:off x="2542920" y="1840310"/>
            <a:ext cx="482208" cy="486632"/>
          </a:xfrm>
          <a:prstGeom prst="ellipse">
            <a:avLst/>
          </a:prstGeom>
          <a:gradFill rotWithShape="1">
            <a:gsLst>
              <a:gs pos="0">
                <a:srgbClr val="F79646">
                  <a:tint val="100000"/>
                  <a:shade val="100000"/>
                  <a:satMod val="130000"/>
                  <a:alpha val="2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23" name="Oval 22"/>
          <p:cNvSpPr/>
          <p:nvPr/>
        </p:nvSpPr>
        <p:spPr>
          <a:xfrm>
            <a:off x="2946713" y="4323813"/>
            <a:ext cx="482208" cy="486632"/>
          </a:xfrm>
          <a:prstGeom prst="ellipse">
            <a:avLst/>
          </a:prstGeom>
          <a:gradFill rotWithShape="1">
            <a:gsLst>
              <a:gs pos="0">
                <a:srgbClr val="F79646">
                  <a:tint val="100000"/>
                  <a:shade val="100000"/>
                  <a:satMod val="130000"/>
                  <a:alpha val="2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24" name="Rectangle 23"/>
          <p:cNvSpPr/>
          <p:nvPr/>
        </p:nvSpPr>
        <p:spPr>
          <a:xfrm>
            <a:off x="5607351" y="1253412"/>
            <a:ext cx="3498669" cy="1200329"/>
          </a:xfrm>
          <a:prstGeom prst="rect">
            <a:avLst/>
          </a:prstGeom>
        </p:spPr>
        <p:txBody>
          <a:bodyPr wrap="square">
            <a:spAutoFit/>
          </a:bodyPr>
          <a:lstStyle/>
          <a:p>
            <a:r>
              <a:rPr lang="en-GB" sz="1200" b="1" kern="0" dirty="0">
                <a:solidFill>
                  <a:srgbClr val="FA8606"/>
                </a:solidFill>
                <a:latin typeface="Calibri"/>
              </a:rPr>
              <a:t>ELENA </a:t>
            </a:r>
            <a:r>
              <a:rPr lang="en-GB" sz="1200" b="1" kern="0" dirty="0" smtClean="0">
                <a:solidFill>
                  <a:srgbClr val="FA8606"/>
                </a:solidFill>
                <a:latin typeface="Calibri"/>
              </a:rPr>
              <a:t>PHASE 1 </a:t>
            </a:r>
            <a:r>
              <a:rPr lang="en-GB" sz="1200" b="1" kern="0" dirty="0">
                <a:solidFill>
                  <a:srgbClr val="FA8606"/>
                </a:solidFill>
                <a:latin typeface="Calibri"/>
              </a:rPr>
              <a:t>w/o electron cooler </a:t>
            </a:r>
            <a:endParaRPr lang="en-GB" sz="1200" b="1" kern="0" dirty="0" smtClean="0">
              <a:solidFill>
                <a:srgbClr val="FA8606"/>
              </a:solidFill>
              <a:latin typeface="Calibri"/>
            </a:endParaRPr>
          </a:p>
          <a:p>
            <a:r>
              <a:rPr lang="en-GB" sz="1200" b="1" kern="0" dirty="0" smtClean="0">
                <a:solidFill>
                  <a:srgbClr val="FA8606"/>
                </a:solidFill>
                <a:latin typeface="Calibri"/>
              </a:rPr>
              <a:t>Installation </a:t>
            </a:r>
            <a:r>
              <a:rPr lang="en-GB" sz="1200" b="1" kern="0" dirty="0">
                <a:solidFill>
                  <a:srgbClr val="FA8606"/>
                </a:solidFill>
                <a:latin typeface="Calibri"/>
              </a:rPr>
              <a:t>Date: </a:t>
            </a:r>
            <a:r>
              <a:rPr lang="en-GB" sz="1200" b="1" kern="0" dirty="0" smtClean="0">
                <a:solidFill>
                  <a:srgbClr val="FA8606"/>
                </a:solidFill>
                <a:latin typeface="Calibri"/>
              </a:rPr>
              <a:t>02/2016</a:t>
            </a:r>
            <a:endParaRPr lang="en-GB" sz="1200" b="1" kern="0" dirty="0">
              <a:solidFill>
                <a:srgbClr val="FA8606"/>
              </a:solidFill>
              <a:latin typeface="Calibri"/>
            </a:endParaRPr>
          </a:p>
          <a:p>
            <a:pPr marL="171450" indent="-171450">
              <a:buFont typeface="Arial" panose="020B0604020202020204" pitchFamily="34" charset="0"/>
              <a:buChar char="•"/>
            </a:pPr>
            <a:r>
              <a:rPr lang="en-GB" sz="1200" b="1" kern="0" dirty="0" smtClean="0">
                <a:solidFill>
                  <a:schemeClr val="bg2">
                    <a:lumMod val="75000"/>
                  </a:schemeClr>
                </a:solidFill>
                <a:latin typeface="Calibri"/>
              </a:rPr>
              <a:t>42 new Power Converters [CANCUN-50S</a:t>
            </a:r>
            <a:r>
              <a:rPr lang="en-GB" sz="1200" b="1" kern="0" dirty="0">
                <a:solidFill>
                  <a:schemeClr val="bg2">
                    <a:lumMod val="75000"/>
                  </a:schemeClr>
                </a:solidFill>
                <a:latin typeface="Calibri"/>
              </a:rPr>
              <a:t>, </a:t>
            </a:r>
            <a:r>
              <a:rPr lang="en-GB" sz="1200" b="1" kern="0" dirty="0" smtClean="0">
                <a:solidFill>
                  <a:schemeClr val="bg2">
                    <a:lumMod val="75000"/>
                  </a:schemeClr>
                </a:solidFill>
                <a:latin typeface="Calibri"/>
              </a:rPr>
              <a:t>COMBO-DELTA</a:t>
            </a:r>
            <a:r>
              <a:rPr lang="en-GB" sz="1200" b="1" kern="0" dirty="0">
                <a:solidFill>
                  <a:schemeClr val="bg2">
                    <a:lumMod val="75000"/>
                  </a:schemeClr>
                </a:solidFill>
                <a:latin typeface="Calibri"/>
              </a:rPr>
              <a:t>, </a:t>
            </a:r>
            <a:r>
              <a:rPr lang="en-GB" sz="1200" b="1" kern="0" dirty="0" smtClean="0">
                <a:solidFill>
                  <a:schemeClr val="bg2">
                    <a:lumMod val="75000"/>
                  </a:schemeClr>
                </a:solidFill>
                <a:latin typeface="Calibri"/>
              </a:rPr>
              <a:t>APOLO-2P </a:t>
            </a:r>
            <a:r>
              <a:rPr lang="en-GB" sz="1200" b="1" kern="0" dirty="0">
                <a:solidFill>
                  <a:schemeClr val="bg2">
                    <a:lumMod val="75000"/>
                  </a:schemeClr>
                </a:solidFill>
                <a:latin typeface="Calibri"/>
              </a:rPr>
              <a:t>with </a:t>
            </a:r>
            <a:r>
              <a:rPr lang="en-GB" sz="1200" b="1" kern="0" dirty="0" smtClean="0">
                <a:solidFill>
                  <a:schemeClr val="bg2">
                    <a:lumMod val="75000"/>
                  </a:schemeClr>
                </a:solidFill>
                <a:latin typeface="Calibri"/>
              </a:rPr>
              <a:t>spares]</a:t>
            </a:r>
            <a:endParaRPr lang="en-GB" sz="1200" b="1" kern="0" dirty="0">
              <a:solidFill>
                <a:schemeClr val="bg2">
                  <a:lumMod val="75000"/>
                </a:schemeClr>
              </a:solidFill>
              <a:latin typeface="Calibri"/>
            </a:endParaRPr>
          </a:p>
          <a:p>
            <a:pPr marL="171450" indent="-171450">
              <a:buFont typeface="Arial" panose="020B0604020202020204" pitchFamily="34" charset="0"/>
              <a:buChar char="•"/>
            </a:pPr>
            <a:r>
              <a:rPr lang="en-GB" sz="1200" b="1" kern="0" dirty="0" smtClean="0">
                <a:solidFill>
                  <a:schemeClr val="bg2">
                    <a:lumMod val="75000"/>
                  </a:schemeClr>
                </a:solidFill>
                <a:latin typeface="Calibri"/>
              </a:rPr>
              <a:t> </a:t>
            </a:r>
            <a:r>
              <a:rPr lang="en-GB" sz="1200" b="1" kern="0" dirty="0">
                <a:solidFill>
                  <a:schemeClr val="bg2">
                    <a:lumMod val="75000"/>
                  </a:schemeClr>
                </a:solidFill>
                <a:latin typeface="Calibri"/>
              </a:rPr>
              <a:t>68 Electrostatic </a:t>
            </a:r>
            <a:r>
              <a:rPr lang="en-GB" sz="1200" b="1" kern="0" dirty="0" smtClean="0">
                <a:solidFill>
                  <a:schemeClr val="bg2">
                    <a:lumMod val="75000"/>
                  </a:schemeClr>
                </a:solidFill>
                <a:latin typeface="Calibri"/>
              </a:rPr>
              <a:t>Circuits </a:t>
            </a:r>
          </a:p>
          <a:p>
            <a:pPr marL="171450" indent="-171450">
              <a:buFont typeface="Arial" panose="020B0604020202020204" pitchFamily="34" charset="0"/>
              <a:buChar char="•"/>
            </a:pPr>
            <a:r>
              <a:rPr lang="en-GB" sz="1200" b="1" kern="0" dirty="0" smtClean="0">
                <a:solidFill>
                  <a:schemeClr val="bg2">
                    <a:lumMod val="75000"/>
                  </a:schemeClr>
                </a:solidFill>
                <a:latin typeface="Calibri" panose="020F0502020204030204" pitchFamily="34" charset="0"/>
              </a:rPr>
              <a:t>Total </a:t>
            </a:r>
            <a:r>
              <a:rPr lang="en-GB" sz="1200" b="1" kern="0" dirty="0">
                <a:solidFill>
                  <a:schemeClr val="bg2">
                    <a:lumMod val="75000"/>
                  </a:schemeClr>
                </a:solidFill>
                <a:latin typeface="Calibri" panose="020F0502020204030204" pitchFamily="34" charset="0"/>
              </a:rPr>
              <a:t>= </a:t>
            </a:r>
            <a:r>
              <a:rPr lang="en-GB" sz="1200" b="1" kern="0" dirty="0" smtClean="0">
                <a:solidFill>
                  <a:schemeClr val="bg2">
                    <a:lumMod val="75000"/>
                  </a:schemeClr>
                </a:solidFill>
                <a:latin typeface="Calibri" panose="020F0502020204030204" pitchFamily="34" charset="0"/>
              </a:rPr>
              <a:t>13 Racks </a:t>
            </a:r>
            <a:r>
              <a:rPr lang="en-GB" sz="1200" b="1" kern="0" dirty="0">
                <a:solidFill>
                  <a:schemeClr val="bg2">
                    <a:lumMod val="75000"/>
                  </a:schemeClr>
                </a:solidFill>
                <a:latin typeface="Calibri" panose="020F0502020204030204" pitchFamily="34" charset="0"/>
              </a:rPr>
              <a:t>Equivalent </a:t>
            </a:r>
            <a:r>
              <a:rPr lang="en-GB" sz="1200" b="1" kern="0" dirty="0" smtClean="0">
                <a:solidFill>
                  <a:schemeClr val="bg2">
                    <a:lumMod val="75000"/>
                  </a:schemeClr>
                </a:solidFill>
                <a:latin typeface="Calibri" panose="020F0502020204030204" pitchFamily="34" charset="0"/>
              </a:rPr>
              <a:t>(0.6m)</a:t>
            </a:r>
            <a:endParaRPr lang="en-GB" sz="1200" b="1" kern="0" dirty="0">
              <a:solidFill>
                <a:schemeClr val="bg2">
                  <a:lumMod val="75000"/>
                </a:schemeClr>
              </a:solidFill>
              <a:latin typeface="Calibri" panose="020F0502020204030204" pitchFamily="34" charset="0"/>
            </a:endParaRPr>
          </a:p>
        </p:txBody>
      </p:sp>
      <p:sp>
        <p:nvSpPr>
          <p:cNvPr id="25" name="Rectangle 24"/>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EYETS 2016</a:t>
            </a:r>
            <a:endParaRPr lang="en-GB" sz="1200" b="1" kern="0" dirty="0">
              <a:solidFill>
                <a:schemeClr val="tx2">
                  <a:lumMod val="40000"/>
                  <a:lumOff val="60000"/>
                </a:schemeClr>
              </a:solidFill>
              <a:latin typeface="Calibri"/>
            </a:endParaRPr>
          </a:p>
        </p:txBody>
      </p:sp>
      <p:sp>
        <p:nvSpPr>
          <p:cNvPr id="27" name="Rectangle 26"/>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29" name="Oval 28"/>
          <p:cNvSpPr/>
          <p:nvPr/>
        </p:nvSpPr>
        <p:spPr>
          <a:xfrm>
            <a:off x="7960660" y="571156"/>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31" name="Oval 30"/>
          <p:cNvSpPr/>
          <p:nvPr/>
        </p:nvSpPr>
        <p:spPr>
          <a:xfrm>
            <a:off x="7960660" y="82372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32" name="Rectangle 31"/>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LS2</a:t>
            </a:r>
            <a:endParaRPr lang="en-GB" sz="1200" b="1" kern="0" dirty="0">
              <a:solidFill>
                <a:schemeClr val="tx2">
                  <a:lumMod val="40000"/>
                  <a:lumOff val="60000"/>
                </a:schemeClr>
              </a:solidFill>
              <a:latin typeface="Calibri"/>
            </a:endParaRPr>
          </a:p>
        </p:txBody>
      </p:sp>
      <p:sp>
        <p:nvSpPr>
          <p:cNvPr id="33" name="Oval 32"/>
          <p:cNvSpPr/>
          <p:nvPr/>
        </p:nvSpPr>
        <p:spPr>
          <a:xfrm>
            <a:off x="7960660" y="108516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34" name="Rectangle 33"/>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2015</a:t>
            </a:r>
            <a:endParaRPr lang="en-GB" sz="1200" b="1" kern="0" dirty="0">
              <a:solidFill>
                <a:schemeClr val="tx2">
                  <a:lumMod val="40000"/>
                  <a:lumOff val="60000"/>
                </a:schemeClr>
              </a:solidFill>
              <a:latin typeface="Calibri"/>
            </a:endParaRPr>
          </a:p>
        </p:txBody>
      </p:sp>
      <p:sp>
        <p:nvSpPr>
          <p:cNvPr id="35" name="Oval 34"/>
          <p:cNvSpPr/>
          <p:nvPr/>
        </p:nvSpPr>
        <p:spPr>
          <a:xfrm>
            <a:off x="7960660" y="3185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36" name="Rectangle 35"/>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37" name="Oval 36"/>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cxnSp>
        <p:nvCxnSpPr>
          <p:cNvPr id="38" name="Elbow Connector 38"/>
          <p:cNvCxnSpPr>
            <a:endCxn id="22" idx="6"/>
          </p:cNvCxnSpPr>
          <p:nvPr/>
        </p:nvCxnSpPr>
        <p:spPr>
          <a:xfrm flipH="1">
            <a:off x="3025128" y="1426043"/>
            <a:ext cx="2559143" cy="657583"/>
          </a:xfrm>
          <a:prstGeom prst="straightConnector1">
            <a:avLst/>
          </a:prstGeom>
          <a:noFill/>
          <a:ln w="12700" cap="flat" cmpd="sng" algn="ctr">
            <a:solidFill>
              <a:srgbClr val="FA8606"/>
            </a:solidFill>
            <a:prstDash val="solid"/>
            <a:miter lim="800000"/>
          </a:ln>
          <a:effectLst>
            <a:outerShdw blurRad="63500" sx="102000" sy="102000" algn="ctr" rotWithShape="0">
              <a:prstClr val="black">
                <a:alpha val="40000"/>
              </a:prstClr>
            </a:outerShdw>
          </a:effectLst>
        </p:spPr>
      </p:cxnSp>
      <p:cxnSp>
        <p:nvCxnSpPr>
          <p:cNvPr id="39" name="Elbow Connector 38"/>
          <p:cNvCxnSpPr/>
          <p:nvPr/>
        </p:nvCxnSpPr>
        <p:spPr>
          <a:xfrm flipH="1">
            <a:off x="3237259" y="1426043"/>
            <a:ext cx="2347012" cy="2897770"/>
          </a:xfrm>
          <a:prstGeom prst="straightConnector1">
            <a:avLst/>
          </a:prstGeom>
          <a:noFill/>
          <a:ln w="12700" cap="flat" cmpd="sng" algn="ctr">
            <a:solidFill>
              <a:srgbClr val="FA8606"/>
            </a:solidFill>
            <a:prstDash val="solid"/>
            <a:miter lim="800000"/>
          </a:ln>
          <a:effectLst>
            <a:outerShdw blurRad="63500" sx="102000" sy="102000" algn="ctr" rotWithShape="0">
              <a:prstClr val="black">
                <a:alpha val="40000"/>
              </a:prstClr>
            </a:outerShdw>
          </a:effectLst>
        </p:spPr>
      </p:cxnSp>
      <p:cxnSp>
        <p:nvCxnSpPr>
          <p:cNvPr id="40" name="Elbow Connector 38"/>
          <p:cNvCxnSpPr>
            <a:stCxn id="22" idx="6"/>
          </p:cNvCxnSpPr>
          <p:nvPr/>
        </p:nvCxnSpPr>
        <p:spPr>
          <a:xfrm>
            <a:off x="3025128" y="2083626"/>
            <a:ext cx="2664820" cy="3079564"/>
          </a:xfrm>
          <a:prstGeom prst="straightConnector1">
            <a:avLst/>
          </a:prstGeom>
          <a:noFill/>
          <a:ln w="12700" cap="flat" cmpd="sng" algn="ctr">
            <a:solidFill>
              <a:srgbClr val="FA8606"/>
            </a:solidFill>
            <a:prstDash val="solid"/>
            <a:miter lim="800000"/>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3056824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12</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LS2</a:t>
            </a:r>
          </a:p>
          <a:p>
            <a:pPr marL="355600"/>
            <a:r>
              <a:rPr lang="en-US" dirty="0" smtClean="0"/>
              <a:t>Consolidation Activities</a:t>
            </a:r>
            <a:endParaRPr lang="fr-FR" dirty="0"/>
          </a:p>
        </p:txBody>
      </p:sp>
    </p:spTree>
    <p:extLst>
      <p:ext uri="{BB962C8B-B14F-4D97-AF65-F5344CB8AC3E}">
        <p14:creationId xmlns:p14="http://schemas.microsoft.com/office/powerpoint/2010/main" val="14569777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13</a:t>
            </a:fld>
            <a:endParaRPr lang="en-US"/>
          </a:p>
        </p:txBody>
      </p:sp>
      <p:sp>
        <p:nvSpPr>
          <p:cNvPr id="52" name="Rectangle 51"/>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54" name="Oval 53"/>
          <p:cNvSpPr/>
          <p:nvPr/>
        </p:nvSpPr>
        <p:spPr>
          <a:xfrm>
            <a:off x="7960660" y="571156"/>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56" name="Rectangle 55"/>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57" name="Oval 56"/>
          <p:cNvSpPr/>
          <p:nvPr/>
        </p:nvSpPr>
        <p:spPr>
          <a:xfrm>
            <a:off x="796066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58" name="Rectangle 57"/>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2015</a:t>
            </a:r>
            <a:endParaRPr lang="en-GB" sz="1200" b="1" kern="0" dirty="0">
              <a:solidFill>
                <a:schemeClr val="tx2">
                  <a:lumMod val="40000"/>
                  <a:lumOff val="60000"/>
                </a:schemeClr>
              </a:solidFill>
              <a:latin typeface="Calibri"/>
            </a:endParaRPr>
          </a:p>
        </p:txBody>
      </p:sp>
      <p:sp>
        <p:nvSpPr>
          <p:cNvPr id="59" name="Oval 58"/>
          <p:cNvSpPr/>
          <p:nvPr/>
        </p:nvSpPr>
        <p:spPr>
          <a:xfrm>
            <a:off x="7960660" y="3185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60" name="Rectangle 59"/>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61" name="Oval 60"/>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67" name="Title 66"/>
          <p:cNvSpPr>
            <a:spLocks noGrp="1"/>
          </p:cNvSpPr>
          <p:nvPr>
            <p:ph type="title"/>
          </p:nvPr>
        </p:nvSpPr>
        <p:spPr>
          <a:xfrm>
            <a:off x="457200" y="233493"/>
            <a:ext cx="8229600" cy="715840"/>
          </a:xfrm>
        </p:spPr>
        <p:txBody>
          <a:bodyPr>
            <a:normAutofit fontScale="90000"/>
          </a:bodyPr>
          <a:lstStyle/>
          <a:p>
            <a:r>
              <a:rPr lang="en-GB" sz="2800" b="1" dirty="0" smtClean="0"/>
              <a:t>Consolidation project</a:t>
            </a:r>
            <a:br>
              <a:rPr lang="en-GB" sz="2800" b="1" dirty="0" smtClean="0"/>
            </a:br>
            <a:r>
              <a:rPr lang="en-GB" sz="2200" b="1" dirty="0" smtClean="0">
                <a:solidFill>
                  <a:schemeClr val="accent4"/>
                </a:solidFill>
              </a:rPr>
              <a:t>RF </a:t>
            </a:r>
            <a:endParaRPr lang="en-GB" sz="2200" b="1" dirty="0">
              <a:solidFill>
                <a:schemeClr val="accent4"/>
              </a:solidFill>
            </a:endParaRPr>
          </a:p>
        </p:txBody>
      </p:sp>
      <p:sp>
        <p:nvSpPr>
          <p:cNvPr id="15" name="Content Placeholder 1"/>
          <p:cNvSpPr>
            <a:spLocks noGrp="1"/>
          </p:cNvSpPr>
          <p:nvPr>
            <p:ph sz="quarter" idx="13"/>
          </p:nvPr>
        </p:nvSpPr>
        <p:spPr>
          <a:xfrm>
            <a:off x="457200" y="1245521"/>
            <a:ext cx="8226425" cy="5028279"/>
          </a:xfrm>
        </p:spPr>
        <p:txBody>
          <a:bodyPr/>
          <a:lstStyle/>
          <a:p>
            <a:r>
              <a:rPr lang="en-GB" sz="2000" dirty="0"/>
              <a:t>PSB RF Cavities Power Converters</a:t>
            </a:r>
          </a:p>
          <a:p>
            <a:pPr lvl="1"/>
            <a:r>
              <a:rPr lang="en-GB" sz="1400" dirty="0"/>
              <a:t> </a:t>
            </a:r>
            <a:r>
              <a:rPr lang="en-GB" sz="1600" dirty="0"/>
              <a:t>included in LIU Project ; see Slide 7</a:t>
            </a:r>
          </a:p>
          <a:p>
            <a:endParaRPr lang="en-GB" sz="2000" dirty="0" smtClean="0"/>
          </a:p>
          <a:p>
            <a:r>
              <a:rPr lang="en-GB" sz="2000" dirty="0" err="1" smtClean="0"/>
              <a:t>HighVoltage</a:t>
            </a:r>
            <a:r>
              <a:rPr lang="en-GB" sz="2000" dirty="0" smtClean="0"/>
              <a:t> PS RF Cavities Power Converter  </a:t>
            </a:r>
          </a:p>
          <a:p>
            <a:pPr lvl="1"/>
            <a:r>
              <a:rPr lang="en-GB" sz="1600" dirty="0" smtClean="0"/>
              <a:t>5 new Power Converters in Bld. 355/R-021</a:t>
            </a:r>
          </a:p>
          <a:p>
            <a:pPr lvl="1"/>
            <a:r>
              <a:rPr lang="en-GB" sz="1600" dirty="0" smtClean="0"/>
              <a:t>Total : 5x [2700 mm x 800mm]</a:t>
            </a:r>
          </a:p>
          <a:p>
            <a:endParaRPr lang="en-GB" sz="2000" dirty="0" smtClean="0"/>
          </a:p>
          <a:p>
            <a:r>
              <a:rPr lang="en-GB" sz="2000" dirty="0" err="1"/>
              <a:t>HighVoltage</a:t>
            </a:r>
            <a:r>
              <a:rPr lang="en-GB" sz="2000" dirty="0"/>
              <a:t> </a:t>
            </a:r>
            <a:r>
              <a:rPr lang="en-GB" sz="2000" dirty="0" smtClean="0"/>
              <a:t>SPS RF Cavities Power </a:t>
            </a:r>
            <a:r>
              <a:rPr lang="en-GB" sz="2000" dirty="0"/>
              <a:t>Converter [SPS-200] </a:t>
            </a:r>
            <a:endParaRPr lang="en-GB" sz="2000" dirty="0" smtClean="0"/>
          </a:p>
          <a:p>
            <a:pPr lvl="1"/>
            <a:r>
              <a:rPr lang="en-GB" sz="1600" dirty="0"/>
              <a:t>13 new Power </a:t>
            </a:r>
            <a:r>
              <a:rPr lang="en-GB" sz="1600" dirty="0" smtClean="0"/>
              <a:t>Converters in </a:t>
            </a:r>
            <a:r>
              <a:rPr lang="en-GB" sz="1600" dirty="0"/>
              <a:t>Bld. </a:t>
            </a:r>
            <a:r>
              <a:rPr lang="en-GB" sz="1600" dirty="0" smtClean="0"/>
              <a:t>BA3</a:t>
            </a:r>
          </a:p>
          <a:p>
            <a:pPr lvl="1"/>
            <a:endParaRPr lang="en-GB" sz="1600" dirty="0"/>
          </a:p>
          <a:p>
            <a:pPr lvl="1"/>
            <a:endParaRPr lang="en-GB" dirty="0"/>
          </a:p>
        </p:txBody>
      </p:sp>
      <p:sp>
        <p:nvSpPr>
          <p:cNvPr id="18" name="Rectangle 17"/>
          <p:cNvSpPr/>
          <p:nvPr/>
        </p:nvSpPr>
        <p:spPr>
          <a:xfrm>
            <a:off x="7844699" y="2549174"/>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19" name="Oval 18"/>
          <p:cNvSpPr/>
          <p:nvPr/>
        </p:nvSpPr>
        <p:spPr>
          <a:xfrm>
            <a:off x="7607633" y="2560797"/>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24" name="Rectangle 23"/>
          <p:cNvSpPr/>
          <p:nvPr/>
        </p:nvSpPr>
        <p:spPr>
          <a:xfrm>
            <a:off x="7812691" y="4047950"/>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25" name="Oval 24"/>
          <p:cNvSpPr/>
          <p:nvPr/>
        </p:nvSpPr>
        <p:spPr>
          <a:xfrm>
            <a:off x="7607633" y="4071625"/>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22" name="Rectangle 21"/>
          <p:cNvSpPr/>
          <p:nvPr/>
        </p:nvSpPr>
        <p:spPr>
          <a:xfrm>
            <a:off x="6656857" y="2545969"/>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23" name="Oval 22"/>
          <p:cNvSpPr/>
          <p:nvPr/>
        </p:nvSpPr>
        <p:spPr>
          <a:xfrm>
            <a:off x="6451799" y="2564870"/>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26" name="Rectangle 25"/>
          <p:cNvSpPr/>
          <p:nvPr/>
        </p:nvSpPr>
        <p:spPr>
          <a:xfrm>
            <a:off x="8165258" y="80985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27" name="Oval 26"/>
          <p:cNvSpPr/>
          <p:nvPr/>
        </p:nvSpPr>
        <p:spPr>
          <a:xfrm>
            <a:off x="7960200" y="82769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Tree>
    <p:extLst>
      <p:ext uri="{BB962C8B-B14F-4D97-AF65-F5344CB8AC3E}">
        <p14:creationId xmlns:p14="http://schemas.microsoft.com/office/powerpoint/2010/main" val="2017885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500" b="1" dirty="0"/>
              <a:t>Consolidation project</a:t>
            </a:r>
            <a:r>
              <a:rPr lang="en-GB" sz="2000" b="1" dirty="0"/>
              <a:t/>
            </a:r>
            <a:br>
              <a:rPr lang="en-GB" sz="2000" b="1" dirty="0"/>
            </a:br>
            <a:r>
              <a:rPr lang="en-GB" sz="2200" b="1" dirty="0" smtClean="0">
                <a:solidFill>
                  <a:schemeClr val="accent4"/>
                </a:solidFill>
              </a:rPr>
              <a:t>Electrical Power Quality</a:t>
            </a:r>
            <a:endParaRPr lang="en-GB" sz="2200" dirty="0"/>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14</a:t>
            </a:fld>
            <a:endParaRPr lang="en-US"/>
          </a:p>
        </p:txBody>
      </p:sp>
      <p:pic>
        <p:nvPicPr>
          <p:cNvPr id="6" name="Picture 5"/>
          <p:cNvPicPr>
            <a:picLocks noChangeAspect="1"/>
          </p:cNvPicPr>
          <p:nvPr/>
        </p:nvPicPr>
        <p:blipFill>
          <a:blip r:embed="rId2"/>
          <a:stretch>
            <a:fillRect/>
          </a:stretch>
        </p:blipFill>
        <p:spPr>
          <a:xfrm>
            <a:off x="2739939" y="949333"/>
            <a:ext cx="5944115" cy="5090601"/>
          </a:xfrm>
          <a:prstGeom prst="rect">
            <a:avLst/>
          </a:prstGeom>
        </p:spPr>
      </p:pic>
      <p:pic>
        <p:nvPicPr>
          <p:cNvPr id="7" name="Picture 6"/>
          <p:cNvPicPr>
            <a:picLocks noChangeAspect="1"/>
          </p:cNvPicPr>
          <p:nvPr/>
        </p:nvPicPr>
        <p:blipFill>
          <a:blip r:embed="rId3"/>
          <a:stretch>
            <a:fillRect/>
          </a:stretch>
        </p:blipFill>
        <p:spPr>
          <a:xfrm>
            <a:off x="248624" y="3622031"/>
            <a:ext cx="2479540" cy="1421603"/>
          </a:xfrm>
          <a:prstGeom prst="rect">
            <a:avLst/>
          </a:prstGeom>
        </p:spPr>
      </p:pic>
      <p:sp>
        <p:nvSpPr>
          <p:cNvPr id="8" name="Oval 7"/>
          <p:cNvSpPr/>
          <p:nvPr/>
        </p:nvSpPr>
        <p:spPr>
          <a:xfrm>
            <a:off x="796066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9" name="Oval 8"/>
          <p:cNvSpPr/>
          <p:nvPr/>
        </p:nvSpPr>
        <p:spPr>
          <a:xfrm>
            <a:off x="4545918" y="2024356"/>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pic>
        <p:nvPicPr>
          <p:cNvPr id="10" name="Picture 9"/>
          <p:cNvPicPr>
            <a:picLocks noChangeAspect="1"/>
          </p:cNvPicPr>
          <p:nvPr/>
        </p:nvPicPr>
        <p:blipFill>
          <a:blip r:embed="rId4"/>
          <a:stretch>
            <a:fillRect/>
          </a:stretch>
        </p:blipFill>
        <p:spPr>
          <a:xfrm>
            <a:off x="298782" y="1203695"/>
            <a:ext cx="1888980" cy="1416735"/>
          </a:xfrm>
          <a:prstGeom prst="rect">
            <a:avLst/>
          </a:prstGeom>
        </p:spPr>
      </p:pic>
      <p:sp>
        <p:nvSpPr>
          <p:cNvPr id="11" name="Oval 10"/>
          <p:cNvSpPr/>
          <p:nvPr/>
        </p:nvSpPr>
        <p:spPr>
          <a:xfrm>
            <a:off x="2983543" y="3604980"/>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12" name="Oval 11"/>
          <p:cNvSpPr/>
          <p:nvPr/>
        </p:nvSpPr>
        <p:spPr>
          <a:xfrm>
            <a:off x="3860076" y="3604980"/>
            <a:ext cx="296798" cy="274320"/>
          </a:xfrm>
          <a:prstGeom prst="ellipse">
            <a:avLst/>
          </a:prstGeom>
          <a:solidFill>
            <a:srgbClr val="FF0000">
              <a:alpha val="29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13" name="Oval 12"/>
          <p:cNvSpPr/>
          <p:nvPr/>
        </p:nvSpPr>
        <p:spPr>
          <a:xfrm>
            <a:off x="4570627" y="2710791"/>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14" name="Text Box 91"/>
          <p:cNvSpPr txBox="1">
            <a:spLocks noChangeArrowheads="1"/>
          </p:cNvSpPr>
          <p:nvPr/>
        </p:nvSpPr>
        <p:spPr bwMode="auto">
          <a:xfrm>
            <a:off x="233384" y="5020890"/>
            <a:ext cx="3734096" cy="646331"/>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1200" b="1" kern="0" dirty="0" smtClean="0">
                <a:solidFill>
                  <a:srgbClr val="FF0000"/>
                </a:solidFill>
                <a:latin typeface="Calibri"/>
                <a:cs typeface="+mn-cs"/>
              </a:rPr>
              <a:t>New MEQ59 Static </a:t>
            </a:r>
            <a:r>
              <a:rPr lang="en-US" sz="1200" b="1" kern="0" dirty="0" err="1" smtClean="0">
                <a:solidFill>
                  <a:srgbClr val="FF0000"/>
                </a:solidFill>
                <a:latin typeface="Calibri"/>
                <a:cs typeface="+mn-cs"/>
              </a:rPr>
              <a:t>Var</a:t>
            </a:r>
            <a:r>
              <a:rPr lang="en-US" sz="1200" b="1" kern="0" dirty="0" smtClean="0">
                <a:solidFill>
                  <a:srgbClr val="FF0000"/>
                </a:solidFill>
                <a:latin typeface="Calibri"/>
                <a:cs typeface="+mn-cs"/>
              </a:rPr>
              <a:t> Compensator [</a:t>
            </a:r>
            <a:r>
              <a:rPr lang="en-US" sz="1200" b="1" kern="0" dirty="0" err="1" smtClean="0">
                <a:solidFill>
                  <a:srgbClr val="FF0000"/>
                </a:solidFill>
                <a:latin typeface="Calibri"/>
                <a:cs typeface="+mn-cs"/>
              </a:rPr>
              <a:t>Meyrin</a:t>
            </a:r>
            <a:r>
              <a:rPr lang="en-US" sz="1200" b="1" kern="0" dirty="0" smtClean="0">
                <a:solidFill>
                  <a:srgbClr val="FF0000"/>
                </a:solidFill>
                <a:latin typeface="Calibri"/>
                <a:cs typeface="+mn-cs"/>
              </a:rPr>
              <a:t> Machine] </a:t>
            </a:r>
          </a:p>
          <a:p>
            <a:pPr lvl="0">
              <a:defRPr/>
            </a:pPr>
            <a:r>
              <a:rPr lang="en-US" sz="1200" kern="0" dirty="0" smtClean="0">
                <a:solidFill>
                  <a:srgbClr val="FF0000"/>
                </a:solidFill>
                <a:latin typeface="Calibri"/>
                <a:cs typeface="+mn-cs"/>
              </a:rPr>
              <a:t>needed when the </a:t>
            </a:r>
            <a:r>
              <a:rPr lang="en-GB" sz="1200" kern="0" dirty="0" smtClean="0">
                <a:solidFill>
                  <a:srgbClr val="FF0000"/>
                </a:solidFill>
                <a:latin typeface="Calibri"/>
                <a:cs typeface="+mn-cs"/>
              </a:rPr>
              <a:t>Machine </a:t>
            </a:r>
            <a:r>
              <a:rPr lang="en-GB" sz="1200" kern="0" dirty="0">
                <a:solidFill>
                  <a:srgbClr val="FF0000"/>
                </a:solidFill>
                <a:latin typeface="Calibri"/>
                <a:cs typeface="+mn-cs"/>
              </a:rPr>
              <a:t>and General Service </a:t>
            </a:r>
            <a:r>
              <a:rPr lang="en-GB" sz="1200" kern="0" dirty="0" smtClean="0">
                <a:solidFill>
                  <a:srgbClr val="FF0000"/>
                </a:solidFill>
                <a:latin typeface="Calibri"/>
                <a:cs typeface="+mn-cs"/>
              </a:rPr>
              <a:t>networks will be divided into separate networks</a:t>
            </a:r>
            <a:endParaRPr lang="en-US" sz="1200" kern="0" dirty="0">
              <a:solidFill>
                <a:srgbClr val="FF0000"/>
              </a:solidFill>
              <a:latin typeface="Calibri"/>
              <a:cs typeface="+mn-cs"/>
            </a:endParaRPr>
          </a:p>
        </p:txBody>
      </p:sp>
      <p:sp>
        <p:nvSpPr>
          <p:cNvPr id="16" name="Text Box 91"/>
          <p:cNvSpPr txBox="1">
            <a:spLocks noChangeArrowheads="1"/>
          </p:cNvSpPr>
          <p:nvPr/>
        </p:nvSpPr>
        <p:spPr bwMode="auto">
          <a:xfrm>
            <a:off x="192102" y="2629407"/>
            <a:ext cx="3343578" cy="276999"/>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GB" sz="1200" b="1" kern="0" dirty="0" smtClean="0">
                <a:solidFill>
                  <a:srgbClr val="FF0000"/>
                </a:solidFill>
                <a:latin typeface="Calibri"/>
                <a:cs typeface="+mn-cs"/>
              </a:rPr>
              <a:t>New BEQ1 </a:t>
            </a:r>
            <a:r>
              <a:rPr lang="en-US" sz="1200" b="1" kern="0" dirty="0">
                <a:solidFill>
                  <a:srgbClr val="FF0000"/>
                </a:solidFill>
                <a:latin typeface="Calibri"/>
              </a:rPr>
              <a:t>Static </a:t>
            </a:r>
            <a:r>
              <a:rPr lang="en-US" sz="1200" b="1" kern="0" dirty="0" err="1">
                <a:solidFill>
                  <a:srgbClr val="FF0000"/>
                </a:solidFill>
                <a:latin typeface="Calibri"/>
              </a:rPr>
              <a:t>Var</a:t>
            </a:r>
            <a:r>
              <a:rPr lang="en-US" sz="1200" b="1" kern="0" dirty="0">
                <a:solidFill>
                  <a:srgbClr val="FF0000"/>
                </a:solidFill>
                <a:latin typeface="Calibri"/>
              </a:rPr>
              <a:t> Compensator </a:t>
            </a:r>
            <a:r>
              <a:rPr lang="en-US" sz="1200" b="1" kern="0" dirty="0" smtClean="0">
                <a:solidFill>
                  <a:srgbClr val="FF0000"/>
                </a:solidFill>
                <a:latin typeface="Calibri"/>
              </a:rPr>
              <a:t>[SPS Machine]</a:t>
            </a:r>
            <a:endParaRPr lang="en-US" sz="1200" b="1" kern="0" dirty="0">
              <a:solidFill>
                <a:srgbClr val="FF0000"/>
              </a:solidFill>
              <a:latin typeface="Calibri"/>
              <a:cs typeface="+mn-cs"/>
            </a:endParaRPr>
          </a:p>
        </p:txBody>
      </p:sp>
      <p:sp>
        <p:nvSpPr>
          <p:cNvPr id="17" name="Text Box 91"/>
          <p:cNvSpPr txBox="1">
            <a:spLocks noChangeArrowheads="1"/>
          </p:cNvSpPr>
          <p:nvPr/>
        </p:nvSpPr>
        <p:spPr bwMode="auto">
          <a:xfrm>
            <a:off x="5352201" y="5248115"/>
            <a:ext cx="3662259" cy="1200329"/>
          </a:xfrm>
          <a:prstGeom prst="rect">
            <a:avLst/>
          </a:prstGeom>
          <a:solidFill>
            <a:schemeClr val="accent5">
              <a:lumMod val="20000"/>
              <a:lumOff val="80000"/>
            </a:schemeClr>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GB" sz="1200" i="1" kern="0" dirty="0">
                <a:solidFill>
                  <a:srgbClr val="FF0000"/>
                </a:solidFill>
                <a:latin typeface="Calibri"/>
                <a:cs typeface="+mn-cs"/>
              </a:rPr>
              <a:t>Under </a:t>
            </a:r>
            <a:r>
              <a:rPr lang="en-GB" sz="1200" i="1" kern="0" dirty="0" err="1" smtClean="0">
                <a:solidFill>
                  <a:srgbClr val="FF0000"/>
                </a:solidFill>
                <a:latin typeface="Calibri"/>
                <a:cs typeface="+mn-cs"/>
              </a:rPr>
              <a:t>approuval</a:t>
            </a:r>
            <a:endParaRPr lang="en-GB" sz="1200" i="1" kern="0" dirty="0">
              <a:solidFill>
                <a:srgbClr val="FF0000"/>
              </a:solidFill>
              <a:latin typeface="Calibri"/>
              <a:cs typeface="+mn-cs"/>
            </a:endParaRPr>
          </a:p>
          <a:p>
            <a:pPr marL="171450" indent="-171450">
              <a:buFont typeface="Arial" panose="020B0604020202020204" pitchFamily="34" charset="0"/>
              <a:buChar char="•"/>
              <a:defRPr/>
            </a:pPr>
            <a:r>
              <a:rPr lang="en-GB" sz="1200" i="1" kern="0" dirty="0" smtClean="0">
                <a:solidFill>
                  <a:srgbClr val="FF0000"/>
                </a:solidFill>
                <a:latin typeface="Calibri"/>
                <a:cs typeface="+mn-cs"/>
              </a:rPr>
              <a:t>SPS BEF4 </a:t>
            </a:r>
            <a:r>
              <a:rPr lang="en-GB" sz="1200" i="1" kern="0" dirty="0">
                <a:solidFill>
                  <a:srgbClr val="FF0000"/>
                </a:solidFill>
                <a:latin typeface="Calibri"/>
                <a:cs typeface="+mn-cs"/>
              </a:rPr>
              <a:t>Stable Filters Consolidation </a:t>
            </a:r>
            <a:endParaRPr lang="en-GB" sz="1200" i="1" kern="0" dirty="0" smtClean="0">
              <a:solidFill>
                <a:srgbClr val="FF0000"/>
              </a:solidFill>
              <a:latin typeface="Calibri"/>
              <a:cs typeface="+mn-cs"/>
            </a:endParaRPr>
          </a:p>
          <a:p>
            <a:pPr>
              <a:defRPr/>
            </a:pPr>
            <a:r>
              <a:rPr lang="en-GB" sz="1200" i="1" kern="0" dirty="0" smtClean="0">
                <a:solidFill>
                  <a:srgbClr val="FF0000"/>
                </a:solidFill>
                <a:latin typeface="Calibri"/>
                <a:cs typeface="+mn-cs"/>
              </a:rPr>
              <a:t>    [non-pulsing </a:t>
            </a:r>
            <a:r>
              <a:rPr lang="en-GB" sz="1200" i="1" kern="0" dirty="0">
                <a:solidFill>
                  <a:srgbClr val="FF0000"/>
                </a:solidFill>
                <a:latin typeface="Calibri"/>
                <a:cs typeface="+mn-cs"/>
              </a:rPr>
              <a:t>network]</a:t>
            </a:r>
          </a:p>
          <a:p>
            <a:pPr marL="171450" indent="-171450">
              <a:buFont typeface="Arial" panose="020B0604020202020204" pitchFamily="34" charset="0"/>
              <a:buChar char="•"/>
              <a:defRPr/>
            </a:pPr>
            <a:r>
              <a:rPr lang="en-GB" sz="1200" i="1" kern="0" dirty="0" smtClean="0">
                <a:solidFill>
                  <a:srgbClr val="FF0000"/>
                </a:solidFill>
                <a:latin typeface="Calibri"/>
              </a:rPr>
              <a:t>LHC </a:t>
            </a:r>
            <a:r>
              <a:rPr lang="en-US" sz="1200" i="1" kern="0" dirty="0">
                <a:solidFill>
                  <a:srgbClr val="FF0000"/>
                </a:solidFill>
                <a:latin typeface="Calibri"/>
              </a:rPr>
              <a:t>Static </a:t>
            </a:r>
            <a:r>
              <a:rPr lang="en-US" sz="1200" i="1" kern="0" dirty="0" err="1">
                <a:solidFill>
                  <a:srgbClr val="FF0000"/>
                </a:solidFill>
                <a:latin typeface="Calibri"/>
              </a:rPr>
              <a:t>Var</a:t>
            </a:r>
            <a:r>
              <a:rPr lang="en-US" sz="1200" i="1" kern="0" dirty="0">
                <a:solidFill>
                  <a:srgbClr val="FF0000"/>
                </a:solidFill>
                <a:latin typeface="Calibri"/>
              </a:rPr>
              <a:t> Compensator </a:t>
            </a:r>
            <a:r>
              <a:rPr lang="en-US" sz="1200" i="1" kern="0" dirty="0" smtClean="0">
                <a:solidFill>
                  <a:srgbClr val="FF0000"/>
                </a:solidFill>
                <a:latin typeface="Calibri"/>
              </a:rPr>
              <a:t> Consolidation</a:t>
            </a:r>
            <a:endParaRPr lang="en-GB" sz="1200" i="1" kern="0" dirty="0">
              <a:solidFill>
                <a:schemeClr val="accent2">
                  <a:lumMod val="40000"/>
                  <a:lumOff val="60000"/>
                </a:schemeClr>
              </a:solidFill>
              <a:latin typeface="Calibri"/>
              <a:cs typeface="+mn-cs"/>
            </a:endParaRPr>
          </a:p>
          <a:p>
            <a:pPr marL="171450" indent="-171450">
              <a:buFont typeface="Arial" panose="020B0604020202020204" pitchFamily="34" charset="0"/>
              <a:buChar char="•"/>
              <a:defRPr/>
            </a:pPr>
            <a:r>
              <a:rPr lang="en-GB" sz="1200" i="1" kern="0" dirty="0" err="1" smtClean="0">
                <a:solidFill>
                  <a:srgbClr val="FF0000"/>
                </a:solidFill>
                <a:latin typeface="Calibri"/>
                <a:cs typeface="+mn-cs"/>
              </a:rPr>
              <a:t>Meyrin</a:t>
            </a:r>
            <a:r>
              <a:rPr lang="en-GB" sz="1200" i="1" kern="0" dirty="0" smtClean="0">
                <a:solidFill>
                  <a:srgbClr val="FF0000"/>
                </a:solidFill>
                <a:latin typeface="Calibri"/>
                <a:cs typeface="+mn-cs"/>
              </a:rPr>
              <a:t> Filters consolidation </a:t>
            </a:r>
          </a:p>
          <a:p>
            <a:pPr marL="171450" indent="-171450">
              <a:buFont typeface="Arial" panose="020B0604020202020204" pitchFamily="34" charset="0"/>
              <a:buChar char="•"/>
              <a:defRPr/>
            </a:pPr>
            <a:endParaRPr lang="en-GB" sz="1200" b="1" i="1" kern="0" dirty="0">
              <a:solidFill>
                <a:srgbClr val="FF0000"/>
              </a:solidFill>
              <a:latin typeface="Calibri"/>
              <a:cs typeface="+mn-cs"/>
            </a:endParaRPr>
          </a:p>
        </p:txBody>
      </p:sp>
      <p:sp>
        <p:nvSpPr>
          <p:cNvPr id="18" name="Oval 17"/>
          <p:cNvSpPr/>
          <p:nvPr/>
        </p:nvSpPr>
        <p:spPr>
          <a:xfrm>
            <a:off x="8415548" y="5499517"/>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19" name="Oval 18"/>
          <p:cNvSpPr/>
          <p:nvPr/>
        </p:nvSpPr>
        <p:spPr>
          <a:xfrm>
            <a:off x="8431213" y="5819677"/>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pic>
        <p:nvPicPr>
          <p:cNvPr id="20" name="Picture 19"/>
          <p:cNvPicPr>
            <a:picLocks noChangeAspect="1"/>
          </p:cNvPicPr>
          <p:nvPr/>
        </p:nvPicPr>
        <p:blipFill>
          <a:blip r:embed="rId5"/>
          <a:stretch>
            <a:fillRect/>
          </a:stretch>
        </p:blipFill>
        <p:spPr>
          <a:xfrm>
            <a:off x="6879761" y="4573532"/>
            <a:ext cx="1601559" cy="894715"/>
          </a:xfrm>
          <a:prstGeom prst="rect">
            <a:avLst/>
          </a:prstGeom>
        </p:spPr>
      </p:pic>
      <p:sp>
        <p:nvSpPr>
          <p:cNvPr id="25" name="Rectangle 24"/>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31" name="Oval 30"/>
          <p:cNvSpPr/>
          <p:nvPr/>
        </p:nvSpPr>
        <p:spPr>
          <a:xfrm>
            <a:off x="7443474" y="6007123"/>
            <a:ext cx="237066" cy="237066"/>
          </a:xfrm>
          <a:prstGeom prst="ellipse">
            <a:avLst/>
          </a:prstGeom>
          <a:solidFill>
            <a:schemeClr val="accent2">
              <a:lumMod val="20000"/>
              <a:lumOff val="80000"/>
            </a:schemeClr>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5</a:t>
            </a:r>
            <a:endParaRPr lang="en-GB" b="1" kern="0" dirty="0">
              <a:solidFill>
                <a:prstClr val="white"/>
              </a:solidFill>
              <a:latin typeface="Calibri"/>
            </a:endParaRPr>
          </a:p>
        </p:txBody>
      </p:sp>
      <p:sp>
        <p:nvSpPr>
          <p:cNvPr id="32" name="Oval 31"/>
          <p:cNvSpPr/>
          <p:nvPr/>
        </p:nvSpPr>
        <p:spPr>
          <a:xfrm>
            <a:off x="8745281" y="5819677"/>
            <a:ext cx="237066" cy="237066"/>
          </a:xfrm>
          <a:prstGeom prst="ellipse">
            <a:avLst/>
          </a:prstGeom>
          <a:solidFill>
            <a:schemeClr val="accent2">
              <a:lumMod val="20000"/>
              <a:lumOff val="80000"/>
            </a:schemeClr>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5</a:t>
            </a:r>
            <a:endParaRPr lang="en-GB" b="1" kern="0" dirty="0">
              <a:solidFill>
                <a:prstClr val="white"/>
              </a:solidFill>
              <a:latin typeface="Calibri"/>
            </a:endParaRPr>
          </a:p>
        </p:txBody>
      </p:sp>
      <p:sp>
        <p:nvSpPr>
          <p:cNvPr id="33" name="Oval 32"/>
          <p:cNvSpPr/>
          <p:nvPr/>
        </p:nvSpPr>
        <p:spPr>
          <a:xfrm>
            <a:off x="7979710" y="1348687"/>
            <a:ext cx="237066" cy="237066"/>
          </a:xfrm>
          <a:prstGeom prst="ellipse">
            <a:avLst/>
          </a:prstGeom>
          <a:solidFill>
            <a:schemeClr val="accent2">
              <a:lumMod val="20000"/>
              <a:lumOff val="80000"/>
            </a:schemeClr>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smtClean="0">
                <a:solidFill>
                  <a:prstClr val="white"/>
                </a:solidFill>
                <a:latin typeface="Calibri"/>
              </a:rPr>
              <a:t>5</a:t>
            </a:r>
            <a:endParaRPr lang="en-GB" b="1" kern="0" dirty="0">
              <a:solidFill>
                <a:prstClr val="white"/>
              </a:solidFill>
              <a:latin typeface="Calibri"/>
            </a:endParaRPr>
          </a:p>
        </p:txBody>
      </p:sp>
      <p:sp>
        <p:nvSpPr>
          <p:cNvPr id="34" name="Rectangle 33"/>
          <p:cNvSpPr/>
          <p:nvPr/>
        </p:nvSpPr>
        <p:spPr>
          <a:xfrm>
            <a:off x="8184768" y="1325012"/>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accent2">
                    <a:lumMod val="40000"/>
                    <a:lumOff val="60000"/>
                  </a:schemeClr>
                </a:solidFill>
                <a:latin typeface="Calibri"/>
              </a:rPr>
              <a:t>LS3</a:t>
            </a:r>
            <a:endParaRPr lang="en-GB" sz="1200" b="1" kern="0" dirty="0">
              <a:solidFill>
                <a:schemeClr val="accent2">
                  <a:lumMod val="40000"/>
                  <a:lumOff val="60000"/>
                </a:schemeClr>
              </a:solidFill>
              <a:latin typeface="Calibri"/>
            </a:endParaRPr>
          </a:p>
        </p:txBody>
      </p:sp>
      <p:sp>
        <p:nvSpPr>
          <p:cNvPr id="35" name="Rectangle 34"/>
          <p:cNvSpPr/>
          <p:nvPr/>
        </p:nvSpPr>
        <p:spPr>
          <a:xfrm>
            <a:off x="8165718" y="574923"/>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EYETS 2016</a:t>
            </a:r>
            <a:endParaRPr lang="en-GB" sz="1200" b="1" kern="0" dirty="0">
              <a:solidFill>
                <a:schemeClr val="tx2">
                  <a:lumMod val="40000"/>
                  <a:lumOff val="60000"/>
                </a:schemeClr>
              </a:solidFill>
              <a:latin typeface="Calibri"/>
            </a:endParaRPr>
          </a:p>
        </p:txBody>
      </p:sp>
      <p:sp>
        <p:nvSpPr>
          <p:cNvPr id="36" name="Rectangle 35"/>
          <p:cNvSpPr/>
          <p:nvPr/>
        </p:nvSpPr>
        <p:spPr>
          <a:xfrm>
            <a:off x="8165718" y="8285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37" name="Oval 36"/>
          <p:cNvSpPr/>
          <p:nvPr/>
        </p:nvSpPr>
        <p:spPr>
          <a:xfrm>
            <a:off x="7960660" y="593824"/>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38" name="Oval 37"/>
          <p:cNvSpPr/>
          <p:nvPr/>
        </p:nvSpPr>
        <p:spPr>
          <a:xfrm>
            <a:off x="7960660" y="8463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39" name="Rectangle 38"/>
          <p:cNvSpPr/>
          <p:nvPr/>
        </p:nvSpPr>
        <p:spPr>
          <a:xfrm>
            <a:off x="8165718" y="321291"/>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a:t>
            </a:r>
            <a:r>
              <a:rPr lang="en-US" sz="1200" b="1" kern="0" dirty="0">
                <a:solidFill>
                  <a:srgbClr val="00B0F0"/>
                </a:solidFill>
                <a:latin typeface="Calibri"/>
              </a:rPr>
              <a:t> </a:t>
            </a:r>
            <a:r>
              <a:rPr lang="en-US" sz="1200" b="1" kern="0" dirty="0">
                <a:solidFill>
                  <a:schemeClr val="tx2">
                    <a:lumMod val="40000"/>
                    <a:lumOff val="60000"/>
                  </a:schemeClr>
                </a:solidFill>
                <a:latin typeface="Calibri"/>
              </a:rPr>
              <a:t>2015</a:t>
            </a:r>
            <a:endParaRPr lang="en-GB" sz="1200" b="1" kern="0" dirty="0">
              <a:solidFill>
                <a:schemeClr val="tx2">
                  <a:lumMod val="40000"/>
                  <a:lumOff val="60000"/>
                </a:schemeClr>
              </a:solidFill>
              <a:latin typeface="Calibri"/>
            </a:endParaRPr>
          </a:p>
        </p:txBody>
      </p:sp>
      <p:sp>
        <p:nvSpPr>
          <p:cNvPr id="40" name="Oval 39"/>
          <p:cNvSpPr/>
          <p:nvPr/>
        </p:nvSpPr>
        <p:spPr>
          <a:xfrm>
            <a:off x="7960660" y="341258"/>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41" name="Rectangle 40"/>
          <p:cNvSpPr/>
          <p:nvPr/>
        </p:nvSpPr>
        <p:spPr>
          <a:xfrm>
            <a:off x="8165258" y="62241"/>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independent</a:t>
            </a:r>
            <a:endParaRPr lang="en-GB" sz="1200" b="1" kern="0" dirty="0">
              <a:solidFill>
                <a:schemeClr val="tx2">
                  <a:lumMod val="40000"/>
                  <a:lumOff val="60000"/>
                </a:schemeClr>
              </a:solidFill>
              <a:latin typeface="Calibri"/>
            </a:endParaRPr>
          </a:p>
        </p:txBody>
      </p:sp>
      <p:sp>
        <p:nvSpPr>
          <p:cNvPr id="42" name="Oval 41"/>
          <p:cNvSpPr/>
          <p:nvPr/>
        </p:nvSpPr>
        <p:spPr>
          <a:xfrm>
            <a:off x="7956923" y="7594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dirty="0">
              <a:solidFill>
                <a:prstClr val="white"/>
              </a:solidFill>
              <a:latin typeface="Calibri"/>
            </a:endParaRPr>
          </a:p>
        </p:txBody>
      </p:sp>
    </p:spTree>
    <p:extLst>
      <p:ext uri="{BB962C8B-B14F-4D97-AF65-F5344CB8AC3E}">
        <p14:creationId xmlns:p14="http://schemas.microsoft.com/office/powerpoint/2010/main" val="283537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a:t>Consolidation project</a:t>
            </a:r>
            <a:br>
              <a:rPr lang="en-GB" sz="2800" b="1" dirty="0"/>
            </a:br>
            <a:r>
              <a:rPr lang="en-GB" sz="2200" b="1" dirty="0" smtClean="0">
                <a:solidFill>
                  <a:schemeClr val="accent4"/>
                </a:solidFill>
              </a:rPr>
              <a:t>Under approval</a:t>
            </a:r>
            <a:endParaRPr lang="en-GB" sz="2800" dirty="0"/>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15</a:t>
            </a:fld>
            <a:endParaRPr lang="en-US"/>
          </a:p>
        </p:txBody>
      </p:sp>
      <p:sp>
        <p:nvSpPr>
          <p:cNvPr id="5" name="Content Placeholder 4"/>
          <p:cNvSpPr>
            <a:spLocks noGrp="1"/>
          </p:cNvSpPr>
          <p:nvPr>
            <p:ph sz="quarter" idx="13"/>
          </p:nvPr>
        </p:nvSpPr>
        <p:spPr/>
        <p:txBody>
          <a:bodyPr>
            <a:normAutofit lnSpcReduction="10000"/>
          </a:bodyPr>
          <a:lstStyle/>
          <a:p>
            <a:r>
              <a:rPr lang="en-GB" sz="2000" b="1" dirty="0"/>
              <a:t>LINAC2</a:t>
            </a:r>
            <a:r>
              <a:rPr lang="en-GB" sz="2000" dirty="0"/>
              <a:t> part (LINAC4 to PS Booster) - 48x New Power Converters</a:t>
            </a:r>
          </a:p>
          <a:p>
            <a:r>
              <a:rPr lang="en-GB" sz="2000" b="1" dirty="0"/>
              <a:t>PS</a:t>
            </a:r>
            <a:r>
              <a:rPr lang="en-GB" sz="2000" dirty="0"/>
              <a:t> - 13x New Capacitor Discharge Power Converters</a:t>
            </a:r>
          </a:p>
          <a:p>
            <a:r>
              <a:rPr lang="en-GB" sz="2000" b="1" dirty="0" smtClean="0"/>
              <a:t>PS Injector</a:t>
            </a:r>
            <a:r>
              <a:rPr lang="en-GB" sz="2000" dirty="0" smtClean="0"/>
              <a:t> </a:t>
            </a:r>
            <a:r>
              <a:rPr lang="en-GB" sz="2000" dirty="0"/>
              <a:t>Converter </a:t>
            </a:r>
            <a:r>
              <a:rPr lang="en-GB" sz="2000" b="1" dirty="0"/>
              <a:t>Control</a:t>
            </a:r>
            <a:r>
              <a:rPr lang="en-GB" sz="2000" dirty="0"/>
              <a:t> </a:t>
            </a:r>
            <a:r>
              <a:rPr lang="en-GB" sz="2000" dirty="0" smtClean="0"/>
              <a:t>– </a:t>
            </a:r>
            <a:r>
              <a:rPr lang="en-GB" sz="2200" dirty="0" smtClean="0"/>
              <a:t>New Electronics for 100 Power Converters to standardize one control over the Injector Chain </a:t>
            </a:r>
          </a:p>
          <a:p>
            <a:pPr marL="0" indent="0">
              <a:buNone/>
            </a:pPr>
            <a:r>
              <a:rPr lang="en-GB" sz="1700" dirty="0"/>
              <a:t> </a:t>
            </a:r>
            <a:r>
              <a:rPr lang="en-GB" sz="1700" dirty="0" smtClean="0"/>
              <a:t>   Quantity = converters not covered by LIU / Consolidation projects</a:t>
            </a:r>
          </a:p>
          <a:p>
            <a:r>
              <a:rPr lang="en-GB" sz="2000" b="1" dirty="0" smtClean="0"/>
              <a:t>SPS </a:t>
            </a:r>
            <a:r>
              <a:rPr lang="en-GB" sz="2000" b="1" dirty="0"/>
              <a:t>COD</a:t>
            </a:r>
            <a:r>
              <a:rPr lang="en-GB" sz="2000" dirty="0"/>
              <a:t> - 300x </a:t>
            </a:r>
            <a:r>
              <a:rPr lang="en-GB" sz="2000" dirty="0" smtClean="0"/>
              <a:t>New Power Converters (Electronics &amp; Power included)</a:t>
            </a:r>
            <a:endParaRPr lang="en-GB" sz="2000" dirty="0"/>
          </a:p>
          <a:p>
            <a:r>
              <a:rPr lang="en-GB" sz="2000" b="1" dirty="0"/>
              <a:t>SPS</a:t>
            </a:r>
            <a:r>
              <a:rPr lang="en-GB" sz="2000" dirty="0"/>
              <a:t> Aux Power Converter </a:t>
            </a:r>
            <a:r>
              <a:rPr lang="en-GB" sz="2000" b="1" dirty="0"/>
              <a:t>Control </a:t>
            </a:r>
            <a:r>
              <a:rPr lang="en-GB" sz="2000" dirty="0"/>
              <a:t> - </a:t>
            </a:r>
            <a:r>
              <a:rPr lang="en-GB" sz="2000" dirty="0" smtClean="0"/>
              <a:t>New Electronics </a:t>
            </a:r>
            <a:r>
              <a:rPr lang="en-GB" sz="2000" dirty="0"/>
              <a:t>for 200 Power Converters to standardize one control over all the Injector Chain</a:t>
            </a:r>
          </a:p>
          <a:p>
            <a:r>
              <a:rPr lang="en-GB" sz="2000" b="1" dirty="0" smtClean="0"/>
              <a:t>AD</a:t>
            </a:r>
            <a:r>
              <a:rPr lang="en-GB" sz="2000" dirty="0" smtClean="0"/>
              <a:t> - 25x </a:t>
            </a:r>
            <a:r>
              <a:rPr lang="en-GB" sz="2000" dirty="0"/>
              <a:t>New Capacitor Discharge Power </a:t>
            </a:r>
            <a:r>
              <a:rPr lang="en-GB" sz="2000" dirty="0" smtClean="0"/>
              <a:t>Converters</a:t>
            </a:r>
            <a:endParaRPr lang="en-GB" sz="2000" dirty="0"/>
          </a:p>
          <a:p>
            <a:r>
              <a:rPr lang="en-GB" sz="2000" b="1" dirty="0"/>
              <a:t>East Experimental </a:t>
            </a:r>
            <a:r>
              <a:rPr lang="en-GB" sz="2000" b="1" dirty="0" smtClean="0"/>
              <a:t>Area</a:t>
            </a:r>
            <a:r>
              <a:rPr lang="en-GB" sz="2000" dirty="0" smtClean="0"/>
              <a:t> </a:t>
            </a:r>
            <a:r>
              <a:rPr lang="en-GB" sz="2000" dirty="0"/>
              <a:t>-</a:t>
            </a:r>
            <a:r>
              <a:rPr lang="en-GB" sz="2000" dirty="0" smtClean="0"/>
              <a:t> 59x New Power </a:t>
            </a:r>
            <a:r>
              <a:rPr lang="en-GB" sz="2000" dirty="0"/>
              <a:t>Converters</a:t>
            </a:r>
          </a:p>
          <a:p>
            <a:r>
              <a:rPr lang="en-GB" sz="2000" b="1" dirty="0" err="1" smtClean="0"/>
              <a:t>nTOF</a:t>
            </a:r>
            <a:r>
              <a:rPr lang="en-GB" sz="2000" dirty="0" smtClean="0"/>
              <a:t> </a:t>
            </a:r>
            <a:r>
              <a:rPr lang="en-GB" sz="2000" dirty="0"/>
              <a:t>-</a:t>
            </a:r>
            <a:r>
              <a:rPr lang="en-GB" sz="2000" dirty="0" smtClean="0"/>
              <a:t> 7x New Power Converters</a:t>
            </a:r>
          </a:p>
          <a:p>
            <a:r>
              <a:rPr lang="en-GB" sz="2000" dirty="0" smtClean="0"/>
              <a:t>North Experimental Area – 1x New Power Converter for </a:t>
            </a:r>
            <a:r>
              <a:rPr lang="en-GB" sz="2000" b="1" dirty="0"/>
              <a:t>COMPASS</a:t>
            </a:r>
            <a:r>
              <a:rPr lang="en-GB" sz="2000" dirty="0"/>
              <a:t> </a:t>
            </a:r>
            <a:r>
              <a:rPr lang="en-GB" sz="2000" dirty="0" smtClean="0"/>
              <a:t>Spectrometer</a:t>
            </a:r>
          </a:p>
          <a:p>
            <a:pPr marL="0" indent="0">
              <a:buNone/>
            </a:pPr>
            <a:endParaRPr lang="en-GB" sz="2000" dirty="0" smtClean="0"/>
          </a:p>
        </p:txBody>
      </p:sp>
      <p:sp>
        <p:nvSpPr>
          <p:cNvPr id="35" name="Oval 34"/>
          <p:cNvSpPr/>
          <p:nvPr/>
        </p:nvSpPr>
        <p:spPr>
          <a:xfrm>
            <a:off x="7960660" y="1107830"/>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36" name="Rectangle 35"/>
          <p:cNvSpPr/>
          <p:nvPr/>
        </p:nvSpPr>
        <p:spPr>
          <a:xfrm>
            <a:off x="8165718" y="574923"/>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37" name="Rectangle 36"/>
          <p:cNvSpPr/>
          <p:nvPr/>
        </p:nvSpPr>
        <p:spPr>
          <a:xfrm>
            <a:off x="8165718" y="8285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38" name="Oval 37"/>
          <p:cNvSpPr/>
          <p:nvPr/>
        </p:nvSpPr>
        <p:spPr>
          <a:xfrm>
            <a:off x="7960660" y="593824"/>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39" name="Oval 38"/>
          <p:cNvSpPr/>
          <p:nvPr/>
        </p:nvSpPr>
        <p:spPr>
          <a:xfrm>
            <a:off x="7960660" y="8463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40" name="Rectangle 39"/>
          <p:cNvSpPr/>
          <p:nvPr/>
        </p:nvSpPr>
        <p:spPr>
          <a:xfrm>
            <a:off x="8165718" y="10841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41" name="Rectangle 40"/>
          <p:cNvSpPr/>
          <p:nvPr/>
        </p:nvSpPr>
        <p:spPr>
          <a:xfrm>
            <a:off x="8165718" y="321291"/>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a:t>
            </a:r>
            <a:r>
              <a:rPr lang="en-US" sz="1200" b="1" kern="0" dirty="0">
                <a:solidFill>
                  <a:srgbClr val="00B0F0"/>
                </a:solidFill>
                <a:latin typeface="Calibri"/>
              </a:rPr>
              <a:t> </a:t>
            </a:r>
            <a:r>
              <a:rPr lang="en-US" sz="1200" b="1" kern="0" dirty="0">
                <a:solidFill>
                  <a:schemeClr val="tx2">
                    <a:lumMod val="40000"/>
                    <a:lumOff val="60000"/>
                  </a:schemeClr>
                </a:solidFill>
                <a:latin typeface="Calibri"/>
              </a:rPr>
              <a:t>2015</a:t>
            </a:r>
            <a:endParaRPr lang="en-GB" sz="1200" b="1" kern="0" dirty="0">
              <a:solidFill>
                <a:schemeClr val="tx2">
                  <a:lumMod val="40000"/>
                  <a:lumOff val="60000"/>
                </a:schemeClr>
              </a:solidFill>
              <a:latin typeface="Calibri"/>
            </a:endParaRPr>
          </a:p>
        </p:txBody>
      </p:sp>
      <p:sp>
        <p:nvSpPr>
          <p:cNvPr id="42" name="Oval 41"/>
          <p:cNvSpPr/>
          <p:nvPr/>
        </p:nvSpPr>
        <p:spPr>
          <a:xfrm>
            <a:off x="7960660" y="341258"/>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43" name="Rectangle 42"/>
          <p:cNvSpPr/>
          <p:nvPr/>
        </p:nvSpPr>
        <p:spPr>
          <a:xfrm>
            <a:off x="8165258" y="62241"/>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independent</a:t>
            </a:r>
            <a:endParaRPr lang="en-GB" sz="1200" b="1" kern="0" dirty="0">
              <a:solidFill>
                <a:schemeClr val="tx2">
                  <a:lumMod val="40000"/>
                  <a:lumOff val="60000"/>
                </a:schemeClr>
              </a:solidFill>
              <a:latin typeface="Calibri"/>
            </a:endParaRPr>
          </a:p>
        </p:txBody>
      </p:sp>
      <p:sp>
        <p:nvSpPr>
          <p:cNvPr id="44" name="Oval 43"/>
          <p:cNvSpPr/>
          <p:nvPr/>
        </p:nvSpPr>
        <p:spPr>
          <a:xfrm>
            <a:off x="7956923" y="7594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dirty="0">
              <a:solidFill>
                <a:prstClr val="white"/>
              </a:solidFill>
              <a:latin typeface="Calibri"/>
            </a:endParaRPr>
          </a:p>
        </p:txBody>
      </p:sp>
    </p:spTree>
    <p:extLst>
      <p:ext uri="{BB962C8B-B14F-4D97-AF65-F5344CB8AC3E}">
        <p14:creationId xmlns:p14="http://schemas.microsoft.com/office/powerpoint/2010/main" val="28726275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a:t>Consolidation project</a:t>
            </a:r>
            <a:br>
              <a:rPr lang="en-GB" sz="2800" b="1" dirty="0"/>
            </a:br>
            <a:r>
              <a:rPr lang="en-GB" sz="2200" b="1" dirty="0" smtClean="0">
                <a:solidFill>
                  <a:schemeClr val="accent4"/>
                </a:solidFill>
              </a:rPr>
              <a:t>Under approval</a:t>
            </a:r>
            <a:endParaRPr lang="en-GB" sz="2800" dirty="0"/>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16</a:t>
            </a:fld>
            <a:endParaRPr lang="en-US"/>
          </a:p>
        </p:txBody>
      </p:sp>
      <p:sp>
        <p:nvSpPr>
          <p:cNvPr id="5" name="Content Placeholder 4"/>
          <p:cNvSpPr>
            <a:spLocks noGrp="1"/>
          </p:cNvSpPr>
          <p:nvPr>
            <p:ph sz="quarter" idx="13"/>
          </p:nvPr>
        </p:nvSpPr>
        <p:spPr/>
        <p:txBody>
          <a:bodyPr>
            <a:normAutofit/>
          </a:bodyPr>
          <a:lstStyle/>
          <a:p>
            <a:r>
              <a:rPr lang="en-GB" sz="2000" b="1" dirty="0" smtClean="0"/>
              <a:t>Oil </a:t>
            </a:r>
            <a:r>
              <a:rPr lang="en-GB" sz="2000" b="1" dirty="0"/>
              <a:t>transformer consolidation</a:t>
            </a:r>
            <a:r>
              <a:rPr lang="en-GB" sz="2000" dirty="0"/>
              <a:t> [Total </a:t>
            </a:r>
            <a:r>
              <a:rPr lang="en-GB" sz="2000" dirty="0" smtClean="0"/>
              <a:t>Quantity </a:t>
            </a:r>
            <a:r>
              <a:rPr lang="en-GB" sz="2000" dirty="0"/>
              <a:t>: 202] </a:t>
            </a:r>
          </a:p>
          <a:p>
            <a:pPr lvl="1"/>
            <a:r>
              <a:rPr lang="en-GB" sz="2000" b="1" dirty="0"/>
              <a:t>Over a period of about 10 years</a:t>
            </a:r>
          </a:p>
          <a:p>
            <a:pPr lvl="1"/>
            <a:r>
              <a:rPr lang="en-GB" sz="2000" dirty="0"/>
              <a:t>Replacement of oil transformers by cast resin transformers when possible </a:t>
            </a:r>
          </a:p>
          <a:p>
            <a:pPr lvl="1"/>
            <a:r>
              <a:rPr lang="en-GB" sz="2000" dirty="0"/>
              <a:t>Consolidation of </a:t>
            </a:r>
            <a:r>
              <a:rPr lang="en-GB" sz="2000" dirty="0" smtClean="0"/>
              <a:t>LHC RF oil transformers and transformers with </a:t>
            </a:r>
            <a:r>
              <a:rPr lang="en-GB" sz="2000" dirty="0"/>
              <a:t>high power ratings </a:t>
            </a:r>
            <a:r>
              <a:rPr lang="en-GB" sz="2000" dirty="0" smtClean="0"/>
              <a:t>and their </a:t>
            </a:r>
            <a:r>
              <a:rPr lang="en-GB" sz="2000" dirty="0" smtClean="0">
                <a:solidFill>
                  <a:srgbClr val="FF0000"/>
                </a:solidFill>
              </a:rPr>
              <a:t>oil retention system</a:t>
            </a:r>
            <a:endParaRPr lang="en-GB" sz="2000" dirty="0">
              <a:solidFill>
                <a:srgbClr val="FF0000"/>
              </a:solidFill>
            </a:endParaRPr>
          </a:p>
        </p:txBody>
      </p:sp>
      <p:sp>
        <p:nvSpPr>
          <p:cNvPr id="33" name="Oval 32"/>
          <p:cNvSpPr/>
          <p:nvPr/>
        </p:nvSpPr>
        <p:spPr>
          <a:xfrm>
            <a:off x="796066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34" name="Rectangle 33"/>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35" name="Rectangle 34"/>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7030A0"/>
                </a:solidFill>
                <a:latin typeface="Calibri"/>
              </a:rPr>
              <a:t>YETS 2017</a:t>
            </a:r>
            <a:endParaRPr lang="en-GB" sz="1200" b="1" kern="0" dirty="0">
              <a:solidFill>
                <a:srgbClr val="7030A0"/>
              </a:solidFill>
              <a:latin typeface="Calibri"/>
            </a:endParaRPr>
          </a:p>
        </p:txBody>
      </p:sp>
      <p:sp>
        <p:nvSpPr>
          <p:cNvPr id="36" name="Oval 35"/>
          <p:cNvSpPr/>
          <p:nvPr/>
        </p:nvSpPr>
        <p:spPr>
          <a:xfrm>
            <a:off x="7960660" y="571156"/>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37" name="Oval 36"/>
          <p:cNvSpPr/>
          <p:nvPr/>
        </p:nvSpPr>
        <p:spPr>
          <a:xfrm>
            <a:off x="7960660" y="823722"/>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38" name="Rectangle 37"/>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39" name="Rectangle 38"/>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B0F0"/>
                </a:solidFill>
                <a:latin typeface="Calibri"/>
              </a:rPr>
              <a:t>YETS 2015</a:t>
            </a:r>
            <a:endParaRPr lang="en-GB" sz="1200" b="1" kern="0" dirty="0">
              <a:solidFill>
                <a:srgbClr val="00B0F0"/>
              </a:solidFill>
              <a:latin typeface="Calibri"/>
            </a:endParaRPr>
          </a:p>
        </p:txBody>
      </p:sp>
      <p:sp>
        <p:nvSpPr>
          <p:cNvPr id="40" name="Oval 39"/>
          <p:cNvSpPr/>
          <p:nvPr/>
        </p:nvSpPr>
        <p:spPr>
          <a:xfrm>
            <a:off x="7960660" y="318590"/>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41" name="Rectangle 40"/>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42" name="Oval 41"/>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43" name="Oval 42"/>
          <p:cNvSpPr/>
          <p:nvPr/>
        </p:nvSpPr>
        <p:spPr>
          <a:xfrm>
            <a:off x="7950682" y="1348687"/>
            <a:ext cx="237066" cy="237066"/>
          </a:xfrm>
          <a:prstGeom prst="ellipse">
            <a:avLst/>
          </a:prstGeom>
          <a:solidFill>
            <a:schemeClr val="accent2">
              <a:lumMod val="20000"/>
              <a:lumOff val="80000"/>
            </a:schemeClr>
          </a:soli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smtClean="0">
                <a:solidFill>
                  <a:prstClr val="white"/>
                </a:solidFill>
                <a:latin typeface="Calibri"/>
              </a:rPr>
              <a:t>5</a:t>
            </a:r>
            <a:endParaRPr lang="en-GB" b="1" kern="0" dirty="0">
              <a:solidFill>
                <a:prstClr val="white"/>
              </a:solidFill>
              <a:latin typeface="Calibri"/>
            </a:endParaRPr>
          </a:p>
        </p:txBody>
      </p:sp>
      <p:sp>
        <p:nvSpPr>
          <p:cNvPr id="44" name="Rectangle 43"/>
          <p:cNvSpPr/>
          <p:nvPr/>
        </p:nvSpPr>
        <p:spPr>
          <a:xfrm>
            <a:off x="8155740" y="1325012"/>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accent2">
                    <a:lumMod val="40000"/>
                    <a:lumOff val="60000"/>
                  </a:schemeClr>
                </a:solidFill>
                <a:latin typeface="Calibri"/>
              </a:rPr>
              <a:t>LS3</a:t>
            </a:r>
            <a:endParaRPr lang="en-GB" sz="1200" b="1" kern="0" dirty="0">
              <a:solidFill>
                <a:schemeClr val="accent2">
                  <a:lumMod val="40000"/>
                  <a:lumOff val="60000"/>
                </a:schemeClr>
              </a:solidFill>
              <a:latin typeface="Calibri"/>
            </a:endParaRPr>
          </a:p>
        </p:txBody>
      </p:sp>
      <p:pic>
        <p:nvPicPr>
          <p:cNvPr id="6" name="Picture 5"/>
          <p:cNvPicPr>
            <a:picLocks noChangeAspect="1"/>
          </p:cNvPicPr>
          <p:nvPr/>
        </p:nvPicPr>
        <p:blipFill>
          <a:blip r:embed="rId2"/>
          <a:stretch>
            <a:fillRect/>
          </a:stretch>
        </p:blipFill>
        <p:spPr>
          <a:xfrm>
            <a:off x="5290319" y="3759660"/>
            <a:ext cx="2778896" cy="2084172"/>
          </a:xfrm>
          <a:prstGeom prst="rect">
            <a:avLst/>
          </a:prstGeom>
        </p:spPr>
      </p:pic>
      <p:pic>
        <p:nvPicPr>
          <p:cNvPr id="7" name="Picture 6"/>
          <p:cNvPicPr>
            <a:picLocks noChangeAspect="1"/>
          </p:cNvPicPr>
          <p:nvPr/>
        </p:nvPicPr>
        <p:blipFill>
          <a:blip r:embed="rId3"/>
          <a:stretch>
            <a:fillRect/>
          </a:stretch>
        </p:blipFill>
        <p:spPr>
          <a:xfrm>
            <a:off x="1930500" y="3781113"/>
            <a:ext cx="2556912" cy="2062719"/>
          </a:xfrm>
          <a:prstGeom prst="rect">
            <a:avLst/>
          </a:prstGeom>
        </p:spPr>
      </p:pic>
      <p:sp>
        <p:nvSpPr>
          <p:cNvPr id="8" name="TextBox 7"/>
          <p:cNvSpPr txBox="1"/>
          <p:nvPr/>
        </p:nvSpPr>
        <p:spPr>
          <a:xfrm>
            <a:off x="2118978" y="5865691"/>
            <a:ext cx="1861407" cy="246221"/>
          </a:xfrm>
          <a:prstGeom prst="rect">
            <a:avLst/>
          </a:prstGeom>
          <a:noFill/>
        </p:spPr>
        <p:txBody>
          <a:bodyPr wrap="none" rtlCol="0">
            <a:spAutoFit/>
          </a:bodyPr>
          <a:lstStyle/>
          <a:p>
            <a:r>
              <a:rPr lang="en-GB" sz="1000" i="1" dirty="0" smtClean="0"/>
              <a:t>Cast Resin Transformer Type</a:t>
            </a:r>
            <a:endParaRPr lang="en-GB" sz="1000" i="1" dirty="0"/>
          </a:p>
        </p:txBody>
      </p:sp>
      <p:sp>
        <p:nvSpPr>
          <p:cNvPr id="21" name="TextBox 20"/>
          <p:cNvSpPr txBox="1"/>
          <p:nvPr/>
        </p:nvSpPr>
        <p:spPr>
          <a:xfrm>
            <a:off x="5770726" y="5890065"/>
            <a:ext cx="1393330" cy="246221"/>
          </a:xfrm>
          <a:prstGeom prst="rect">
            <a:avLst/>
          </a:prstGeom>
          <a:noFill/>
        </p:spPr>
        <p:txBody>
          <a:bodyPr wrap="none" rtlCol="0">
            <a:spAutoFit/>
          </a:bodyPr>
          <a:lstStyle/>
          <a:p>
            <a:r>
              <a:rPr lang="en-GB" sz="1000" i="1" dirty="0" smtClean="0"/>
              <a:t>Oil Transformer Type</a:t>
            </a:r>
            <a:endParaRPr lang="en-GB" sz="1000" i="1" dirty="0"/>
          </a:p>
        </p:txBody>
      </p:sp>
    </p:spTree>
    <p:extLst>
      <p:ext uri="{BB962C8B-B14F-4D97-AF65-F5344CB8AC3E}">
        <p14:creationId xmlns:p14="http://schemas.microsoft.com/office/powerpoint/2010/main" val="753683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17</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LS2</a:t>
            </a:r>
          </a:p>
          <a:p>
            <a:pPr marL="355600"/>
            <a:r>
              <a:rPr lang="en-US" dirty="0" smtClean="0"/>
              <a:t>Preventive Maintenance Activities</a:t>
            </a:r>
          </a:p>
        </p:txBody>
      </p:sp>
    </p:spTree>
    <p:extLst>
      <p:ext uri="{BB962C8B-B14F-4D97-AF65-F5344CB8AC3E}">
        <p14:creationId xmlns:p14="http://schemas.microsoft.com/office/powerpoint/2010/main" val="14748019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en-US" sz="2800" b="1" kern="1200" dirty="0" smtClean="0">
                <a:solidFill>
                  <a:srgbClr val="0C377B"/>
                </a:solidFill>
                <a:latin typeface="+mj-lt"/>
                <a:ea typeface="+mj-ea"/>
                <a:cs typeface="Ubuntu Light"/>
              </a:rPr>
              <a:t>Maintenance Activities</a:t>
            </a:r>
            <a:r>
              <a:rPr lang="en-US" sz="2300" b="1" kern="1200" dirty="0" smtClean="0">
                <a:solidFill>
                  <a:srgbClr val="0C377B"/>
                </a:solidFill>
                <a:latin typeface="+mj-lt"/>
                <a:ea typeface="+mj-ea"/>
                <a:cs typeface="Ubuntu Light"/>
              </a:rPr>
              <a:t/>
            </a:r>
            <a:br>
              <a:rPr lang="en-US" sz="2300" b="1" kern="1200" dirty="0" smtClean="0">
                <a:solidFill>
                  <a:srgbClr val="0C377B"/>
                </a:solidFill>
                <a:latin typeface="+mj-lt"/>
                <a:ea typeface="+mj-ea"/>
                <a:cs typeface="Ubuntu Light"/>
              </a:rPr>
            </a:br>
            <a:r>
              <a:rPr lang="en-US" sz="2200" b="1" kern="1200" dirty="0">
                <a:solidFill>
                  <a:schemeClr val="accent4"/>
                </a:solidFill>
                <a:latin typeface="+mj-lt"/>
                <a:ea typeface="+mj-ea"/>
                <a:cs typeface="Ubuntu Light"/>
              </a:rPr>
              <a:t>Preventive Maintenance</a:t>
            </a: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18</a:t>
            </a:fld>
            <a:endParaRPr lang="en-US"/>
          </a:p>
        </p:txBody>
      </p:sp>
      <p:sp>
        <p:nvSpPr>
          <p:cNvPr id="5" name="Content Placeholder 4"/>
          <p:cNvSpPr>
            <a:spLocks noGrp="1"/>
          </p:cNvSpPr>
          <p:nvPr>
            <p:ph sz="quarter" idx="13"/>
          </p:nvPr>
        </p:nvSpPr>
        <p:spPr/>
        <p:txBody>
          <a:bodyPr>
            <a:noAutofit/>
          </a:bodyPr>
          <a:lstStyle/>
          <a:p>
            <a:r>
              <a:rPr lang="en-US" sz="2000" b="1" dirty="0" smtClean="0"/>
              <a:t>Recurrent Preventive Maintenance Activities during LS</a:t>
            </a:r>
          </a:p>
          <a:p>
            <a:pPr lvl="1"/>
            <a:r>
              <a:rPr lang="en-US" sz="2000" dirty="0" smtClean="0"/>
              <a:t>Few impact on other activities / groups</a:t>
            </a:r>
          </a:p>
          <a:p>
            <a:pPr lvl="1"/>
            <a:r>
              <a:rPr lang="en-US" sz="2000" dirty="0" smtClean="0"/>
              <a:t>Shall be integrated in the Coordination Schedule for access and service readiness</a:t>
            </a:r>
          </a:p>
          <a:p>
            <a:pPr lvl="1"/>
            <a:endParaRPr lang="en-US" sz="2000" b="1" dirty="0" smtClean="0"/>
          </a:p>
          <a:p>
            <a:pPr lvl="1"/>
            <a:r>
              <a:rPr lang="en-US" sz="2000" b="1" dirty="0" smtClean="0"/>
              <a:t>List</a:t>
            </a:r>
          </a:p>
          <a:p>
            <a:pPr lvl="2"/>
            <a:r>
              <a:rPr lang="en-US" sz="2000" dirty="0"/>
              <a:t>Current Calibration Measurement Campaign </a:t>
            </a:r>
            <a:r>
              <a:rPr lang="en-US" sz="2000" dirty="0" smtClean="0"/>
              <a:t>for all accelerator complex</a:t>
            </a:r>
            <a:endParaRPr lang="en-US" sz="2000" dirty="0"/>
          </a:p>
          <a:p>
            <a:pPr lvl="2"/>
            <a:r>
              <a:rPr lang="en-US" sz="2000" dirty="0" smtClean="0"/>
              <a:t>Equipment's fans </a:t>
            </a:r>
            <a:r>
              <a:rPr lang="en-US" sz="2000" dirty="0"/>
              <a:t>replacement </a:t>
            </a:r>
            <a:endParaRPr lang="en-US" sz="2000" dirty="0" smtClean="0"/>
          </a:p>
          <a:p>
            <a:pPr lvl="2"/>
            <a:r>
              <a:rPr lang="en-US" sz="2000" dirty="0" smtClean="0"/>
              <a:t>Transformer maintenance</a:t>
            </a:r>
          </a:p>
          <a:p>
            <a:pPr lvl="2"/>
            <a:r>
              <a:rPr lang="en-US" sz="2000" dirty="0" smtClean="0"/>
              <a:t>Visual inspection </a:t>
            </a:r>
          </a:p>
          <a:p>
            <a:pPr lvl="2"/>
            <a:r>
              <a:rPr lang="en-US" sz="2000" dirty="0" smtClean="0"/>
              <a:t>……</a:t>
            </a:r>
            <a:endParaRPr lang="en-US" sz="1400" dirty="0"/>
          </a:p>
        </p:txBody>
      </p:sp>
    </p:spTree>
    <p:extLst>
      <p:ext uri="{BB962C8B-B14F-4D97-AF65-F5344CB8AC3E}">
        <p14:creationId xmlns:p14="http://schemas.microsoft.com/office/powerpoint/2010/main" val="32212700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19</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LS2</a:t>
            </a:r>
          </a:p>
          <a:p>
            <a:pPr marL="355600"/>
            <a:r>
              <a:rPr lang="en-US" dirty="0" smtClean="0"/>
              <a:t>Resources / Organization</a:t>
            </a:r>
          </a:p>
        </p:txBody>
      </p:sp>
    </p:spTree>
    <p:extLst>
      <p:ext uri="{BB962C8B-B14F-4D97-AF65-F5344CB8AC3E}">
        <p14:creationId xmlns:p14="http://schemas.microsoft.com/office/powerpoint/2010/main" val="2494576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sz="quarter" idx="13"/>
          </p:nvPr>
        </p:nvSpPr>
        <p:spPr/>
        <p:txBody>
          <a:bodyPr/>
          <a:lstStyle/>
          <a:p>
            <a:r>
              <a:rPr lang="en-US" sz="2400" dirty="0" smtClean="0"/>
              <a:t>Activities</a:t>
            </a:r>
          </a:p>
          <a:p>
            <a:pPr lvl="1"/>
            <a:r>
              <a:rPr lang="en-US" sz="1800" dirty="0" smtClean="0"/>
              <a:t>Projects </a:t>
            </a:r>
          </a:p>
          <a:p>
            <a:pPr lvl="1"/>
            <a:r>
              <a:rPr lang="en-US" sz="1800" dirty="0" smtClean="0"/>
              <a:t>Consolidation</a:t>
            </a:r>
            <a:endParaRPr lang="en-US" sz="1800" dirty="0"/>
          </a:p>
          <a:p>
            <a:pPr lvl="1"/>
            <a:r>
              <a:rPr lang="en-US" sz="1800" dirty="0" smtClean="0"/>
              <a:t>Under approval</a:t>
            </a:r>
            <a:endParaRPr lang="en-US" sz="1800" dirty="0"/>
          </a:p>
          <a:p>
            <a:r>
              <a:rPr lang="en-US" sz="2400" dirty="0" smtClean="0"/>
              <a:t>Resources </a:t>
            </a:r>
            <a:r>
              <a:rPr lang="en-US" sz="2400" dirty="0"/>
              <a:t>availability</a:t>
            </a:r>
          </a:p>
          <a:p>
            <a:r>
              <a:rPr lang="en-US" sz="2400" dirty="0"/>
              <a:t>Logistics </a:t>
            </a:r>
            <a:endParaRPr lang="en-US" sz="2400" dirty="0" smtClean="0"/>
          </a:p>
          <a:p>
            <a:r>
              <a:rPr lang="en-US" sz="2400" dirty="0" smtClean="0"/>
              <a:t>Interfaces </a:t>
            </a:r>
            <a:r>
              <a:rPr lang="en-US" sz="2400" dirty="0"/>
              <a:t>/ </a:t>
            </a:r>
            <a:r>
              <a:rPr lang="en-US" sz="2400" dirty="0" smtClean="0"/>
              <a:t>interferences</a:t>
            </a:r>
          </a:p>
          <a:p>
            <a:r>
              <a:rPr lang="en-US" sz="2400" dirty="0" smtClean="0"/>
              <a:t>Conclusions</a:t>
            </a:r>
            <a:endParaRPr lang="en-US" sz="2400" dirty="0"/>
          </a:p>
        </p:txBody>
      </p:sp>
      <p:sp>
        <p:nvSpPr>
          <p:cNvPr id="4" name="Footer Placeholder 3"/>
          <p:cNvSpPr>
            <a:spLocks noGrp="1"/>
          </p:cNvSpPr>
          <p:nvPr>
            <p:ph type="ftr" sz="quarter" idx="11"/>
          </p:nvPr>
        </p:nvSpPr>
        <p:spPr/>
        <p:txBody>
          <a:bodyPr/>
          <a:lstStyle/>
          <a:p>
            <a:r>
              <a:rPr lang="en-US" dirty="0"/>
              <a:t>V. Montabonnet TE-EPC</a:t>
            </a:r>
          </a:p>
        </p:txBody>
      </p:sp>
      <p:sp>
        <p:nvSpPr>
          <p:cNvPr id="5" name="Slide Number Placeholder 4"/>
          <p:cNvSpPr>
            <a:spLocks noGrp="1"/>
          </p:cNvSpPr>
          <p:nvPr>
            <p:ph type="sldNum" sz="quarter" idx="12"/>
          </p:nvPr>
        </p:nvSpPr>
        <p:spPr/>
        <p:txBody>
          <a:bodyPr/>
          <a:lstStyle/>
          <a:p>
            <a:fld id="{8D6C380F-326D-3C40-9EE7-7FBAB0953422}" type="slidenum">
              <a:rPr lang="en-US" smtClean="0"/>
              <a:pPr/>
              <a:t>2</a:t>
            </a:fld>
            <a:endParaRPr lang="en-US"/>
          </a:p>
        </p:txBody>
      </p:sp>
    </p:spTree>
    <p:extLst>
      <p:ext uri="{BB962C8B-B14F-4D97-AF65-F5344CB8AC3E}">
        <p14:creationId xmlns:p14="http://schemas.microsoft.com/office/powerpoint/2010/main" val="3125700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en-US" sz="2800" b="1" kern="1200" dirty="0" smtClean="0">
                <a:solidFill>
                  <a:srgbClr val="0C377B"/>
                </a:solidFill>
                <a:latin typeface="+mj-lt"/>
                <a:ea typeface="+mj-ea"/>
                <a:cs typeface="Ubuntu Light"/>
              </a:rPr>
              <a:t>Resources availability</a:t>
            </a:r>
            <a:r>
              <a:rPr lang="en-US" sz="2300" b="1" kern="1200" dirty="0" smtClean="0">
                <a:solidFill>
                  <a:srgbClr val="0C377B"/>
                </a:solidFill>
                <a:latin typeface="+mj-lt"/>
                <a:ea typeface="+mj-ea"/>
                <a:cs typeface="Ubuntu Light"/>
              </a:rPr>
              <a:t/>
            </a:r>
            <a:br>
              <a:rPr lang="en-US" sz="2300" b="1" kern="1200" dirty="0" smtClean="0">
                <a:solidFill>
                  <a:srgbClr val="0C377B"/>
                </a:solidFill>
                <a:latin typeface="+mj-lt"/>
                <a:ea typeface="+mj-ea"/>
                <a:cs typeface="Ubuntu Light"/>
              </a:rPr>
            </a:br>
            <a:r>
              <a:rPr lang="en-GB" sz="2200" b="1" dirty="0" smtClean="0">
                <a:solidFill>
                  <a:schemeClr val="accent4"/>
                </a:solidFill>
              </a:rPr>
              <a:t>Versus Activities</a:t>
            </a:r>
            <a:endParaRPr lang="en-US" sz="2200" b="1" kern="1200" dirty="0">
              <a:solidFill>
                <a:srgbClr val="0C377B"/>
              </a:solidFill>
              <a:latin typeface="+mj-lt"/>
              <a:ea typeface="+mj-ea"/>
              <a:cs typeface="Ubuntu Light"/>
            </a:endParaRP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20</a:t>
            </a:fld>
            <a:endParaRPr lang="en-US"/>
          </a:p>
        </p:txBody>
      </p:sp>
      <p:sp>
        <p:nvSpPr>
          <p:cNvPr id="5" name="Content Placeholder 4"/>
          <p:cNvSpPr>
            <a:spLocks noGrp="1"/>
          </p:cNvSpPr>
          <p:nvPr>
            <p:ph sz="quarter" idx="13"/>
          </p:nvPr>
        </p:nvSpPr>
        <p:spPr/>
        <p:txBody>
          <a:bodyPr>
            <a:noAutofit/>
          </a:bodyPr>
          <a:lstStyle/>
          <a:p>
            <a:r>
              <a:rPr lang="en-US" sz="2000" b="1" dirty="0" smtClean="0"/>
              <a:t>Project &amp; Approved Consolidation Activities</a:t>
            </a:r>
            <a:endParaRPr lang="en-US" sz="2000" dirty="0"/>
          </a:p>
          <a:p>
            <a:pPr lvl="1"/>
            <a:r>
              <a:rPr lang="en-US" sz="2000" dirty="0" smtClean="0"/>
              <a:t>Manpower available</a:t>
            </a:r>
          </a:p>
          <a:p>
            <a:pPr lvl="1"/>
            <a:endParaRPr lang="en-US" sz="400" dirty="0" smtClean="0"/>
          </a:p>
          <a:p>
            <a:r>
              <a:rPr lang="en-US" sz="2000" b="1" dirty="0"/>
              <a:t>Consolidation Activities under </a:t>
            </a:r>
            <a:r>
              <a:rPr lang="en-US" sz="2000" b="1" dirty="0" smtClean="0"/>
              <a:t>approval</a:t>
            </a:r>
            <a:endParaRPr lang="en-US" sz="2000" b="1" dirty="0"/>
          </a:p>
          <a:p>
            <a:pPr lvl="1"/>
            <a:r>
              <a:rPr lang="en-GB" sz="2000" dirty="0" smtClean="0"/>
              <a:t>Synergy could be found during the procurement of equipment with approved activities </a:t>
            </a:r>
          </a:p>
          <a:p>
            <a:pPr lvl="1"/>
            <a:r>
              <a:rPr lang="en-US" sz="2000" dirty="0" smtClean="0"/>
              <a:t>Nevertheless, additional </a:t>
            </a:r>
            <a:r>
              <a:rPr lang="en-US" sz="2000" dirty="0"/>
              <a:t>manpower </a:t>
            </a:r>
            <a:r>
              <a:rPr lang="en-US" sz="2000" dirty="0" smtClean="0"/>
              <a:t>will be needed</a:t>
            </a:r>
          </a:p>
          <a:p>
            <a:pPr lvl="1"/>
            <a:endParaRPr lang="en-US" sz="400" dirty="0"/>
          </a:p>
          <a:p>
            <a:r>
              <a:rPr lang="en-US" sz="2000" b="1" dirty="0" smtClean="0"/>
              <a:t>Unforeseen Activities or New Projects </a:t>
            </a:r>
          </a:p>
          <a:p>
            <a:pPr lvl="1"/>
            <a:r>
              <a:rPr lang="en-US" sz="2000" dirty="0" smtClean="0"/>
              <a:t>No doubt that the activity list will increase depending on operational issues found during Run 2. Depending of the volume and priority</a:t>
            </a:r>
            <a:r>
              <a:rPr lang="en-US" sz="2000" dirty="0"/>
              <a:t>, additional manpower will be </a:t>
            </a:r>
            <a:r>
              <a:rPr lang="en-US" sz="2000" dirty="0" smtClean="0"/>
              <a:t>needed.</a:t>
            </a:r>
          </a:p>
          <a:p>
            <a:pPr lvl="1"/>
            <a:r>
              <a:rPr lang="en-US" sz="2000" dirty="0" smtClean="0"/>
              <a:t>New Project will </a:t>
            </a:r>
            <a:r>
              <a:rPr lang="en-US" sz="2000" dirty="0" smtClean="0"/>
              <a:t>not be possible to manage up to LS2</a:t>
            </a:r>
            <a:endParaRPr lang="en-US" sz="2000" dirty="0" smtClean="0"/>
          </a:p>
        </p:txBody>
      </p:sp>
      <p:sp>
        <p:nvSpPr>
          <p:cNvPr id="14" name="Rectangle 13"/>
          <p:cNvSpPr/>
          <p:nvPr/>
        </p:nvSpPr>
        <p:spPr>
          <a:xfrm>
            <a:off x="273205" y="1351127"/>
            <a:ext cx="183995" cy="4763069"/>
          </a:xfrm>
          <a:prstGeom prst="rect">
            <a:avLst/>
          </a:prstGeom>
          <a:gradFill flip="none" rotWithShape="1">
            <a:gsLst>
              <a:gs pos="0">
                <a:srgbClr val="6D9E30"/>
              </a:gs>
              <a:gs pos="1000">
                <a:srgbClr val="00B050"/>
              </a:gs>
              <a:gs pos="46000">
                <a:srgbClr val="FA8606"/>
              </a:gs>
              <a:gs pos="100000">
                <a:srgbClr val="FF0000"/>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01762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en-US" sz="2800" b="1" kern="1200" dirty="0">
                <a:solidFill>
                  <a:srgbClr val="0C377B"/>
                </a:solidFill>
                <a:latin typeface="+mj-lt"/>
                <a:ea typeface="+mj-ea"/>
                <a:cs typeface="Ubuntu Light"/>
              </a:rPr>
              <a:t>Resources </a:t>
            </a:r>
            <a:r>
              <a:rPr lang="en-US" sz="2800" b="1" kern="1200" dirty="0" smtClean="0">
                <a:solidFill>
                  <a:srgbClr val="0C377B"/>
                </a:solidFill>
                <a:latin typeface="+mj-lt"/>
                <a:ea typeface="+mj-ea"/>
                <a:cs typeface="Ubuntu Light"/>
              </a:rPr>
              <a:t>availability</a:t>
            </a:r>
            <a:r>
              <a:rPr lang="en-US" sz="2300" b="1" kern="1200" dirty="0" smtClean="0">
                <a:solidFill>
                  <a:srgbClr val="0C377B"/>
                </a:solidFill>
                <a:latin typeface="+mj-lt"/>
                <a:ea typeface="+mj-ea"/>
                <a:cs typeface="Ubuntu Light"/>
              </a:rPr>
              <a:t/>
            </a:r>
            <a:br>
              <a:rPr lang="en-US" sz="2300" b="1" kern="1200" dirty="0" smtClean="0">
                <a:solidFill>
                  <a:srgbClr val="0C377B"/>
                </a:solidFill>
                <a:latin typeface="+mj-lt"/>
                <a:ea typeface="+mj-ea"/>
                <a:cs typeface="Ubuntu Light"/>
              </a:rPr>
            </a:br>
            <a:r>
              <a:rPr lang="en-US" sz="2200" b="1" dirty="0">
                <a:solidFill>
                  <a:schemeClr val="accent4"/>
                </a:solidFill>
              </a:rPr>
              <a:t>Versus Planning</a:t>
            </a: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21</a:t>
            </a:fld>
            <a:endParaRPr lang="en-US"/>
          </a:p>
        </p:txBody>
      </p:sp>
      <p:sp>
        <p:nvSpPr>
          <p:cNvPr id="5" name="Content Placeholder 4"/>
          <p:cNvSpPr>
            <a:spLocks noGrp="1"/>
          </p:cNvSpPr>
          <p:nvPr>
            <p:ph sz="quarter" idx="13"/>
          </p:nvPr>
        </p:nvSpPr>
        <p:spPr>
          <a:xfrm>
            <a:off x="457201" y="1245521"/>
            <a:ext cx="4483289" cy="5028279"/>
          </a:xfrm>
        </p:spPr>
        <p:txBody>
          <a:bodyPr>
            <a:normAutofit/>
          </a:bodyPr>
          <a:lstStyle/>
          <a:p>
            <a:r>
              <a:rPr lang="en-GB" sz="2000" b="1" dirty="0" smtClean="0"/>
              <a:t>Manpower during </a:t>
            </a:r>
            <a:r>
              <a:rPr lang="en-GB" sz="2000" b="1" dirty="0">
                <a:solidFill>
                  <a:srgbClr val="FA8606"/>
                </a:solidFill>
              </a:rPr>
              <a:t>INSTALLATION </a:t>
            </a:r>
            <a:r>
              <a:rPr lang="en-GB" sz="2000" b="1" dirty="0"/>
              <a:t>and </a:t>
            </a:r>
            <a:r>
              <a:rPr lang="en-GB" sz="2000" b="1" dirty="0" smtClean="0">
                <a:solidFill>
                  <a:srgbClr val="FA8606"/>
                </a:solidFill>
              </a:rPr>
              <a:t>COMMISSIONING</a:t>
            </a:r>
            <a:endParaRPr lang="en-GB" sz="2000" b="1" dirty="0">
              <a:solidFill>
                <a:srgbClr val="FA8606"/>
              </a:solidFill>
            </a:endParaRPr>
          </a:p>
        </p:txBody>
      </p:sp>
      <p:sp>
        <p:nvSpPr>
          <p:cNvPr id="8" name="Rectangle 7"/>
          <p:cNvSpPr/>
          <p:nvPr/>
        </p:nvSpPr>
        <p:spPr>
          <a:xfrm>
            <a:off x="5161523" y="2452885"/>
            <a:ext cx="3200398" cy="461665"/>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hlinkClick r:id="rId2"/>
              </a:rPr>
              <a:t>EDMS 1470895</a:t>
            </a:r>
            <a:r>
              <a:rPr kumimoji="0" lang="en-GB" sz="1200" b="0" i="0" u="sng" strike="noStrike" kern="0" cap="none" spc="0" normalizeH="0" baseline="0" noProof="0" dirty="0" smtClean="0">
                <a:ln>
                  <a:noFill/>
                </a:ln>
                <a:solidFill>
                  <a:prstClr val="black"/>
                </a:solidFill>
                <a:effectLst/>
                <a:uLnTx/>
                <a:uFillTx/>
                <a:latin typeface="Calibri"/>
                <a:ea typeface="+mn-ea"/>
                <a:cs typeface="+mn-cs"/>
              </a:rPr>
              <a:t>: </a:t>
            </a:r>
            <a:r>
              <a:rPr kumimoji="0" lang="en-US" sz="1200" b="0" i="0" u="sng" strike="noStrike" kern="0" cap="none" spc="0" normalizeH="0" baseline="0" noProof="0" dirty="0" smtClean="0">
                <a:ln>
                  <a:noFill/>
                </a:ln>
                <a:solidFill>
                  <a:prstClr val="black"/>
                </a:solidFill>
                <a:effectLst/>
                <a:uLnTx/>
                <a:uFillTx/>
                <a:latin typeface="Calibri"/>
                <a:ea typeface="+mn-ea"/>
                <a:cs typeface="+mn-cs"/>
              </a:rPr>
              <a:t>Length of the YETS 2015-2016 / EYETS 2016-2017 / YETS 2017-2018</a:t>
            </a:r>
          </a:p>
        </p:txBody>
      </p:sp>
      <p:graphicFrame>
        <p:nvGraphicFramePr>
          <p:cNvPr id="9" name="Table 8"/>
          <p:cNvGraphicFramePr>
            <a:graphicFrameLocks noGrp="1"/>
          </p:cNvGraphicFramePr>
          <p:nvPr>
            <p:extLst>
              <p:ext uri="{D42A27DB-BD31-4B8C-83A1-F6EECF244321}">
                <p14:modId xmlns:p14="http://schemas.microsoft.com/office/powerpoint/2010/main" val="1764466742"/>
              </p:ext>
            </p:extLst>
          </p:nvPr>
        </p:nvGraphicFramePr>
        <p:xfrm>
          <a:off x="4839621" y="298441"/>
          <a:ext cx="3743334" cy="2133063"/>
        </p:xfrm>
        <a:graphic>
          <a:graphicData uri="http://schemas.openxmlformats.org/drawingml/2006/table">
            <a:tbl>
              <a:tblPr bandRow="1"/>
              <a:tblGrid>
                <a:gridCol w="759747"/>
                <a:gridCol w="994529"/>
                <a:gridCol w="994529"/>
                <a:gridCol w="994529"/>
              </a:tblGrid>
              <a:tr h="186310">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solidFill>
                            <a:srgbClr val="000000"/>
                          </a:solidFill>
                        </a:rPr>
                        <a:t>Machines</a:t>
                      </a:r>
                      <a:endParaRPr lang="en-GB" sz="1100" b="1" dirty="0">
                        <a:solidFill>
                          <a:srgbClr val="000000"/>
                        </a:solidFill>
                      </a:endParaRPr>
                    </a:p>
                  </a:txBody>
                  <a:tcPr anchor="ctr">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gridSpan="3">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rgbClr val="000000"/>
                          </a:solidFill>
                        </a:rPr>
                        <a:t>Opening of the machine (weeks)</a:t>
                      </a:r>
                      <a:br>
                        <a:rPr lang="en-US" sz="1400" b="1" dirty="0" smtClean="0">
                          <a:solidFill>
                            <a:srgbClr val="000000"/>
                          </a:solidFill>
                        </a:rPr>
                      </a:br>
                      <a:r>
                        <a:rPr lang="en-US" sz="1100" b="1" dirty="0" smtClean="0">
                          <a:solidFill>
                            <a:srgbClr val="000000"/>
                          </a:solidFill>
                        </a:rPr>
                        <a:t>not including the </a:t>
                      </a:r>
                      <a:r>
                        <a:rPr lang="en-US" sz="1100" b="1" dirty="0" err="1" smtClean="0">
                          <a:solidFill>
                            <a:srgbClr val="000000"/>
                          </a:solidFill>
                        </a:rPr>
                        <a:t>xmas</a:t>
                      </a:r>
                      <a:r>
                        <a:rPr lang="en-US" sz="1100" b="1" dirty="0" smtClean="0">
                          <a:solidFill>
                            <a:srgbClr val="000000"/>
                          </a:solidFill>
                        </a:rPr>
                        <a:t> break of 2 weeks</a:t>
                      </a:r>
                      <a:endParaRPr lang="en-GB" sz="1100" b="1" dirty="0">
                        <a:solidFill>
                          <a:srgbClr val="000000"/>
                        </a:solidFill>
                      </a:endParaRPr>
                    </a:p>
                  </a:txBody>
                  <a:tcPr>
                    <a:lnL>
                      <a:noFill/>
                    </a:lnL>
                    <a:lnR>
                      <a:noFill/>
                    </a:lnR>
                    <a:lnT w="25400" cmpd="sng">
                      <a:solidFill>
                        <a:sysClr val="windowText" lastClr="000000"/>
                      </a:solidFill>
                    </a:lnT>
                    <a:lnB>
                      <a:noFill/>
                    </a:lnB>
                    <a:lnTlToBr w="12700" cmpd="sng">
                      <a:noFill/>
                      <a:prstDash val="solid"/>
                    </a:lnTlToBr>
                    <a:lnBlToTr w="12700" cmpd="sng">
                      <a:noFill/>
                      <a:prstDash val="solid"/>
                    </a:lnBlToTr>
                    <a:solidFill>
                      <a:sysClr val="windowText" lastClr="000000">
                        <a:tint val="20000"/>
                      </a:sysClr>
                    </a:solidFill>
                  </a:tcPr>
                </a:tc>
                <a:tc hMerge="1">
                  <a:txBody>
                    <a:bodyPr/>
                    <a:lstStyle/>
                    <a:p>
                      <a:pPr algn="ctr"/>
                      <a:endParaRPr lang="en-GB" sz="1100" dirty="0"/>
                    </a:p>
                  </a:txBody>
                  <a:tcPr/>
                </a:tc>
                <a:tc hMerge="1">
                  <a:txBody>
                    <a:bodyPr/>
                    <a:lstStyle/>
                    <a:p>
                      <a:pPr algn="ctr"/>
                      <a:endParaRPr lang="en-GB" sz="1100" dirty="0"/>
                    </a:p>
                  </a:txBody>
                  <a:tcPr/>
                </a:tc>
              </a:tr>
              <a:tr h="340127">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YETS 2015</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EYETS 2016</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100" b="1" dirty="0" smtClean="0">
                          <a:solidFill>
                            <a:srgbClr val="000000"/>
                          </a:solidFill>
                        </a:rPr>
                        <a:t>YETS 2017</a:t>
                      </a:r>
                      <a:endParaRPr lang="en-GB" sz="110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r>
              <a:tr h="33012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PSB</a:t>
                      </a:r>
                      <a:endParaRPr lang="en-GB" sz="105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10</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13</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Text" lastClr="000000">
                        <a:tint val="20000"/>
                      </a:sysClr>
                    </a:solidFill>
                  </a:tcPr>
                </a:tc>
              </a:tr>
              <a:tr h="33012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PS</a:t>
                      </a:r>
                      <a:endParaRPr lang="en-GB" sz="1050" b="1"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13</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a:noFill/>
                    </a:lnB>
                    <a:lnTlToBr w="12700" cmpd="sng">
                      <a:noFill/>
                      <a:prstDash val="solid"/>
                    </a:lnTlToBr>
                    <a:lnBlToTr w="12700" cmpd="sng">
                      <a:noFill/>
                      <a:prstDash val="solid"/>
                    </a:lnBlToTr>
                    <a:solidFill>
                      <a:sysClr val="window" lastClr="FFFFFF"/>
                    </a:solidFill>
                  </a:tcPr>
                </a:tc>
              </a:tr>
              <a:tr h="330124">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b="1" dirty="0" smtClean="0">
                          <a:solidFill>
                            <a:srgbClr val="000000"/>
                          </a:solidFill>
                        </a:rPr>
                        <a:t>SPS</a:t>
                      </a:r>
                      <a:endParaRPr lang="en-GB" sz="1050" b="1" dirty="0">
                        <a:solidFill>
                          <a:srgbClr val="000000"/>
                        </a:solidFill>
                      </a:endParaRPr>
                    </a:p>
                  </a:txBody>
                  <a:tcPr>
                    <a:lnL>
                      <a:noFill/>
                    </a:lnL>
                    <a:lnR>
                      <a:noFill/>
                    </a:lnR>
                    <a:lnT>
                      <a:noFill/>
                    </a:lnT>
                    <a:lnB w="25400" cmpd="sng">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8</a:t>
                      </a:r>
                      <a:endParaRPr lang="en-GB" sz="1050" dirty="0">
                        <a:solidFill>
                          <a:srgbClr val="000000"/>
                        </a:solidFill>
                      </a:endParaRPr>
                    </a:p>
                  </a:txBody>
                  <a:tcPr>
                    <a:lnL>
                      <a:noFill/>
                    </a:lnL>
                    <a:lnR>
                      <a:noFill/>
                    </a:lnR>
                    <a:lnT>
                      <a:noFill/>
                    </a:lnT>
                    <a:lnB w="25400" cmpd="sng">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11 (BA1) - 13</a:t>
                      </a:r>
                    </a:p>
                  </a:txBody>
                  <a:tcPr>
                    <a:lnL>
                      <a:noFill/>
                    </a:lnL>
                    <a:lnR>
                      <a:noFill/>
                    </a:lnR>
                    <a:lnT>
                      <a:noFill/>
                    </a:lnT>
                    <a:lnB w="25400" cmpd="sng">
                      <a:noFill/>
                    </a:lnB>
                    <a:lnTlToBr w="12700" cmpd="sng">
                      <a:noFill/>
                      <a:prstDash val="solid"/>
                    </a:lnTlToBr>
                    <a:lnBlToTr w="12700" cmpd="sng">
                      <a:noFill/>
                      <a:prstDash val="solid"/>
                    </a:lnBlToTr>
                    <a:solidFill>
                      <a:sysClr val="windowText" lastClr="000000">
                        <a:tint val="20000"/>
                      </a:sysClr>
                    </a:solidFill>
                  </a:tcPr>
                </a:tc>
                <a:tc>
                  <a:txBody>
                    <a:bodyPr/>
                    <a:lstStyle>
                      <a:lvl1pPr marL="0" algn="l" rtl="0" eaLnBrk="1" latinLnBrk="0" hangingPunct="1">
                        <a:defRPr kumimoji="0" kern="1200">
                          <a:solidFill>
                            <a:schemeClr val="dk1"/>
                          </a:solidFill>
                          <a:latin typeface="Calibri"/>
                        </a:defRPr>
                      </a:lvl1pPr>
                      <a:lvl2pPr marL="457200" algn="l" rtl="0" eaLnBrk="1" latinLnBrk="0" hangingPunct="1">
                        <a:defRPr kumimoji="0" kern="1200">
                          <a:solidFill>
                            <a:schemeClr val="dk1"/>
                          </a:solidFill>
                          <a:latin typeface="Calibri"/>
                        </a:defRPr>
                      </a:lvl2pPr>
                      <a:lvl3pPr marL="914400" algn="l" rtl="0" eaLnBrk="1" latinLnBrk="0" hangingPunct="1">
                        <a:defRPr kumimoji="0" kern="1200">
                          <a:solidFill>
                            <a:schemeClr val="dk1"/>
                          </a:solidFill>
                          <a:latin typeface="Calibri"/>
                        </a:defRPr>
                      </a:lvl3pPr>
                      <a:lvl4pPr marL="1371600" algn="l" rtl="0" eaLnBrk="1" latinLnBrk="0" hangingPunct="1">
                        <a:defRPr kumimoji="0" kern="1200">
                          <a:solidFill>
                            <a:schemeClr val="dk1"/>
                          </a:solidFill>
                          <a:latin typeface="Calibri"/>
                        </a:defRPr>
                      </a:lvl4pPr>
                      <a:lvl5pPr marL="1828800" algn="l" rtl="0" eaLnBrk="1" latinLnBrk="0" hangingPunct="1">
                        <a:defRPr kumimoji="0" kern="1200">
                          <a:solidFill>
                            <a:schemeClr val="dk1"/>
                          </a:solidFill>
                          <a:latin typeface="Calibri"/>
                        </a:defRPr>
                      </a:lvl5pPr>
                      <a:lvl6pPr marL="2286000" algn="l" rtl="0" eaLnBrk="1" latinLnBrk="0" hangingPunct="1">
                        <a:defRPr kumimoji="0" kern="1200">
                          <a:solidFill>
                            <a:schemeClr val="dk1"/>
                          </a:solidFill>
                          <a:latin typeface="Calibri"/>
                        </a:defRPr>
                      </a:lvl6pPr>
                      <a:lvl7pPr marL="2743200" algn="l" rtl="0" eaLnBrk="1" latinLnBrk="0" hangingPunct="1">
                        <a:defRPr kumimoji="0" kern="1200">
                          <a:solidFill>
                            <a:schemeClr val="dk1"/>
                          </a:solidFill>
                          <a:latin typeface="Calibri"/>
                        </a:defRPr>
                      </a:lvl7pPr>
                      <a:lvl8pPr marL="3200400" algn="l" rtl="0" eaLnBrk="1" latinLnBrk="0" hangingPunct="1">
                        <a:defRPr kumimoji="0" kern="1200">
                          <a:solidFill>
                            <a:schemeClr val="dk1"/>
                          </a:solidFill>
                          <a:latin typeface="Calibri"/>
                        </a:defRPr>
                      </a:lvl8pPr>
                      <a:lvl9pPr marL="3657600" algn="l" rtl="0" eaLnBrk="1" latinLnBrk="0" hangingPunct="1">
                        <a:defRPr kumimoji="0" kern="1200">
                          <a:solidFill>
                            <a:schemeClr val="dk1"/>
                          </a:solidFill>
                          <a:latin typeface="Calibri"/>
                        </a:defRPr>
                      </a:lvl9pPr>
                    </a:lstStyle>
                    <a:p>
                      <a:pPr algn="ctr"/>
                      <a:r>
                        <a:rPr lang="en-US" sz="1050" dirty="0" smtClean="0">
                          <a:solidFill>
                            <a:srgbClr val="000000"/>
                          </a:solidFill>
                        </a:rPr>
                        <a:t>7 (BA1) – 8</a:t>
                      </a:r>
                    </a:p>
                  </a:txBody>
                  <a:tcPr>
                    <a:lnL>
                      <a:noFill/>
                    </a:lnL>
                    <a:lnR>
                      <a:noFill/>
                    </a:lnR>
                    <a:lnT>
                      <a:noFill/>
                    </a:lnT>
                    <a:lnB w="25400" cmpd="sng">
                      <a:noFill/>
                    </a:lnB>
                    <a:lnTlToBr w="12700" cmpd="sng">
                      <a:noFill/>
                      <a:prstDash val="solid"/>
                    </a:lnTlToBr>
                    <a:lnBlToTr w="12700" cmpd="sng">
                      <a:noFill/>
                      <a:prstDash val="solid"/>
                    </a:lnBlToTr>
                    <a:solidFill>
                      <a:sysClr val="windowText" lastClr="000000">
                        <a:tint val="20000"/>
                      </a:sysClr>
                    </a:solidFill>
                  </a:tcPr>
                </a:tc>
              </a:tr>
              <a:tr h="330124">
                <a:tc>
                  <a:txBody>
                    <a:bodyPr/>
                    <a:lstStyle/>
                    <a:p>
                      <a:pPr marL="0" algn="ctr" rtl="0" eaLnBrk="1" latinLnBrk="0" hangingPunct="1"/>
                      <a:r>
                        <a:rPr kumimoji="0" lang="en-GB" sz="1050" b="1" kern="1200" dirty="0" smtClean="0">
                          <a:solidFill>
                            <a:srgbClr val="000000"/>
                          </a:solidFill>
                          <a:latin typeface="Calibri"/>
                          <a:ea typeface="+mn-ea"/>
                          <a:cs typeface="+mn-cs"/>
                        </a:rPr>
                        <a:t>LHC</a:t>
                      </a:r>
                      <a:endParaRPr kumimoji="0" lang="en-GB" sz="1050" b="1" kern="1200" dirty="0">
                        <a:solidFill>
                          <a:srgbClr val="000000"/>
                        </a:solidFill>
                        <a:latin typeface="Calibri"/>
                        <a:ea typeface="+mn-ea"/>
                        <a:cs typeface="+mn-cs"/>
                      </a:endParaRP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marL="0" algn="ctr" rtl="0" eaLnBrk="1" latinLnBrk="0" hangingPunct="1"/>
                      <a:r>
                        <a:rPr kumimoji="0" lang="en-GB" sz="1050" kern="1200" dirty="0" smtClean="0">
                          <a:solidFill>
                            <a:srgbClr val="000000"/>
                          </a:solidFill>
                          <a:latin typeface="Calibri"/>
                          <a:ea typeface="+mn-ea"/>
                          <a:cs typeface="+mn-cs"/>
                        </a:rPr>
                        <a:t>10</a:t>
                      </a:r>
                      <a:endParaRPr kumimoji="0" lang="en-GB" sz="1050" kern="1200" dirty="0">
                        <a:solidFill>
                          <a:srgbClr val="000000"/>
                        </a:solidFill>
                        <a:latin typeface="Calibri"/>
                        <a:ea typeface="+mn-ea"/>
                        <a:cs typeface="+mn-cs"/>
                      </a:endParaRP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marL="0" algn="ctr" rtl="0" eaLnBrk="1" latinLnBrk="0" hangingPunct="1"/>
                      <a:r>
                        <a:rPr kumimoji="0" lang="en-US" sz="1050" kern="1200" dirty="0" smtClean="0">
                          <a:solidFill>
                            <a:srgbClr val="000000"/>
                          </a:solidFill>
                          <a:latin typeface="Calibri"/>
                          <a:ea typeface="+mn-ea"/>
                          <a:cs typeface="+mn-cs"/>
                        </a:rPr>
                        <a:t>16</a:t>
                      </a: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marL="0" algn="ctr" rtl="0" eaLnBrk="1" latinLnBrk="0" hangingPunct="1"/>
                      <a:r>
                        <a:rPr kumimoji="0" lang="en-US" sz="1050" kern="1200" dirty="0" smtClean="0">
                          <a:solidFill>
                            <a:srgbClr val="000000"/>
                          </a:solidFill>
                          <a:latin typeface="Calibri"/>
                          <a:ea typeface="+mn-ea"/>
                          <a:cs typeface="+mn-cs"/>
                        </a:rPr>
                        <a:t>10</a:t>
                      </a:r>
                    </a:p>
                  </a:txBody>
                  <a:tcPr>
                    <a:lnL>
                      <a:noFill/>
                    </a:lnL>
                    <a:lnR>
                      <a:noFill/>
                    </a:lnR>
                    <a:lnT>
                      <a:noFill/>
                    </a:lnT>
                    <a:lnB w="25400" cmpd="sng">
                      <a:solidFill>
                        <a:sysClr val="windowText" lastClr="000000"/>
                      </a:solidFill>
                    </a:lnB>
                    <a:lnTlToBr w="12700" cmpd="sng">
                      <a:noFill/>
                      <a:prstDash val="solid"/>
                    </a:lnTlToBr>
                    <a:lnBlToTr w="12700" cmpd="sng">
                      <a:noFill/>
                      <a:prstDash val="solid"/>
                    </a:lnBlToTr>
                    <a:solidFill>
                      <a:schemeClr val="bg1"/>
                    </a:solidFill>
                  </a:tcPr>
                </a:tc>
              </a:tr>
            </a:tbl>
          </a:graphicData>
        </a:graphic>
      </p:graphicFrame>
      <p:sp>
        <p:nvSpPr>
          <p:cNvPr id="10" name="Content Placeholder 4"/>
          <p:cNvSpPr txBox="1">
            <a:spLocks/>
          </p:cNvSpPr>
          <p:nvPr/>
        </p:nvSpPr>
        <p:spPr>
          <a:xfrm>
            <a:off x="457200" y="3031914"/>
            <a:ext cx="8226424" cy="2993258"/>
          </a:xfrm>
          <a:prstGeom prst="rect">
            <a:avLst/>
          </a:prstGeom>
        </p:spPr>
        <p:txBody>
          <a:bodyPr vert="horz">
            <a:norm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r>
              <a:rPr lang="en-US" sz="2000" dirty="0" smtClean="0"/>
              <a:t>Lot of activities concentrated in short periods </a:t>
            </a:r>
          </a:p>
          <a:p>
            <a:pPr lvl="1"/>
            <a:r>
              <a:rPr lang="en-US" sz="2000" dirty="0" smtClean="0"/>
              <a:t>Need flexibility for increasing manpower during these periods, mainly through Field Support Unit  (FSU)</a:t>
            </a:r>
          </a:p>
          <a:p>
            <a:pPr lvl="1"/>
            <a:r>
              <a:rPr lang="en-US" sz="2000" dirty="0" smtClean="0"/>
              <a:t>Need optimization at the level of the </a:t>
            </a:r>
            <a:r>
              <a:rPr lang="en-US" sz="2000" b="1" dirty="0" smtClean="0"/>
              <a:t>LS2 coordination </a:t>
            </a:r>
            <a:r>
              <a:rPr lang="en-US" sz="2000" dirty="0" smtClean="0"/>
              <a:t>to optimize the group load by resources leveling across </a:t>
            </a:r>
            <a:r>
              <a:rPr lang="en-US" sz="2000" dirty="0" smtClean="0">
                <a:solidFill>
                  <a:srgbClr val="FF0000"/>
                </a:solidFill>
              </a:rPr>
              <a:t>ALL</a:t>
            </a:r>
            <a:r>
              <a:rPr lang="en-US" sz="2000" dirty="0" smtClean="0"/>
              <a:t> facilities (Injector, LHC and Experimental Areas)</a:t>
            </a:r>
          </a:p>
          <a:p>
            <a:pPr lvl="1"/>
            <a:r>
              <a:rPr lang="en-US" sz="2000" dirty="0" smtClean="0"/>
              <a:t>Need to be aware in advance of any change of planning </a:t>
            </a:r>
            <a:r>
              <a:rPr lang="en-GB" sz="2000" dirty="0" smtClean="0"/>
              <a:t> </a:t>
            </a:r>
            <a:endParaRPr lang="en-GB" sz="2000" dirty="0"/>
          </a:p>
        </p:txBody>
      </p:sp>
    </p:spTree>
    <p:extLst>
      <p:ext uri="{BB962C8B-B14F-4D97-AF65-F5344CB8AC3E}">
        <p14:creationId xmlns:p14="http://schemas.microsoft.com/office/powerpoint/2010/main" val="3659213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500" b="1" kern="1200" dirty="0">
                <a:solidFill>
                  <a:srgbClr val="0C377B"/>
                </a:solidFill>
                <a:latin typeface="+mj-lt"/>
                <a:cs typeface="Ubuntu Light"/>
              </a:rPr>
              <a:t>Resources </a:t>
            </a:r>
            <a:r>
              <a:rPr lang="en-US" sz="2500" b="1" kern="1200" dirty="0" smtClean="0">
                <a:solidFill>
                  <a:srgbClr val="0C377B"/>
                </a:solidFill>
                <a:latin typeface="+mj-lt"/>
                <a:cs typeface="Ubuntu Light"/>
              </a:rPr>
              <a:t>organization</a:t>
            </a:r>
            <a:r>
              <a:rPr lang="en-US" sz="2000" b="1" kern="1200" dirty="0">
                <a:solidFill>
                  <a:srgbClr val="0C377B"/>
                </a:solidFill>
                <a:cs typeface="Ubuntu Light"/>
              </a:rPr>
              <a:t/>
            </a:r>
            <a:br>
              <a:rPr lang="en-US" sz="2000" b="1" kern="1200" dirty="0">
                <a:solidFill>
                  <a:srgbClr val="0C377B"/>
                </a:solidFill>
                <a:cs typeface="Ubuntu Light"/>
              </a:rPr>
            </a:br>
            <a:r>
              <a:rPr lang="en-US" sz="2000" b="1" dirty="0" smtClean="0">
                <a:solidFill>
                  <a:schemeClr val="accent4"/>
                </a:solidFill>
              </a:rPr>
              <a:t>Versus Planning &amp; Activities</a:t>
            </a:r>
            <a:endParaRPr lang="en-GB" sz="2200" b="1" dirty="0">
              <a:solidFill>
                <a:schemeClr val="accent4"/>
              </a:solidFill>
            </a:endParaRP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22</a:t>
            </a:fld>
            <a:endParaRPr lang="en-US"/>
          </a:p>
        </p:txBody>
      </p:sp>
      <p:sp>
        <p:nvSpPr>
          <p:cNvPr id="5" name="Content Placeholder 4"/>
          <p:cNvSpPr>
            <a:spLocks noGrp="1"/>
          </p:cNvSpPr>
          <p:nvPr>
            <p:ph sz="quarter" idx="13"/>
          </p:nvPr>
        </p:nvSpPr>
        <p:spPr/>
        <p:txBody>
          <a:bodyPr>
            <a:normAutofit/>
          </a:bodyPr>
          <a:lstStyle/>
          <a:p>
            <a:pPr marL="0" indent="0">
              <a:buNone/>
            </a:pPr>
            <a:r>
              <a:rPr lang="en-GB" sz="2000" b="1" dirty="0" smtClean="0"/>
              <a:t>For efficiency and manpower estimation/optimisation, TE-EPC needs :</a:t>
            </a:r>
            <a:endParaRPr lang="en-GB" sz="2000" dirty="0" smtClean="0"/>
          </a:p>
          <a:p>
            <a:r>
              <a:rPr lang="en-GB" sz="2000" b="1" dirty="0" smtClean="0"/>
              <a:t>During INSTALLATION phase</a:t>
            </a:r>
            <a:r>
              <a:rPr lang="en-GB" sz="2000" dirty="0" smtClean="0"/>
              <a:t>, a detailed schedule with the </a:t>
            </a:r>
            <a:r>
              <a:rPr lang="en-GB" sz="2000" dirty="0"/>
              <a:t>different steps </a:t>
            </a:r>
            <a:r>
              <a:rPr lang="en-GB" sz="2000" dirty="0" smtClean="0"/>
              <a:t>to performed across the different groups (who </a:t>
            </a:r>
            <a:r>
              <a:rPr lang="en-GB" sz="2000" dirty="0"/>
              <a:t>is doing </a:t>
            </a:r>
            <a:r>
              <a:rPr lang="en-GB" sz="2000" dirty="0" smtClean="0"/>
              <a:t>what when)</a:t>
            </a:r>
          </a:p>
          <a:p>
            <a:r>
              <a:rPr lang="en-GB" sz="2000" b="1" dirty="0" smtClean="0"/>
              <a:t>During (Re)COMMISSIONING phase</a:t>
            </a:r>
            <a:r>
              <a:rPr lang="en-GB" sz="2000" dirty="0" smtClean="0"/>
              <a:t>, </a:t>
            </a:r>
          </a:p>
          <a:p>
            <a:pPr lvl="1"/>
            <a:r>
              <a:rPr lang="en-GB" sz="2000" dirty="0" smtClean="0"/>
              <a:t>the </a:t>
            </a:r>
            <a:r>
              <a:rPr lang="en-GB" sz="2000" dirty="0" smtClean="0"/>
              <a:t>planning </a:t>
            </a:r>
            <a:r>
              <a:rPr lang="en-GB" sz="2000" dirty="0" smtClean="0"/>
              <a:t>of the Individual System Tests period dedicated to TE-EPC group taken into account the readiness of the services, access, control, EIS …..</a:t>
            </a:r>
          </a:p>
          <a:p>
            <a:pPr lvl="1"/>
            <a:r>
              <a:rPr lang="en-GB" sz="2000" dirty="0" smtClean="0"/>
              <a:t>the clarification of TE-EPC contribution during the Circuit (Re)Commissioning</a:t>
            </a:r>
          </a:p>
          <a:p>
            <a:pPr marL="231775" lvl="1" indent="0">
              <a:buNone/>
            </a:pPr>
            <a:endParaRPr lang="en-GB" sz="2000" dirty="0" smtClean="0"/>
          </a:p>
          <a:p>
            <a:endParaRPr lang="en-GB" sz="2000" dirty="0" smtClean="0"/>
          </a:p>
          <a:p>
            <a:endParaRPr lang="en-GB" sz="2000" dirty="0"/>
          </a:p>
        </p:txBody>
      </p:sp>
      <p:pic>
        <p:nvPicPr>
          <p:cNvPr id="7" name="Picture 6"/>
          <p:cNvPicPr>
            <a:picLocks noChangeAspect="1"/>
          </p:cNvPicPr>
          <p:nvPr/>
        </p:nvPicPr>
        <p:blipFill>
          <a:blip r:embed="rId2"/>
          <a:stretch>
            <a:fillRect/>
          </a:stretch>
        </p:blipFill>
        <p:spPr>
          <a:xfrm>
            <a:off x="6112160" y="4910896"/>
            <a:ext cx="1564675" cy="430130"/>
          </a:xfrm>
          <a:prstGeom prst="rect">
            <a:avLst/>
          </a:prstGeom>
        </p:spPr>
      </p:pic>
      <p:pic>
        <p:nvPicPr>
          <p:cNvPr id="6" name="Picture 5"/>
          <p:cNvPicPr>
            <a:picLocks noChangeAspect="1"/>
          </p:cNvPicPr>
          <p:nvPr/>
        </p:nvPicPr>
        <p:blipFill>
          <a:blip r:embed="rId3"/>
          <a:stretch>
            <a:fillRect/>
          </a:stretch>
        </p:blipFill>
        <p:spPr>
          <a:xfrm>
            <a:off x="5937718" y="4988054"/>
            <a:ext cx="1671445" cy="1155168"/>
          </a:xfrm>
          <a:prstGeom prst="rect">
            <a:avLst/>
          </a:prstGeom>
        </p:spPr>
      </p:pic>
      <p:pic>
        <p:nvPicPr>
          <p:cNvPr id="8" name="Picture 7"/>
          <p:cNvPicPr>
            <a:picLocks noChangeAspect="1"/>
          </p:cNvPicPr>
          <p:nvPr/>
        </p:nvPicPr>
        <p:blipFill>
          <a:blip r:embed="rId4"/>
          <a:stretch>
            <a:fillRect/>
          </a:stretch>
        </p:blipFill>
        <p:spPr>
          <a:xfrm>
            <a:off x="2479803" y="5280142"/>
            <a:ext cx="1359371" cy="863080"/>
          </a:xfrm>
          <a:prstGeom prst="rect">
            <a:avLst/>
          </a:prstGeom>
        </p:spPr>
      </p:pic>
    </p:spTree>
    <p:extLst>
      <p:ext uri="{BB962C8B-B14F-4D97-AF65-F5344CB8AC3E}">
        <p14:creationId xmlns:p14="http://schemas.microsoft.com/office/powerpoint/2010/main" val="10577615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500" b="1" kern="1200" dirty="0" smtClean="0">
                <a:solidFill>
                  <a:srgbClr val="0C377B"/>
                </a:solidFill>
                <a:latin typeface="+mn-lt"/>
                <a:cs typeface="Ubuntu Light"/>
              </a:rPr>
              <a:t>Logistics</a:t>
            </a:r>
            <a:r>
              <a:rPr lang="en-US" sz="2500" b="1" kern="1200" dirty="0">
                <a:solidFill>
                  <a:srgbClr val="0C377B"/>
                </a:solidFill>
                <a:cs typeface="Ubuntu Light"/>
              </a:rPr>
              <a:t/>
            </a:r>
            <a:br>
              <a:rPr lang="en-US" sz="2500" b="1" kern="1200" dirty="0">
                <a:solidFill>
                  <a:srgbClr val="0C377B"/>
                </a:solidFill>
                <a:cs typeface="Ubuntu Light"/>
              </a:rPr>
            </a:br>
            <a:r>
              <a:rPr lang="en-US" sz="2000" b="1" kern="1200" dirty="0" smtClean="0">
                <a:solidFill>
                  <a:schemeClr val="accent4"/>
                </a:solidFill>
                <a:cs typeface="Ubuntu Light"/>
              </a:rPr>
              <a:t>Storage</a:t>
            </a:r>
            <a:endParaRPr lang="en-US" sz="2500" b="1" kern="1200" dirty="0">
              <a:solidFill>
                <a:srgbClr val="0C377B"/>
              </a:solidFill>
              <a:latin typeface="+mj-lt"/>
              <a:ea typeface="+mj-ea"/>
              <a:cs typeface="Ubuntu Light"/>
            </a:endParaRP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23</a:t>
            </a:fld>
            <a:endParaRPr lang="en-US"/>
          </a:p>
        </p:txBody>
      </p:sp>
      <p:sp>
        <p:nvSpPr>
          <p:cNvPr id="5" name="Content Placeholder 4"/>
          <p:cNvSpPr>
            <a:spLocks noGrp="1"/>
          </p:cNvSpPr>
          <p:nvPr>
            <p:ph sz="quarter" idx="13"/>
          </p:nvPr>
        </p:nvSpPr>
        <p:spPr/>
        <p:txBody>
          <a:bodyPr>
            <a:noAutofit/>
          </a:bodyPr>
          <a:lstStyle/>
          <a:p>
            <a:r>
              <a:rPr lang="en-GB" sz="2000" dirty="0" smtClean="0">
                <a:solidFill>
                  <a:srgbClr val="FF0000"/>
                </a:solidFill>
              </a:rPr>
              <a:t>Irradiated Equipment</a:t>
            </a:r>
          </a:p>
          <a:p>
            <a:pPr lvl="1"/>
            <a:r>
              <a:rPr lang="en-US" sz="2000" dirty="0" smtClean="0"/>
              <a:t>Some equipment </a:t>
            </a:r>
            <a:r>
              <a:rPr lang="en-US" sz="2000" dirty="0"/>
              <a:t>removed from the LHC tunnel for consolidation </a:t>
            </a:r>
            <a:r>
              <a:rPr lang="en-US" sz="2000" dirty="0" smtClean="0"/>
              <a:t>could be activated </a:t>
            </a:r>
            <a:r>
              <a:rPr lang="en-US" sz="2000" dirty="0"/>
              <a:t>after </a:t>
            </a:r>
            <a:r>
              <a:rPr lang="en-US" sz="2000" dirty="0" smtClean="0"/>
              <a:t>Run2</a:t>
            </a:r>
          </a:p>
          <a:p>
            <a:pPr lvl="1"/>
            <a:r>
              <a:rPr lang="en-US" sz="2000" dirty="0" smtClean="0">
                <a:solidFill>
                  <a:srgbClr val="FF0000"/>
                </a:solidFill>
              </a:rPr>
              <a:t>Need dedicated radioactive </a:t>
            </a:r>
            <a:r>
              <a:rPr lang="en-US" sz="2000" dirty="0">
                <a:solidFill>
                  <a:srgbClr val="FF0000"/>
                </a:solidFill>
              </a:rPr>
              <a:t>storage place </a:t>
            </a:r>
            <a:endParaRPr lang="en-US" sz="2000" dirty="0" smtClean="0">
              <a:solidFill>
                <a:srgbClr val="FF0000"/>
              </a:solidFill>
            </a:endParaRPr>
          </a:p>
          <a:p>
            <a:pPr lvl="1"/>
            <a:r>
              <a:rPr lang="en-US" sz="2000" dirty="0" smtClean="0">
                <a:solidFill>
                  <a:srgbClr val="FF0000"/>
                </a:solidFill>
              </a:rPr>
              <a:t>Need area for repairing / testing </a:t>
            </a:r>
            <a:r>
              <a:rPr lang="en-US" sz="2000" dirty="0" smtClean="0">
                <a:solidFill>
                  <a:srgbClr val="FF0000"/>
                </a:solidFill>
              </a:rPr>
              <a:t>irradiated </a:t>
            </a:r>
            <a:r>
              <a:rPr lang="en-US" sz="2000" dirty="0" smtClean="0">
                <a:solidFill>
                  <a:srgbClr val="FF0000"/>
                </a:solidFill>
              </a:rPr>
              <a:t>electronics (</a:t>
            </a:r>
            <a:r>
              <a:rPr lang="en-US" sz="2000" dirty="0" err="1" smtClean="0">
                <a:solidFill>
                  <a:srgbClr val="FF0000"/>
                </a:solidFill>
              </a:rPr>
              <a:t>blg</a:t>
            </a:r>
            <a:r>
              <a:rPr lang="en-US" sz="2000" dirty="0" smtClean="0">
                <a:solidFill>
                  <a:srgbClr val="FF0000"/>
                </a:solidFill>
              </a:rPr>
              <a:t>. 867) </a:t>
            </a:r>
          </a:p>
          <a:p>
            <a:pPr lvl="1"/>
            <a:endParaRPr lang="en-GB" sz="1000" dirty="0">
              <a:solidFill>
                <a:srgbClr val="FF0000"/>
              </a:solidFill>
            </a:endParaRPr>
          </a:p>
          <a:p>
            <a:r>
              <a:rPr lang="en-GB" sz="2000" dirty="0" smtClean="0">
                <a:solidFill>
                  <a:srgbClr val="FF0000"/>
                </a:solidFill>
              </a:rPr>
              <a:t>Storage</a:t>
            </a:r>
          </a:p>
          <a:p>
            <a:pPr lvl="1"/>
            <a:r>
              <a:rPr lang="en-US" sz="2000" dirty="0" smtClean="0"/>
              <a:t>TE-EPC will need buffer area to store</a:t>
            </a:r>
          </a:p>
          <a:p>
            <a:pPr lvl="2"/>
            <a:r>
              <a:rPr lang="en-US" sz="2000" dirty="0" smtClean="0"/>
              <a:t>converter </a:t>
            </a:r>
            <a:r>
              <a:rPr lang="en-US" sz="2000" dirty="0"/>
              <a:t>parts received from industry before their test and integration </a:t>
            </a:r>
            <a:r>
              <a:rPr lang="en-US" sz="2000" dirty="0" smtClean="0"/>
              <a:t>in the </a:t>
            </a:r>
            <a:r>
              <a:rPr lang="en-US" sz="2000" dirty="0"/>
              <a:t>power </a:t>
            </a:r>
            <a:r>
              <a:rPr lang="en-US" sz="2000" dirty="0" smtClean="0"/>
              <a:t>converters</a:t>
            </a:r>
            <a:endParaRPr lang="en-US" sz="2000" dirty="0"/>
          </a:p>
          <a:p>
            <a:pPr lvl="2"/>
            <a:r>
              <a:rPr lang="en-US" sz="2000" dirty="0"/>
              <a:t>the power converters </a:t>
            </a:r>
            <a:r>
              <a:rPr lang="en-US" sz="2000" dirty="0" smtClean="0"/>
              <a:t>‘ready </a:t>
            </a:r>
            <a:r>
              <a:rPr lang="en-US" sz="2000" dirty="0"/>
              <a:t>for installation’ before their final installation in the machines</a:t>
            </a:r>
          </a:p>
          <a:p>
            <a:pPr lvl="1"/>
            <a:r>
              <a:rPr lang="en-US" sz="2000" dirty="0"/>
              <a:t>Around </a:t>
            </a:r>
            <a:r>
              <a:rPr lang="en-US" sz="2000" b="1" dirty="0">
                <a:solidFill>
                  <a:srgbClr val="FF0000"/>
                </a:solidFill>
              </a:rPr>
              <a:t>1000</a:t>
            </a:r>
            <a:r>
              <a:rPr lang="en-US" sz="2000" b="1" dirty="0" smtClean="0">
                <a:solidFill>
                  <a:srgbClr val="FF0000"/>
                </a:solidFill>
              </a:rPr>
              <a:t>m</a:t>
            </a:r>
            <a:r>
              <a:rPr lang="en-US" sz="2000" b="1" baseline="30000" dirty="0" smtClean="0">
                <a:solidFill>
                  <a:srgbClr val="FF0000"/>
                </a:solidFill>
              </a:rPr>
              <a:t>2</a:t>
            </a:r>
            <a:r>
              <a:rPr lang="en-US" sz="2000" dirty="0" smtClean="0"/>
              <a:t> needed</a:t>
            </a:r>
            <a:endParaRPr lang="en-GB" sz="2000" dirty="0"/>
          </a:p>
          <a:p>
            <a:endParaRPr lang="en-GB" sz="2000" dirty="0"/>
          </a:p>
        </p:txBody>
      </p:sp>
    </p:spTree>
    <p:extLst>
      <p:ext uri="{BB962C8B-B14F-4D97-AF65-F5344CB8AC3E}">
        <p14:creationId xmlns:p14="http://schemas.microsoft.com/office/powerpoint/2010/main" val="3548550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GB" sz="2500" b="1" dirty="0" smtClean="0">
                <a:solidFill>
                  <a:schemeClr val="accent4"/>
                </a:solidFill>
              </a:rPr>
              <a:t/>
            </a:r>
            <a:br>
              <a:rPr lang="en-GB" sz="2500" b="1" dirty="0" smtClean="0">
                <a:solidFill>
                  <a:schemeClr val="accent4"/>
                </a:solidFill>
              </a:rPr>
            </a:br>
            <a:r>
              <a:rPr lang="en-GB" sz="2500" b="1" kern="1200" dirty="0">
                <a:solidFill>
                  <a:srgbClr val="0C377B"/>
                </a:solidFill>
                <a:latin typeface="+mn-lt"/>
                <a:cs typeface="Ubuntu Light"/>
              </a:rPr>
              <a:t>Interface / </a:t>
            </a:r>
            <a:r>
              <a:rPr lang="en-GB" sz="2500" b="1" kern="1200" dirty="0" smtClean="0">
                <a:solidFill>
                  <a:srgbClr val="0C377B"/>
                </a:solidFill>
                <a:latin typeface="+mn-lt"/>
                <a:cs typeface="Ubuntu Light"/>
              </a:rPr>
              <a:t>Interference</a:t>
            </a:r>
            <a:br>
              <a:rPr lang="en-GB" sz="2500" b="1" kern="1200" dirty="0" smtClean="0">
                <a:solidFill>
                  <a:srgbClr val="0C377B"/>
                </a:solidFill>
                <a:latin typeface="+mn-lt"/>
                <a:cs typeface="Ubuntu Light"/>
              </a:rPr>
            </a:br>
            <a:r>
              <a:rPr lang="en-US" sz="2500" b="1" kern="1200" dirty="0">
                <a:solidFill>
                  <a:srgbClr val="0C377B"/>
                </a:solidFill>
                <a:cs typeface="Ubuntu Light"/>
              </a:rPr>
              <a:t/>
            </a:r>
            <a:br>
              <a:rPr lang="en-US" sz="2500" b="1" kern="1200" dirty="0">
                <a:solidFill>
                  <a:srgbClr val="0C377B"/>
                </a:solidFill>
                <a:cs typeface="Ubuntu Light"/>
              </a:rPr>
            </a:br>
            <a:endParaRPr lang="en-US" sz="2500" b="1" kern="1200" dirty="0">
              <a:solidFill>
                <a:schemeClr val="accent4"/>
              </a:solidFill>
              <a:latin typeface="+mj-lt"/>
              <a:ea typeface="+mj-ea"/>
              <a:cs typeface="Ubuntu Light"/>
            </a:endParaRP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24</a:t>
            </a:fld>
            <a:endParaRPr lang="en-US"/>
          </a:p>
        </p:txBody>
      </p:sp>
      <p:sp>
        <p:nvSpPr>
          <p:cNvPr id="5" name="Content Placeholder 4"/>
          <p:cNvSpPr>
            <a:spLocks noGrp="1"/>
          </p:cNvSpPr>
          <p:nvPr>
            <p:ph sz="quarter" idx="13"/>
          </p:nvPr>
        </p:nvSpPr>
        <p:spPr>
          <a:xfrm>
            <a:off x="457200" y="1194722"/>
            <a:ext cx="8226425" cy="2603152"/>
          </a:xfrm>
        </p:spPr>
        <p:txBody>
          <a:bodyPr>
            <a:noAutofit/>
          </a:bodyPr>
          <a:lstStyle/>
          <a:p>
            <a:r>
              <a:rPr lang="en-US" sz="2000" b="1" dirty="0" smtClean="0"/>
              <a:t>Interference - </a:t>
            </a:r>
            <a:r>
              <a:rPr lang="en-US" sz="2000" dirty="0" smtClean="0"/>
              <a:t>Any </a:t>
            </a:r>
            <a:r>
              <a:rPr lang="en-US" sz="2000" dirty="0"/>
              <a:t>change of the interfaces with an impact on the power converters should be agreed with TE-EPC group especially for the </a:t>
            </a:r>
            <a:r>
              <a:rPr lang="en-US" sz="2000" dirty="0">
                <a:solidFill>
                  <a:srgbClr val="FF0000"/>
                </a:solidFill>
              </a:rPr>
              <a:t>CONTROL</a:t>
            </a:r>
            <a:r>
              <a:rPr lang="en-US" sz="2000" dirty="0"/>
              <a:t> part (BE-CO)</a:t>
            </a:r>
          </a:p>
          <a:p>
            <a:endParaRPr lang="en-US" sz="400" b="1" dirty="0" smtClean="0"/>
          </a:p>
          <a:p>
            <a:endParaRPr lang="en-US" sz="2000" dirty="0"/>
          </a:p>
        </p:txBody>
      </p:sp>
      <p:grpSp>
        <p:nvGrpSpPr>
          <p:cNvPr id="6" name="Group 5"/>
          <p:cNvGrpSpPr/>
          <p:nvPr/>
        </p:nvGrpSpPr>
        <p:grpSpPr>
          <a:xfrm>
            <a:off x="5318976" y="2003894"/>
            <a:ext cx="3321446" cy="2864319"/>
            <a:chOff x="1383388" y="2285713"/>
            <a:chExt cx="4739436" cy="3252128"/>
          </a:xfrm>
          <a:solidFill>
            <a:schemeClr val="accent1">
              <a:lumMod val="40000"/>
              <a:lumOff val="60000"/>
            </a:schemeClr>
          </a:solidFill>
        </p:grpSpPr>
        <p:sp>
          <p:nvSpPr>
            <p:cNvPr id="7" name="Oval 6"/>
            <p:cNvSpPr/>
            <p:nvPr/>
          </p:nvSpPr>
          <p:spPr>
            <a:xfrm>
              <a:off x="2170365" y="4997841"/>
              <a:ext cx="1551578"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err="1">
                  <a:solidFill>
                    <a:schemeClr val="tx2"/>
                  </a:solidFill>
                  <a:latin typeface="Calibri" panose="020F0502020204030204" pitchFamily="34" charset="0"/>
                </a:rPr>
                <a:t>Electricity</a:t>
              </a:r>
              <a:endParaRPr lang="en-GB" sz="1000" b="1" dirty="0">
                <a:solidFill>
                  <a:schemeClr val="tx2"/>
                </a:solidFill>
                <a:latin typeface="Calibri" panose="020F0502020204030204" pitchFamily="34" charset="0"/>
              </a:endParaRPr>
            </a:p>
          </p:txBody>
        </p:sp>
        <p:sp>
          <p:nvSpPr>
            <p:cNvPr id="8" name="Oval 7"/>
            <p:cNvSpPr/>
            <p:nvPr/>
          </p:nvSpPr>
          <p:spPr>
            <a:xfrm>
              <a:off x="1383388" y="3342645"/>
              <a:ext cx="1325953"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Control</a:t>
              </a:r>
              <a:endParaRPr lang="en-GB" sz="1000" b="1" dirty="0">
                <a:solidFill>
                  <a:schemeClr val="tx2"/>
                </a:solidFill>
                <a:latin typeface="Calibri" panose="020F0502020204030204" pitchFamily="34" charset="0"/>
              </a:endParaRPr>
            </a:p>
          </p:txBody>
        </p:sp>
        <p:sp>
          <p:nvSpPr>
            <p:cNvPr id="9" name="Oval 8"/>
            <p:cNvSpPr/>
            <p:nvPr/>
          </p:nvSpPr>
          <p:spPr>
            <a:xfrm>
              <a:off x="4613144" y="4206261"/>
              <a:ext cx="1318910"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err="1" smtClean="0">
                  <a:solidFill>
                    <a:schemeClr val="tx2"/>
                  </a:solidFill>
                  <a:latin typeface="Calibri" panose="020F0502020204030204" pitchFamily="34" charset="0"/>
                </a:rPr>
                <a:t>Cooling</a:t>
              </a:r>
              <a:endParaRPr lang="en-GB" sz="1000" b="1" dirty="0">
                <a:solidFill>
                  <a:schemeClr val="tx2"/>
                </a:solidFill>
                <a:latin typeface="Calibri" panose="020F0502020204030204" pitchFamily="34" charset="0"/>
              </a:endParaRPr>
            </a:p>
          </p:txBody>
        </p:sp>
        <p:sp>
          <p:nvSpPr>
            <p:cNvPr id="10" name="Oval 9"/>
            <p:cNvSpPr/>
            <p:nvPr/>
          </p:nvSpPr>
          <p:spPr>
            <a:xfrm>
              <a:off x="3927879" y="4997841"/>
              <a:ext cx="1774741"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Ventilation</a:t>
              </a:r>
              <a:endParaRPr lang="en-GB" sz="1000" b="1" dirty="0">
                <a:solidFill>
                  <a:schemeClr val="tx2"/>
                </a:solidFill>
                <a:latin typeface="Calibri" panose="020F0502020204030204" pitchFamily="34" charset="0"/>
              </a:endParaRPr>
            </a:p>
          </p:txBody>
        </p:sp>
        <p:sp>
          <p:nvSpPr>
            <p:cNvPr id="11" name="Oval 10"/>
            <p:cNvSpPr/>
            <p:nvPr/>
          </p:nvSpPr>
          <p:spPr>
            <a:xfrm>
              <a:off x="3020918" y="2285713"/>
              <a:ext cx="1552539" cy="539998"/>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Structure</a:t>
              </a:r>
            </a:p>
          </p:txBody>
        </p:sp>
        <p:sp>
          <p:nvSpPr>
            <p:cNvPr id="12" name="Oval 11"/>
            <p:cNvSpPr/>
            <p:nvPr/>
          </p:nvSpPr>
          <p:spPr>
            <a:xfrm>
              <a:off x="4432580" y="2644592"/>
              <a:ext cx="1459784"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Handling</a:t>
              </a:r>
            </a:p>
          </p:txBody>
        </p:sp>
        <p:sp>
          <p:nvSpPr>
            <p:cNvPr id="13" name="Oval 12"/>
            <p:cNvSpPr/>
            <p:nvPr/>
          </p:nvSpPr>
          <p:spPr>
            <a:xfrm>
              <a:off x="4613149" y="3408637"/>
              <a:ext cx="1509675"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err="1" smtClean="0">
                  <a:solidFill>
                    <a:schemeClr val="tx2"/>
                  </a:solidFill>
                  <a:latin typeface="Calibri" panose="020F0502020204030204" pitchFamily="34" charset="0"/>
                </a:rPr>
                <a:t>Magnets</a:t>
              </a:r>
              <a:endParaRPr lang="fr-FR" sz="1000" b="1" dirty="0" smtClean="0">
                <a:solidFill>
                  <a:schemeClr val="tx2"/>
                </a:solidFill>
                <a:latin typeface="Calibri" panose="020F0502020204030204" pitchFamily="34" charset="0"/>
              </a:endParaRPr>
            </a:p>
          </p:txBody>
        </p:sp>
        <p:sp>
          <p:nvSpPr>
            <p:cNvPr id="14" name="Oval 13"/>
            <p:cNvSpPr/>
            <p:nvPr/>
          </p:nvSpPr>
          <p:spPr>
            <a:xfrm>
              <a:off x="1764788" y="4206261"/>
              <a:ext cx="1260000"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PIC / WIC</a:t>
              </a:r>
            </a:p>
          </p:txBody>
        </p:sp>
        <p:sp>
          <p:nvSpPr>
            <p:cNvPr id="15" name="Oval 14"/>
            <p:cNvSpPr/>
            <p:nvPr/>
          </p:nvSpPr>
          <p:spPr>
            <a:xfrm>
              <a:off x="1681048" y="2618667"/>
              <a:ext cx="1260000" cy="540000"/>
            </a:xfrm>
            <a:prstGeom prst="ellips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tx2"/>
                  </a:solidFill>
                  <a:latin typeface="Calibri" panose="020F0502020204030204" pitchFamily="34" charset="0"/>
                </a:rPr>
                <a:t>EIS</a:t>
              </a:r>
            </a:p>
          </p:txBody>
        </p:sp>
        <p:sp>
          <p:nvSpPr>
            <p:cNvPr id="16" name="Oval 15"/>
            <p:cNvSpPr/>
            <p:nvPr/>
          </p:nvSpPr>
          <p:spPr>
            <a:xfrm>
              <a:off x="3007004" y="3512561"/>
              <a:ext cx="1566456" cy="792488"/>
            </a:xfrm>
            <a:prstGeom prst="ellipse">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chemeClr val="bg1"/>
                  </a:solidFill>
                  <a:latin typeface="Calibri" panose="020F0502020204030204" pitchFamily="34" charset="0"/>
                </a:rPr>
                <a:t>Power </a:t>
              </a:r>
              <a:r>
                <a:rPr lang="fr-FR" sz="1000" b="1" dirty="0" err="1" smtClean="0">
                  <a:solidFill>
                    <a:schemeClr val="bg1"/>
                  </a:solidFill>
                  <a:latin typeface="Calibri" panose="020F0502020204030204" pitchFamily="34" charset="0"/>
                </a:rPr>
                <a:t>Converter</a:t>
              </a:r>
              <a:endParaRPr lang="fr-FR" sz="1000" b="1" dirty="0" smtClean="0">
                <a:solidFill>
                  <a:schemeClr val="bg1"/>
                </a:solidFill>
                <a:latin typeface="Calibri" panose="020F0502020204030204" pitchFamily="34" charset="0"/>
              </a:endParaRPr>
            </a:p>
          </p:txBody>
        </p:sp>
      </p:grpSp>
      <p:sp>
        <p:nvSpPr>
          <p:cNvPr id="28" name="Content Placeholder 4"/>
          <p:cNvSpPr txBox="1">
            <a:spLocks/>
          </p:cNvSpPr>
          <p:nvPr/>
        </p:nvSpPr>
        <p:spPr>
          <a:xfrm>
            <a:off x="415476" y="2672628"/>
            <a:ext cx="5590272" cy="2952206"/>
          </a:xfrm>
          <a:prstGeom prst="rect">
            <a:avLst/>
          </a:prstGeom>
        </p:spPr>
        <p:txBody>
          <a:bodyPr vert="horz">
            <a:no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000" b="1" dirty="0"/>
              <a:t>Interface</a:t>
            </a:r>
            <a:endParaRPr lang="en-US" sz="2000" dirty="0"/>
          </a:p>
          <a:p>
            <a:pPr lvl="1"/>
            <a:r>
              <a:rPr lang="en-US" sz="2000" dirty="0"/>
              <a:t>New Power converters imply service support (transport, infrastructure structure) and in most of cases upgrade or consolidation of cooling, electricity distribution and cabling</a:t>
            </a:r>
          </a:p>
          <a:p>
            <a:pPr lvl="1"/>
            <a:r>
              <a:rPr lang="en-US" sz="1400" dirty="0" smtClean="0"/>
              <a:t>Reminder : TE-EPC contributes to the definition of the cables BUT is neither responsible of the ‘</a:t>
            </a:r>
            <a:r>
              <a:rPr lang="en-US" sz="1400" dirty="0" err="1" smtClean="0"/>
              <a:t>Demande</a:t>
            </a:r>
            <a:r>
              <a:rPr lang="en-US" sz="1400" dirty="0" smtClean="0"/>
              <a:t> de Cables’ nor the different cables needed to </a:t>
            </a:r>
            <a:r>
              <a:rPr lang="en-US" sz="1400" dirty="0"/>
              <a:t>i</a:t>
            </a:r>
            <a:r>
              <a:rPr lang="en-US" sz="1400" dirty="0" smtClean="0"/>
              <a:t>nterconnect the different systems</a:t>
            </a:r>
            <a:endParaRPr lang="en-US" sz="2000" dirty="0"/>
          </a:p>
        </p:txBody>
      </p:sp>
    </p:spTree>
    <p:extLst>
      <p:ext uri="{BB962C8B-B14F-4D97-AF65-F5344CB8AC3E}">
        <p14:creationId xmlns:p14="http://schemas.microsoft.com/office/powerpoint/2010/main" val="33881889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500" b="1" kern="1200" dirty="0" smtClean="0">
                <a:solidFill>
                  <a:srgbClr val="0C377B"/>
                </a:solidFill>
                <a:cs typeface="Ubuntu Light"/>
              </a:rPr>
              <a:t>Interface </a:t>
            </a:r>
            <a:r>
              <a:rPr lang="en-US" sz="2500" b="1" kern="1200" dirty="0">
                <a:solidFill>
                  <a:srgbClr val="0C377B"/>
                </a:solidFill>
                <a:cs typeface="Ubuntu Light"/>
              </a:rPr>
              <a:t/>
            </a:r>
            <a:br>
              <a:rPr lang="en-US" sz="2500" b="1" kern="1200" dirty="0">
                <a:solidFill>
                  <a:srgbClr val="0C377B"/>
                </a:solidFill>
                <a:cs typeface="Ubuntu Light"/>
              </a:rPr>
            </a:br>
            <a:r>
              <a:rPr lang="en-US" sz="2000" b="1" kern="1200" dirty="0" smtClean="0">
                <a:solidFill>
                  <a:schemeClr val="accent4"/>
                </a:solidFill>
                <a:cs typeface="Ubuntu Light"/>
              </a:rPr>
              <a:t>Definition </a:t>
            </a:r>
            <a:r>
              <a:rPr lang="en-US" sz="2000" b="1" kern="1200" dirty="0">
                <a:solidFill>
                  <a:schemeClr val="accent4"/>
                </a:solidFill>
                <a:cs typeface="Ubuntu Light"/>
              </a:rPr>
              <a:t>/ </a:t>
            </a:r>
            <a:r>
              <a:rPr lang="en-US" sz="2000" b="1" kern="1200" dirty="0" smtClean="0">
                <a:solidFill>
                  <a:schemeClr val="accent4"/>
                </a:solidFill>
                <a:cs typeface="Ubuntu Light"/>
              </a:rPr>
              <a:t>Database</a:t>
            </a:r>
            <a:endParaRPr lang="en-US" sz="2000" b="1" kern="1200" dirty="0">
              <a:solidFill>
                <a:schemeClr val="accent4"/>
              </a:solidFill>
              <a:latin typeface="+mj-lt"/>
              <a:ea typeface="+mj-ea"/>
              <a:cs typeface="Ubuntu Light"/>
            </a:endParaRPr>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25</a:t>
            </a:fld>
            <a:endParaRPr lang="en-US"/>
          </a:p>
        </p:txBody>
      </p:sp>
      <p:sp>
        <p:nvSpPr>
          <p:cNvPr id="5" name="Content Placeholder 4"/>
          <p:cNvSpPr>
            <a:spLocks noGrp="1"/>
          </p:cNvSpPr>
          <p:nvPr>
            <p:ph sz="quarter" idx="13"/>
          </p:nvPr>
        </p:nvSpPr>
        <p:spPr/>
        <p:txBody>
          <a:bodyPr>
            <a:noAutofit/>
          </a:bodyPr>
          <a:lstStyle/>
          <a:p>
            <a:pPr marL="225425" lvl="2">
              <a:buClr>
                <a:schemeClr val="accent1"/>
              </a:buClr>
            </a:pPr>
            <a:r>
              <a:rPr lang="en-US" sz="2000" b="1" dirty="0"/>
              <a:t>Interface</a:t>
            </a:r>
            <a:endParaRPr lang="en-US" sz="2000" dirty="0"/>
          </a:p>
          <a:p>
            <a:pPr marL="449263" lvl="3">
              <a:buClr>
                <a:schemeClr val="accent1"/>
              </a:buClr>
            </a:pPr>
            <a:r>
              <a:rPr lang="en-US" dirty="0" smtClean="0"/>
              <a:t>Need </a:t>
            </a:r>
            <a:r>
              <a:rPr lang="en-US" dirty="0"/>
              <a:t>a clear overview of the different </a:t>
            </a:r>
            <a:r>
              <a:rPr lang="en-US" dirty="0" smtClean="0"/>
              <a:t>systems per circuit</a:t>
            </a:r>
          </a:p>
          <a:p>
            <a:pPr lvl="2"/>
            <a:r>
              <a:rPr lang="en-US" sz="2000" dirty="0"/>
              <a:t>Not clear who is doing this definition / coordination</a:t>
            </a:r>
          </a:p>
          <a:p>
            <a:pPr marL="449263" lvl="3">
              <a:buClr>
                <a:schemeClr val="accent1"/>
              </a:buClr>
            </a:pPr>
            <a:r>
              <a:rPr lang="en-US" dirty="0" smtClean="0"/>
              <a:t>Need a clear definition of the interface between systems per circuit</a:t>
            </a:r>
            <a:endParaRPr lang="en-US" dirty="0"/>
          </a:p>
          <a:p>
            <a:pPr marL="685800" lvl="4">
              <a:buClr>
                <a:schemeClr val="accent1"/>
              </a:buClr>
            </a:pPr>
            <a:r>
              <a:rPr lang="en-US" dirty="0" smtClean="0"/>
              <a:t>Interconnection as cabling, cooling are </a:t>
            </a:r>
            <a:r>
              <a:rPr lang="en-US" dirty="0"/>
              <a:t>discussed during </a:t>
            </a:r>
            <a:r>
              <a:rPr lang="en-US" dirty="0" smtClean="0"/>
              <a:t>Integration meeting</a:t>
            </a:r>
          </a:p>
          <a:p>
            <a:endParaRPr lang="en-US" sz="1000" b="1" dirty="0"/>
          </a:p>
          <a:p>
            <a:r>
              <a:rPr lang="en-US" sz="2000" b="1" dirty="0" smtClean="0"/>
              <a:t>Databases</a:t>
            </a:r>
            <a:r>
              <a:rPr lang="en-US" sz="2000" dirty="0" smtClean="0"/>
              <a:t> – Need a good support for </a:t>
            </a:r>
          </a:p>
          <a:p>
            <a:pPr lvl="1"/>
            <a:r>
              <a:rPr lang="en-US" sz="2000" dirty="0" smtClean="0"/>
              <a:t>the definition of the Functional </a:t>
            </a:r>
            <a:r>
              <a:rPr lang="en-US" sz="2000" dirty="0"/>
              <a:t>Positions and </a:t>
            </a:r>
            <a:r>
              <a:rPr lang="en-US" sz="2000" dirty="0" smtClean="0"/>
              <a:t>the layouts of the new circuits through the Layout Database</a:t>
            </a:r>
          </a:p>
          <a:p>
            <a:pPr lvl="1"/>
            <a:r>
              <a:rPr lang="en-US" sz="2000" dirty="0"/>
              <a:t>managing the change especially in Injector Complex</a:t>
            </a:r>
          </a:p>
          <a:p>
            <a:pPr lvl="1"/>
            <a:r>
              <a:rPr lang="en-US" sz="2000" dirty="0" smtClean="0"/>
              <a:t>the </a:t>
            </a:r>
            <a:r>
              <a:rPr lang="en-US" sz="2000" dirty="0"/>
              <a:t>equipment code definition through the Naming Service </a:t>
            </a:r>
          </a:p>
          <a:p>
            <a:endParaRPr lang="en-GB" sz="2000" dirty="0"/>
          </a:p>
          <a:p>
            <a:endParaRPr lang="en-GB" sz="2000" dirty="0"/>
          </a:p>
        </p:txBody>
      </p:sp>
    </p:spTree>
    <p:extLst>
      <p:ext uri="{BB962C8B-B14F-4D97-AF65-F5344CB8AC3E}">
        <p14:creationId xmlns:p14="http://schemas.microsoft.com/office/powerpoint/2010/main" val="4360120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smtClean="0"/>
              <a:t>Conclusions</a:t>
            </a:r>
            <a:r>
              <a:rPr lang="en-GB" sz="2500" dirty="0" smtClean="0"/>
              <a:t/>
            </a:r>
            <a:br>
              <a:rPr lang="en-GB" sz="2500" dirty="0" smtClean="0"/>
            </a:br>
            <a:endParaRPr lang="en-GB" sz="2500" dirty="0"/>
          </a:p>
        </p:txBody>
      </p:sp>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26</a:t>
            </a:fld>
            <a:endParaRPr lang="en-US"/>
          </a:p>
        </p:txBody>
      </p:sp>
      <p:sp>
        <p:nvSpPr>
          <p:cNvPr id="5" name="Content Placeholder 4"/>
          <p:cNvSpPr>
            <a:spLocks noGrp="1"/>
          </p:cNvSpPr>
          <p:nvPr>
            <p:ph sz="quarter" idx="13"/>
          </p:nvPr>
        </p:nvSpPr>
        <p:spPr/>
        <p:txBody>
          <a:bodyPr/>
          <a:lstStyle/>
          <a:p>
            <a:r>
              <a:rPr lang="en-US" sz="2000" dirty="0" smtClean="0"/>
              <a:t>High </a:t>
            </a:r>
            <a:r>
              <a:rPr lang="en-US" sz="2000" dirty="0"/>
              <a:t>volume </a:t>
            </a:r>
            <a:r>
              <a:rPr lang="en-US" sz="2000" dirty="0" smtClean="0"/>
              <a:t>(bigger than LS1) of activities for TE-EPC group with high technical challenge in some case </a:t>
            </a:r>
          </a:p>
          <a:p>
            <a:r>
              <a:rPr lang="en-US" sz="2000" dirty="0" smtClean="0"/>
              <a:t>Few margins to complete unforeseen activities during LS2</a:t>
            </a:r>
          </a:p>
          <a:p>
            <a:r>
              <a:rPr lang="en-US" sz="2000" dirty="0" smtClean="0"/>
              <a:t>No margin for new projects </a:t>
            </a:r>
          </a:p>
          <a:p>
            <a:r>
              <a:rPr lang="en-US" sz="2000" dirty="0" smtClean="0"/>
              <a:t>LS2 can only be successful with </a:t>
            </a:r>
            <a:r>
              <a:rPr lang="en-US" sz="2000" smtClean="0"/>
              <a:t>a global planification</a:t>
            </a:r>
            <a:r>
              <a:rPr lang="en-US" sz="2000" dirty="0" smtClean="0"/>
              <a:t> and coordination for the entire facilities</a:t>
            </a:r>
            <a:endParaRPr lang="en-US" sz="2000" dirty="0"/>
          </a:p>
        </p:txBody>
      </p:sp>
      <p:grpSp>
        <p:nvGrpSpPr>
          <p:cNvPr id="64" name="Group 63"/>
          <p:cNvGrpSpPr/>
          <p:nvPr/>
        </p:nvGrpSpPr>
        <p:grpSpPr>
          <a:xfrm>
            <a:off x="252096" y="3613215"/>
            <a:ext cx="8908869" cy="1401125"/>
            <a:chOff x="235131" y="2879091"/>
            <a:chExt cx="9418783" cy="1558298"/>
          </a:xfrm>
        </p:grpSpPr>
        <p:sp>
          <p:nvSpPr>
            <p:cNvPr id="6" name="Rectangle 5"/>
            <p:cNvSpPr/>
            <p:nvPr/>
          </p:nvSpPr>
          <p:spPr>
            <a:xfrm>
              <a:off x="7997730" y="3475769"/>
              <a:ext cx="144016" cy="144016"/>
            </a:xfrm>
            <a:prstGeom prst="rect">
              <a:avLst/>
            </a:prstGeom>
            <a:solidFill>
              <a:srgbClr val="FF000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7" name="Rectangle 6"/>
            <p:cNvSpPr/>
            <p:nvPr/>
          </p:nvSpPr>
          <p:spPr>
            <a:xfrm>
              <a:off x="7997730" y="3696435"/>
              <a:ext cx="144016" cy="144016"/>
            </a:xfrm>
            <a:prstGeom prst="rect">
              <a:avLst/>
            </a:prstGeom>
            <a:solidFill>
              <a:srgbClr val="FFFF0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8" name="Rectangle 7"/>
            <p:cNvSpPr/>
            <p:nvPr/>
          </p:nvSpPr>
          <p:spPr>
            <a:xfrm>
              <a:off x="7997730" y="3917101"/>
              <a:ext cx="144016" cy="144016"/>
            </a:xfrm>
            <a:prstGeom prst="rect">
              <a:avLst/>
            </a:prstGeom>
            <a:solidFill>
              <a:srgbClr val="00B05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9" name="Rectangle 8"/>
            <p:cNvSpPr/>
            <p:nvPr/>
          </p:nvSpPr>
          <p:spPr>
            <a:xfrm>
              <a:off x="7997730" y="4137767"/>
              <a:ext cx="144016" cy="144016"/>
            </a:xfrm>
            <a:prstGeom prst="rect">
              <a:avLst/>
            </a:prstGeom>
            <a:solidFill>
              <a:srgbClr val="00B0F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0" name="Rectangle 9"/>
            <p:cNvSpPr/>
            <p:nvPr/>
          </p:nvSpPr>
          <p:spPr>
            <a:xfrm>
              <a:off x="8089768" y="3475769"/>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Long Shutdown</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11" name="Rectangle 10"/>
            <p:cNvSpPr/>
            <p:nvPr/>
          </p:nvSpPr>
          <p:spPr>
            <a:xfrm>
              <a:off x="8095150" y="3698203"/>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Commissioning</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12" name="Rectangle 11"/>
            <p:cNvSpPr/>
            <p:nvPr/>
          </p:nvSpPr>
          <p:spPr>
            <a:xfrm>
              <a:off x="8100532" y="3920637"/>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Operation</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13" name="Rectangle 12"/>
            <p:cNvSpPr/>
            <p:nvPr/>
          </p:nvSpPr>
          <p:spPr>
            <a:xfrm>
              <a:off x="8105914" y="4143071"/>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Technical Stop</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pic>
          <p:nvPicPr>
            <p:cNvPr id="14" name="Picture 13"/>
            <p:cNvPicPr>
              <a:picLocks noChangeAspect="1"/>
            </p:cNvPicPr>
            <p:nvPr/>
          </p:nvPicPr>
          <p:blipFill>
            <a:blip r:embed="rId2"/>
            <a:stretch>
              <a:fillRect/>
            </a:stretch>
          </p:blipFill>
          <p:spPr>
            <a:xfrm>
              <a:off x="235131" y="3336722"/>
              <a:ext cx="7676444" cy="1100667"/>
            </a:xfrm>
            <a:prstGeom prst="rect">
              <a:avLst/>
            </a:prstGeom>
          </p:spPr>
        </p:pic>
        <p:sp>
          <p:nvSpPr>
            <p:cNvPr id="15" name="Rectangle 14"/>
            <p:cNvSpPr/>
            <p:nvPr/>
          </p:nvSpPr>
          <p:spPr>
            <a:xfrm>
              <a:off x="1550734" y="2879091"/>
              <a:ext cx="912884" cy="308072"/>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B0F0"/>
                  </a:solidFill>
                  <a:effectLst/>
                  <a:uLnTx/>
                  <a:uFillTx/>
                  <a:latin typeface="Calibri"/>
                  <a:ea typeface="+mn-ea"/>
                  <a:cs typeface="+mn-cs"/>
                </a:rPr>
                <a:t>YETS 2015</a:t>
              </a:r>
              <a:endParaRPr kumimoji="0" lang="en-GB" sz="1200" b="1" i="0" u="none" strike="noStrike" kern="0" cap="none" spc="0" normalizeH="0" baseline="0" noProof="0" dirty="0" smtClean="0">
                <a:ln>
                  <a:noFill/>
                </a:ln>
                <a:solidFill>
                  <a:srgbClr val="00B0F0"/>
                </a:solidFill>
                <a:effectLst/>
                <a:uLnTx/>
                <a:uFillTx/>
                <a:latin typeface="Calibri"/>
                <a:ea typeface="+mn-ea"/>
                <a:cs typeface="+mn-cs"/>
              </a:endParaRPr>
            </a:p>
          </p:txBody>
        </p:sp>
        <p:sp>
          <p:nvSpPr>
            <p:cNvPr id="16" name="Rectangle 15"/>
            <p:cNvSpPr/>
            <p:nvPr/>
          </p:nvSpPr>
          <p:spPr>
            <a:xfrm>
              <a:off x="2554870" y="2894627"/>
              <a:ext cx="1039516"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defTabSz="457200">
                <a:defRPr/>
              </a:pPr>
              <a:r>
                <a:rPr lang="en-US" sz="1200" b="1" kern="0" dirty="0" smtClean="0">
                  <a:solidFill>
                    <a:srgbClr val="FF0000"/>
                  </a:solidFill>
                  <a:latin typeface="Calibri"/>
                </a:rPr>
                <a:t>*</a:t>
              </a:r>
              <a:r>
                <a:rPr kumimoji="0" lang="en-US" sz="1200" b="1" i="0" u="none" strike="noStrike" kern="0" cap="none" spc="0" normalizeH="0" baseline="0" noProof="0" dirty="0" smtClean="0">
                  <a:ln>
                    <a:noFill/>
                  </a:ln>
                  <a:solidFill>
                    <a:srgbClr val="0070C0"/>
                  </a:solidFill>
                  <a:effectLst/>
                  <a:uLnTx/>
                  <a:uFillTx/>
                  <a:latin typeface="Calibri"/>
                  <a:ea typeface="+mn-ea"/>
                  <a:cs typeface="+mn-cs"/>
                </a:rPr>
                <a:t>EYETS 2016</a:t>
              </a:r>
            </a:p>
          </p:txBody>
        </p:sp>
        <p:sp>
          <p:nvSpPr>
            <p:cNvPr id="17" name="Rectangle 16"/>
            <p:cNvSpPr/>
            <p:nvPr/>
          </p:nvSpPr>
          <p:spPr>
            <a:xfrm>
              <a:off x="3600764" y="289462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7030A0"/>
                  </a:solidFill>
                  <a:effectLst/>
                  <a:uLnTx/>
                  <a:uFillTx/>
                  <a:latin typeface="Calibri"/>
                  <a:ea typeface="+mn-ea"/>
                  <a:cs typeface="+mn-cs"/>
                </a:rPr>
                <a:t>YETS 2017</a:t>
              </a:r>
              <a:endParaRPr kumimoji="0" lang="en-GB" sz="1200" b="1" i="0" u="none" strike="noStrike" kern="0" cap="none" spc="0" normalizeH="0" baseline="0" noProof="0" dirty="0" smtClean="0">
                <a:ln>
                  <a:noFill/>
                </a:ln>
                <a:solidFill>
                  <a:srgbClr val="7030A0"/>
                </a:solidFill>
                <a:effectLst/>
                <a:uLnTx/>
                <a:uFillTx/>
                <a:latin typeface="Calibri"/>
                <a:ea typeface="+mn-ea"/>
                <a:cs typeface="+mn-cs"/>
              </a:endParaRPr>
            </a:p>
          </p:txBody>
        </p:sp>
        <p:sp>
          <p:nvSpPr>
            <p:cNvPr id="18" name="Rectangle 17"/>
            <p:cNvSpPr/>
            <p:nvPr/>
          </p:nvSpPr>
          <p:spPr>
            <a:xfrm>
              <a:off x="4962459" y="2894624"/>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Calibri"/>
                  <a:ea typeface="+mn-ea"/>
                  <a:cs typeface="+mn-cs"/>
                </a:rPr>
                <a:t>LS2</a:t>
              </a:r>
              <a:endParaRPr kumimoji="0" lang="en-GB" sz="1200" b="1" i="0" u="none" strike="noStrike" kern="0" cap="none" spc="0" normalizeH="0" baseline="0" noProof="0" dirty="0" smtClean="0">
                <a:ln>
                  <a:noFill/>
                </a:ln>
                <a:solidFill>
                  <a:srgbClr val="FF0000"/>
                </a:solidFill>
                <a:effectLst/>
                <a:uLnTx/>
                <a:uFillTx/>
                <a:latin typeface="Calibri"/>
                <a:ea typeface="+mn-ea"/>
                <a:cs typeface="+mn-cs"/>
              </a:endParaRPr>
            </a:p>
          </p:txBody>
        </p:sp>
        <p:sp>
          <p:nvSpPr>
            <p:cNvPr id="19" name="Oval 18"/>
            <p:cNvSpPr/>
            <p:nvPr/>
          </p:nvSpPr>
          <p:spPr>
            <a:xfrm>
              <a:off x="1928100" y="3135639"/>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1</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20" name="Oval 19"/>
            <p:cNvSpPr/>
            <p:nvPr/>
          </p:nvSpPr>
          <p:spPr>
            <a:xfrm>
              <a:off x="2956095" y="3135639"/>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2</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21" name="Oval 20"/>
            <p:cNvSpPr/>
            <p:nvPr/>
          </p:nvSpPr>
          <p:spPr>
            <a:xfrm>
              <a:off x="3922706" y="3130952"/>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3</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22" name="Oval 21"/>
            <p:cNvSpPr/>
            <p:nvPr/>
          </p:nvSpPr>
          <p:spPr>
            <a:xfrm>
              <a:off x="5302537" y="3135639"/>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4</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grpSp>
      <p:sp>
        <p:nvSpPr>
          <p:cNvPr id="24" name="TextBox 23"/>
          <p:cNvSpPr txBox="1"/>
          <p:nvPr/>
        </p:nvSpPr>
        <p:spPr>
          <a:xfrm>
            <a:off x="208551" y="5055294"/>
            <a:ext cx="619080" cy="246221"/>
          </a:xfrm>
          <a:prstGeom prst="rect">
            <a:avLst/>
          </a:prstGeom>
          <a:noFill/>
        </p:spPr>
        <p:txBody>
          <a:bodyPr wrap="none" rtlCol="0">
            <a:spAutoFit/>
          </a:bodyPr>
          <a:lstStyle/>
          <a:p>
            <a:r>
              <a:rPr lang="en-GB" sz="1000" b="1" dirty="0" smtClean="0">
                <a:solidFill>
                  <a:srgbClr val="666633"/>
                </a:solidFill>
              </a:rPr>
              <a:t>ELENA</a:t>
            </a:r>
            <a:endParaRPr lang="en-GB" sz="1000" b="1" dirty="0">
              <a:solidFill>
                <a:srgbClr val="666633"/>
              </a:solidFill>
            </a:endParaRPr>
          </a:p>
        </p:txBody>
      </p:sp>
      <p:sp>
        <p:nvSpPr>
          <p:cNvPr id="25" name="Rectangle 24"/>
          <p:cNvSpPr/>
          <p:nvPr/>
        </p:nvSpPr>
        <p:spPr>
          <a:xfrm>
            <a:off x="1901520" y="5139101"/>
            <a:ext cx="237066" cy="139337"/>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27" name="Rectangle 26"/>
          <p:cNvSpPr/>
          <p:nvPr/>
        </p:nvSpPr>
        <p:spPr>
          <a:xfrm>
            <a:off x="2813031" y="5136648"/>
            <a:ext cx="658976"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28" name="TextBox 27"/>
          <p:cNvSpPr txBox="1"/>
          <p:nvPr/>
        </p:nvSpPr>
        <p:spPr>
          <a:xfrm>
            <a:off x="223638" y="5351482"/>
            <a:ext cx="670376" cy="246221"/>
          </a:xfrm>
          <a:prstGeom prst="rect">
            <a:avLst/>
          </a:prstGeom>
          <a:noFill/>
        </p:spPr>
        <p:txBody>
          <a:bodyPr wrap="none" rtlCol="0">
            <a:spAutoFit/>
          </a:bodyPr>
          <a:lstStyle/>
          <a:p>
            <a:r>
              <a:rPr lang="en-GB" sz="1000" b="1" dirty="0" smtClean="0">
                <a:solidFill>
                  <a:srgbClr val="666633"/>
                </a:solidFill>
              </a:rPr>
              <a:t>AWAKE</a:t>
            </a:r>
            <a:endParaRPr lang="en-GB" sz="1000" b="1" dirty="0">
              <a:solidFill>
                <a:srgbClr val="666633"/>
              </a:solidFill>
            </a:endParaRPr>
          </a:p>
        </p:txBody>
      </p:sp>
      <p:sp>
        <p:nvSpPr>
          <p:cNvPr id="29" name="Rectangle 28"/>
          <p:cNvSpPr/>
          <p:nvPr/>
        </p:nvSpPr>
        <p:spPr>
          <a:xfrm>
            <a:off x="1916607" y="5435289"/>
            <a:ext cx="237066" cy="139337"/>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30" name="Rectangle 29"/>
          <p:cNvSpPr/>
          <p:nvPr/>
        </p:nvSpPr>
        <p:spPr>
          <a:xfrm>
            <a:off x="2906499" y="5432836"/>
            <a:ext cx="376177"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31" name="TextBox 30"/>
          <p:cNvSpPr txBox="1"/>
          <p:nvPr/>
        </p:nvSpPr>
        <p:spPr>
          <a:xfrm>
            <a:off x="223638" y="5652549"/>
            <a:ext cx="569387" cy="246221"/>
          </a:xfrm>
          <a:prstGeom prst="rect">
            <a:avLst/>
          </a:prstGeom>
          <a:noFill/>
        </p:spPr>
        <p:txBody>
          <a:bodyPr wrap="none" rtlCol="0">
            <a:spAutoFit/>
          </a:bodyPr>
          <a:lstStyle/>
          <a:p>
            <a:r>
              <a:rPr lang="en-GB" sz="1000" b="1" dirty="0" smtClean="0">
                <a:solidFill>
                  <a:srgbClr val="666633"/>
                </a:solidFill>
              </a:rPr>
              <a:t>S-FRS</a:t>
            </a:r>
            <a:endParaRPr lang="en-GB" sz="1000" b="1" dirty="0">
              <a:solidFill>
                <a:srgbClr val="666633"/>
              </a:solidFill>
            </a:endParaRPr>
          </a:p>
        </p:txBody>
      </p:sp>
      <p:sp>
        <p:nvSpPr>
          <p:cNvPr id="32" name="Rectangle 31"/>
          <p:cNvSpPr/>
          <p:nvPr/>
        </p:nvSpPr>
        <p:spPr>
          <a:xfrm>
            <a:off x="2186038" y="5681882"/>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33" name="TextBox 32"/>
          <p:cNvSpPr txBox="1"/>
          <p:nvPr/>
        </p:nvSpPr>
        <p:spPr>
          <a:xfrm>
            <a:off x="243816" y="5913444"/>
            <a:ext cx="1072730" cy="246221"/>
          </a:xfrm>
          <a:prstGeom prst="rect">
            <a:avLst/>
          </a:prstGeom>
          <a:noFill/>
        </p:spPr>
        <p:txBody>
          <a:bodyPr wrap="none" rtlCol="0">
            <a:spAutoFit/>
          </a:bodyPr>
          <a:lstStyle/>
          <a:p>
            <a:r>
              <a:rPr lang="en-GB" sz="1000" b="1" dirty="0" smtClean="0">
                <a:solidFill>
                  <a:srgbClr val="666633"/>
                </a:solidFill>
              </a:rPr>
              <a:t>SM18 Upgrade</a:t>
            </a:r>
            <a:endParaRPr lang="en-GB" sz="1000" b="1" dirty="0">
              <a:solidFill>
                <a:srgbClr val="666633"/>
              </a:solidFill>
            </a:endParaRPr>
          </a:p>
        </p:txBody>
      </p:sp>
      <p:sp>
        <p:nvSpPr>
          <p:cNvPr id="57" name="Rectangle 56"/>
          <p:cNvSpPr/>
          <p:nvPr/>
        </p:nvSpPr>
        <p:spPr>
          <a:xfrm>
            <a:off x="2437037" y="5961093"/>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58" name="Rectangle 57"/>
          <p:cNvSpPr/>
          <p:nvPr/>
        </p:nvSpPr>
        <p:spPr>
          <a:xfrm>
            <a:off x="3442306" y="5979372"/>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59" name="Rectangle 58"/>
          <p:cNvSpPr/>
          <p:nvPr/>
        </p:nvSpPr>
        <p:spPr>
          <a:xfrm>
            <a:off x="4322075" y="5979372"/>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60" name="Rectangle 59"/>
          <p:cNvSpPr/>
          <p:nvPr/>
        </p:nvSpPr>
        <p:spPr>
          <a:xfrm>
            <a:off x="6718290" y="5971200"/>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61" name="Rectangle 60"/>
          <p:cNvSpPr/>
          <p:nvPr/>
        </p:nvSpPr>
        <p:spPr>
          <a:xfrm>
            <a:off x="7270860" y="5960326"/>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62" name="Rectangle 61"/>
          <p:cNvSpPr/>
          <p:nvPr/>
        </p:nvSpPr>
        <p:spPr>
          <a:xfrm>
            <a:off x="7562949" y="5302118"/>
            <a:ext cx="250999" cy="14179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lumMod val="40000"/>
                  <a:lumOff val="60000"/>
                </a:schemeClr>
              </a:solidFill>
            </a:endParaRPr>
          </a:p>
        </p:txBody>
      </p:sp>
      <p:sp>
        <p:nvSpPr>
          <p:cNvPr id="63" name="TextBox 62"/>
          <p:cNvSpPr txBox="1"/>
          <p:nvPr/>
        </p:nvSpPr>
        <p:spPr>
          <a:xfrm>
            <a:off x="7793510" y="5222604"/>
            <a:ext cx="917239" cy="276999"/>
          </a:xfrm>
          <a:prstGeom prst="rect">
            <a:avLst/>
          </a:prstGeom>
          <a:noFill/>
        </p:spPr>
        <p:txBody>
          <a:bodyPr wrap="none" rtlCol="0">
            <a:spAutoFit/>
          </a:bodyPr>
          <a:lstStyle/>
          <a:p>
            <a:r>
              <a:rPr lang="en-GB" sz="1200" dirty="0" smtClean="0">
                <a:solidFill>
                  <a:srgbClr val="000308"/>
                </a:solidFill>
              </a:rPr>
              <a:t>Installation</a:t>
            </a:r>
            <a:endParaRPr lang="en-GB" sz="1200" dirty="0">
              <a:solidFill>
                <a:srgbClr val="000308"/>
              </a:solidFill>
            </a:endParaRPr>
          </a:p>
        </p:txBody>
      </p:sp>
    </p:spTree>
    <p:extLst>
      <p:ext uri="{BB962C8B-B14F-4D97-AF65-F5344CB8AC3E}">
        <p14:creationId xmlns:p14="http://schemas.microsoft.com/office/powerpoint/2010/main" val="5461124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28</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Additional Activities</a:t>
            </a:r>
          </a:p>
          <a:p>
            <a:pPr marL="355600"/>
            <a:r>
              <a:rPr lang="en-US" dirty="0" smtClean="0"/>
              <a:t>mentioned during LS2 Days</a:t>
            </a:r>
          </a:p>
        </p:txBody>
      </p:sp>
    </p:spTree>
    <p:extLst>
      <p:ext uri="{BB962C8B-B14F-4D97-AF65-F5344CB8AC3E}">
        <p14:creationId xmlns:p14="http://schemas.microsoft.com/office/powerpoint/2010/main" val="39662401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smtClean="0"/>
              <a:t>HL-LHC project</a:t>
            </a:r>
            <a:r>
              <a:rPr lang="en-GB" sz="4000" dirty="0" smtClean="0"/>
              <a:t/>
            </a:r>
            <a:br>
              <a:rPr lang="en-GB" sz="4000" dirty="0" smtClean="0"/>
            </a:br>
            <a:r>
              <a:rPr lang="en-GB" sz="2200" b="1" dirty="0">
                <a:solidFill>
                  <a:schemeClr val="accent4"/>
                </a:solidFill>
              </a:rPr>
              <a:t>LS2 Work Packages</a:t>
            </a:r>
          </a:p>
        </p:txBody>
      </p:sp>
      <p:sp>
        <p:nvSpPr>
          <p:cNvPr id="3" name="Footer Placeholder 2"/>
          <p:cNvSpPr>
            <a:spLocks noGrp="1"/>
          </p:cNvSpPr>
          <p:nvPr>
            <p:ph type="ftr" sz="quarter" idx="11"/>
          </p:nvPr>
        </p:nvSpPr>
        <p:spPr/>
        <p:txBody>
          <a:bodyPr/>
          <a:lstStyle/>
          <a:p>
            <a:r>
              <a:rPr lang="en-US" smtClean="0"/>
              <a:t>V. Montabonnet TE-EPC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29</a:t>
            </a:fld>
            <a:endParaRPr lang="en-US"/>
          </a:p>
        </p:txBody>
      </p:sp>
      <p:sp>
        <p:nvSpPr>
          <p:cNvPr id="5" name="Content Placeholder 4"/>
          <p:cNvSpPr>
            <a:spLocks noGrp="1"/>
          </p:cNvSpPr>
          <p:nvPr>
            <p:ph sz="quarter" idx="13"/>
          </p:nvPr>
        </p:nvSpPr>
        <p:spPr/>
        <p:txBody>
          <a:bodyPr>
            <a:normAutofit/>
          </a:bodyPr>
          <a:lstStyle/>
          <a:p>
            <a:r>
              <a:rPr lang="en-GB" sz="2000" b="1" dirty="0" smtClean="0"/>
              <a:t>WP3 - New Q5 magnets in </a:t>
            </a:r>
            <a:r>
              <a:rPr lang="en-GB" sz="2000" b="1" dirty="0"/>
              <a:t>LSS6 for ATS Optics</a:t>
            </a:r>
          </a:p>
          <a:p>
            <a:pPr lvl="1"/>
            <a:r>
              <a:rPr lang="en-GB" sz="2000" dirty="0" smtClean="0"/>
              <a:t>2x New Power Converters (Integration not yet started) </a:t>
            </a:r>
          </a:p>
          <a:p>
            <a:endParaRPr lang="en-GB" dirty="0" smtClean="0"/>
          </a:p>
          <a:p>
            <a:r>
              <a:rPr lang="en-GB" sz="2000" b="1" dirty="0" smtClean="0"/>
              <a:t>11T Dipole uncertainty</a:t>
            </a:r>
            <a:endParaRPr lang="en-GB" sz="2000" dirty="0" smtClean="0"/>
          </a:p>
          <a:p>
            <a:pPr lvl="1"/>
            <a:r>
              <a:rPr lang="en-GB" sz="2000" i="1" dirty="0" smtClean="0"/>
              <a:t>“We </a:t>
            </a:r>
            <a:r>
              <a:rPr lang="en-GB" sz="2000" i="1" dirty="0"/>
              <a:t>ask to keep open the possibility to install 2 units of 11T around P2 or P7 in case of need in the second part of </a:t>
            </a:r>
            <a:r>
              <a:rPr lang="en-GB" sz="2000" i="1" dirty="0" smtClean="0"/>
              <a:t>LS2.The </a:t>
            </a:r>
            <a:r>
              <a:rPr lang="en-GB" sz="2000" i="1" dirty="0"/>
              <a:t>issue </a:t>
            </a:r>
            <a:r>
              <a:rPr lang="en-GB" sz="2000" i="1" dirty="0" smtClean="0"/>
              <a:t>will be defined at </a:t>
            </a:r>
            <a:r>
              <a:rPr lang="en-GB" sz="2000" i="1" dirty="0"/>
              <a:t>Chamonix 2016 or in </a:t>
            </a:r>
            <a:r>
              <a:rPr lang="en-GB" sz="2000" i="1" dirty="0" smtClean="0"/>
              <a:t>Spring 2016 </a:t>
            </a:r>
            <a:r>
              <a:rPr lang="en-GB" sz="2000" i="1" dirty="0"/>
              <a:t>at latest</a:t>
            </a:r>
            <a:r>
              <a:rPr lang="en-GB" sz="2000" i="1" dirty="0" smtClean="0"/>
              <a:t>.”</a:t>
            </a:r>
          </a:p>
          <a:p>
            <a:pPr marL="231775" lvl="1" indent="0">
              <a:buNone/>
            </a:pPr>
            <a:r>
              <a:rPr lang="en-GB" sz="2000" i="1" dirty="0" smtClean="0"/>
              <a:t>   Lucio’s </a:t>
            </a:r>
            <a:r>
              <a:rPr lang="en-GB" sz="2000" i="1" dirty="0"/>
              <a:t>presentation</a:t>
            </a:r>
          </a:p>
          <a:p>
            <a:pPr lvl="1"/>
            <a:r>
              <a:rPr lang="en-GB" sz="2000" dirty="0" smtClean="0"/>
              <a:t>2x </a:t>
            </a:r>
            <a:r>
              <a:rPr lang="en-GB" sz="2000" dirty="0"/>
              <a:t>New Power Converters </a:t>
            </a:r>
            <a:r>
              <a:rPr lang="en-GB" sz="2000" dirty="0" smtClean="0"/>
              <a:t>(Integration </a:t>
            </a:r>
            <a:r>
              <a:rPr lang="en-GB" sz="2000" dirty="0"/>
              <a:t>not yet </a:t>
            </a:r>
            <a:r>
              <a:rPr lang="en-GB" sz="2000" dirty="0" smtClean="0"/>
              <a:t>started)</a:t>
            </a:r>
            <a:endParaRPr lang="en-GB" sz="2000" dirty="0"/>
          </a:p>
          <a:p>
            <a:pPr lvl="1"/>
            <a:endParaRPr lang="en-GB" sz="2000" i="1" dirty="0"/>
          </a:p>
          <a:p>
            <a:pPr marL="231775" lvl="1" indent="0">
              <a:buNone/>
            </a:pPr>
            <a:endParaRPr lang="en-GB" sz="2000" i="1" dirty="0"/>
          </a:p>
        </p:txBody>
      </p:sp>
      <p:sp>
        <p:nvSpPr>
          <p:cNvPr id="6" name="Oval 5"/>
          <p:cNvSpPr/>
          <p:nvPr/>
        </p:nvSpPr>
        <p:spPr>
          <a:xfrm>
            <a:off x="7960660" y="1107830"/>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7" name="Rectangle 6"/>
          <p:cNvSpPr/>
          <p:nvPr/>
        </p:nvSpPr>
        <p:spPr>
          <a:xfrm>
            <a:off x="8165718" y="574923"/>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EYETS 2016</a:t>
            </a:r>
            <a:endParaRPr lang="en-GB" sz="1200" b="1" kern="0" dirty="0">
              <a:solidFill>
                <a:schemeClr val="tx2">
                  <a:lumMod val="40000"/>
                  <a:lumOff val="60000"/>
                </a:schemeClr>
              </a:solidFill>
              <a:latin typeface="Calibri"/>
            </a:endParaRPr>
          </a:p>
        </p:txBody>
      </p:sp>
      <p:sp>
        <p:nvSpPr>
          <p:cNvPr id="8" name="Rectangle 7"/>
          <p:cNvSpPr/>
          <p:nvPr/>
        </p:nvSpPr>
        <p:spPr>
          <a:xfrm>
            <a:off x="8165718" y="8285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9" name="Oval 8"/>
          <p:cNvSpPr/>
          <p:nvPr/>
        </p:nvSpPr>
        <p:spPr>
          <a:xfrm>
            <a:off x="7960660" y="593824"/>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10" name="Oval 9"/>
          <p:cNvSpPr/>
          <p:nvPr/>
        </p:nvSpPr>
        <p:spPr>
          <a:xfrm>
            <a:off x="7960660" y="8463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11" name="Rectangle 10"/>
          <p:cNvSpPr/>
          <p:nvPr/>
        </p:nvSpPr>
        <p:spPr>
          <a:xfrm>
            <a:off x="8165718" y="10841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12" name="Rectangle 11"/>
          <p:cNvSpPr/>
          <p:nvPr/>
        </p:nvSpPr>
        <p:spPr>
          <a:xfrm>
            <a:off x="8165718" y="321291"/>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a:t>
            </a:r>
            <a:r>
              <a:rPr lang="en-US" sz="1200" b="1" kern="0" dirty="0">
                <a:solidFill>
                  <a:srgbClr val="00B0F0"/>
                </a:solidFill>
                <a:latin typeface="Calibri"/>
              </a:rPr>
              <a:t> </a:t>
            </a:r>
            <a:r>
              <a:rPr lang="en-US" sz="1200" b="1" kern="0" dirty="0">
                <a:solidFill>
                  <a:schemeClr val="tx2">
                    <a:lumMod val="40000"/>
                    <a:lumOff val="60000"/>
                  </a:schemeClr>
                </a:solidFill>
                <a:latin typeface="Calibri"/>
              </a:rPr>
              <a:t>2015</a:t>
            </a:r>
            <a:endParaRPr lang="en-GB" sz="1200" b="1" kern="0" dirty="0">
              <a:solidFill>
                <a:schemeClr val="tx2">
                  <a:lumMod val="40000"/>
                  <a:lumOff val="60000"/>
                </a:schemeClr>
              </a:solidFill>
              <a:latin typeface="Calibri"/>
            </a:endParaRPr>
          </a:p>
        </p:txBody>
      </p:sp>
      <p:sp>
        <p:nvSpPr>
          <p:cNvPr id="13" name="Oval 12"/>
          <p:cNvSpPr/>
          <p:nvPr/>
        </p:nvSpPr>
        <p:spPr>
          <a:xfrm>
            <a:off x="7960660" y="341258"/>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14" name="Rectangle 13"/>
          <p:cNvSpPr/>
          <p:nvPr/>
        </p:nvSpPr>
        <p:spPr>
          <a:xfrm>
            <a:off x="8165258" y="62241"/>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independent</a:t>
            </a:r>
            <a:endParaRPr lang="en-GB" sz="1200" b="1" kern="0" dirty="0">
              <a:solidFill>
                <a:schemeClr val="tx2">
                  <a:lumMod val="40000"/>
                  <a:lumOff val="60000"/>
                </a:schemeClr>
              </a:solidFill>
              <a:latin typeface="Calibri"/>
            </a:endParaRPr>
          </a:p>
        </p:txBody>
      </p:sp>
      <p:sp>
        <p:nvSpPr>
          <p:cNvPr id="15" name="Oval 14"/>
          <p:cNvSpPr/>
          <p:nvPr/>
        </p:nvSpPr>
        <p:spPr>
          <a:xfrm>
            <a:off x="7956923" y="7594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dirty="0">
              <a:solidFill>
                <a:prstClr val="white"/>
              </a:solidFill>
              <a:latin typeface="Calibri"/>
            </a:endParaRPr>
          </a:p>
        </p:txBody>
      </p:sp>
    </p:spTree>
    <p:extLst>
      <p:ext uri="{BB962C8B-B14F-4D97-AF65-F5344CB8AC3E}">
        <p14:creationId xmlns:p14="http://schemas.microsoft.com/office/powerpoint/2010/main" val="15520133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3</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LS2 Master Schedule</a:t>
            </a:r>
          </a:p>
        </p:txBody>
      </p:sp>
    </p:spTree>
    <p:extLst>
      <p:ext uri="{BB962C8B-B14F-4D97-AF65-F5344CB8AC3E}">
        <p14:creationId xmlns:p14="http://schemas.microsoft.com/office/powerpoint/2010/main" val="566069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smtClean="0"/>
              <a:t>LHC </a:t>
            </a:r>
            <a:r>
              <a:rPr lang="en-GB" sz="2800" b="1" dirty="0"/>
              <a:t>project</a:t>
            </a:r>
            <a:r>
              <a:rPr lang="en-GB" sz="5400" dirty="0" smtClean="0"/>
              <a:t/>
            </a:r>
            <a:br>
              <a:rPr lang="en-GB" sz="5400" dirty="0" smtClean="0"/>
            </a:br>
            <a:r>
              <a:rPr lang="en-GB" sz="2200" b="1" dirty="0" smtClean="0">
                <a:solidFill>
                  <a:schemeClr val="accent4"/>
                </a:solidFill>
              </a:rPr>
              <a:t>CMS </a:t>
            </a:r>
            <a:endParaRPr lang="en-GB" sz="2200" dirty="0"/>
          </a:p>
        </p:txBody>
      </p:sp>
      <p:sp>
        <p:nvSpPr>
          <p:cNvPr id="3" name="Footer Placeholder 2"/>
          <p:cNvSpPr>
            <a:spLocks noGrp="1"/>
          </p:cNvSpPr>
          <p:nvPr>
            <p:ph type="ftr" sz="quarter" idx="11"/>
          </p:nvPr>
        </p:nvSpPr>
        <p:spPr/>
        <p:txBody>
          <a:bodyPr/>
          <a:lstStyle/>
          <a:p>
            <a:r>
              <a:rPr lang="en-US" smtClean="0"/>
              <a:t>V. Montabonnet TE-EPC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30</a:t>
            </a:fld>
            <a:endParaRPr lang="en-US"/>
          </a:p>
        </p:txBody>
      </p:sp>
      <p:sp>
        <p:nvSpPr>
          <p:cNvPr id="5" name="Content Placeholder 4"/>
          <p:cNvSpPr>
            <a:spLocks noGrp="1"/>
          </p:cNvSpPr>
          <p:nvPr>
            <p:ph sz="quarter" idx="13"/>
          </p:nvPr>
        </p:nvSpPr>
        <p:spPr/>
        <p:txBody>
          <a:bodyPr>
            <a:normAutofit/>
          </a:bodyPr>
          <a:lstStyle/>
          <a:p>
            <a:r>
              <a:rPr lang="en-GB" sz="2000" dirty="0" smtClean="0"/>
              <a:t>20kA Free-wheel </a:t>
            </a:r>
            <a:r>
              <a:rPr lang="en-GB" sz="2000" dirty="0" err="1" smtClean="0"/>
              <a:t>Thyristor</a:t>
            </a:r>
            <a:r>
              <a:rPr lang="en-GB" sz="2000" dirty="0" smtClean="0"/>
              <a:t> </a:t>
            </a:r>
            <a:endParaRPr lang="en-GB" sz="2000" dirty="0"/>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374" y="1600517"/>
            <a:ext cx="6396037" cy="4428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36023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Others</a:t>
            </a:r>
            <a:r>
              <a:rPr lang="en-GB" sz="6600" dirty="0"/>
              <a:t/>
            </a:r>
            <a:br>
              <a:rPr lang="en-GB" sz="6600" dirty="0"/>
            </a:br>
            <a:endParaRPr lang="en-GB" dirty="0"/>
          </a:p>
        </p:txBody>
      </p:sp>
      <p:sp>
        <p:nvSpPr>
          <p:cNvPr id="3" name="Footer Placeholder 2"/>
          <p:cNvSpPr>
            <a:spLocks noGrp="1"/>
          </p:cNvSpPr>
          <p:nvPr>
            <p:ph type="ftr" sz="quarter" idx="11"/>
          </p:nvPr>
        </p:nvSpPr>
        <p:spPr/>
        <p:txBody>
          <a:bodyPr/>
          <a:lstStyle/>
          <a:p>
            <a:r>
              <a:rPr lang="en-US" smtClean="0"/>
              <a:t>V. Montabonnet TE-EPC</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31</a:t>
            </a:fld>
            <a:endParaRPr lang="en-US"/>
          </a:p>
        </p:txBody>
      </p:sp>
      <p:sp>
        <p:nvSpPr>
          <p:cNvPr id="5" name="Content Placeholder 4"/>
          <p:cNvSpPr>
            <a:spLocks noGrp="1"/>
          </p:cNvSpPr>
          <p:nvPr>
            <p:ph sz="quarter" idx="13"/>
          </p:nvPr>
        </p:nvSpPr>
        <p:spPr/>
        <p:txBody>
          <a:bodyPr/>
          <a:lstStyle/>
          <a:p>
            <a:r>
              <a:rPr lang="en-GB" sz="2000" b="1" dirty="0" smtClean="0">
                <a:hlinkClick r:id="rId2"/>
              </a:rPr>
              <a:t>Recommissioning</a:t>
            </a:r>
            <a:r>
              <a:rPr lang="en-GB" sz="2000" dirty="0" smtClean="0">
                <a:hlinkClick r:id="rId2"/>
              </a:rPr>
              <a:t> Plans </a:t>
            </a:r>
            <a:r>
              <a:rPr lang="en-GB" sz="2000" dirty="0">
                <a:hlinkClick r:id="rId2"/>
              </a:rPr>
              <a:t>of Machines and Experimental Areas for beam after LS2</a:t>
            </a:r>
            <a:endParaRPr lang="en-GB" sz="2000" dirty="0"/>
          </a:p>
        </p:txBody>
      </p:sp>
    </p:spTree>
    <p:extLst>
      <p:ext uri="{BB962C8B-B14F-4D97-AF65-F5344CB8AC3E}">
        <p14:creationId xmlns:p14="http://schemas.microsoft.com/office/powerpoint/2010/main" val="4196503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500" b="1" dirty="0"/>
              <a:t>Master schedule </a:t>
            </a:r>
            <a:r>
              <a:rPr lang="en-GB" sz="2500" b="1" dirty="0" smtClean="0"/>
              <a:t>up to LS2</a:t>
            </a:r>
            <a:br>
              <a:rPr lang="en-GB" sz="2500" b="1" dirty="0" smtClean="0"/>
            </a:br>
            <a:endParaRPr lang="en-US" sz="2500" dirty="0"/>
          </a:p>
        </p:txBody>
      </p:sp>
      <p:sp>
        <p:nvSpPr>
          <p:cNvPr id="4" name="Footer Placeholder 3"/>
          <p:cNvSpPr>
            <a:spLocks noGrp="1"/>
          </p:cNvSpPr>
          <p:nvPr>
            <p:ph type="ftr" sz="quarter" idx="11"/>
          </p:nvPr>
        </p:nvSpPr>
        <p:spPr/>
        <p:txBody>
          <a:bodyPr/>
          <a:lstStyle/>
          <a:p>
            <a:r>
              <a:rPr lang="en-US" dirty="0"/>
              <a:t>V. Montabonnet TE-EPC</a:t>
            </a:r>
          </a:p>
        </p:txBody>
      </p:sp>
      <p:sp>
        <p:nvSpPr>
          <p:cNvPr id="5" name="Slide Number Placeholder 4"/>
          <p:cNvSpPr>
            <a:spLocks noGrp="1"/>
          </p:cNvSpPr>
          <p:nvPr>
            <p:ph type="sldNum" sz="quarter" idx="12"/>
          </p:nvPr>
        </p:nvSpPr>
        <p:spPr/>
        <p:txBody>
          <a:bodyPr/>
          <a:lstStyle/>
          <a:p>
            <a:fld id="{8D6C380F-326D-3C40-9EE7-7FBAB0953422}" type="slidenum">
              <a:rPr lang="en-US" smtClean="0"/>
              <a:pPr/>
              <a:t>4</a:t>
            </a:fld>
            <a:endParaRPr lang="en-US"/>
          </a:p>
        </p:txBody>
      </p:sp>
      <p:sp>
        <p:nvSpPr>
          <p:cNvPr id="16" name="Rectangle 15"/>
          <p:cNvSpPr/>
          <p:nvPr/>
        </p:nvSpPr>
        <p:spPr>
          <a:xfrm>
            <a:off x="7762599" y="1524833"/>
            <a:ext cx="144016" cy="144016"/>
          </a:xfrm>
          <a:prstGeom prst="rect">
            <a:avLst/>
          </a:prstGeom>
          <a:solidFill>
            <a:srgbClr val="FF000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7" name="Rectangle 16"/>
          <p:cNvSpPr/>
          <p:nvPr/>
        </p:nvSpPr>
        <p:spPr>
          <a:xfrm>
            <a:off x="7762599" y="1745499"/>
            <a:ext cx="144016" cy="144016"/>
          </a:xfrm>
          <a:prstGeom prst="rect">
            <a:avLst/>
          </a:prstGeom>
          <a:solidFill>
            <a:srgbClr val="FFFF0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8" name="Rectangle 17"/>
          <p:cNvSpPr/>
          <p:nvPr/>
        </p:nvSpPr>
        <p:spPr>
          <a:xfrm>
            <a:off x="7762599" y="1966165"/>
            <a:ext cx="144016" cy="144016"/>
          </a:xfrm>
          <a:prstGeom prst="rect">
            <a:avLst/>
          </a:prstGeom>
          <a:solidFill>
            <a:srgbClr val="00B05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9" name="Rectangle 18"/>
          <p:cNvSpPr/>
          <p:nvPr/>
        </p:nvSpPr>
        <p:spPr>
          <a:xfrm>
            <a:off x="7762599" y="2186831"/>
            <a:ext cx="144016" cy="144016"/>
          </a:xfrm>
          <a:prstGeom prst="rect">
            <a:avLst/>
          </a:prstGeom>
          <a:solidFill>
            <a:srgbClr val="00B0F0"/>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0" name="Rectangle 19"/>
          <p:cNvSpPr/>
          <p:nvPr/>
        </p:nvSpPr>
        <p:spPr>
          <a:xfrm>
            <a:off x="7854637" y="1524833"/>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Long Shutdown</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21" name="Rectangle 20"/>
          <p:cNvSpPr/>
          <p:nvPr/>
        </p:nvSpPr>
        <p:spPr>
          <a:xfrm>
            <a:off x="7860019" y="1747267"/>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Commissioning</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22" name="Rectangle 21"/>
          <p:cNvSpPr/>
          <p:nvPr/>
        </p:nvSpPr>
        <p:spPr>
          <a:xfrm>
            <a:off x="7865401" y="1969701"/>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Operation</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23" name="Rectangle 22"/>
          <p:cNvSpPr/>
          <p:nvPr/>
        </p:nvSpPr>
        <p:spPr>
          <a:xfrm>
            <a:off x="7870783" y="2192135"/>
            <a:ext cx="1548000" cy="144016"/>
          </a:xfrm>
          <a:prstGeom prst="rect">
            <a:avLst/>
          </a:prstGeom>
          <a:no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prstClr val="black"/>
                </a:solidFill>
                <a:effectLst/>
                <a:uLnTx/>
                <a:uFillTx/>
                <a:latin typeface="Calibri"/>
                <a:ea typeface="+mn-ea"/>
                <a:cs typeface="+mn-cs"/>
              </a:rPr>
              <a:t>Technical Stop</a:t>
            </a:r>
            <a:endParaRPr kumimoji="0" lang="en-GB" sz="1200" b="1" i="0" u="none" strike="noStrike" kern="0" cap="none" spc="0" normalizeH="0" baseline="0" noProof="0" dirty="0" smtClean="0">
              <a:ln>
                <a:noFill/>
              </a:ln>
              <a:solidFill>
                <a:prstClr val="black"/>
              </a:solidFill>
              <a:effectLst/>
              <a:uLnTx/>
              <a:uFillTx/>
              <a:latin typeface="Calibri"/>
              <a:ea typeface="+mn-ea"/>
              <a:cs typeface="+mn-cs"/>
            </a:endParaRPr>
          </a:p>
        </p:txBody>
      </p:sp>
      <p:pic>
        <p:nvPicPr>
          <p:cNvPr id="24" name="Picture 23"/>
          <p:cNvPicPr>
            <a:picLocks noChangeAspect="1"/>
          </p:cNvPicPr>
          <p:nvPr/>
        </p:nvPicPr>
        <p:blipFill>
          <a:blip r:embed="rId2"/>
          <a:stretch>
            <a:fillRect/>
          </a:stretch>
        </p:blipFill>
        <p:spPr>
          <a:xfrm>
            <a:off x="0" y="1385786"/>
            <a:ext cx="7676444" cy="1100667"/>
          </a:xfrm>
          <a:prstGeom prst="rect">
            <a:avLst/>
          </a:prstGeom>
        </p:spPr>
      </p:pic>
      <p:sp>
        <p:nvSpPr>
          <p:cNvPr id="25" name="Rectangle 24"/>
          <p:cNvSpPr/>
          <p:nvPr/>
        </p:nvSpPr>
        <p:spPr>
          <a:xfrm>
            <a:off x="1426633" y="252575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B0F0"/>
                </a:solidFill>
                <a:effectLst/>
                <a:uLnTx/>
                <a:uFillTx/>
                <a:latin typeface="Calibri"/>
                <a:ea typeface="+mn-ea"/>
                <a:cs typeface="+mn-cs"/>
              </a:rPr>
              <a:t>YETS 2015</a:t>
            </a:r>
            <a:endParaRPr kumimoji="0" lang="en-GB" sz="1200" b="1" i="0" u="none" strike="noStrike" kern="0" cap="none" spc="0" normalizeH="0" baseline="0" noProof="0" dirty="0" smtClean="0">
              <a:ln>
                <a:noFill/>
              </a:ln>
              <a:solidFill>
                <a:srgbClr val="00B0F0"/>
              </a:solidFill>
              <a:effectLst/>
              <a:uLnTx/>
              <a:uFillTx/>
              <a:latin typeface="Calibri"/>
              <a:ea typeface="+mn-ea"/>
              <a:cs typeface="+mn-cs"/>
            </a:endParaRPr>
          </a:p>
        </p:txBody>
      </p:sp>
      <p:sp>
        <p:nvSpPr>
          <p:cNvPr id="26" name="Rectangle 25"/>
          <p:cNvSpPr/>
          <p:nvPr/>
        </p:nvSpPr>
        <p:spPr>
          <a:xfrm>
            <a:off x="2351853" y="2525753"/>
            <a:ext cx="1039516"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algn="ctr" defTabSz="457200">
              <a:defRPr/>
            </a:pPr>
            <a:r>
              <a:rPr lang="en-US" sz="1200" b="1" kern="0" dirty="0" smtClean="0">
                <a:solidFill>
                  <a:srgbClr val="FF0000"/>
                </a:solidFill>
                <a:latin typeface="Calibri"/>
              </a:rPr>
              <a:t>*</a:t>
            </a:r>
            <a:r>
              <a:rPr kumimoji="0" lang="en-US" sz="1200" b="1" i="0" u="none" strike="noStrike" kern="0" cap="none" spc="0" normalizeH="0" baseline="0" noProof="0" dirty="0" smtClean="0">
                <a:ln>
                  <a:noFill/>
                </a:ln>
                <a:solidFill>
                  <a:srgbClr val="0070C0"/>
                </a:solidFill>
                <a:effectLst/>
                <a:uLnTx/>
                <a:uFillTx/>
                <a:latin typeface="Calibri"/>
                <a:ea typeface="+mn-ea"/>
                <a:cs typeface="+mn-cs"/>
              </a:rPr>
              <a:t>EYETS 2016</a:t>
            </a:r>
          </a:p>
        </p:txBody>
      </p:sp>
      <p:sp>
        <p:nvSpPr>
          <p:cNvPr id="27" name="Rectangle 26"/>
          <p:cNvSpPr/>
          <p:nvPr/>
        </p:nvSpPr>
        <p:spPr>
          <a:xfrm>
            <a:off x="3397747" y="2525751"/>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7030A0"/>
                </a:solidFill>
                <a:effectLst/>
                <a:uLnTx/>
                <a:uFillTx/>
                <a:latin typeface="Calibri"/>
                <a:ea typeface="+mn-ea"/>
                <a:cs typeface="+mn-cs"/>
              </a:rPr>
              <a:t>YETS 2017</a:t>
            </a:r>
            <a:endParaRPr kumimoji="0" lang="en-GB" sz="1200" b="1" i="0" u="none" strike="noStrike" kern="0" cap="none" spc="0" normalizeH="0" baseline="0" noProof="0" dirty="0" smtClean="0">
              <a:ln>
                <a:noFill/>
              </a:ln>
              <a:solidFill>
                <a:srgbClr val="7030A0"/>
              </a:solidFill>
              <a:effectLst/>
              <a:uLnTx/>
              <a:uFillTx/>
              <a:latin typeface="Calibri"/>
              <a:ea typeface="+mn-ea"/>
              <a:cs typeface="+mn-cs"/>
            </a:endParaRPr>
          </a:p>
        </p:txBody>
      </p:sp>
      <p:sp>
        <p:nvSpPr>
          <p:cNvPr id="28" name="Rectangle 27"/>
          <p:cNvSpPr/>
          <p:nvPr/>
        </p:nvSpPr>
        <p:spPr>
          <a:xfrm>
            <a:off x="4759442" y="2525750"/>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Calibri"/>
                <a:ea typeface="+mn-ea"/>
                <a:cs typeface="+mn-cs"/>
              </a:rPr>
              <a:t>LS2</a:t>
            </a:r>
            <a:endParaRPr kumimoji="0" lang="en-GB" sz="1200" b="1" i="0" u="none" strike="noStrike" kern="0" cap="none" spc="0" normalizeH="0" baseline="0" noProof="0" dirty="0" smtClean="0">
              <a:ln>
                <a:noFill/>
              </a:ln>
              <a:solidFill>
                <a:srgbClr val="FF0000"/>
              </a:solidFill>
              <a:effectLst/>
              <a:uLnTx/>
              <a:uFillTx/>
              <a:latin typeface="Calibri"/>
              <a:ea typeface="+mn-ea"/>
              <a:cs typeface="+mn-cs"/>
            </a:endParaRPr>
          </a:p>
        </p:txBody>
      </p:sp>
      <p:sp>
        <p:nvSpPr>
          <p:cNvPr id="29" name="Oval 28"/>
          <p:cNvSpPr/>
          <p:nvPr/>
        </p:nvSpPr>
        <p:spPr>
          <a:xfrm>
            <a:off x="1725083" y="2766765"/>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1</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0" name="Oval 29"/>
          <p:cNvSpPr/>
          <p:nvPr/>
        </p:nvSpPr>
        <p:spPr>
          <a:xfrm>
            <a:off x="2753078" y="2766765"/>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2</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1" name="Oval 30"/>
          <p:cNvSpPr/>
          <p:nvPr/>
        </p:nvSpPr>
        <p:spPr>
          <a:xfrm>
            <a:off x="3719689" y="2762078"/>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3</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2" name="Oval 31"/>
          <p:cNvSpPr/>
          <p:nvPr/>
        </p:nvSpPr>
        <p:spPr>
          <a:xfrm>
            <a:off x="5099520" y="2766765"/>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prstClr val="white"/>
                </a:solidFill>
                <a:effectLst/>
                <a:uLnTx/>
                <a:uFillTx/>
                <a:latin typeface="Calibri"/>
                <a:ea typeface="+mn-ea"/>
                <a:cs typeface="+mn-cs"/>
              </a:rPr>
              <a:t>4</a:t>
            </a: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33" name="Right Arrow 32"/>
          <p:cNvSpPr/>
          <p:nvPr/>
        </p:nvSpPr>
        <p:spPr>
          <a:xfrm>
            <a:off x="818432" y="1048208"/>
            <a:ext cx="5125168" cy="362708"/>
          </a:xfrm>
          <a:prstGeom prst="rightArrow">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sz="1200" b="1" kern="0" dirty="0" smtClean="0">
                <a:solidFill>
                  <a:prstClr val="white"/>
                </a:solidFill>
                <a:latin typeface="Calibri"/>
              </a:rPr>
              <a:t>Activities independent from the operation </a:t>
            </a:r>
            <a:r>
              <a:rPr lang="en-US" sz="1200" kern="0" dirty="0" smtClean="0">
                <a:solidFill>
                  <a:prstClr val="white"/>
                </a:solidFill>
                <a:latin typeface="Calibri"/>
              </a:rPr>
              <a:t>(i.e. surface)</a:t>
            </a:r>
            <a:endParaRPr lang="en-GB" sz="1200" kern="0" dirty="0">
              <a:solidFill>
                <a:prstClr val="white"/>
              </a:solidFill>
              <a:latin typeface="Calibri"/>
            </a:endParaRPr>
          </a:p>
        </p:txBody>
      </p:sp>
      <p:sp>
        <p:nvSpPr>
          <p:cNvPr id="40" name="Content Placeholder 2"/>
          <p:cNvSpPr txBox="1">
            <a:spLocks/>
          </p:cNvSpPr>
          <p:nvPr/>
        </p:nvSpPr>
        <p:spPr>
          <a:xfrm>
            <a:off x="457201" y="3355339"/>
            <a:ext cx="4642320" cy="2918462"/>
          </a:xfrm>
          <a:prstGeom prst="rect">
            <a:avLst/>
          </a:prstGeom>
        </p:spPr>
        <p:txBody>
          <a:bodyPr vert="horz">
            <a:noAutofit/>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2400" b="0" i="0" kern="1200" baseline="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24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just">
              <a:buFont typeface="Arial"/>
              <a:buNone/>
            </a:pPr>
            <a:r>
              <a:rPr lang="en-GB" sz="1600" b="1" dirty="0" smtClean="0"/>
              <a:t>3 periods are available for works before the Long Shutdown 2 (LS2)</a:t>
            </a:r>
          </a:p>
          <a:p>
            <a:pPr marL="0" indent="0" algn="just">
              <a:buFont typeface="Arial"/>
              <a:buNone/>
            </a:pPr>
            <a:endParaRPr lang="en-GB" sz="1600" b="1" dirty="0">
              <a:solidFill>
                <a:srgbClr val="FF0000"/>
              </a:solidFill>
            </a:endParaRPr>
          </a:p>
          <a:p>
            <a:pPr marL="0" indent="0" algn="just">
              <a:buFont typeface="Arial"/>
              <a:buNone/>
            </a:pPr>
            <a:r>
              <a:rPr lang="en-US" sz="1600" b="1" dirty="0" smtClean="0">
                <a:solidFill>
                  <a:srgbClr val="FF0000"/>
                </a:solidFill>
              </a:rPr>
              <a:t>*</a:t>
            </a:r>
            <a:r>
              <a:rPr lang="en-US" sz="1600" b="1" dirty="0" smtClean="0"/>
              <a:t>: The connection of the Linac4 to the PS Booster is foreseen for the LS2 but all equipment need to be ready by the end of 2016 in case of an early full connection.</a:t>
            </a:r>
            <a:endParaRPr lang="en-GB" sz="1600" b="1" dirty="0"/>
          </a:p>
        </p:txBody>
      </p:sp>
      <p:sp>
        <p:nvSpPr>
          <p:cNvPr id="34" name="TextBox 33"/>
          <p:cNvSpPr txBox="1"/>
          <p:nvPr/>
        </p:nvSpPr>
        <p:spPr>
          <a:xfrm>
            <a:off x="6399129" y="233493"/>
            <a:ext cx="2300630" cy="369332"/>
          </a:xfrm>
          <a:prstGeom prst="rect">
            <a:avLst/>
          </a:prstGeom>
          <a:noFill/>
        </p:spPr>
        <p:txBody>
          <a:bodyPr wrap="none" rtlCol="0">
            <a:spAutoFit/>
          </a:bodyPr>
          <a:lstStyle/>
          <a:p>
            <a:r>
              <a:rPr lang="en-GB" i="1" dirty="0" smtClean="0"/>
              <a:t>Courtesy J. Coupard</a:t>
            </a:r>
            <a:endParaRPr lang="en-GB" i="1" dirty="0"/>
          </a:p>
        </p:txBody>
      </p:sp>
    </p:spTree>
    <p:extLst>
      <p:ext uri="{BB962C8B-B14F-4D97-AF65-F5344CB8AC3E}">
        <p14:creationId xmlns:p14="http://schemas.microsoft.com/office/powerpoint/2010/main" val="457190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5</a:t>
            </a:fld>
            <a:endParaRPr lang="en-US"/>
          </a:p>
        </p:txBody>
      </p:sp>
      <p:sp>
        <p:nvSpPr>
          <p:cNvPr id="6" name="Title 1"/>
          <p:cNvSpPr>
            <a:spLocks noGrp="1"/>
          </p:cNvSpPr>
          <p:nvPr/>
        </p:nvSpPr>
        <p:spPr>
          <a:xfrm>
            <a:off x="986051" y="2419066"/>
            <a:ext cx="7171899" cy="2019868"/>
          </a:xfrm>
          <a:prstGeom prst="rect">
            <a:avLst/>
          </a:prstGeom>
          <a:solidFill>
            <a:srgbClr val="DDDDDD"/>
          </a:solidFill>
          <a:effectLst>
            <a:outerShdw blurRad="50800" dist="38100" dir="2700000" algn="tl" rotWithShape="0">
              <a:prstClr val="black">
                <a:alpha val="40000"/>
              </a:prstClr>
            </a:outerShdw>
          </a:effectLst>
          <a:scene3d>
            <a:camera prst="orthographicFront"/>
            <a:lightRig rig="threePt" dir="t"/>
          </a:scene3d>
          <a:sp3d>
            <a:bevelT/>
          </a:sp3d>
        </p:spPr>
        <p:txBody>
          <a:bodyPr vert="horz" lIns="45720" rIns="45720" anchor="ctr">
            <a:normAutofit/>
          </a:bodyPr>
          <a:lstStyle>
            <a:lvl1pPr algn="ctr" rtl="0" eaLnBrk="1" latinLnBrk="0" hangingPunct="1">
              <a:spcBef>
                <a:spcPct val="0"/>
              </a:spcBef>
              <a:buNone/>
              <a:defRPr kumimoji="0" sz="3600" b="1" i="0" kern="1200">
                <a:solidFill>
                  <a:srgbClr val="0C377B"/>
                </a:solidFill>
                <a:latin typeface="+mj-lt"/>
                <a:ea typeface="+mj-ea"/>
                <a:cs typeface="Ubuntu Light"/>
              </a:defRPr>
            </a:lvl1pPr>
          </a:lstStyle>
          <a:p>
            <a:pPr marL="355600"/>
            <a:r>
              <a:rPr lang="en-US" dirty="0" smtClean="0"/>
              <a:t>LS2</a:t>
            </a:r>
          </a:p>
          <a:p>
            <a:pPr marL="355600"/>
            <a:r>
              <a:rPr lang="en-US" dirty="0" smtClean="0"/>
              <a:t>Project Activities</a:t>
            </a:r>
            <a:endParaRPr lang="fr-FR" dirty="0"/>
          </a:p>
        </p:txBody>
      </p:sp>
    </p:spTree>
    <p:extLst>
      <p:ext uri="{BB962C8B-B14F-4D97-AF65-F5344CB8AC3E}">
        <p14:creationId xmlns:p14="http://schemas.microsoft.com/office/powerpoint/2010/main" val="3729093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clrChange>
              <a:clrFrom>
                <a:srgbClr val="FDFDFD"/>
              </a:clrFrom>
              <a:clrTo>
                <a:srgbClr val="FDFDFD">
                  <a:alpha val="0"/>
                </a:srgbClr>
              </a:clrTo>
            </a:clrChange>
            <a:duotone>
              <a:srgbClr val="E7E6E6">
                <a:shade val="45000"/>
                <a:satMod val="135000"/>
              </a:srgbClr>
              <a:prstClr val="white"/>
            </a:duotone>
          </a:blip>
          <a:stretch>
            <a:fillRect/>
          </a:stretch>
        </p:blipFill>
        <p:spPr>
          <a:xfrm>
            <a:off x="1157288" y="1022292"/>
            <a:ext cx="7097168" cy="5173720"/>
          </a:xfrm>
          <a:prstGeom prst="rect">
            <a:avLst/>
          </a:prstGeom>
        </p:spPr>
      </p:pic>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6</a:t>
            </a:fld>
            <a:endParaRPr lang="en-US"/>
          </a:p>
        </p:txBody>
      </p:sp>
      <p:sp>
        <p:nvSpPr>
          <p:cNvPr id="52" name="Rectangle 51"/>
          <p:cNvSpPr/>
          <p:nvPr/>
        </p:nvSpPr>
        <p:spPr>
          <a:xfrm>
            <a:off x="8146668" y="552255"/>
            <a:ext cx="120688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a:t>
            </a:r>
            <a:r>
              <a:rPr lang="en-US" sz="1200" b="1" kern="0" dirty="0" smtClean="0">
                <a:solidFill>
                  <a:srgbClr val="0070C0"/>
                </a:solidFill>
                <a:latin typeface="Calibri"/>
              </a:rPr>
              <a:t>2016 </a:t>
            </a:r>
            <a:r>
              <a:rPr lang="en-US" sz="1200" b="1" kern="0" dirty="0">
                <a:solidFill>
                  <a:srgbClr val="FF0000"/>
                </a:solidFill>
                <a:latin typeface="Calibri"/>
              </a:rPr>
              <a:t>*</a:t>
            </a:r>
            <a:endParaRPr lang="en-GB" sz="1200" b="1" kern="0" dirty="0">
              <a:solidFill>
                <a:srgbClr val="0070C0"/>
              </a:solidFill>
              <a:latin typeface="Calibri"/>
            </a:endParaRPr>
          </a:p>
        </p:txBody>
      </p:sp>
      <p:sp>
        <p:nvSpPr>
          <p:cNvPr id="53" name="Rectangle 52"/>
          <p:cNvSpPr/>
          <p:nvPr/>
        </p:nvSpPr>
        <p:spPr>
          <a:xfrm>
            <a:off x="814666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7030A0"/>
                </a:solidFill>
                <a:latin typeface="Calibri"/>
              </a:rPr>
              <a:t>YETS 2017</a:t>
            </a:r>
            <a:endParaRPr lang="en-GB" sz="1200" b="1" kern="0" dirty="0">
              <a:solidFill>
                <a:srgbClr val="7030A0"/>
              </a:solidFill>
              <a:latin typeface="Calibri"/>
            </a:endParaRPr>
          </a:p>
        </p:txBody>
      </p:sp>
      <p:sp>
        <p:nvSpPr>
          <p:cNvPr id="54" name="Oval 53"/>
          <p:cNvSpPr/>
          <p:nvPr/>
        </p:nvSpPr>
        <p:spPr>
          <a:xfrm>
            <a:off x="7941610" y="571156"/>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55" name="Oval 54"/>
          <p:cNvSpPr/>
          <p:nvPr/>
        </p:nvSpPr>
        <p:spPr>
          <a:xfrm>
            <a:off x="7941610" y="823722"/>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58" name="Rectangle 57"/>
          <p:cNvSpPr/>
          <p:nvPr/>
        </p:nvSpPr>
        <p:spPr>
          <a:xfrm>
            <a:off x="814666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B0F0"/>
                </a:solidFill>
                <a:latin typeface="Calibri"/>
              </a:rPr>
              <a:t>YETS 2015</a:t>
            </a:r>
            <a:endParaRPr lang="en-GB" sz="1200" b="1" kern="0" dirty="0">
              <a:solidFill>
                <a:srgbClr val="00B0F0"/>
              </a:solidFill>
              <a:latin typeface="Calibri"/>
            </a:endParaRPr>
          </a:p>
        </p:txBody>
      </p:sp>
      <p:sp>
        <p:nvSpPr>
          <p:cNvPr id="59" name="Oval 58"/>
          <p:cNvSpPr/>
          <p:nvPr/>
        </p:nvSpPr>
        <p:spPr>
          <a:xfrm>
            <a:off x="7941610" y="318590"/>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60" name="Rectangle 59"/>
          <p:cNvSpPr/>
          <p:nvPr/>
        </p:nvSpPr>
        <p:spPr>
          <a:xfrm>
            <a:off x="814620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61" name="Oval 60"/>
          <p:cNvSpPr/>
          <p:nvPr/>
        </p:nvSpPr>
        <p:spPr>
          <a:xfrm>
            <a:off x="793787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67" name="Title 66"/>
          <p:cNvSpPr>
            <a:spLocks noGrp="1"/>
          </p:cNvSpPr>
          <p:nvPr>
            <p:ph type="title"/>
          </p:nvPr>
        </p:nvSpPr>
        <p:spPr/>
        <p:txBody>
          <a:bodyPr>
            <a:normAutofit fontScale="90000"/>
          </a:bodyPr>
          <a:lstStyle/>
          <a:p>
            <a:r>
              <a:rPr lang="en-GB" sz="2800" b="1" dirty="0"/>
              <a:t>LIU project </a:t>
            </a:r>
            <a:r>
              <a:rPr lang="en-GB" sz="2000" dirty="0"/>
              <a:t/>
            </a:r>
            <a:br>
              <a:rPr lang="en-GB" sz="2000" dirty="0"/>
            </a:br>
            <a:r>
              <a:rPr lang="en-GB" sz="2200" b="1" dirty="0">
                <a:solidFill>
                  <a:schemeClr val="accent4"/>
                </a:solidFill>
              </a:rPr>
              <a:t>LINAC4, </a:t>
            </a:r>
            <a:r>
              <a:rPr lang="en-GB" sz="2200" b="1" dirty="0" smtClean="0">
                <a:solidFill>
                  <a:schemeClr val="accent4"/>
                </a:solidFill>
              </a:rPr>
              <a:t>PS Booster, PS machine and TT2 </a:t>
            </a:r>
            <a:endParaRPr lang="en-GB" sz="2200" dirty="0"/>
          </a:p>
        </p:txBody>
      </p:sp>
      <p:sp>
        <p:nvSpPr>
          <p:cNvPr id="15" name="TextBox 14"/>
          <p:cNvSpPr txBox="1"/>
          <p:nvPr/>
        </p:nvSpPr>
        <p:spPr>
          <a:xfrm>
            <a:off x="4135768" y="4540181"/>
            <a:ext cx="357790" cy="230832"/>
          </a:xfrm>
          <a:prstGeom prst="rect">
            <a:avLst/>
          </a:prstGeom>
          <a:noFill/>
        </p:spPr>
        <p:txBody>
          <a:bodyPr wrap="none" rtlCol="0">
            <a:spAutoFit/>
          </a:bodyPr>
          <a:lstStyle/>
          <a:p>
            <a:r>
              <a:rPr lang="en-US" sz="900" b="1" i="1" dirty="0" smtClean="0">
                <a:solidFill>
                  <a:srgbClr val="E7E6E6">
                    <a:lumMod val="75000"/>
                  </a:srgbClr>
                </a:solidFill>
                <a:latin typeface="Calibri" panose="020F0502020204030204"/>
              </a:rPr>
              <a:t>351</a:t>
            </a:r>
            <a:endParaRPr lang="en-GB" sz="900" b="1" i="1" dirty="0">
              <a:solidFill>
                <a:srgbClr val="E7E6E6">
                  <a:lumMod val="75000"/>
                </a:srgbClr>
              </a:solidFill>
              <a:latin typeface="Calibri" panose="020F0502020204030204"/>
            </a:endParaRPr>
          </a:p>
        </p:txBody>
      </p:sp>
      <p:cxnSp>
        <p:nvCxnSpPr>
          <p:cNvPr id="16" name="Elbow Connector 38"/>
          <p:cNvCxnSpPr>
            <a:stCxn id="66" idx="2"/>
            <a:endCxn id="20" idx="4"/>
          </p:cNvCxnSpPr>
          <p:nvPr/>
        </p:nvCxnSpPr>
        <p:spPr>
          <a:xfrm flipH="1">
            <a:off x="4314663" y="4189570"/>
            <a:ext cx="163321" cy="343071"/>
          </a:xfrm>
          <a:prstGeom prst="straightConnector1">
            <a:avLst/>
          </a:prstGeom>
          <a:noFill/>
          <a:ln w="12700" cap="flat" cmpd="sng" algn="ctr">
            <a:solidFill>
              <a:srgbClr val="00B0F0"/>
            </a:solidFill>
            <a:prstDash val="solid"/>
            <a:miter lim="800000"/>
          </a:ln>
          <a:effectLst>
            <a:outerShdw blurRad="63500" sx="102000" sy="102000" algn="ctr" rotWithShape="0">
              <a:prstClr val="black">
                <a:alpha val="40000"/>
              </a:prstClr>
            </a:outerShdw>
          </a:effectLst>
        </p:spPr>
      </p:cxnSp>
      <p:sp>
        <p:nvSpPr>
          <p:cNvPr id="17" name="Text Box 91"/>
          <p:cNvSpPr txBox="1">
            <a:spLocks noChangeArrowheads="1"/>
          </p:cNvSpPr>
          <p:nvPr/>
        </p:nvSpPr>
        <p:spPr bwMode="auto">
          <a:xfrm>
            <a:off x="160661" y="4627460"/>
            <a:ext cx="2336989" cy="46166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lang="en-US" sz="1200" b="1" kern="0" dirty="0" err="1">
                <a:solidFill>
                  <a:srgbClr val="FF0000"/>
                </a:solidFill>
              </a:rPr>
              <a:t>Linac</a:t>
            </a:r>
            <a:r>
              <a:rPr lang="en-US" sz="1200" b="1" kern="0" dirty="0">
                <a:solidFill>
                  <a:srgbClr val="FF0000"/>
                </a:solidFill>
              </a:rPr>
              <a:t> transfer line </a:t>
            </a:r>
            <a:r>
              <a:rPr lang="en-US" sz="1050" kern="0" dirty="0">
                <a:solidFill>
                  <a:srgbClr val="FF0000"/>
                </a:solidFill>
              </a:rPr>
              <a:t>(LT, LTB, BI)</a:t>
            </a:r>
          </a:p>
          <a:p>
            <a:pPr lvl="0">
              <a:defRPr/>
            </a:pPr>
            <a:r>
              <a:rPr lang="en-US" b="1" kern="0" dirty="0" smtClean="0">
                <a:solidFill>
                  <a:srgbClr val="FF0000"/>
                </a:solidFill>
                <a:latin typeface="Calibri"/>
              </a:rPr>
              <a:t>* </a:t>
            </a:r>
            <a:r>
              <a:rPr kumimoji="0" lang="en-US" i="0" u="none" strike="noStrike" kern="0" cap="none" spc="0" normalizeH="0" baseline="0" noProof="0" dirty="0" err="1" smtClean="0">
                <a:ln>
                  <a:noFill/>
                </a:ln>
                <a:solidFill>
                  <a:srgbClr val="FF0000"/>
                </a:solidFill>
                <a:effectLst/>
                <a:uLnTx/>
                <a:uFillTx/>
                <a:latin typeface="Arial" panose="020B0604020202020204" pitchFamily="34" charset="0"/>
                <a:cs typeface="Arial" panose="020B0604020202020204" pitchFamily="34" charset="0"/>
              </a:rPr>
              <a:t>Bendings</a:t>
            </a:r>
            <a:r>
              <a:rPr lang="en-US" sz="1200" dirty="0">
                <a:solidFill>
                  <a:srgbClr val="FF0000"/>
                </a:solidFill>
              </a:rPr>
              <a:t> </a:t>
            </a:r>
            <a:r>
              <a:rPr lang="en-US" sz="800" dirty="0" smtClean="0">
                <a:solidFill>
                  <a:srgbClr val="FF0000"/>
                </a:solidFill>
              </a:rPr>
              <a:t>[06 </a:t>
            </a:r>
            <a:r>
              <a:rPr lang="en-US" sz="800" dirty="0">
                <a:solidFill>
                  <a:srgbClr val="FF0000"/>
                </a:solidFill>
              </a:rPr>
              <a:t>racks*]</a:t>
            </a:r>
            <a:r>
              <a:rPr kumimoji="0" lang="en-US" sz="800" i="0" u="none" strike="noStrike" kern="0" cap="none" spc="0" normalizeH="0" baseline="0" noProof="0" dirty="0" smtClean="0">
                <a:ln>
                  <a:noFill/>
                </a:ln>
                <a:solidFill>
                  <a:srgbClr val="FF0000"/>
                </a:solidFill>
                <a:effectLst/>
                <a:uLnTx/>
                <a:uFillTx/>
              </a:rPr>
              <a:t> </a:t>
            </a:r>
            <a:endParaRPr kumimoji="0" lang="en-US" sz="800" i="0" u="none" strike="noStrike" kern="0" cap="none" spc="0" normalizeH="0" noProof="0" dirty="0" smtClean="0">
              <a:ln>
                <a:noFill/>
              </a:ln>
              <a:solidFill>
                <a:srgbClr val="FF0000"/>
              </a:solidFill>
              <a:effectLst/>
              <a:uLnTx/>
              <a:uFillTx/>
            </a:endParaRPr>
          </a:p>
        </p:txBody>
      </p:sp>
      <p:cxnSp>
        <p:nvCxnSpPr>
          <p:cNvPr id="18" name="Elbow Connector 38"/>
          <p:cNvCxnSpPr/>
          <p:nvPr/>
        </p:nvCxnSpPr>
        <p:spPr>
          <a:xfrm>
            <a:off x="2497650" y="4866531"/>
            <a:ext cx="1514226" cy="62749"/>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19" name="Oval 18"/>
          <p:cNvSpPr>
            <a:spLocks noChangeAspect="1"/>
          </p:cNvSpPr>
          <p:nvPr/>
        </p:nvSpPr>
        <p:spPr>
          <a:xfrm flipH="1" flipV="1">
            <a:off x="4011876" y="4798086"/>
            <a:ext cx="245913" cy="245913"/>
          </a:xfrm>
          <a:prstGeom prst="ellipse">
            <a:avLst/>
          </a:prstGeom>
          <a:solidFill>
            <a:srgbClr val="FF000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0" name="Oval 19"/>
          <p:cNvSpPr>
            <a:spLocks noChangeAspect="1"/>
          </p:cNvSpPr>
          <p:nvPr/>
        </p:nvSpPr>
        <p:spPr>
          <a:xfrm flipH="1" flipV="1">
            <a:off x="4191707" y="4532641"/>
            <a:ext cx="245913" cy="245913"/>
          </a:xfrm>
          <a:prstGeom prst="ellipse">
            <a:avLst/>
          </a:prstGeom>
          <a:solidFill>
            <a:srgbClr val="00B0F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1" name="Oval 20"/>
          <p:cNvSpPr/>
          <p:nvPr/>
        </p:nvSpPr>
        <p:spPr>
          <a:xfrm>
            <a:off x="2853928" y="2855431"/>
            <a:ext cx="904444" cy="868388"/>
          </a:xfrm>
          <a:prstGeom prst="ellipse">
            <a:avLst/>
          </a:prstGeom>
          <a:solidFill>
            <a:srgbClr val="0070C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22" name="Oval 21"/>
          <p:cNvSpPr/>
          <p:nvPr/>
        </p:nvSpPr>
        <p:spPr>
          <a:xfrm>
            <a:off x="3971438" y="1888416"/>
            <a:ext cx="406738" cy="410468"/>
          </a:xfrm>
          <a:prstGeom prst="ellipse">
            <a:avLst/>
          </a:prstGeom>
          <a:solidFill>
            <a:srgbClr val="00B0F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23" name="Oval 22"/>
          <p:cNvSpPr/>
          <p:nvPr/>
        </p:nvSpPr>
        <p:spPr>
          <a:xfrm>
            <a:off x="4922001" y="1599115"/>
            <a:ext cx="406738" cy="410468"/>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24" name="Oval 23"/>
          <p:cNvSpPr/>
          <p:nvPr/>
        </p:nvSpPr>
        <p:spPr>
          <a:xfrm>
            <a:off x="5828558" y="4440472"/>
            <a:ext cx="990696" cy="410468"/>
          </a:xfrm>
          <a:prstGeom prst="ellipse">
            <a:avLst/>
          </a:prstGeom>
          <a:solidFill>
            <a:srgbClr val="0070C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25" name="Text Box 72"/>
          <p:cNvSpPr txBox="1">
            <a:spLocks noChangeArrowheads="1"/>
          </p:cNvSpPr>
          <p:nvPr/>
        </p:nvSpPr>
        <p:spPr bwMode="auto">
          <a:xfrm>
            <a:off x="85242" y="1167288"/>
            <a:ext cx="2301498" cy="615553"/>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rPr>
              <a:t>PS</a:t>
            </a:r>
          </a:p>
          <a:p>
            <a:pPr marL="0" marR="0" lvl="0" indent="0" defTabSz="457200" eaLnBrk="1" fontAlgn="auto" latinLnBrk="0" hangingPunct="1">
              <a:lnSpc>
                <a:spcPct val="100000"/>
              </a:lnSpc>
              <a:spcBef>
                <a:spcPts val="0"/>
              </a:spcBef>
              <a:spcAft>
                <a:spcPts val="0"/>
              </a:spcAft>
              <a:buClrTx/>
              <a:buSzTx/>
              <a:buFontTx/>
              <a:buNone/>
              <a:tabLst/>
              <a:defRPr/>
            </a:pPr>
            <a:r>
              <a:rPr kumimoji="0" lang="en-US" i="0" u="none" strike="noStrike" kern="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rPr>
              <a:t>Injection low beta quadrupoles</a:t>
            </a:r>
          </a:p>
          <a:p>
            <a:pPr marL="0" marR="0" lvl="0" indent="0" defTabSz="457200" eaLnBrk="1" fontAlgn="auto" latinLnBrk="0" hangingPunct="1">
              <a:lnSpc>
                <a:spcPct val="100000"/>
              </a:lnSpc>
              <a:spcBef>
                <a:spcPts val="0"/>
              </a:spcBef>
              <a:spcAft>
                <a:spcPts val="0"/>
              </a:spcAft>
              <a:buClrTx/>
              <a:buSzTx/>
              <a:buFontTx/>
              <a:buNone/>
              <a:tabLst/>
              <a:defRPr/>
            </a:pPr>
            <a:r>
              <a:rPr kumimoji="0" lang="en-US" i="0" u="none" strike="noStrike" kern="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rPr>
              <a:t>Injection</a:t>
            </a:r>
            <a:r>
              <a:rPr kumimoji="0" lang="en-US" i="0" u="none" strike="noStrike" kern="0" cap="none" spc="0" normalizeH="0" noProof="0" dirty="0" smtClean="0">
                <a:ln>
                  <a:noFill/>
                </a:ln>
                <a:solidFill>
                  <a:srgbClr val="FF0000"/>
                </a:solidFill>
                <a:effectLst/>
                <a:uLnTx/>
                <a:uFillTx/>
                <a:latin typeface="Arial" panose="020B0604020202020204" pitchFamily="34" charset="0"/>
                <a:cs typeface="Arial" panose="020B0604020202020204" pitchFamily="34" charset="0"/>
              </a:rPr>
              <a:t> bumpers</a:t>
            </a:r>
            <a:endParaRPr kumimoji="0" lang="en-US" i="0" u="none" strike="noStrike" kern="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endParaRPr>
          </a:p>
        </p:txBody>
      </p:sp>
      <p:sp>
        <p:nvSpPr>
          <p:cNvPr id="26" name="Text Box 72"/>
          <p:cNvSpPr txBox="1">
            <a:spLocks noChangeArrowheads="1"/>
          </p:cNvSpPr>
          <p:nvPr/>
        </p:nvSpPr>
        <p:spPr bwMode="auto">
          <a:xfrm>
            <a:off x="4007115" y="971324"/>
            <a:ext cx="2068195" cy="430887"/>
          </a:xfrm>
          <a:prstGeom prst="rect">
            <a:avLst/>
          </a:prstGeom>
          <a:solidFill>
            <a:schemeClr val="bg1"/>
          </a:solid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lang="en-US" kern="0" dirty="0" smtClean="0">
                <a:solidFill>
                  <a:srgbClr val="FF0000"/>
                </a:solidFill>
              </a:rPr>
              <a:t>PS </a:t>
            </a:r>
            <a:r>
              <a:rPr lang="en-US" kern="0" dirty="0" err="1" smtClean="0">
                <a:solidFill>
                  <a:srgbClr val="FF0000"/>
                </a:solidFill>
              </a:rPr>
              <a:t>i</a:t>
            </a:r>
            <a:r>
              <a:rPr kumimoji="0" lang="en-US" i="0" u="none" strike="noStrike" kern="0" cap="none" spc="0" normalizeH="0" baseline="0" noProof="0" dirty="0" err="1" smtClean="0">
                <a:ln>
                  <a:noFill/>
                </a:ln>
                <a:solidFill>
                  <a:srgbClr val="FF0000"/>
                </a:solidFill>
                <a:effectLst/>
                <a:uLnTx/>
                <a:uFillTx/>
              </a:rPr>
              <a:t>njection</a:t>
            </a:r>
            <a:r>
              <a:rPr kumimoji="0" lang="en-US" i="0" u="none" strike="noStrike" kern="0" cap="none" spc="0" normalizeH="0" baseline="0" noProof="0" dirty="0" smtClean="0">
                <a:ln>
                  <a:noFill/>
                </a:ln>
                <a:solidFill>
                  <a:srgbClr val="FF0000"/>
                </a:solidFill>
                <a:effectLst/>
                <a:uLnTx/>
                <a:uFillTx/>
              </a:rPr>
              <a:t> septum </a:t>
            </a:r>
            <a:r>
              <a:rPr lang="en-US" kern="0" dirty="0">
                <a:solidFill>
                  <a:srgbClr val="FF0000"/>
                </a:solidFill>
              </a:rPr>
              <a:t>+</a:t>
            </a:r>
            <a:r>
              <a:rPr kumimoji="0" lang="en-US" i="0" u="none" strike="noStrike" kern="0" cap="none" spc="0" normalizeH="0" baseline="0" noProof="0" dirty="0" smtClean="0">
                <a:ln>
                  <a:noFill/>
                </a:ln>
                <a:solidFill>
                  <a:srgbClr val="FF0000"/>
                </a:solidFill>
                <a:effectLst/>
                <a:uLnTx/>
                <a:uFillTx/>
              </a:rPr>
              <a:t> bumper</a:t>
            </a:r>
          </a:p>
          <a:p>
            <a:pPr marL="0" marR="0" lvl="0" indent="0" defTabSz="457200" eaLnBrk="1" fontAlgn="auto" latinLnBrk="0" hangingPunct="1">
              <a:lnSpc>
                <a:spcPct val="100000"/>
              </a:lnSpc>
              <a:spcBef>
                <a:spcPts val="0"/>
              </a:spcBef>
              <a:spcAft>
                <a:spcPts val="0"/>
              </a:spcAft>
              <a:buClrTx/>
              <a:buSzTx/>
              <a:buFontTx/>
              <a:buNone/>
              <a:tabLst/>
              <a:defRPr/>
            </a:pPr>
            <a:r>
              <a:rPr kumimoji="0" lang="en-US" i="0" u="none" strike="noStrike" kern="0" cap="none" spc="0" normalizeH="0" baseline="0" noProof="0" dirty="0" smtClean="0">
                <a:ln>
                  <a:noFill/>
                </a:ln>
                <a:solidFill>
                  <a:srgbClr val="FF0000"/>
                </a:solidFill>
                <a:effectLst/>
                <a:uLnTx/>
                <a:uFillTx/>
              </a:rPr>
              <a:t> </a:t>
            </a:r>
          </a:p>
        </p:txBody>
      </p:sp>
      <p:cxnSp>
        <p:nvCxnSpPr>
          <p:cNvPr id="27" name="Straight Connector 26"/>
          <p:cNvCxnSpPr>
            <a:stCxn id="25" idx="3"/>
            <a:endCxn id="62" idx="2"/>
          </p:cNvCxnSpPr>
          <p:nvPr/>
        </p:nvCxnSpPr>
        <p:spPr>
          <a:xfrm>
            <a:off x="2386740" y="1475065"/>
            <a:ext cx="1584698" cy="618585"/>
          </a:xfrm>
          <a:prstGeom prst="line">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cxnSp>
        <p:nvCxnSpPr>
          <p:cNvPr id="28" name="Straight Connector 27"/>
          <p:cNvCxnSpPr>
            <a:stCxn id="23" idx="0"/>
            <a:endCxn id="26" idx="2"/>
          </p:cNvCxnSpPr>
          <p:nvPr/>
        </p:nvCxnSpPr>
        <p:spPr>
          <a:xfrm flipH="1" flipV="1">
            <a:off x="5041213" y="1402211"/>
            <a:ext cx="84157" cy="196904"/>
          </a:xfrm>
          <a:prstGeom prst="line">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29" name="Text Box 91"/>
          <p:cNvSpPr txBox="1">
            <a:spLocks noChangeArrowheads="1"/>
          </p:cNvSpPr>
          <p:nvPr/>
        </p:nvSpPr>
        <p:spPr bwMode="auto">
          <a:xfrm>
            <a:off x="206253" y="4049535"/>
            <a:ext cx="1728228" cy="46166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1200" b="1" kern="0" dirty="0" smtClean="0">
                <a:solidFill>
                  <a:srgbClr val="FF0000"/>
                </a:solidFill>
              </a:rPr>
              <a:t>LIU Ions</a:t>
            </a:r>
            <a:endParaRPr lang="en-US" sz="1200" b="1" kern="0" dirty="0">
              <a:solidFill>
                <a:srgbClr val="FF0000"/>
              </a:solidFill>
            </a:endParaRPr>
          </a:p>
          <a:p>
            <a:pPr lvl="0">
              <a:defRPr/>
            </a:pPr>
            <a:r>
              <a:rPr lang="en-US" b="1" kern="0" dirty="0" smtClean="0">
                <a:solidFill>
                  <a:srgbClr val="FF0000"/>
                </a:solidFill>
                <a:latin typeface="Calibri"/>
              </a:rPr>
              <a:t>* </a:t>
            </a:r>
            <a:r>
              <a:rPr kumimoji="0" lang="en-US" i="0" u="none" strike="noStrike" kern="0" cap="none" spc="0" normalizeH="0" baseline="0" noProof="0" dirty="0" smtClean="0">
                <a:ln>
                  <a:noFill/>
                </a:ln>
                <a:solidFill>
                  <a:srgbClr val="FF0000"/>
                </a:solidFill>
                <a:effectLst/>
                <a:uLnTx/>
                <a:uFillTx/>
              </a:rPr>
              <a:t>LBS bending </a:t>
            </a:r>
            <a:r>
              <a:rPr lang="en-US" kern="0" dirty="0" smtClean="0">
                <a:solidFill>
                  <a:srgbClr val="FF0000"/>
                </a:solidFill>
              </a:rPr>
              <a:t>magnet</a:t>
            </a:r>
            <a:endParaRPr kumimoji="0" lang="en-US" i="0" u="none" strike="noStrike" kern="0" cap="none" spc="0" normalizeH="0" baseline="0" noProof="0" dirty="0" smtClean="0">
              <a:ln>
                <a:noFill/>
              </a:ln>
              <a:solidFill>
                <a:srgbClr val="FF0000"/>
              </a:solidFill>
              <a:effectLst/>
              <a:uLnTx/>
              <a:uFillTx/>
            </a:endParaRPr>
          </a:p>
        </p:txBody>
      </p:sp>
      <p:cxnSp>
        <p:nvCxnSpPr>
          <p:cNvPr id="30" name="Straight Connector 29"/>
          <p:cNvCxnSpPr>
            <a:stCxn id="19" idx="6"/>
          </p:cNvCxnSpPr>
          <p:nvPr/>
        </p:nvCxnSpPr>
        <p:spPr>
          <a:xfrm flipH="1" flipV="1">
            <a:off x="1781175" y="4437693"/>
            <a:ext cx="2230701" cy="483349"/>
          </a:xfrm>
          <a:prstGeom prst="line">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31" name="Text Box 91"/>
          <p:cNvSpPr txBox="1">
            <a:spLocks noChangeArrowheads="1"/>
          </p:cNvSpPr>
          <p:nvPr/>
        </p:nvSpPr>
        <p:spPr bwMode="auto">
          <a:xfrm>
            <a:off x="6413823" y="1338486"/>
            <a:ext cx="2566736" cy="569387"/>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kumimoji="0" lang="en-US" sz="1200" b="1" i="0" u="none" strike="noStrike" kern="0" cap="none" spc="0" normalizeH="0" baseline="0" noProof="0" dirty="0" smtClean="0">
                <a:ln>
                  <a:noFill/>
                </a:ln>
                <a:solidFill>
                  <a:srgbClr val="00B0F0"/>
                </a:solidFill>
                <a:effectLst/>
                <a:uLnTx/>
                <a:uFillTx/>
                <a:latin typeface="Arial" panose="020B0604020202020204" pitchFamily="34" charset="0"/>
                <a:cs typeface="Arial" panose="020B0604020202020204" pitchFamily="34" charset="0"/>
              </a:rPr>
              <a:t>PSB</a:t>
            </a:r>
          </a:p>
          <a:p>
            <a:pPr>
              <a:defRPr/>
            </a:pPr>
            <a:r>
              <a:rPr lang="en-US" kern="0" dirty="0" smtClean="0">
                <a:solidFill>
                  <a:srgbClr val="00B0F0"/>
                </a:solidFill>
              </a:rPr>
              <a:t>Injection </a:t>
            </a:r>
            <a:r>
              <a:rPr lang="en-US" kern="0" dirty="0">
                <a:solidFill>
                  <a:srgbClr val="00B0F0"/>
                </a:solidFill>
              </a:rPr>
              <a:t>DHZ/DVT correctors </a:t>
            </a:r>
            <a:endParaRPr lang="en-US" kern="0" dirty="0" smtClean="0">
              <a:solidFill>
                <a:srgbClr val="00B0F0"/>
              </a:solidFill>
            </a:endParaRPr>
          </a:p>
          <a:p>
            <a:pPr>
              <a:defRPr/>
            </a:pPr>
            <a:r>
              <a:rPr lang="en-US" sz="800" kern="0" dirty="0">
                <a:solidFill>
                  <a:srgbClr val="00B0F0"/>
                </a:solidFill>
              </a:rPr>
              <a:t> </a:t>
            </a:r>
            <a:r>
              <a:rPr lang="en-US" sz="800" kern="0" dirty="0" smtClean="0">
                <a:solidFill>
                  <a:srgbClr val="00B0F0"/>
                </a:solidFill>
              </a:rPr>
              <a:t>  (BCER) [5 racks*]</a:t>
            </a:r>
            <a:endParaRPr lang="en-US" sz="800" kern="0" dirty="0">
              <a:solidFill>
                <a:srgbClr val="00B0F0"/>
              </a:solidFill>
            </a:endParaRPr>
          </a:p>
        </p:txBody>
      </p:sp>
      <p:cxnSp>
        <p:nvCxnSpPr>
          <p:cNvPr id="32" name="Elbow Connector 38"/>
          <p:cNvCxnSpPr>
            <a:stCxn id="48" idx="1"/>
            <a:endCxn id="21" idx="6"/>
          </p:cNvCxnSpPr>
          <p:nvPr/>
        </p:nvCxnSpPr>
        <p:spPr>
          <a:xfrm flipH="1">
            <a:off x="3758372" y="2264463"/>
            <a:ext cx="2680288" cy="1025162"/>
          </a:xfrm>
          <a:prstGeom prst="straightConnector1">
            <a:avLst/>
          </a:prstGeom>
          <a:noFill/>
          <a:ln w="12700" cap="flat" cmpd="sng" algn="ctr">
            <a:solidFill>
              <a:srgbClr val="0070C0"/>
            </a:solidFill>
            <a:prstDash val="solid"/>
            <a:miter lim="800000"/>
          </a:ln>
          <a:effectLst>
            <a:outerShdw blurRad="63500" sx="102000" sy="102000" algn="ctr" rotWithShape="0">
              <a:prstClr val="black">
                <a:alpha val="40000"/>
              </a:prstClr>
            </a:outerShdw>
          </a:effectLst>
        </p:spPr>
      </p:cxnSp>
      <p:sp>
        <p:nvSpPr>
          <p:cNvPr id="33" name="Text Box 91"/>
          <p:cNvSpPr txBox="1">
            <a:spLocks noChangeArrowheads="1"/>
          </p:cNvSpPr>
          <p:nvPr/>
        </p:nvSpPr>
        <p:spPr bwMode="auto">
          <a:xfrm>
            <a:off x="180205" y="3153888"/>
            <a:ext cx="2193657" cy="58477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1200" b="1" i="1" kern="0" dirty="0" smtClean="0">
                <a:solidFill>
                  <a:schemeClr val="accent2">
                    <a:lumMod val="60000"/>
                    <a:lumOff val="40000"/>
                  </a:schemeClr>
                </a:solidFill>
              </a:rPr>
              <a:t>PSB under studies</a:t>
            </a:r>
          </a:p>
          <a:p>
            <a:pPr lvl="0">
              <a:defRPr/>
            </a:pPr>
            <a:r>
              <a:rPr lang="en-US" sz="1200" i="1" kern="0" dirty="0" err="1" smtClean="0">
                <a:solidFill>
                  <a:schemeClr val="accent2">
                    <a:lumMod val="60000"/>
                    <a:lumOff val="40000"/>
                  </a:schemeClr>
                </a:solidFill>
              </a:rPr>
              <a:t>Finemet</a:t>
            </a:r>
            <a:r>
              <a:rPr lang="en-US" sz="1200" i="1" kern="0" dirty="0" smtClean="0">
                <a:solidFill>
                  <a:schemeClr val="accent2">
                    <a:lumMod val="60000"/>
                    <a:lumOff val="40000"/>
                  </a:schemeClr>
                </a:solidFill>
              </a:rPr>
              <a:t> RF cavities </a:t>
            </a:r>
          </a:p>
          <a:p>
            <a:pPr lvl="0">
              <a:defRPr/>
            </a:pPr>
            <a:r>
              <a:rPr lang="en-US" sz="800" i="1" kern="0" dirty="0" smtClean="0">
                <a:solidFill>
                  <a:schemeClr val="accent2">
                    <a:lumMod val="60000"/>
                    <a:lumOff val="40000"/>
                  </a:schemeClr>
                </a:solidFill>
              </a:rPr>
              <a:t>(BRF1 &amp; BRF2)</a:t>
            </a:r>
            <a:endParaRPr lang="en-US" sz="800" i="1" kern="0" dirty="0">
              <a:solidFill>
                <a:schemeClr val="accent2">
                  <a:lumMod val="60000"/>
                  <a:lumOff val="40000"/>
                </a:schemeClr>
              </a:solidFill>
            </a:endParaRPr>
          </a:p>
        </p:txBody>
      </p:sp>
      <p:cxnSp>
        <p:nvCxnSpPr>
          <p:cNvPr id="34" name="Elbow Connector 38"/>
          <p:cNvCxnSpPr>
            <a:stCxn id="33" idx="3"/>
            <a:endCxn id="57" idx="2"/>
          </p:cNvCxnSpPr>
          <p:nvPr/>
        </p:nvCxnSpPr>
        <p:spPr>
          <a:xfrm flipV="1">
            <a:off x="2373862" y="3289625"/>
            <a:ext cx="480066" cy="156651"/>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35" name="Text Box 72"/>
          <p:cNvSpPr txBox="1">
            <a:spLocks noChangeArrowheads="1"/>
          </p:cNvSpPr>
          <p:nvPr/>
        </p:nvSpPr>
        <p:spPr bwMode="auto">
          <a:xfrm>
            <a:off x="6544134" y="5089125"/>
            <a:ext cx="2455551" cy="646331"/>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lang="en-US" sz="1200" b="1" kern="0" dirty="0" smtClean="0">
                <a:solidFill>
                  <a:srgbClr val="00B0F0"/>
                </a:solidFill>
              </a:rPr>
              <a:t>PS</a:t>
            </a:r>
          </a:p>
          <a:p>
            <a:pPr lvl="0">
              <a:defRPr/>
            </a:pPr>
            <a:r>
              <a:rPr lang="en-US" sz="1200" kern="0" dirty="0">
                <a:solidFill>
                  <a:srgbClr val="00B0F0"/>
                </a:solidFill>
              </a:rPr>
              <a:t>Low energy </a:t>
            </a:r>
            <a:r>
              <a:rPr lang="en-US" sz="1200" kern="0" dirty="0" smtClean="0">
                <a:solidFill>
                  <a:srgbClr val="00B0F0"/>
                </a:solidFill>
              </a:rPr>
              <a:t>focusing quad. </a:t>
            </a:r>
            <a:r>
              <a:rPr lang="en-US" sz="800" kern="0" dirty="0" smtClean="0">
                <a:solidFill>
                  <a:srgbClr val="00B0F0"/>
                </a:solidFill>
              </a:rPr>
              <a:t>[</a:t>
            </a:r>
            <a:r>
              <a:rPr lang="en-US" sz="800" kern="0" dirty="0">
                <a:solidFill>
                  <a:srgbClr val="00B0F0"/>
                </a:solidFill>
              </a:rPr>
              <a:t>7racks*]</a:t>
            </a:r>
            <a:r>
              <a:rPr lang="en-US" sz="1200" kern="0" dirty="0">
                <a:solidFill>
                  <a:srgbClr val="00B0F0"/>
                </a:solidFill>
              </a:rPr>
              <a:t> </a:t>
            </a:r>
            <a:endParaRPr lang="en-US" sz="1200" kern="0" dirty="0">
              <a:solidFill>
                <a:srgbClr val="0070C0"/>
              </a:solidFill>
            </a:endParaRPr>
          </a:p>
          <a:p>
            <a:pPr>
              <a:defRPr/>
            </a:pPr>
            <a:r>
              <a:rPr lang="en-US" sz="1200" kern="0" dirty="0" smtClean="0">
                <a:solidFill>
                  <a:srgbClr val="00B0F0"/>
                </a:solidFill>
              </a:rPr>
              <a:t>Chromaticity </a:t>
            </a:r>
            <a:r>
              <a:rPr lang="en-US" sz="1200" kern="0" dirty="0" err="1" smtClean="0">
                <a:solidFill>
                  <a:srgbClr val="00B0F0"/>
                </a:solidFill>
              </a:rPr>
              <a:t>sextupoles</a:t>
            </a:r>
            <a:r>
              <a:rPr lang="en-US" sz="1200" kern="0" dirty="0">
                <a:solidFill>
                  <a:srgbClr val="0070C0"/>
                </a:solidFill>
              </a:rPr>
              <a:t> </a:t>
            </a:r>
            <a:r>
              <a:rPr lang="en-US" sz="800" kern="0" dirty="0" smtClean="0">
                <a:solidFill>
                  <a:srgbClr val="00B0F0"/>
                </a:solidFill>
              </a:rPr>
              <a:t>[3 </a:t>
            </a:r>
            <a:r>
              <a:rPr lang="en-US" sz="800" kern="0" dirty="0">
                <a:solidFill>
                  <a:srgbClr val="00B0F0"/>
                </a:solidFill>
              </a:rPr>
              <a:t>racks</a:t>
            </a:r>
            <a:r>
              <a:rPr lang="en-US" sz="800" kern="0" dirty="0" smtClean="0">
                <a:solidFill>
                  <a:srgbClr val="00B0F0"/>
                </a:solidFill>
              </a:rPr>
              <a:t>*]</a:t>
            </a:r>
            <a:endParaRPr lang="en-US" sz="800" kern="0" dirty="0">
              <a:solidFill>
                <a:srgbClr val="00B0F0"/>
              </a:solidFill>
            </a:endParaRPr>
          </a:p>
        </p:txBody>
      </p:sp>
      <p:cxnSp>
        <p:nvCxnSpPr>
          <p:cNvPr id="36" name="Straight Connector 35"/>
          <p:cNvCxnSpPr>
            <a:endCxn id="24" idx="4"/>
          </p:cNvCxnSpPr>
          <p:nvPr/>
        </p:nvCxnSpPr>
        <p:spPr>
          <a:xfrm flipH="1" flipV="1">
            <a:off x="6323906" y="4850940"/>
            <a:ext cx="495348" cy="255956"/>
          </a:xfrm>
          <a:prstGeom prst="line">
            <a:avLst/>
          </a:prstGeom>
          <a:noFill/>
          <a:ln w="12700" cap="flat" cmpd="sng" algn="ctr">
            <a:solidFill>
              <a:srgbClr val="0070C0"/>
            </a:solidFill>
            <a:prstDash val="solid"/>
            <a:miter lim="800000"/>
          </a:ln>
          <a:effectLst>
            <a:outerShdw blurRad="63500" sx="102000" sy="102000" algn="ctr" rotWithShape="0">
              <a:prstClr val="black">
                <a:alpha val="40000"/>
              </a:prstClr>
            </a:outerShdw>
          </a:effectLst>
        </p:spPr>
      </p:cxnSp>
      <p:sp>
        <p:nvSpPr>
          <p:cNvPr id="37" name="Text Box 72"/>
          <p:cNvSpPr txBox="1">
            <a:spLocks noChangeArrowheads="1"/>
          </p:cNvSpPr>
          <p:nvPr/>
        </p:nvSpPr>
        <p:spPr bwMode="auto">
          <a:xfrm>
            <a:off x="158644" y="2169189"/>
            <a:ext cx="2187468" cy="630942"/>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B0F0"/>
                </a:solidFill>
                <a:effectLst/>
                <a:uLnTx/>
                <a:uFillTx/>
                <a:latin typeface="Arial" panose="020B0604020202020204" pitchFamily="34" charset="0"/>
                <a:cs typeface="Arial" panose="020B0604020202020204" pitchFamily="34" charset="0"/>
              </a:rPr>
              <a:t>PS</a:t>
            </a:r>
            <a:r>
              <a:rPr kumimoji="0" lang="en-US" sz="1200" b="1" i="0" u="none" strike="noStrike" kern="0" cap="none" spc="0" normalizeH="0" noProof="0" dirty="0" smtClean="0">
                <a:ln>
                  <a:noFill/>
                </a:ln>
                <a:solidFill>
                  <a:srgbClr val="00B0F0"/>
                </a:solidFill>
                <a:effectLst/>
                <a:uLnTx/>
                <a:uFillTx/>
                <a:latin typeface="Arial" panose="020B0604020202020204" pitchFamily="34" charset="0"/>
                <a:cs typeface="Arial" panose="020B0604020202020204" pitchFamily="34" charset="0"/>
              </a:rPr>
              <a:t> </a:t>
            </a:r>
          </a:p>
          <a:p>
            <a:pPr marL="0" marR="0" lvl="0" indent="0" defTabSz="457200" eaLnBrk="1" fontAlgn="auto" latinLnBrk="0" hangingPunct="1">
              <a:lnSpc>
                <a:spcPct val="100000"/>
              </a:lnSpc>
              <a:spcBef>
                <a:spcPts val="0"/>
              </a:spcBef>
              <a:spcAft>
                <a:spcPts val="0"/>
              </a:spcAft>
              <a:buClrTx/>
              <a:buSzTx/>
              <a:buFontTx/>
              <a:buNone/>
              <a:tabLst/>
              <a:defRPr/>
            </a:pPr>
            <a:r>
              <a:rPr kumimoji="0" lang="en-US" i="0" u="none" strike="noStrike" kern="0" cap="none" spc="0" normalizeH="0" baseline="0" noProof="0" dirty="0" smtClean="0">
                <a:ln>
                  <a:noFill/>
                </a:ln>
                <a:solidFill>
                  <a:srgbClr val="00B0F0"/>
                </a:solidFill>
                <a:effectLst/>
                <a:uLnTx/>
                <a:uFillTx/>
                <a:latin typeface="Arial" panose="020B0604020202020204" pitchFamily="34" charset="0"/>
                <a:cs typeface="Arial" panose="020B0604020202020204" pitchFamily="34" charset="0"/>
              </a:rPr>
              <a:t>High energy dipole</a:t>
            </a:r>
            <a:r>
              <a:rPr kumimoji="0" lang="en-US" sz="800" i="0" u="none" strike="noStrike" kern="0" cap="none" spc="0" normalizeH="0" baseline="0" noProof="0" dirty="0" smtClean="0">
                <a:ln>
                  <a:noFill/>
                </a:ln>
                <a:solidFill>
                  <a:srgbClr val="00B0F0"/>
                </a:solidFill>
                <a:effectLst/>
                <a:uLnTx/>
                <a:uFillTx/>
              </a:rPr>
              <a:t> </a:t>
            </a:r>
            <a:r>
              <a:rPr lang="en-US" sz="800" kern="0" dirty="0">
                <a:solidFill>
                  <a:srgbClr val="00B0F0"/>
                </a:solidFill>
              </a:rPr>
              <a:t>[1 </a:t>
            </a:r>
            <a:r>
              <a:rPr lang="en-US" sz="800" kern="0" dirty="0" smtClean="0">
                <a:solidFill>
                  <a:srgbClr val="00B0F0"/>
                </a:solidFill>
              </a:rPr>
              <a:t>rack*]</a:t>
            </a:r>
            <a:endParaRPr lang="en-US" sz="800" kern="0" dirty="0">
              <a:solidFill>
                <a:srgbClr val="00B0F0"/>
              </a:solidFill>
            </a:endParaRPr>
          </a:p>
          <a:p>
            <a:pPr marL="0" marR="0" lvl="0" indent="0" defTabSz="457200" eaLnBrk="1" fontAlgn="auto" latinLnBrk="0" hangingPunct="1">
              <a:lnSpc>
                <a:spcPct val="100000"/>
              </a:lnSpc>
              <a:spcBef>
                <a:spcPts val="0"/>
              </a:spcBef>
              <a:spcAft>
                <a:spcPts val="0"/>
              </a:spcAft>
              <a:buClrTx/>
              <a:buSzTx/>
              <a:buFontTx/>
              <a:buNone/>
              <a:tabLst/>
              <a:defRPr/>
            </a:pPr>
            <a:endParaRPr lang="en-US" sz="1200" kern="0" dirty="0">
              <a:solidFill>
                <a:srgbClr val="00B0F0"/>
              </a:solidFill>
            </a:endParaRPr>
          </a:p>
        </p:txBody>
      </p:sp>
      <p:cxnSp>
        <p:nvCxnSpPr>
          <p:cNvPr id="38" name="Elbow Connector 38"/>
          <p:cNvCxnSpPr>
            <a:stCxn id="37" idx="3"/>
            <a:endCxn id="22" idx="2"/>
          </p:cNvCxnSpPr>
          <p:nvPr/>
        </p:nvCxnSpPr>
        <p:spPr>
          <a:xfrm flipV="1">
            <a:off x="2346112" y="2093650"/>
            <a:ext cx="1625326" cy="391010"/>
          </a:xfrm>
          <a:prstGeom prst="straightConnector1">
            <a:avLst/>
          </a:prstGeom>
          <a:noFill/>
          <a:ln w="12700" cap="flat" cmpd="sng" algn="ctr">
            <a:solidFill>
              <a:srgbClr val="00B0F0"/>
            </a:solidFill>
            <a:prstDash val="solid"/>
            <a:miter lim="800000"/>
          </a:ln>
          <a:effectLst>
            <a:outerShdw blurRad="63500" sx="102000" sy="102000" algn="ctr" rotWithShape="0">
              <a:prstClr val="black">
                <a:alpha val="40000"/>
              </a:prstClr>
            </a:outerShdw>
          </a:effectLst>
        </p:spPr>
      </p:cxnSp>
      <p:sp>
        <p:nvSpPr>
          <p:cNvPr id="39" name="Text Box 91"/>
          <p:cNvSpPr txBox="1">
            <a:spLocks noChangeArrowheads="1"/>
          </p:cNvSpPr>
          <p:nvPr/>
        </p:nvSpPr>
        <p:spPr bwMode="auto">
          <a:xfrm>
            <a:off x="1514843" y="5061915"/>
            <a:ext cx="1977683" cy="46166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lang="en-US" sz="1200" b="1" kern="0" dirty="0">
                <a:solidFill>
                  <a:srgbClr val="FF0000"/>
                </a:solidFill>
              </a:rPr>
              <a:t>Linac4</a:t>
            </a:r>
          </a:p>
          <a:p>
            <a:pPr marL="0" marR="0" lvl="0" indent="0" defTabSz="457200" eaLnBrk="1" fontAlgn="auto" latinLnBrk="0" hangingPunct="1">
              <a:lnSpc>
                <a:spcPct val="100000"/>
              </a:lnSpc>
              <a:spcBef>
                <a:spcPts val="0"/>
              </a:spcBef>
              <a:spcAft>
                <a:spcPts val="0"/>
              </a:spcAft>
              <a:buClrTx/>
              <a:buSzTx/>
              <a:buFontTx/>
              <a:buNone/>
              <a:tabLst/>
              <a:defRPr/>
            </a:pPr>
            <a:r>
              <a:rPr lang="en-US" b="1" kern="0" dirty="0" smtClean="0">
                <a:solidFill>
                  <a:srgbClr val="FF0000"/>
                </a:solidFill>
                <a:latin typeface="Calibri"/>
              </a:rPr>
              <a:t>* </a:t>
            </a:r>
            <a:r>
              <a:rPr lang="en-US" kern="0" baseline="0" dirty="0" smtClean="0">
                <a:solidFill>
                  <a:srgbClr val="FF0000"/>
                </a:solidFill>
              </a:rPr>
              <a:t>LBE magnets</a:t>
            </a:r>
            <a:endParaRPr kumimoji="0" lang="en-US" i="0" u="none" strike="noStrike" kern="0" cap="none" spc="0" normalizeH="0" baseline="0" noProof="0" dirty="0">
              <a:ln>
                <a:noFill/>
              </a:ln>
              <a:solidFill>
                <a:srgbClr val="FF0000"/>
              </a:solidFill>
              <a:effectLst/>
              <a:uLnTx/>
              <a:uFillTx/>
            </a:endParaRPr>
          </a:p>
        </p:txBody>
      </p:sp>
      <p:cxnSp>
        <p:nvCxnSpPr>
          <p:cNvPr id="40" name="Elbow Connector 38"/>
          <p:cNvCxnSpPr/>
          <p:nvPr/>
        </p:nvCxnSpPr>
        <p:spPr>
          <a:xfrm flipV="1">
            <a:off x="2601026" y="4929280"/>
            <a:ext cx="1410850" cy="352155"/>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cxnSp>
        <p:nvCxnSpPr>
          <p:cNvPr id="44" name="Straight Connector 43"/>
          <p:cNvCxnSpPr>
            <a:stCxn id="70" idx="2"/>
            <a:endCxn id="45" idx="6"/>
          </p:cNvCxnSpPr>
          <p:nvPr/>
        </p:nvCxnSpPr>
        <p:spPr>
          <a:xfrm>
            <a:off x="2735396" y="4314367"/>
            <a:ext cx="265970" cy="252986"/>
          </a:xfrm>
          <a:prstGeom prst="line">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45" name="Oval 44"/>
          <p:cNvSpPr>
            <a:spLocks noChangeAspect="1"/>
          </p:cNvSpPr>
          <p:nvPr/>
        </p:nvSpPr>
        <p:spPr>
          <a:xfrm flipH="1" flipV="1">
            <a:off x="3001366" y="4444397"/>
            <a:ext cx="245913" cy="245913"/>
          </a:xfrm>
          <a:prstGeom prst="ellipse">
            <a:avLst/>
          </a:prstGeom>
          <a:solidFill>
            <a:srgbClr val="FF000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46" name="Rectangle 45"/>
          <p:cNvSpPr/>
          <p:nvPr/>
        </p:nvSpPr>
        <p:spPr>
          <a:xfrm>
            <a:off x="814666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47" name="Oval 46"/>
          <p:cNvSpPr/>
          <p:nvPr/>
        </p:nvSpPr>
        <p:spPr>
          <a:xfrm>
            <a:off x="794161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48" name="Text Box 91"/>
          <p:cNvSpPr txBox="1">
            <a:spLocks noChangeArrowheads="1"/>
          </p:cNvSpPr>
          <p:nvPr/>
        </p:nvSpPr>
        <p:spPr bwMode="auto">
          <a:xfrm>
            <a:off x="6438660" y="1902825"/>
            <a:ext cx="2566736" cy="72327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kumimoji="0" lang="en-US" i="0" u="none" strike="noStrike" kern="0" cap="none" spc="0" normalizeH="0" baseline="0" noProof="0" dirty="0" smtClean="0">
                <a:ln>
                  <a:noFill/>
                </a:ln>
                <a:solidFill>
                  <a:srgbClr val="0070C0"/>
                </a:solidFill>
                <a:effectLst/>
                <a:uLnTx/>
                <a:uFillTx/>
              </a:rPr>
              <a:t>Injection stripping foil chicane </a:t>
            </a:r>
          </a:p>
          <a:p>
            <a:pPr lvl="0">
              <a:defRPr/>
            </a:pPr>
            <a:r>
              <a:rPr kumimoji="0" lang="en-US" sz="800" i="0" u="none" strike="noStrike" kern="0" cap="none" spc="0" normalizeH="0" baseline="0" noProof="0" dirty="0" smtClean="0">
                <a:ln>
                  <a:noFill/>
                </a:ln>
                <a:solidFill>
                  <a:srgbClr val="0070C0"/>
                </a:solidFill>
                <a:effectLst/>
                <a:uLnTx/>
                <a:uFillTx/>
              </a:rPr>
              <a:t>   (BRF2) </a:t>
            </a:r>
            <a:r>
              <a:rPr lang="en-US" sz="800" kern="0" dirty="0" smtClean="0">
                <a:solidFill>
                  <a:srgbClr val="0070C0"/>
                </a:solidFill>
              </a:rPr>
              <a:t>[3 racks*]</a:t>
            </a:r>
            <a:r>
              <a:rPr kumimoji="0" lang="en-US" sz="800" i="0" u="none" strike="noStrike" kern="0" cap="none" spc="0" normalizeH="0" baseline="0" noProof="0" dirty="0" smtClean="0">
                <a:ln>
                  <a:noFill/>
                </a:ln>
                <a:solidFill>
                  <a:srgbClr val="0070C0"/>
                </a:solidFill>
                <a:effectLst/>
                <a:uLnTx/>
                <a:uFillTx/>
              </a:rPr>
              <a:t> </a:t>
            </a:r>
          </a:p>
          <a:p>
            <a:pPr lvl="0">
              <a:defRPr/>
            </a:pPr>
            <a:r>
              <a:rPr lang="en-US" kern="0" dirty="0" smtClean="0">
                <a:solidFill>
                  <a:srgbClr val="0070C0"/>
                </a:solidFill>
              </a:rPr>
              <a:t>I</a:t>
            </a:r>
            <a:r>
              <a:rPr kumimoji="0" lang="en-US" i="0" u="none" strike="noStrike" kern="0" cap="none" spc="0" normalizeH="0" noProof="0" dirty="0" err="1" smtClean="0">
                <a:ln>
                  <a:noFill/>
                </a:ln>
                <a:solidFill>
                  <a:srgbClr val="0070C0"/>
                </a:solidFill>
                <a:effectLst/>
                <a:uLnTx/>
                <a:uFillTx/>
              </a:rPr>
              <a:t>njection</a:t>
            </a:r>
            <a:r>
              <a:rPr kumimoji="0" lang="en-US" i="0" u="none" strike="noStrike" kern="0" cap="none" spc="0" normalizeH="0" noProof="0" dirty="0" smtClean="0">
                <a:ln>
                  <a:noFill/>
                </a:ln>
                <a:solidFill>
                  <a:srgbClr val="0070C0"/>
                </a:solidFill>
                <a:effectLst/>
                <a:uLnTx/>
                <a:uFillTx/>
              </a:rPr>
              <a:t> </a:t>
            </a:r>
            <a:r>
              <a:rPr kumimoji="0" lang="en-US" i="0" u="none" strike="noStrike" kern="0" cap="none" spc="0" normalizeH="0" noProof="0" dirty="0" err="1" smtClean="0">
                <a:ln>
                  <a:noFill/>
                </a:ln>
                <a:solidFill>
                  <a:srgbClr val="0070C0"/>
                </a:solidFill>
                <a:effectLst/>
                <a:uLnTx/>
                <a:uFillTx/>
              </a:rPr>
              <a:t>Qstrip</a:t>
            </a:r>
            <a:r>
              <a:rPr kumimoji="0" lang="en-US" i="0" u="none" strike="noStrike" kern="0" cap="none" spc="0" normalizeH="0" noProof="0" dirty="0" smtClean="0">
                <a:ln>
                  <a:noFill/>
                </a:ln>
                <a:solidFill>
                  <a:srgbClr val="0070C0"/>
                </a:solidFill>
                <a:effectLst/>
                <a:uLnTx/>
                <a:uFillTx/>
              </a:rPr>
              <a:t> </a:t>
            </a:r>
            <a:r>
              <a:rPr kumimoji="0" lang="en-US" sz="800" i="0" u="none" strike="noStrike" kern="0" cap="none" spc="0" normalizeH="0" noProof="0" dirty="0" smtClean="0">
                <a:ln>
                  <a:noFill/>
                </a:ln>
                <a:solidFill>
                  <a:srgbClr val="0070C0"/>
                </a:solidFill>
                <a:effectLst/>
                <a:uLnTx/>
                <a:uFillTx/>
              </a:rPr>
              <a:t>(BCER, BAT) [5 racks*]</a:t>
            </a:r>
          </a:p>
          <a:p>
            <a:pPr lvl="0">
              <a:defRPr/>
            </a:pPr>
            <a:r>
              <a:rPr kumimoji="0" lang="en-US" i="0" u="none" strike="noStrike" kern="0" cap="none" spc="0" normalizeH="0" noProof="0" dirty="0" smtClean="0">
                <a:ln>
                  <a:noFill/>
                </a:ln>
                <a:solidFill>
                  <a:srgbClr val="0070C0"/>
                </a:solidFill>
                <a:effectLst/>
                <a:uLnTx/>
                <a:uFillTx/>
              </a:rPr>
              <a:t>Dipoles </a:t>
            </a:r>
            <a:r>
              <a:rPr kumimoji="0" lang="en-US" sz="800" i="0" u="none" strike="noStrike" kern="0" cap="none" spc="0" normalizeH="0" noProof="0" dirty="0" smtClean="0">
                <a:ln>
                  <a:noFill/>
                </a:ln>
                <a:solidFill>
                  <a:srgbClr val="0070C0"/>
                </a:solidFill>
                <a:effectLst/>
                <a:uLnTx/>
                <a:uFillTx/>
              </a:rPr>
              <a:t>(BCER)</a:t>
            </a:r>
          </a:p>
        </p:txBody>
      </p:sp>
      <p:sp>
        <p:nvSpPr>
          <p:cNvPr id="49" name="Text Box 91"/>
          <p:cNvSpPr txBox="1">
            <a:spLocks noChangeArrowheads="1"/>
          </p:cNvSpPr>
          <p:nvPr/>
        </p:nvSpPr>
        <p:spPr bwMode="auto">
          <a:xfrm>
            <a:off x="6425274" y="2428380"/>
            <a:ext cx="2583283" cy="1954381"/>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b="1" kern="0" dirty="0">
                <a:solidFill>
                  <a:srgbClr val="FF0000"/>
                </a:solidFill>
                <a:latin typeface="Calibri"/>
              </a:rPr>
              <a:t>*</a:t>
            </a:r>
            <a:r>
              <a:rPr lang="en-US" kern="0" dirty="0" smtClean="0">
                <a:solidFill>
                  <a:srgbClr val="FF0000"/>
                </a:solidFill>
              </a:rPr>
              <a:t> Injection </a:t>
            </a:r>
            <a:r>
              <a:rPr lang="en-US" kern="0" dirty="0">
                <a:solidFill>
                  <a:srgbClr val="FF0000"/>
                </a:solidFill>
              </a:rPr>
              <a:t>stripping foil chicane </a:t>
            </a:r>
            <a:endParaRPr lang="en-US" kern="0" dirty="0" smtClean="0">
              <a:solidFill>
                <a:srgbClr val="FF0000"/>
              </a:solidFill>
            </a:endParaRPr>
          </a:p>
          <a:p>
            <a:pPr>
              <a:defRPr/>
            </a:pPr>
            <a:r>
              <a:rPr lang="en-US" sz="800" kern="0" dirty="0" smtClean="0">
                <a:solidFill>
                  <a:srgbClr val="FF0000"/>
                </a:solidFill>
              </a:rPr>
              <a:t>     (</a:t>
            </a:r>
            <a:r>
              <a:rPr lang="en-US" sz="800" kern="0" dirty="0">
                <a:solidFill>
                  <a:srgbClr val="FF0000"/>
                </a:solidFill>
              </a:rPr>
              <a:t>BRF2</a:t>
            </a:r>
            <a:r>
              <a:rPr lang="en-US" sz="800" kern="0" dirty="0" smtClean="0">
                <a:solidFill>
                  <a:srgbClr val="FF0000"/>
                </a:solidFill>
              </a:rPr>
              <a:t>) [48 racks*]</a:t>
            </a:r>
            <a:endParaRPr lang="en-US" kern="0" dirty="0">
              <a:solidFill>
                <a:srgbClr val="FF0000"/>
              </a:solidFill>
            </a:endParaRPr>
          </a:p>
          <a:p>
            <a:pPr>
              <a:defRPr/>
            </a:pPr>
            <a:r>
              <a:rPr lang="en-US" b="1" kern="0" dirty="0">
                <a:solidFill>
                  <a:srgbClr val="FF0000"/>
                </a:solidFill>
                <a:latin typeface="Calibri"/>
              </a:rPr>
              <a:t>*</a:t>
            </a:r>
            <a:r>
              <a:rPr lang="en-US" kern="0" dirty="0" smtClean="0">
                <a:solidFill>
                  <a:srgbClr val="FF0000"/>
                </a:solidFill>
              </a:rPr>
              <a:t> Distributor BI.DIS </a:t>
            </a:r>
            <a:r>
              <a:rPr lang="en-US" sz="800" kern="0" dirty="0" smtClean="0">
                <a:solidFill>
                  <a:srgbClr val="FF0000"/>
                </a:solidFill>
              </a:rPr>
              <a:t>(BCER</a:t>
            </a:r>
            <a:r>
              <a:rPr lang="en-US" sz="800" kern="0" dirty="0">
                <a:solidFill>
                  <a:srgbClr val="FF0000"/>
                </a:solidFill>
              </a:rPr>
              <a:t>, BAT</a:t>
            </a:r>
            <a:r>
              <a:rPr lang="en-US" sz="800" kern="0" dirty="0" smtClean="0">
                <a:solidFill>
                  <a:srgbClr val="FF0000"/>
                </a:solidFill>
              </a:rPr>
              <a:t>) </a:t>
            </a:r>
          </a:p>
          <a:p>
            <a:pPr>
              <a:defRPr/>
            </a:pPr>
            <a:r>
              <a:rPr lang="en-US" sz="800" kern="0" dirty="0">
                <a:solidFill>
                  <a:srgbClr val="FF0000"/>
                </a:solidFill>
              </a:rPr>
              <a:t> </a:t>
            </a:r>
            <a:r>
              <a:rPr lang="en-US" sz="800" kern="0" dirty="0" smtClean="0">
                <a:solidFill>
                  <a:srgbClr val="FF0000"/>
                </a:solidFill>
              </a:rPr>
              <a:t>     to be removed</a:t>
            </a:r>
            <a:endParaRPr lang="en-US" sz="800" kern="0" dirty="0">
              <a:solidFill>
                <a:srgbClr val="FF0000"/>
              </a:solidFill>
            </a:endParaRPr>
          </a:p>
          <a:p>
            <a:pPr>
              <a:defRPr/>
            </a:pPr>
            <a:r>
              <a:rPr lang="en-US" sz="1200" b="1" kern="0" dirty="0" smtClean="0">
                <a:solidFill>
                  <a:srgbClr val="FF0000"/>
                </a:solidFill>
                <a:latin typeface="Calibri"/>
                <a:cs typeface="+mn-cs"/>
              </a:rPr>
              <a:t>* </a:t>
            </a:r>
            <a:r>
              <a:rPr kumimoji="0" lang="en-US" i="0" u="none" strike="noStrike" kern="0" cap="none" spc="0" normalizeH="0" noProof="0" dirty="0" smtClean="0">
                <a:ln>
                  <a:noFill/>
                </a:ln>
                <a:solidFill>
                  <a:srgbClr val="FF0000"/>
                </a:solidFill>
                <a:effectLst/>
                <a:uLnTx/>
                <a:uFillTx/>
              </a:rPr>
              <a:t>Injection BI.BVT </a:t>
            </a:r>
            <a:r>
              <a:rPr kumimoji="0" lang="en-US" sz="800" i="0" u="none" strike="noStrike" kern="0" cap="none" spc="0" normalizeH="0" noProof="0" dirty="0" smtClean="0">
                <a:ln>
                  <a:noFill/>
                </a:ln>
                <a:solidFill>
                  <a:srgbClr val="FF0000"/>
                </a:solidFill>
                <a:effectLst/>
                <a:uLnTx/>
                <a:uFillTx/>
              </a:rPr>
              <a:t>(BHP)</a:t>
            </a:r>
            <a:r>
              <a:rPr lang="en-US" sz="800" kern="0" dirty="0">
                <a:solidFill>
                  <a:srgbClr val="FF0000"/>
                </a:solidFill>
              </a:rPr>
              <a:t> </a:t>
            </a:r>
            <a:r>
              <a:rPr lang="en-US" sz="800" kern="0" dirty="0" smtClean="0">
                <a:solidFill>
                  <a:srgbClr val="FF0000"/>
                </a:solidFill>
              </a:rPr>
              <a:t>[</a:t>
            </a:r>
            <a:r>
              <a:rPr lang="en-US" sz="800" kern="0" dirty="0">
                <a:solidFill>
                  <a:srgbClr val="FF0000"/>
                </a:solidFill>
              </a:rPr>
              <a:t>5 </a:t>
            </a:r>
            <a:r>
              <a:rPr lang="en-US" sz="800" kern="0" dirty="0" smtClean="0">
                <a:solidFill>
                  <a:srgbClr val="FF0000"/>
                </a:solidFill>
              </a:rPr>
              <a:t>racks*]</a:t>
            </a:r>
            <a:endParaRPr kumimoji="0" lang="en-US" sz="800" i="0" u="none" strike="noStrike" kern="0" cap="none" spc="0" normalizeH="0" noProof="0" dirty="0" smtClean="0">
              <a:ln>
                <a:noFill/>
              </a:ln>
              <a:solidFill>
                <a:srgbClr val="FF0000"/>
              </a:solidFill>
              <a:effectLst/>
              <a:uLnTx/>
              <a:uFillTx/>
            </a:endParaRPr>
          </a:p>
          <a:p>
            <a:pPr lvl="0">
              <a:defRPr/>
            </a:pPr>
            <a:r>
              <a:rPr lang="en-US" b="1" kern="0" dirty="0" smtClean="0">
                <a:solidFill>
                  <a:srgbClr val="FF0000"/>
                </a:solidFill>
                <a:latin typeface="Calibri"/>
              </a:rPr>
              <a:t>* </a:t>
            </a:r>
            <a:r>
              <a:rPr kumimoji="0" lang="en-US" i="0" u="none" strike="noStrike" kern="0" cap="none" spc="0" normalizeH="0" noProof="0" dirty="0" smtClean="0">
                <a:ln>
                  <a:noFill/>
                </a:ln>
                <a:solidFill>
                  <a:srgbClr val="FF0000"/>
                </a:solidFill>
                <a:effectLst/>
                <a:uLnTx/>
                <a:uFillTx/>
              </a:rPr>
              <a:t>Injection QNO Quad. </a:t>
            </a:r>
            <a:r>
              <a:rPr kumimoji="0" lang="en-US" sz="800" i="0" u="none" strike="noStrike" kern="0" cap="none" spc="0" normalizeH="0" noProof="0" dirty="0" smtClean="0">
                <a:ln>
                  <a:noFill/>
                </a:ln>
                <a:solidFill>
                  <a:srgbClr val="FF0000"/>
                </a:solidFill>
                <a:effectLst/>
                <a:uLnTx/>
                <a:uFillTx/>
              </a:rPr>
              <a:t>(BCER) </a:t>
            </a:r>
            <a:r>
              <a:rPr lang="en-US" sz="800" kern="0" dirty="0">
                <a:solidFill>
                  <a:srgbClr val="FF0000"/>
                </a:solidFill>
              </a:rPr>
              <a:t>[5 </a:t>
            </a:r>
            <a:r>
              <a:rPr lang="en-US" sz="800" kern="0" dirty="0" smtClean="0">
                <a:solidFill>
                  <a:srgbClr val="FF0000"/>
                </a:solidFill>
              </a:rPr>
              <a:t>racks*]</a:t>
            </a:r>
            <a:endParaRPr lang="en-US" sz="800" kern="0" dirty="0">
              <a:solidFill>
                <a:srgbClr val="FF0000"/>
              </a:solidFill>
            </a:endParaRPr>
          </a:p>
          <a:p>
            <a:pPr lvl="0">
              <a:defRPr/>
            </a:pPr>
            <a:r>
              <a:rPr lang="en-US" b="1" kern="0" dirty="0">
                <a:solidFill>
                  <a:srgbClr val="FF0000"/>
                </a:solidFill>
                <a:latin typeface="Calibri"/>
              </a:rPr>
              <a:t>* </a:t>
            </a:r>
            <a:r>
              <a:rPr lang="en-US" kern="0" dirty="0" smtClean="0">
                <a:solidFill>
                  <a:srgbClr val="FF0000"/>
                </a:solidFill>
              </a:rPr>
              <a:t>Injection DHZ/DVT correctors </a:t>
            </a:r>
          </a:p>
          <a:p>
            <a:pPr>
              <a:defRPr/>
            </a:pPr>
            <a:r>
              <a:rPr lang="en-US" sz="800" kern="0" dirty="0" smtClean="0">
                <a:solidFill>
                  <a:srgbClr val="FF0000"/>
                </a:solidFill>
              </a:rPr>
              <a:t>      (</a:t>
            </a:r>
            <a:r>
              <a:rPr lang="en-US" sz="800" kern="0" dirty="0">
                <a:solidFill>
                  <a:srgbClr val="FF0000"/>
                </a:solidFill>
              </a:rPr>
              <a:t>BCER</a:t>
            </a:r>
            <a:r>
              <a:rPr lang="en-US" sz="800" kern="0" dirty="0" smtClean="0">
                <a:solidFill>
                  <a:srgbClr val="FF0000"/>
                </a:solidFill>
              </a:rPr>
              <a:t>) [</a:t>
            </a:r>
            <a:r>
              <a:rPr lang="en-US" sz="800" kern="0" dirty="0">
                <a:solidFill>
                  <a:srgbClr val="FF0000"/>
                </a:solidFill>
              </a:rPr>
              <a:t>5 </a:t>
            </a:r>
            <a:r>
              <a:rPr lang="en-US" sz="800" kern="0" dirty="0" smtClean="0">
                <a:solidFill>
                  <a:srgbClr val="FF0000"/>
                </a:solidFill>
              </a:rPr>
              <a:t>racks*]</a:t>
            </a:r>
            <a:endParaRPr lang="en-US" sz="800" kern="0" dirty="0">
              <a:solidFill>
                <a:srgbClr val="FF0000"/>
              </a:solidFill>
            </a:endParaRPr>
          </a:p>
          <a:p>
            <a:pPr lvl="0">
              <a:defRPr/>
            </a:pPr>
            <a:r>
              <a:rPr lang="en-US" b="1" kern="0" dirty="0">
                <a:solidFill>
                  <a:srgbClr val="FF0000"/>
                </a:solidFill>
                <a:latin typeface="Calibri"/>
              </a:rPr>
              <a:t>* </a:t>
            </a:r>
            <a:r>
              <a:rPr kumimoji="0" lang="en-US" i="0" u="none" strike="noStrike" kern="0" cap="none" spc="0" normalizeH="0" noProof="0" dirty="0" smtClean="0">
                <a:ln>
                  <a:noFill/>
                </a:ln>
                <a:solidFill>
                  <a:srgbClr val="FF0000"/>
                </a:solidFill>
                <a:effectLst/>
                <a:uLnTx/>
                <a:uFillTx/>
              </a:rPr>
              <a:t>Injection septa </a:t>
            </a:r>
            <a:r>
              <a:rPr kumimoji="0" lang="en-US" sz="800" i="0" u="none" strike="noStrike" kern="0" cap="none" spc="0" normalizeH="0" noProof="0" dirty="0" smtClean="0">
                <a:ln>
                  <a:noFill/>
                </a:ln>
                <a:solidFill>
                  <a:srgbClr val="FF0000"/>
                </a:solidFill>
                <a:effectLst/>
                <a:uLnTx/>
                <a:uFillTx/>
              </a:rPr>
              <a:t>(BRF2) </a:t>
            </a:r>
            <a:r>
              <a:rPr lang="en-US" sz="800" kern="0" dirty="0">
                <a:solidFill>
                  <a:srgbClr val="FF0000"/>
                </a:solidFill>
              </a:rPr>
              <a:t>[5 racks*]</a:t>
            </a:r>
            <a:endParaRPr kumimoji="0" lang="en-US" sz="800" i="0" u="none" strike="noStrike" kern="0" cap="none" spc="0" normalizeH="0" noProof="0" dirty="0" smtClean="0">
              <a:ln>
                <a:noFill/>
              </a:ln>
              <a:solidFill>
                <a:srgbClr val="FF0000"/>
              </a:solidFill>
              <a:effectLst/>
              <a:uLnTx/>
              <a:uFillTx/>
            </a:endParaRPr>
          </a:p>
          <a:p>
            <a:pPr>
              <a:defRPr/>
            </a:pPr>
            <a:r>
              <a:rPr lang="en-US" kern="0" dirty="0">
                <a:solidFill>
                  <a:srgbClr val="FF0000"/>
                </a:solidFill>
              </a:rPr>
              <a:t> </a:t>
            </a:r>
            <a:r>
              <a:rPr lang="en-US" kern="0" dirty="0" smtClean="0">
                <a:solidFill>
                  <a:srgbClr val="FF0000"/>
                </a:solidFill>
              </a:rPr>
              <a:t> Transfer bending Upgrade </a:t>
            </a:r>
          </a:p>
          <a:p>
            <a:pPr>
              <a:defRPr/>
            </a:pPr>
            <a:r>
              <a:rPr lang="en-US" sz="800" kern="0" dirty="0">
                <a:solidFill>
                  <a:srgbClr val="FF0000"/>
                </a:solidFill>
              </a:rPr>
              <a:t> </a:t>
            </a:r>
            <a:r>
              <a:rPr lang="en-US" sz="800" kern="0" dirty="0" smtClean="0">
                <a:solidFill>
                  <a:srgbClr val="FF0000"/>
                </a:solidFill>
              </a:rPr>
              <a:t>     (BHP) [17 </a:t>
            </a:r>
            <a:r>
              <a:rPr lang="en-US" sz="800" kern="0" dirty="0">
                <a:solidFill>
                  <a:srgbClr val="FF0000"/>
                </a:solidFill>
              </a:rPr>
              <a:t>racks*]</a:t>
            </a:r>
          </a:p>
          <a:p>
            <a:pPr lvl="0">
              <a:defRPr/>
            </a:pPr>
            <a:r>
              <a:rPr kumimoji="0" lang="en-US" i="0" u="none" strike="noStrike" kern="0" cap="none" spc="0" normalizeH="0" noProof="0" dirty="0" smtClean="0">
                <a:ln>
                  <a:noFill/>
                </a:ln>
                <a:solidFill>
                  <a:srgbClr val="FF0000"/>
                </a:solidFill>
                <a:effectLst/>
                <a:uLnTx/>
                <a:uFillTx/>
              </a:rPr>
              <a:t>   MPS+ Trims </a:t>
            </a:r>
            <a:r>
              <a:rPr kumimoji="0" lang="en-US" sz="800" i="0" u="none" strike="noStrike" kern="0" cap="none" spc="0" normalizeH="0" noProof="0" dirty="0" smtClean="0">
                <a:ln>
                  <a:noFill/>
                </a:ln>
                <a:solidFill>
                  <a:srgbClr val="FF0000"/>
                </a:solidFill>
                <a:effectLst/>
                <a:uLnTx/>
                <a:uFillTx/>
              </a:rPr>
              <a:t>(245)</a:t>
            </a:r>
          </a:p>
        </p:txBody>
      </p:sp>
      <p:cxnSp>
        <p:nvCxnSpPr>
          <p:cNvPr id="50" name="Elbow Connector 38"/>
          <p:cNvCxnSpPr>
            <a:stCxn id="31" idx="1"/>
            <a:endCxn id="56" idx="6"/>
          </p:cNvCxnSpPr>
          <p:nvPr/>
        </p:nvCxnSpPr>
        <p:spPr>
          <a:xfrm flipH="1">
            <a:off x="3758372" y="1623180"/>
            <a:ext cx="2655451" cy="1666445"/>
          </a:xfrm>
          <a:prstGeom prst="straightConnector1">
            <a:avLst/>
          </a:prstGeom>
          <a:noFill/>
          <a:ln w="12700" cap="flat" cmpd="sng" algn="ctr">
            <a:solidFill>
              <a:srgbClr val="00B0F0"/>
            </a:solidFill>
            <a:prstDash val="solid"/>
            <a:miter lim="800000"/>
          </a:ln>
          <a:effectLst>
            <a:outerShdw blurRad="63500" sx="102000" sy="102000" algn="ctr" rotWithShape="0">
              <a:prstClr val="black">
                <a:alpha val="40000"/>
              </a:prstClr>
            </a:outerShdw>
          </a:effectLst>
        </p:spPr>
      </p:cxnSp>
      <p:cxnSp>
        <p:nvCxnSpPr>
          <p:cNvPr id="51" name="Elbow Connector 38"/>
          <p:cNvCxnSpPr>
            <a:stCxn id="49" idx="1"/>
            <a:endCxn id="57" idx="6"/>
          </p:cNvCxnSpPr>
          <p:nvPr/>
        </p:nvCxnSpPr>
        <p:spPr>
          <a:xfrm flipH="1" flipV="1">
            <a:off x="3758372" y="3289625"/>
            <a:ext cx="2666902" cy="115946"/>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56" name="Oval 55"/>
          <p:cNvSpPr/>
          <p:nvPr/>
        </p:nvSpPr>
        <p:spPr>
          <a:xfrm>
            <a:off x="2853928" y="2855431"/>
            <a:ext cx="904444" cy="868388"/>
          </a:xfrm>
          <a:prstGeom prst="ellipse">
            <a:avLst/>
          </a:prstGeom>
          <a:solidFill>
            <a:srgbClr val="00B0F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57" name="Oval 56"/>
          <p:cNvSpPr/>
          <p:nvPr/>
        </p:nvSpPr>
        <p:spPr>
          <a:xfrm>
            <a:off x="2853928" y="2855431"/>
            <a:ext cx="904444" cy="868388"/>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62" name="Oval 61"/>
          <p:cNvSpPr/>
          <p:nvPr/>
        </p:nvSpPr>
        <p:spPr>
          <a:xfrm>
            <a:off x="3971438" y="1888416"/>
            <a:ext cx="406738" cy="410468"/>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63" name="Text Box 91"/>
          <p:cNvSpPr txBox="1">
            <a:spLocks noChangeArrowheads="1"/>
          </p:cNvSpPr>
          <p:nvPr/>
        </p:nvSpPr>
        <p:spPr bwMode="auto">
          <a:xfrm>
            <a:off x="136884" y="5599540"/>
            <a:ext cx="4356673" cy="553998"/>
          </a:xfrm>
          <a:prstGeom prst="rect">
            <a:avLst/>
          </a:prstGeom>
          <a:solidFill>
            <a:schemeClr val="bg1"/>
          </a:solidFill>
          <a:ln w="9525">
            <a:noFill/>
            <a:miter lim="800000"/>
            <a:headEnd/>
            <a:tailEnd/>
          </a:ln>
          <a:effectLst>
            <a:outerShdw blurRad="63500" sx="102000" sy="102000" algn="ctr" rotWithShape="0">
              <a:prstClr val="black">
                <a:alpha val="40000"/>
              </a:prstClr>
            </a:outerShdw>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Under studies:</a:t>
            </a:r>
          </a:p>
          <a:p>
            <a:pPr marL="171450" lvl="0" indent="-171450">
              <a:buFontTx/>
              <a:buChar char="-"/>
              <a:defRPr/>
            </a:pPr>
            <a:r>
              <a:rPr lang="en-GB" sz="1000" kern="0" dirty="0" smtClean="0">
                <a:solidFill>
                  <a:srgbClr val="FF0000"/>
                </a:solidFill>
              </a:rPr>
              <a:t>Position for the PS septum PI.SMH42, bumper PI.BSM41,42,43,44</a:t>
            </a:r>
          </a:p>
          <a:p>
            <a:pPr marL="171450" lvl="0" indent="-171450">
              <a:buFontTx/>
              <a:buChar char="-"/>
              <a:defRPr/>
            </a:pPr>
            <a:r>
              <a:rPr lang="en-US" sz="1000" kern="0" dirty="0" smtClean="0">
                <a:solidFill>
                  <a:srgbClr val="FF0000"/>
                </a:solidFill>
              </a:rPr>
              <a:t>Position for the PS low beta quadrupole</a:t>
            </a:r>
            <a:endParaRPr lang="en-GB" sz="1000" kern="0" dirty="0">
              <a:solidFill>
                <a:srgbClr val="FF0000"/>
              </a:solidFill>
            </a:endParaRPr>
          </a:p>
        </p:txBody>
      </p:sp>
      <p:sp>
        <p:nvSpPr>
          <p:cNvPr id="64" name="Text Box 72"/>
          <p:cNvSpPr txBox="1">
            <a:spLocks noChangeArrowheads="1"/>
          </p:cNvSpPr>
          <p:nvPr/>
        </p:nvSpPr>
        <p:spPr bwMode="auto">
          <a:xfrm>
            <a:off x="6544134" y="5682834"/>
            <a:ext cx="2455551" cy="646331"/>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1200" kern="0" noProof="0" dirty="0" smtClean="0">
                <a:solidFill>
                  <a:srgbClr val="0070C0"/>
                </a:solidFill>
              </a:rPr>
              <a:t>L</a:t>
            </a:r>
            <a:r>
              <a:rPr kumimoji="0" lang="en-US" sz="1200" i="0" u="none" strike="noStrike" kern="0" cap="none" spc="0" normalizeH="0" baseline="0" noProof="0" dirty="0" smtClean="0">
                <a:ln>
                  <a:noFill/>
                </a:ln>
                <a:solidFill>
                  <a:srgbClr val="0070C0"/>
                </a:solidFill>
                <a:effectLst/>
                <a:uLnTx/>
                <a:uFillTx/>
                <a:latin typeface="Arial" panose="020B0604020202020204" pitchFamily="34" charset="0"/>
                <a:cs typeface="Arial" panose="020B0604020202020204" pitchFamily="34" charset="0"/>
              </a:rPr>
              <a:t>ow energy dipole </a:t>
            </a:r>
            <a:r>
              <a:rPr lang="en-US" sz="800" kern="0" dirty="0">
                <a:solidFill>
                  <a:srgbClr val="0070C0"/>
                </a:solidFill>
              </a:rPr>
              <a:t>[</a:t>
            </a:r>
            <a:r>
              <a:rPr lang="en-US" sz="800" kern="0" dirty="0" smtClean="0">
                <a:solidFill>
                  <a:srgbClr val="0070C0"/>
                </a:solidFill>
              </a:rPr>
              <a:t>13 racks*]</a:t>
            </a:r>
            <a:endParaRPr kumimoji="0" lang="en-US" sz="800" i="0" u="none" strike="noStrike" kern="0" cap="none" spc="0" normalizeH="0" baseline="0" noProof="0" dirty="0" smtClean="0">
              <a:ln>
                <a:noFill/>
              </a:ln>
              <a:solidFill>
                <a:srgbClr val="0070C0"/>
              </a:solidFill>
              <a:effectLst/>
              <a:uLnTx/>
              <a:uFillTx/>
            </a:endParaRPr>
          </a:p>
          <a:p>
            <a:pPr lvl="0">
              <a:defRPr/>
            </a:pPr>
            <a:r>
              <a:rPr lang="en-US" sz="1200" kern="0" dirty="0">
                <a:solidFill>
                  <a:srgbClr val="0070C0"/>
                </a:solidFill>
              </a:rPr>
              <a:t>Low energy focusing quad </a:t>
            </a:r>
            <a:r>
              <a:rPr lang="en-US" sz="800" kern="0" dirty="0">
                <a:solidFill>
                  <a:srgbClr val="0070C0"/>
                </a:solidFill>
              </a:rPr>
              <a:t>[7racks*] </a:t>
            </a:r>
          </a:p>
          <a:p>
            <a:pPr lvl="0">
              <a:defRPr/>
            </a:pPr>
            <a:r>
              <a:rPr kumimoji="0" lang="en-US" sz="1200" i="0" u="none" strike="noStrike" kern="0" cap="none" spc="0" normalizeH="0" baseline="0" noProof="0" dirty="0" smtClean="0">
                <a:ln>
                  <a:noFill/>
                </a:ln>
                <a:solidFill>
                  <a:srgbClr val="0070C0"/>
                </a:solidFill>
                <a:effectLst/>
                <a:uLnTx/>
                <a:uFillTx/>
                <a:latin typeface="Arial" panose="020B0604020202020204" pitchFamily="34" charset="0"/>
                <a:cs typeface="Arial" panose="020B0604020202020204" pitchFamily="34" charset="0"/>
              </a:rPr>
              <a:t>Low energy skew quad </a:t>
            </a:r>
            <a:r>
              <a:rPr lang="en-US" sz="800" kern="0" dirty="0" smtClean="0">
                <a:solidFill>
                  <a:srgbClr val="0070C0"/>
                </a:solidFill>
              </a:rPr>
              <a:t>[1 rack*]</a:t>
            </a:r>
            <a:r>
              <a:rPr kumimoji="0" lang="en-US" sz="1200" i="0" u="none" strike="noStrike" kern="0" cap="none" spc="0" normalizeH="0" baseline="0" noProof="0" dirty="0" smtClean="0">
                <a:ln>
                  <a:noFill/>
                </a:ln>
                <a:solidFill>
                  <a:srgbClr val="0070C0"/>
                </a:solidFill>
                <a:effectLst/>
                <a:uLnTx/>
                <a:uFillTx/>
                <a:latin typeface="Arial" panose="020B0604020202020204" pitchFamily="34" charset="0"/>
                <a:cs typeface="Arial" panose="020B0604020202020204" pitchFamily="34" charset="0"/>
              </a:rPr>
              <a:t> </a:t>
            </a:r>
          </a:p>
        </p:txBody>
      </p:sp>
      <p:sp>
        <p:nvSpPr>
          <p:cNvPr id="65" name="Oval 64"/>
          <p:cNvSpPr>
            <a:spLocks noChangeAspect="1"/>
          </p:cNvSpPr>
          <p:nvPr/>
        </p:nvSpPr>
        <p:spPr>
          <a:xfrm flipH="1" flipV="1">
            <a:off x="5033962" y="3320690"/>
            <a:ext cx="245913" cy="245913"/>
          </a:xfrm>
          <a:prstGeom prst="ellipse">
            <a:avLst/>
          </a:prstGeom>
          <a:solidFill>
            <a:srgbClr val="FF0000">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6" name="Text Box 91"/>
          <p:cNvSpPr txBox="1">
            <a:spLocks noChangeArrowheads="1"/>
          </p:cNvSpPr>
          <p:nvPr/>
        </p:nvSpPr>
        <p:spPr bwMode="auto">
          <a:xfrm>
            <a:off x="3676093" y="3727905"/>
            <a:ext cx="1603782" cy="46166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00B0F0"/>
                </a:solidFill>
                <a:effectLst/>
                <a:uLnTx/>
                <a:uFillTx/>
              </a:rPr>
              <a:t>Linac3</a:t>
            </a:r>
            <a:endParaRPr lang="en-US" sz="1200" b="1" kern="0" dirty="0">
              <a:solidFill>
                <a:srgbClr val="00B0F0"/>
              </a:solidFill>
            </a:endParaRPr>
          </a:p>
          <a:p>
            <a:pPr lvl="0">
              <a:defRPr/>
            </a:pPr>
            <a:r>
              <a:rPr kumimoji="0" lang="en-US" i="0" u="none" strike="noStrike" kern="0" cap="none" spc="0" normalizeH="0" baseline="0" noProof="0" dirty="0" smtClean="0">
                <a:ln>
                  <a:noFill/>
                </a:ln>
                <a:solidFill>
                  <a:srgbClr val="00B0F0"/>
                </a:solidFill>
                <a:effectLst/>
                <a:uLnTx/>
                <a:uFillTx/>
                <a:latin typeface="Arial" panose="020B0604020202020204" pitchFamily="34" charset="0"/>
                <a:cs typeface="Arial" panose="020B0604020202020204" pitchFamily="34" charset="0"/>
              </a:rPr>
              <a:t>Quadrupole</a:t>
            </a:r>
            <a:r>
              <a:rPr kumimoji="0" lang="en-US" sz="1200" i="0" u="none" strike="noStrike" kern="0" cap="none" spc="0" normalizeH="0" baseline="0" noProof="0" dirty="0" smtClean="0">
                <a:ln>
                  <a:noFill/>
                </a:ln>
                <a:solidFill>
                  <a:srgbClr val="00B0F0"/>
                </a:solidFill>
                <a:effectLst/>
                <a:uLnTx/>
                <a:uFillTx/>
                <a:latin typeface="Arial" panose="020B0604020202020204" pitchFamily="34" charset="0"/>
                <a:cs typeface="Arial" panose="020B0604020202020204" pitchFamily="34" charset="0"/>
              </a:rPr>
              <a:t> </a:t>
            </a:r>
            <a:r>
              <a:rPr lang="en-US" sz="800" kern="0" dirty="0" smtClean="0">
                <a:solidFill>
                  <a:srgbClr val="00B0F0"/>
                </a:solidFill>
              </a:rPr>
              <a:t>[4 </a:t>
            </a:r>
            <a:r>
              <a:rPr lang="en-US" sz="800" kern="0" dirty="0">
                <a:solidFill>
                  <a:srgbClr val="00B0F0"/>
                </a:solidFill>
              </a:rPr>
              <a:t>racks*]</a:t>
            </a:r>
            <a:endParaRPr kumimoji="0" lang="en-US" sz="800" i="0" u="none" strike="noStrike" kern="0" cap="none" spc="0" normalizeH="0" baseline="0" noProof="0" dirty="0" smtClean="0">
              <a:ln>
                <a:noFill/>
              </a:ln>
              <a:solidFill>
                <a:srgbClr val="00B0F0"/>
              </a:solidFill>
              <a:effectLst/>
              <a:uLnTx/>
              <a:uFillTx/>
            </a:endParaRPr>
          </a:p>
        </p:txBody>
      </p:sp>
      <p:sp>
        <p:nvSpPr>
          <p:cNvPr id="68" name="Text Box 72"/>
          <p:cNvSpPr txBox="1">
            <a:spLocks noChangeArrowheads="1"/>
          </p:cNvSpPr>
          <p:nvPr/>
        </p:nvSpPr>
        <p:spPr bwMode="auto">
          <a:xfrm>
            <a:off x="6880187" y="4566501"/>
            <a:ext cx="1854335" cy="461665"/>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rPr>
              <a:t>PS</a:t>
            </a:r>
          </a:p>
          <a:p>
            <a:pPr>
              <a:defRPr/>
            </a:pPr>
            <a:r>
              <a:rPr kumimoji="0" lang="en-US" i="0" u="none" strike="noStrike" kern="0" cap="none" spc="0" normalizeH="0" baseline="0" noProof="0" dirty="0" smtClean="0">
                <a:ln>
                  <a:noFill/>
                </a:ln>
                <a:solidFill>
                  <a:srgbClr val="FF0000"/>
                </a:solidFill>
                <a:effectLst/>
                <a:uLnTx/>
                <a:uFillTx/>
              </a:rPr>
              <a:t>IPM magnets </a:t>
            </a:r>
            <a:r>
              <a:rPr lang="en-US" sz="800" kern="0" dirty="0">
                <a:solidFill>
                  <a:srgbClr val="FF0000"/>
                </a:solidFill>
              </a:rPr>
              <a:t>[</a:t>
            </a:r>
            <a:r>
              <a:rPr lang="en-US" sz="800" kern="0" dirty="0" smtClean="0">
                <a:solidFill>
                  <a:srgbClr val="FF0000"/>
                </a:solidFill>
              </a:rPr>
              <a:t>1 </a:t>
            </a:r>
            <a:r>
              <a:rPr lang="en-US" sz="800" kern="0" dirty="0">
                <a:solidFill>
                  <a:srgbClr val="FF0000"/>
                </a:solidFill>
              </a:rPr>
              <a:t>racks</a:t>
            </a:r>
            <a:r>
              <a:rPr lang="en-US" sz="800" kern="0" dirty="0" smtClean="0">
                <a:solidFill>
                  <a:srgbClr val="FF0000"/>
                </a:solidFill>
              </a:rPr>
              <a:t>*]</a:t>
            </a:r>
            <a:endParaRPr lang="en-US" sz="800" kern="0" dirty="0">
              <a:solidFill>
                <a:srgbClr val="FF0000"/>
              </a:solidFill>
            </a:endParaRPr>
          </a:p>
        </p:txBody>
      </p:sp>
      <p:cxnSp>
        <p:nvCxnSpPr>
          <p:cNvPr id="69" name="Elbow Connector 38"/>
          <p:cNvCxnSpPr/>
          <p:nvPr/>
        </p:nvCxnSpPr>
        <p:spPr>
          <a:xfrm flipH="1" flipV="1">
            <a:off x="5182932" y="3530592"/>
            <a:ext cx="1697255" cy="1082048"/>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70" name="Text Box 72"/>
          <p:cNvSpPr txBox="1">
            <a:spLocks noChangeArrowheads="1"/>
          </p:cNvSpPr>
          <p:nvPr/>
        </p:nvSpPr>
        <p:spPr bwMode="auto">
          <a:xfrm>
            <a:off x="1903516" y="3729592"/>
            <a:ext cx="1663759" cy="584775"/>
          </a:xfrm>
          <a:prstGeom prst="rect">
            <a:avLst/>
          </a:prstGeom>
          <a:solidFill>
            <a:schemeClr val="bg1"/>
          </a:solidFill>
          <a:ln w="9525">
            <a:noFill/>
            <a:miter lim="800000"/>
            <a:headEnd/>
            <a:tailEnd/>
          </a:ln>
          <a:effectLst/>
        </p:spPr>
        <p:txBody>
          <a:bodyPr wrap="square">
            <a:spAutoFit/>
          </a:bodyPr>
          <a:lstStyle>
            <a:defPPr>
              <a:defRPr lang="en-US"/>
            </a:defPPr>
            <a:lvl1pPr marR="0" lvl="0" indent="0" defTabSz="457200" fontAlgn="auto">
              <a:lnSpc>
                <a:spcPct val="100000"/>
              </a:lnSpc>
              <a:spcBef>
                <a:spcPts val="0"/>
              </a:spcBef>
              <a:spcAft>
                <a:spcPts val="0"/>
              </a:spcAft>
              <a:buClrTx/>
              <a:buSzTx/>
              <a:buFontTx/>
              <a:buNone/>
              <a:tabLst/>
              <a:defRPr kumimoji="0" sz="1000" b="1" i="0" u="none" strike="noStrike" kern="0" cap="none" spc="0" normalizeH="0" baseline="0">
                <a:ln>
                  <a:noFill/>
                </a:ln>
                <a:solidFill>
                  <a:srgbClr val="4472C4"/>
                </a:solidFill>
                <a:effectLst/>
                <a:uLnTx/>
                <a:uFillTx/>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r>
              <a:rPr lang="en-US" sz="1200" dirty="0" smtClean="0">
                <a:solidFill>
                  <a:srgbClr val="FF0000"/>
                </a:solidFill>
              </a:rPr>
              <a:t>TT2</a:t>
            </a:r>
          </a:p>
          <a:p>
            <a:r>
              <a:rPr lang="en-US" sz="1100" b="0" dirty="0" smtClean="0">
                <a:solidFill>
                  <a:srgbClr val="FF0000"/>
                </a:solidFill>
              </a:rPr>
              <a:t>Complete renovation</a:t>
            </a:r>
          </a:p>
          <a:p>
            <a:pPr>
              <a:defRPr/>
            </a:pPr>
            <a:r>
              <a:rPr lang="en-US" sz="800" b="0" dirty="0">
                <a:solidFill>
                  <a:srgbClr val="FF0000"/>
                </a:solidFill>
              </a:rPr>
              <a:t>[100 racks*]</a:t>
            </a:r>
          </a:p>
        </p:txBody>
      </p:sp>
      <p:sp>
        <p:nvSpPr>
          <p:cNvPr id="5" name="TextBox 4"/>
          <p:cNvSpPr txBox="1"/>
          <p:nvPr/>
        </p:nvSpPr>
        <p:spPr>
          <a:xfrm>
            <a:off x="5250245" y="138968"/>
            <a:ext cx="2300630" cy="369332"/>
          </a:xfrm>
          <a:prstGeom prst="rect">
            <a:avLst/>
          </a:prstGeom>
          <a:noFill/>
        </p:spPr>
        <p:txBody>
          <a:bodyPr wrap="none" rtlCol="0">
            <a:spAutoFit/>
          </a:bodyPr>
          <a:lstStyle/>
          <a:p>
            <a:r>
              <a:rPr lang="en-GB" i="1" dirty="0" smtClean="0"/>
              <a:t>Courtesy J. Coupard</a:t>
            </a:r>
            <a:endParaRPr lang="en-GB" i="1" dirty="0"/>
          </a:p>
        </p:txBody>
      </p:sp>
      <p:sp>
        <p:nvSpPr>
          <p:cNvPr id="73" name="Oval 72"/>
          <p:cNvSpPr/>
          <p:nvPr/>
        </p:nvSpPr>
        <p:spPr>
          <a:xfrm>
            <a:off x="3254763" y="2329755"/>
            <a:ext cx="312512" cy="242819"/>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dirty="0">
              <a:solidFill>
                <a:prstClr val="white"/>
              </a:solidFill>
              <a:latin typeface="Calibri" panose="020F0502020204030204"/>
            </a:endParaRPr>
          </a:p>
        </p:txBody>
      </p:sp>
      <p:cxnSp>
        <p:nvCxnSpPr>
          <p:cNvPr id="74" name="Elbow Connector 38"/>
          <p:cNvCxnSpPr>
            <a:endCxn id="73" idx="6"/>
          </p:cNvCxnSpPr>
          <p:nvPr/>
        </p:nvCxnSpPr>
        <p:spPr>
          <a:xfrm flipH="1" flipV="1">
            <a:off x="3567275" y="2451165"/>
            <a:ext cx="2808448" cy="937930"/>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79" name="Text Box 72"/>
          <p:cNvSpPr txBox="1">
            <a:spLocks noChangeArrowheads="1"/>
          </p:cNvSpPr>
          <p:nvPr/>
        </p:nvSpPr>
        <p:spPr bwMode="auto">
          <a:xfrm>
            <a:off x="5619221" y="574953"/>
            <a:ext cx="1696028" cy="400110"/>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800" b="1" kern="0" dirty="0" smtClean="0">
                <a:solidFill>
                  <a:schemeClr val="tx2"/>
                </a:solidFill>
              </a:rPr>
              <a:t>More  than 200 Racks* </a:t>
            </a:r>
            <a:endParaRPr lang="en-US" sz="800" b="1" kern="0" dirty="0">
              <a:solidFill>
                <a:schemeClr val="tx2"/>
              </a:solidFill>
            </a:endParaRPr>
          </a:p>
          <a:p>
            <a:pPr lvl="0">
              <a:defRPr/>
            </a:pPr>
            <a:r>
              <a:rPr lang="en-US" sz="800" kern="0" dirty="0" smtClean="0">
                <a:solidFill>
                  <a:schemeClr val="tx2"/>
                </a:solidFill>
              </a:rPr>
              <a:t>Rack* = Rack Equivalent (0.6m)</a:t>
            </a:r>
            <a:r>
              <a:rPr kumimoji="0" lang="en-US" sz="1200" i="0" u="none" strike="noStrike" kern="0" cap="none" spc="0" normalizeH="0" baseline="0" noProof="0" dirty="0" smtClean="0">
                <a:ln>
                  <a:noFill/>
                </a:ln>
                <a:solidFill>
                  <a:schemeClr val="tx2"/>
                </a:solidFill>
                <a:effectLst/>
                <a:uLnTx/>
                <a:uFillTx/>
                <a:latin typeface="Arial" panose="020B0604020202020204" pitchFamily="34" charset="0"/>
                <a:cs typeface="Arial" panose="020B0604020202020204" pitchFamily="34" charset="0"/>
              </a:rPr>
              <a:t> </a:t>
            </a:r>
          </a:p>
        </p:txBody>
      </p:sp>
      <p:cxnSp>
        <p:nvCxnSpPr>
          <p:cNvPr id="83" name="Straight Connector 82"/>
          <p:cNvCxnSpPr/>
          <p:nvPr/>
        </p:nvCxnSpPr>
        <p:spPr>
          <a:xfrm flipH="1" flipV="1">
            <a:off x="5161061" y="3530591"/>
            <a:ext cx="1658193" cy="1576304"/>
          </a:xfrm>
          <a:prstGeom prst="line">
            <a:avLst/>
          </a:prstGeom>
          <a:noFill/>
          <a:ln w="12700" cap="flat" cmpd="sng" algn="ctr">
            <a:solidFill>
              <a:srgbClr val="0070C0"/>
            </a:solidFill>
            <a:prstDash val="solid"/>
            <a:miter lim="800000"/>
          </a:ln>
          <a:effectLst>
            <a:outerShdw blurRad="63500" sx="102000" sy="102000" algn="ctr" rotWithShape="0">
              <a:prstClr val="black">
                <a:alpha val="40000"/>
              </a:prstClr>
            </a:outerShdw>
          </a:effectLst>
        </p:spPr>
      </p:cxnSp>
      <p:sp>
        <p:nvSpPr>
          <p:cNvPr id="9" name="TextBox 8"/>
          <p:cNvSpPr txBox="1"/>
          <p:nvPr/>
        </p:nvSpPr>
        <p:spPr>
          <a:xfrm>
            <a:off x="3222804" y="2338186"/>
            <a:ext cx="357790" cy="215444"/>
          </a:xfrm>
          <a:prstGeom prst="rect">
            <a:avLst/>
          </a:prstGeom>
          <a:noFill/>
        </p:spPr>
        <p:txBody>
          <a:bodyPr wrap="none" rtlCol="0">
            <a:spAutoFit/>
          </a:bodyPr>
          <a:lstStyle/>
          <a:p>
            <a:r>
              <a:rPr lang="en-GB" sz="800" dirty="0" smtClean="0">
                <a:solidFill>
                  <a:schemeClr val="bg1">
                    <a:lumMod val="50000"/>
                  </a:schemeClr>
                </a:solidFill>
              </a:rPr>
              <a:t>245</a:t>
            </a:r>
            <a:endParaRPr lang="en-GB" sz="800" dirty="0">
              <a:solidFill>
                <a:schemeClr val="bg1">
                  <a:lumMod val="50000"/>
                </a:schemeClr>
              </a:solidFill>
            </a:endParaRPr>
          </a:p>
        </p:txBody>
      </p:sp>
      <p:sp>
        <p:nvSpPr>
          <p:cNvPr id="75" name="TextBox 74"/>
          <p:cNvSpPr txBox="1"/>
          <p:nvPr/>
        </p:nvSpPr>
        <p:spPr>
          <a:xfrm>
            <a:off x="3267013" y="3430105"/>
            <a:ext cx="357790" cy="215444"/>
          </a:xfrm>
          <a:prstGeom prst="rect">
            <a:avLst/>
          </a:prstGeom>
          <a:noFill/>
        </p:spPr>
        <p:txBody>
          <a:bodyPr wrap="none" rtlCol="0">
            <a:spAutoFit/>
          </a:bodyPr>
          <a:lstStyle/>
          <a:p>
            <a:r>
              <a:rPr lang="en-GB" sz="800" dirty="0" smtClean="0">
                <a:solidFill>
                  <a:schemeClr val="bg1">
                    <a:lumMod val="50000"/>
                  </a:schemeClr>
                </a:solidFill>
              </a:rPr>
              <a:t>361</a:t>
            </a:r>
            <a:endParaRPr lang="en-GB" sz="800" dirty="0">
              <a:solidFill>
                <a:schemeClr val="bg1">
                  <a:lumMod val="50000"/>
                </a:schemeClr>
              </a:solidFill>
            </a:endParaRPr>
          </a:p>
        </p:txBody>
      </p:sp>
      <p:sp>
        <p:nvSpPr>
          <p:cNvPr id="76" name="TextBox 75"/>
          <p:cNvSpPr txBox="1"/>
          <p:nvPr/>
        </p:nvSpPr>
        <p:spPr>
          <a:xfrm>
            <a:off x="4004437" y="1975827"/>
            <a:ext cx="357790" cy="215444"/>
          </a:xfrm>
          <a:prstGeom prst="rect">
            <a:avLst/>
          </a:prstGeom>
          <a:noFill/>
        </p:spPr>
        <p:txBody>
          <a:bodyPr wrap="none" rtlCol="0">
            <a:spAutoFit/>
          </a:bodyPr>
          <a:lstStyle/>
          <a:p>
            <a:r>
              <a:rPr lang="en-GB" sz="800" dirty="0" smtClean="0">
                <a:solidFill>
                  <a:schemeClr val="bg1">
                    <a:lumMod val="50000"/>
                  </a:schemeClr>
                </a:solidFill>
              </a:rPr>
              <a:t>365</a:t>
            </a:r>
            <a:endParaRPr lang="en-GB" sz="800" dirty="0">
              <a:solidFill>
                <a:schemeClr val="bg1">
                  <a:lumMod val="50000"/>
                </a:schemeClr>
              </a:solidFill>
            </a:endParaRPr>
          </a:p>
        </p:txBody>
      </p:sp>
    </p:spTree>
    <p:extLst>
      <p:ext uri="{BB962C8B-B14F-4D97-AF65-F5344CB8AC3E}">
        <p14:creationId xmlns:p14="http://schemas.microsoft.com/office/powerpoint/2010/main" val="2701774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87086" y="1768255"/>
            <a:ext cx="7480614" cy="3148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7</a:t>
            </a:fld>
            <a:endParaRPr lang="en-US"/>
          </a:p>
        </p:txBody>
      </p:sp>
      <p:sp>
        <p:nvSpPr>
          <p:cNvPr id="10" name="Oval 9"/>
          <p:cNvSpPr/>
          <p:nvPr/>
        </p:nvSpPr>
        <p:spPr>
          <a:xfrm>
            <a:off x="7161515" y="3612151"/>
            <a:ext cx="482208" cy="486632"/>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16" name="Oval 15"/>
          <p:cNvSpPr/>
          <p:nvPr/>
        </p:nvSpPr>
        <p:spPr>
          <a:xfrm>
            <a:off x="5728978" y="3519062"/>
            <a:ext cx="482208" cy="486632"/>
          </a:xfrm>
          <a:prstGeom prst="ellipse">
            <a:avLst/>
          </a:prstGeom>
          <a:gradFill rotWithShape="1">
            <a:gsLst>
              <a:gs pos="0">
                <a:srgbClr val="F79646">
                  <a:tint val="100000"/>
                  <a:shade val="100000"/>
                  <a:satMod val="130000"/>
                  <a:alpha val="2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18" name="Text Box 91"/>
          <p:cNvSpPr txBox="1">
            <a:spLocks noChangeArrowheads="1"/>
          </p:cNvSpPr>
          <p:nvPr/>
        </p:nvSpPr>
        <p:spPr bwMode="auto">
          <a:xfrm>
            <a:off x="463567" y="1300836"/>
            <a:ext cx="3622778" cy="646331"/>
          </a:xfrm>
          <a:prstGeom prst="rect">
            <a:avLst/>
          </a:prstGeom>
          <a:noFill/>
          <a:ln w="9525">
            <a:noFill/>
            <a:miter lim="800000"/>
            <a:headEnd/>
            <a:tailEnd/>
          </a:ln>
          <a:effectLst/>
        </p:spPr>
        <p:txBody>
          <a:bodyPr wrap="square">
            <a:spAutoFit/>
          </a:bodyPr>
          <a:lstStyle>
            <a:defPPr>
              <a:defRPr lang="en-US"/>
            </a:defPPr>
            <a:lvl1pPr marR="0" lvl="0" indent="0" defTabSz="457200" fontAlgn="auto">
              <a:lnSpc>
                <a:spcPct val="100000"/>
              </a:lnSpc>
              <a:spcBef>
                <a:spcPts val="0"/>
              </a:spcBef>
              <a:spcAft>
                <a:spcPts val="0"/>
              </a:spcAft>
              <a:buClrTx/>
              <a:buSzTx/>
              <a:buFontTx/>
              <a:buNone/>
              <a:tabLst/>
              <a:defRPr kumimoji="0" sz="1000" b="1" i="0" u="none" strike="noStrike" kern="0" cap="none" spc="0" normalizeH="0" baseline="0">
                <a:ln>
                  <a:noFill/>
                </a:ln>
                <a:solidFill>
                  <a:srgbClr val="FF0000"/>
                </a:solidFill>
                <a:effectLst/>
                <a:uLnTx/>
                <a:uFillTx/>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r>
              <a:rPr lang="en-US" sz="1200" dirty="0">
                <a:solidFill>
                  <a:schemeClr val="accent2">
                    <a:lumMod val="60000"/>
                    <a:lumOff val="40000"/>
                  </a:schemeClr>
                </a:solidFill>
                <a:latin typeface="Calibri" panose="020F0502020204030204" pitchFamily="34" charset="0"/>
              </a:rPr>
              <a:t>LIU SPS TCDI [SR2]</a:t>
            </a:r>
          </a:p>
          <a:p>
            <a:pPr marL="171450" indent="-171450">
              <a:buFont typeface="Arial" panose="020B0604020202020204" pitchFamily="34" charset="0"/>
              <a:buChar char="•"/>
            </a:pPr>
            <a:r>
              <a:rPr lang="en-US" sz="1200" dirty="0" smtClean="0">
                <a:solidFill>
                  <a:schemeClr val="accent2">
                    <a:lumMod val="60000"/>
                    <a:lumOff val="40000"/>
                  </a:schemeClr>
                </a:solidFill>
                <a:latin typeface="Calibri" panose="020F0502020204030204" pitchFamily="34" charset="0"/>
              </a:rPr>
              <a:t>1x New </a:t>
            </a:r>
            <a:r>
              <a:rPr lang="en-US" sz="1200" dirty="0">
                <a:solidFill>
                  <a:schemeClr val="accent2">
                    <a:lumMod val="60000"/>
                    <a:lumOff val="40000"/>
                  </a:schemeClr>
                </a:solidFill>
                <a:latin typeface="Calibri" panose="020F0502020204030204" pitchFamily="34" charset="0"/>
              </a:rPr>
              <a:t>RQIF.28800 Power Converter </a:t>
            </a:r>
            <a:r>
              <a:rPr lang="en-US" sz="1200" dirty="0" smtClean="0">
                <a:solidFill>
                  <a:schemeClr val="accent2">
                    <a:lumMod val="60000"/>
                    <a:lumOff val="40000"/>
                  </a:schemeClr>
                </a:solidFill>
                <a:latin typeface="Calibri" panose="020F0502020204030204" pitchFamily="34" charset="0"/>
              </a:rPr>
              <a:t>[</a:t>
            </a:r>
            <a:r>
              <a:rPr lang="en-US" sz="1200" dirty="0">
                <a:solidFill>
                  <a:schemeClr val="accent2">
                    <a:lumMod val="60000"/>
                    <a:lumOff val="40000"/>
                  </a:schemeClr>
                </a:solidFill>
                <a:latin typeface="Calibri" panose="020F0502020204030204" pitchFamily="34" charset="0"/>
              </a:rPr>
              <a:t>COMET-2p]</a:t>
            </a:r>
          </a:p>
          <a:p>
            <a:pPr marL="171450" indent="-171450">
              <a:buFont typeface="Arial" panose="020B0604020202020204" pitchFamily="34" charset="0"/>
              <a:buChar char="•"/>
            </a:pPr>
            <a:r>
              <a:rPr lang="en-US" sz="1200" dirty="0" smtClean="0">
                <a:solidFill>
                  <a:schemeClr val="accent2">
                    <a:lumMod val="60000"/>
                    <a:lumOff val="40000"/>
                  </a:schemeClr>
                </a:solidFill>
                <a:latin typeface="Calibri" panose="020F0502020204030204" pitchFamily="34" charset="0"/>
              </a:rPr>
              <a:t>1x New </a:t>
            </a:r>
            <a:r>
              <a:rPr lang="en-US" sz="1200" dirty="0">
                <a:solidFill>
                  <a:schemeClr val="accent2">
                    <a:lumMod val="60000"/>
                    <a:lumOff val="40000"/>
                  </a:schemeClr>
                </a:solidFill>
                <a:latin typeface="Calibri" panose="020F0502020204030204" pitchFamily="34" charset="0"/>
              </a:rPr>
              <a:t>MQIF.29000 Power Converter </a:t>
            </a:r>
            <a:r>
              <a:rPr lang="en-US" sz="1200" dirty="0" smtClean="0">
                <a:solidFill>
                  <a:schemeClr val="accent2">
                    <a:lumMod val="60000"/>
                    <a:lumOff val="40000"/>
                  </a:schemeClr>
                </a:solidFill>
                <a:latin typeface="Calibri" panose="020F0502020204030204" pitchFamily="34" charset="0"/>
              </a:rPr>
              <a:t>[</a:t>
            </a:r>
            <a:r>
              <a:rPr lang="en-US" sz="1200" dirty="0">
                <a:solidFill>
                  <a:schemeClr val="accent2">
                    <a:lumMod val="60000"/>
                    <a:lumOff val="40000"/>
                  </a:schemeClr>
                </a:solidFill>
                <a:latin typeface="Calibri" panose="020F0502020204030204" pitchFamily="34" charset="0"/>
              </a:rPr>
              <a:t>COMET-2p</a:t>
            </a:r>
            <a:r>
              <a:rPr lang="en-US" sz="1200" dirty="0" smtClean="0">
                <a:solidFill>
                  <a:schemeClr val="accent2">
                    <a:lumMod val="60000"/>
                    <a:lumOff val="40000"/>
                  </a:schemeClr>
                </a:solidFill>
                <a:latin typeface="Calibri" panose="020F0502020204030204" pitchFamily="34" charset="0"/>
              </a:rPr>
              <a:t>]</a:t>
            </a:r>
          </a:p>
        </p:txBody>
      </p:sp>
      <p:sp>
        <p:nvSpPr>
          <p:cNvPr id="11" name="Oval 10"/>
          <p:cNvSpPr/>
          <p:nvPr/>
        </p:nvSpPr>
        <p:spPr>
          <a:xfrm>
            <a:off x="980882" y="3224073"/>
            <a:ext cx="383557" cy="377545"/>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cxnSp>
        <p:nvCxnSpPr>
          <p:cNvPr id="22" name="Elbow Connector 38"/>
          <p:cNvCxnSpPr>
            <a:stCxn id="11" idx="0"/>
          </p:cNvCxnSpPr>
          <p:nvPr/>
        </p:nvCxnSpPr>
        <p:spPr>
          <a:xfrm flipV="1">
            <a:off x="1172661" y="1947167"/>
            <a:ext cx="760914" cy="1276906"/>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sp>
        <p:nvSpPr>
          <p:cNvPr id="23" name="Text Box 91"/>
          <p:cNvSpPr txBox="1">
            <a:spLocks noChangeArrowheads="1"/>
          </p:cNvSpPr>
          <p:nvPr/>
        </p:nvSpPr>
        <p:spPr bwMode="auto">
          <a:xfrm>
            <a:off x="5207626" y="1260424"/>
            <a:ext cx="3689239" cy="1015663"/>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Calibri" panose="020F0502020204030204" pitchFamily="34" charset="0"/>
              </a:rPr>
              <a:t>LIU SPS TCDI [SR8]</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0" dirty="0" smtClean="0">
                <a:solidFill>
                  <a:srgbClr val="FF0000"/>
                </a:solidFill>
                <a:latin typeface="Calibri" panose="020F0502020204030204" pitchFamily="34" charset="0"/>
              </a:rPr>
              <a:t>1x new MQIF.87000 Power Converter </a:t>
            </a:r>
          </a:p>
          <a:p>
            <a:pPr marR="0" lvl="0" defTabSz="457200" eaLnBrk="1" fontAlgn="auto" latinLnBrk="0" hangingPunct="1">
              <a:lnSpc>
                <a:spcPct val="100000"/>
              </a:lnSpc>
              <a:spcBef>
                <a:spcPts val="0"/>
              </a:spcBef>
              <a:spcAft>
                <a:spcPts val="0"/>
              </a:spcAft>
              <a:buClrTx/>
              <a:buSzTx/>
              <a:tabLst/>
              <a:defRPr/>
            </a:pPr>
            <a:r>
              <a:rPr lang="en-US" sz="1200" b="1" kern="0" dirty="0">
                <a:solidFill>
                  <a:srgbClr val="FF0000"/>
                </a:solidFill>
                <a:latin typeface="Calibri" panose="020F0502020204030204" pitchFamily="34" charset="0"/>
              </a:rPr>
              <a:t>	</a:t>
            </a:r>
            <a:r>
              <a:rPr lang="en-US" sz="1200" b="1" kern="0" dirty="0" smtClean="0">
                <a:solidFill>
                  <a:srgbClr val="FF0000"/>
                </a:solidFill>
                <a:latin typeface="Calibri" panose="020F0502020204030204" pitchFamily="34" charset="0"/>
              </a:rPr>
              <a:t>[LEP Reno from TI2]</a:t>
            </a:r>
          </a:p>
          <a:p>
            <a:pPr marL="171450" indent="-171450">
              <a:buFont typeface="Arial" panose="020B0604020202020204" pitchFamily="34" charset="0"/>
              <a:buChar char="•"/>
              <a:defRPr/>
            </a:pPr>
            <a:r>
              <a:rPr lang="en-US" sz="1200" b="1" kern="0" dirty="0" smtClean="0">
                <a:solidFill>
                  <a:srgbClr val="FF0000"/>
                </a:solidFill>
                <a:latin typeface="Calibri" panose="020F0502020204030204" pitchFamily="34" charset="0"/>
              </a:rPr>
              <a:t>1x new MQID.87100 Power Converter </a:t>
            </a:r>
          </a:p>
          <a:p>
            <a:pPr>
              <a:defRPr/>
            </a:pPr>
            <a:r>
              <a:rPr lang="en-US" sz="1200" b="1" kern="0" dirty="0" smtClean="0">
                <a:solidFill>
                  <a:srgbClr val="FF0000"/>
                </a:solidFill>
                <a:latin typeface="Calibri" panose="020F0502020204030204" pitchFamily="34" charset="0"/>
              </a:rPr>
              <a:t>	[</a:t>
            </a:r>
            <a:r>
              <a:rPr lang="en-US" sz="1200" b="1" kern="0" dirty="0">
                <a:solidFill>
                  <a:srgbClr val="FF0000"/>
                </a:solidFill>
                <a:latin typeface="Calibri" panose="020F0502020204030204" pitchFamily="34" charset="0"/>
              </a:rPr>
              <a:t>LEP Reno from </a:t>
            </a:r>
            <a:r>
              <a:rPr lang="en-US" sz="1200" b="1" kern="0" dirty="0" smtClean="0">
                <a:solidFill>
                  <a:srgbClr val="FF0000"/>
                </a:solidFill>
                <a:latin typeface="Calibri" panose="020F0502020204030204" pitchFamily="34" charset="0"/>
              </a:rPr>
              <a:t>TI2]</a:t>
            </a:r>
            <a:endParaRPr lang="en-US" sz="1200" b="1" kern="0" dirty="0">
              <a:solidFill>
                <a:srgbClr val="FF0000"/>
              </a:solidFill>
              <a:latin typeface="Calibri" panose="020F0502020204030204" pitchFamily="34" charset="0"/>
            </a:endParaRPr>
          </a:p>
        </p:txBody>
      </p:sp>
      <p:sp>
        <p:nvSpPr>
          <p:cNvPr id="27" name="Text Box 91"/>
          <p:cNvSpPr txBox="1">
            <a:spLocks noChangeArrowheads="1"/>
          </p:cNvSpPr>
          <p:nvPr/>
        </p:nvSpPr>
        <p:spPr bwMode="auto">
          <a:xfrm>
            <a:off x="4459498" y="4624876"/>
            <a:ext cx="3645859" cy="1569660"/>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200" b="1" kern="0" dirty="0">
                <a:solidFill>
                  <a:srgbClr val="FA8606"/>
                </a:solidFill>
                <a:latin typeface="Calibri"/>
                <a:cs typeface="+mn-cs"/>
              </a:rPr>
              <a:t>AWAKE Proton Line [BB4</a:t>
            </a:r>
            <a:r>
              <a:rPr lang="en-US" sz="1200" b="1" kern="0" dirty="0" smtClean="0">
                <a:solidFill>
                  <a:srgbClr val="FA8606"/>
                </a:solidFill>
                <a:latin typeface="Calibri"/>
                <a:cs typeface="+mn-cs"/>
              </a:rPr>
              <a:t>]	</a:t>
            </a:r>
          </a:p>
          <a:p>
            <a:pPr>
              <a:defRPr/>
            </a:pPr>
            <a:r>
              <a:rPr lang="en-GB" sz="1200" b="1" kern="0" dirty="0">
                <a:solidFill>
                  <a:srgbClr val="FA8606"/>
                </a:solidFill>
                <a:latin typeface="Calibri"/>
              </a:rPr>
              <a:t>Installation Date: </a:t>
            </a:r>
            <a:r>
              <a:rPr lang="en-GB" sz="1200" b="1" kern="0" dirty="0" smtClean="0">
                <a:solidFill>
                  <a:srgbClr val="FA8606"/>
                </a:solidFill>
                <a:latin typeface="Calibri"/>
              </a:rPr>
              <a:t>&lt; 02/2016</a:t>
            </a:r>
          </a:p>
          <a:p>
            <a:pPr marL="171450" indent="-171450">
              <a:buFont typeface="Arial" panose="020B0604020202020204" pitchFamily="34" charset="0"/>
              <a:buChar char="•"/>
              <a:defRPr/>
            </a:pPr>
            <a:r>
              <a:rPr lang="en-US" sz="1200" b="1" kern="0" dirty="0" smtClean="0">
                <a:solidFill>
                  <a:schemeClr val="bg1">
                    <a:lumMod val="50000"/>
                  </a:schemeClr>
                </a:solidFill>
                <a:latin typeface="Calibri"/>
                <a:cs typeface="+mn-cs"/>
              </a:rPr>
              <a:t>2x New Power Converters </a:t>
            </a:r>
            <a:r>
              <a:rPr lang="en-US" sz="1200" b="1" kern="0" dirty="0">
                <a:solidFill>
                  <a:schemeClr val="bg1">
                    <a:lumMod val="50000"/>
                  </a:schemeClr>
                </a:solidFill>
                <a:latin typeface="Calibri"/>
                <a:cs typeface="+mn-cs"/>
              </a:rPr>
              <a:t>[SPS Reno]</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0" dirty="0" smtClean="0">
                <a:solidFill>
                  <a:schemeClr val="bg1">
                    <a:lumMod val="50000"/>
                  </a:schemeClr>
                </a:solidFill>
                <a:latin typeface="Calibri"/>
                <a:cs typeface="+mn-cs"/>
              </a:rPr>
              <a:t>1x New Power </a:t>
            </a:r>
            <a:r>
              <a:rPr lang="en-US" sz="1200" b="1" kern="0" dirty="0">
                <a:solidFill>
                  <a:schemeClr val="bg1">
                    <a:lumMod val="50000"/>
                  </a:schemeClr>
                </a:solidFill>
                <a:latin typeface="Calibri"/>
                <a:cs typeface="+mn-cs"/>
              </a:rPr>
              <a:t>Converter [COMET]</a:t>
            </a:r>
          </a:p>
          <a:p>
            <a:pPr marR="0" lvl="0" defTabSz="457200" eaLnBrk="1" fontAlgn="auto" latinLnBrk="0" hangingPunct="1">
              <a:lnSpc>
                <a:spcPct val="100000"/>
              </a:lnSpc>
              <a:spcBef>
                <a:spcPts val="0"/>
              </a:spcBef>
              <a:spcAft>
                <a:spcPts val="0"/>
              </a:spcAft>
              <a:buClrTx/>
              <a:buSzTx/>
              <a:tabLst/>
              <a:defRPr/>
            </a:pPr>
            <a:endParaRPr lang="en-US" sz="1200" b="1" kern="0" dirty="0" smtClean="0">
              <a:solidFill>
                <a:srgbClr val="FFC000"/>
              </a:solidFill>
              <a:latin typeface="Calibri"/>
              <a:cs typeface="+mn-cs"/>
            </a:endParaRPr>
          </a:p>
          <a:p>
            <a:pPr>
              <a:defRPr/>
            </a:pPr>
            <a:r>
              <a:rPr lang="en-US" sz="1200" b="1" kern="0" dirty="0">
                <a:solidFill>
                  <a:srgbClr val="FA8606"/>
                </a:solidFill>
                <a:latin typeface="Calibri"/>
                <a:cs typeface="+mn-cs"/>
              </a:rPr>
              <a:t>AWAKE Electron </a:t>
            </a:r>
            <a:r>
              <a:rPr lang="en-US" sz="1200" b="1" kern="0" dirty="0" smtClean="0">
                <a:solidFill>
                  <a:srgbClr val="FA8606"/>
                </a:solidFill>
                <a:latin typeface="Calibri"/>
                <a:cs typeface="+mn-cs"/>
              </a:rPr>
              <a:t>Line </a:t>
            </a:r>
          </a:p>
          <a:p>
            <a:pPr>
              <a:defRPr/>
            </a:pPr>
            <a:r>
              <a:rPr lang="en-GB" sz="1200" b="1" kern="0" dirty="0" smtClean="0">
                <a:solidFill>
                  <a:srgbClr val="FA8606"/>
                </a:solidFill>
                <a:latin typeface="Calibri"/>
              </a:rPr>
              <a:t>Installation </a:t>
            </a:r>
            <a:r>
              <a:rPr lang="en-GB" sz="1200" b="1" kern="0" dirty="0">
                <a:solidFill>
                  <a:srgbClr val="FA8606"/>
                </a:solidFill>
                <a:latin typeface="Calibri"/>
              </a:rPr>
              <a:t>Date: </a:t>
            </a:r>
            <a:r>
              <a:rPr lang="en-GB" sz="1200" b="1" kern="0" dirty="0" smtClean="0">
                <a:solidFill>
                  <a:srgbClr val="FA8606"/>
                </a:solidFill>
                <a:latin typeface="Calibri"/>
              </a:rPr>
              <a:t>12/2016 – 03/2017</a:t>
            </a:r>
            <a:endParaRPr lang="en-GB" sz="1200" b="1" kern="0" dirty="0">
              <a:solidFill>
                <a:srgbClr val="FA8606"/>
              </a:solidFill>
              <a:latin typeface="Calibri"/>
            </a:endParaRPr>
          </a:p>
          <a:p>
            <a:pPr>
              <a:defRPr/>
            </a:pPr>
            <a:r>
              <a:rPr lang="en-US" sz="1200" b="1" kern="0" dirty="0" smtClean="0">
                <a:solidFill>
                  <a:schemeClr val="bg1">
                    <a:lumMod val="50000"/>
                  </a:schemeClr>
                </a:solidFill>
                <a:latin typeface="Calibri"/>
              </a:rPr>
              <a:t>35 Circuits – Still </a:t>
            </a:r>
            <a:r>
              <a:rPr lang="en-US" sz="1200" b="1" kern="0" smtClean="0">
                <a:solidFill>
                  <a:schemeClr val="bg1">
                    <a:lumMod val="50000"/>
                  </a:schemeClr>
                </a:solidFill>
                <a:latin typeface="Calibri"/>
              </a:rPr>
              <a:t>under discussion</a:t>
            </a:r>
            <a:endParaRPr lang="en-US" sz="1200" b="1" kern="0" dirty="0">
              <a:solidFill>
                <a:schemeClr val="bg1">
                  <a:lumMod val="50000"/>
                </a:schemeClr>
              </a:solidFill>
              <a:latin typeface="Calibri"/>
            </a:endParaRPr>
          </a:p>
        </p:txBody>
      </p:sp>
      <p:cxnSp>
        <p:nvCxnSpPr>
          <p:cNvPr id="29" name="Elbow Connector 38"/>
          <p:cNvCxnSpPr>
            <a:stCxn id="10" idx="0"/>
          </p:cNvCxnSpPr>
          <p:nvPr/>
        </p:nvCxnSpPr>
        <p:spPr>
          <a:xfrm flipH="1" flipV="1">
            <a:off x="6534151" y="2276087"/>
            <a:ext cx="868468" cy="1336064"/>
          </a:xfrm>
          <a:prstGeom prst="straightConnector1">
            <a:avLst/>
          </a:prstGeom>
          <a:noFill/>
          <a:ln w="12700" cap="flat" cmpd="sng" algn="ctr">
            <a:solidFill>
              <a:srgbClr val="FF0000"/>
            </a:solidFill>
            <a:prstDash val="solid"/>
            <a:miter lim="800000"/>
          </a:ln>
          <a:effectLst>
            <a:outerShdw blurRad="63500" sx="102000" sy="102000" algn="ctr" rotWithShape="0">
              <a:prstClr val="black">
                <a:alpha val="40000"/>
              </a:prstClr>
            </a:outerShdw>
          </a:effectLst>
        </p:spPr>
      </p:cxnSp>
      <p:cxnSp>
        <p:nvCxnSpPr>
          <p:cNvPr id="38" name="Elbow Connector 38"/>
          <p:cNvCxnSpPr/>
          <p:nvPr/>
        </p:nvCxnSpPr>
        <p:spPr>
          <a:xfrm flipV="1">
            <a:off x="5310171" y="4005694"/>
            <a:ext cx="678961" cy="619182"/>
          </a:xfrm>
          <a:prstGeom prst="straightConnector1">
            <a:avLst/>
          </a:prstGeom>
          <a:noFill/>
          <a:ln w="12700" cap="flat" cmpd="sng" algn="ctr">
            <a:solidFill>
              <a:srgbClr val="FA8606"/>
            </a:solidFill>
            <a:prstDash val="solid"/>
            <a:miter lim="800000"/>
          </a:ln>
          <a:effectLst>
            <a:outerShdw blurRad="63500" sx="102000" sy="102000" algn="ctr" rotWithShape="0">
              <a:prstClr val="black">
                <a:alpha val="40000"/>
              </a:prstClr>
            </a:outerShdw>
          </a:effectLst>
        </p:spPr>
      </p:cxnSp>
      <p:sp>
        <p:nvSpPr>
          <p:cNvPr id="52" name="Rectangle 51"/>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53" name="Rectangle 52"/>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7030A0"/>
                </a:solidFill>
                <a:latin typeface="Calibri"/>
              </a:rPr>
              <a:t>YETS 2017</a:t>
            </a:r>
            <a:endParaRPr lang="en-GB" sz="1200" b="1" kern="0" dirty="0">
              <a:solidFill>
                <a:srgbClr val="7030A0"/>
              </a:solidFill>
              <a:latin typeface="Calibri"/>
            </a:endParaRPr>
          </a:p>
        </p:txBody>
      </p:sp>
      <p:sp>
        <p:nvSpPr>
          <p:cNvPr id="54" name="Oval 53"/>
          <p:cNvSpPr/>
          <p:nvPr/>
        </p:nvSpPr>
        <p:spPr>
          <a:xfrm>
            <a:off x="7960660" y="571156"/>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55" name="Oval 54"/>
          <p:cNvSpPr/>
          <p:nvPr/>
        </p:nvSpPr>
        <p:spPr>
          <a:xfrm>
            <a:off x="7960660" y="823722"/>
            <a:ext cx="237066" cy="237066"/>
          </a:xfrm>
          <a:prstGeom prst="ellipse">
            <a:avLst/>
          </a:prstGeom>
          <a:gradFill rotWithShape="1">
            <a:gsLst>
              <a:gs pos="0">
                <a:srgbClr val="8064A2">
                  <a:tint val="100000"/>
                  <a:shade val="100000"/>
                  <a:satMod val="130000"/>
                </a:srgbClr>
              </a:gs>
              <a:gs pos="100000">
                <a:srgbClr val="8064A2">
                  <a:tint val="50000"/>
                  <a:shade val="100000"/>
                  <a:satMod val="350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56" name="Rectangle 55"/>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57" name="Oval 56"/>
          <p:cNvSpPr/>
          <p:nvPr/>
        </p:nvSpPr>
        <p:spPr>
          <a:xfrm>
            <a:off x="796066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58" name="Rectangle 57"/>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B0F0"/>
                </a:solidFill>
                <a:latin typeface="Calibri"/>
              </a:rPr>
              <a:t>YETS 2015</a:t>
            </a:r>
            <a:endParaRPr lang="en-GB" sz="1200" b="1" kern="0" dirty="0">
              <a:solidFill>
                <a:srgbClr val="00B0F0"/>
              </a:solidFill>
              <a:latin typeface="Calibri"/>
            </a:endParaRPr>
          </a:p>
        </p:txBody>
      </p:sp>
      <p:sp>
        <p:nvSpPr>
          <p:cNvPr id="59" name="Oval 58"/>
          <p:cNvSpPr/>
          <p:nvPr/>
        </p:nvSpPr>
        <p:spPr>
          <a:xfrm>
            <a:off x="7960660" y="318590"/>
            <a:ext cx="237066" cy="237066"/>
          </a:xfrm>
          <a:prstGeom prst="ellipse">
            <a:avLst/>
          </a:prstGeom>
          <a:gradFill rotWithShape="1">
            <a:gsLst>
              <a:gs pos="0">
                <a:srgbClr val="4BACC6">
                  <a:tint val="100000"/>
                  <a:shade val="100000"/>
                  <a:satMod val="130000"/>
                </a:srgbClr>
              </a:gs>
              <a:gs pos="100000">
                <a:srgbClr val="4BACC6">
                  <a:tint val="50000"/>
                  <a:shade val="100000"/>
                  <a:satMod val="350000"/>
                </a:srgbClr>
              </a:gs>
            </a:gsLst>
            <a:lin ang="16200000" scaled="0"/>
          </a:gradFill>
          <a:ln w="9525" cap="flat" cmpd="sng" algn="ctr">
            <a:solidFill>
              <a:srgbClr val="4BACC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60" name="Rectangle 59"/>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61" name="Oval 60"/>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67" name="Title 66"/>
          <p:cNvSpPr>
            <a:spLocks noGrp="1"/>
          </p:cNvSpPr>
          <p:nvPr>
            <p:ph type="title"/>
          </p:nvPr>
        </p:nvSpPr>
        <p:spPr/>
        <p:txBody>
          <a:bodyPr>
            <a:normAutofit fontScale="90000"/>
          </a:bodyPr>
          <a:lstStyle/>
          <a:p>
            <a:r>
              <a:rPr lang="en-GB" sz="2800" b="1" dirty="0" smtClean="0"/>
              <a:t>LIU SPS </a:t>
            </a:r>
            <a:r>
              <a:rPr lang="en-GB" sz="2800" b="1" dirty="0"/>
              <a:t>project </a:t>
            </a:r>
            <a:r>
              <a:rPr lang="en-GB" sz="2800" b="1" dirty="0" smtClean="0"/>
              <a:t>/ AWAKE project activities</a:t>
            </a:r>
            <a:r>
              <a:rPr lang="en-GB" sz="2000" dirty="0"/>
              <a:t/>
            </a:r>
            <a:br>
              <a:rPr lang="en-GB" sz="2000" dirty="0"/>
            </a:br>
            <a:r>
              <a:rPr lang="en-GB" sz="2200" b="1" dirty="0" smtClean="0">
                <a:solidFill>
                  <a:schemeClr val="accent4"/>
                </a:solidFill>
              </a:rPr>
              <a:t>SPS machine</a:t>
            </a:r>
            <a:endParaRPr lang="en-GB" sz="2200" dirty="0"/>
          </a:p>
        </p:txBody>
      </p:sp>
      <p:sp>
        <p:nvSpPr>
          <p:cNvPr id="8" name="Rectangle 7"/>
          <p:cNvSpPr/>
          <p:nvPr/>
        </p:nvSpPr>
        <p:spPr>
          <a:xfrm>
            <a:off x="3249298" y="4720126"/>
            <a:ext cx="695325" cy="25330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34920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8</a:t>
            </a:fld>
            <a:endParaRPr lang="en-US"/>
          </a:p>
        </p:txBody>
      </p:sp>
      <p:sp>
        <p:nvSpPr>
          <p:cNvPr id="52" name="Rectangle 51"/>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0070C0"/>
                </a:solidFill>
                <a:latin typeface="Calibri"/>
              </a:rPr>
              <a:t>EYETS 2016</a:t>
            </a:r>
            <a:endParaRPr lang="en-GB" sz="1200" b="1" kern="0" dirty="0">
              <a:solidFill>
                <a:srgbClr val="0070C0"/>
              </a:solidFill>
              <a:latin typeface="Calibri"/>
            </a:endParaRPr>
          </a:p>
        </p:txBody>
      </p:sp>
      <p:sp>
        <p:nvSpPr>
          <p:cNvPr id="54" name="Oval 53"/>
          <p:cNvSpPr/>
          <p:nvPr/>
        </p:nvSpPr>
        <p:spPr>
          <a:xfrm>
            <a:off x="7960660" y="571156"/>
            <a:ext cx="237066" cy="237066"/>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56" name="Rectangle 55"/>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rgbClr val="FF0000"/>
                </a:solidFill>
                <a:latin typeface="Calibri"/>
              </a:rPr>
              <a:t>LS2</a:t>
            </a:r>
            <a:endParaRPr lang="en-GB" sz="1200" b="1" kern="0" dirty="0">
              <a:solidFill>
                <a:srgbClr val="FF0000"/>
              </a:solidFill>
              <a:latin typeface="Calibri"/>
            </a:endParaRPr>
          </a:p>
        </p:txBody>
      </p:sp>
      <p:sp>
        <p:nvSpPr>
          <p:cNvPr id="57" name="Oval 56"/>
          <p:cNvSpPr/>
          <p:nvPr/>
        </p:nvSpPr>
        <p:spPr>
          <a:xfrm>
            <a:off x="7960660" y="1085162"/>
            <a:ext cx="237066" cy="237066"/>
          </a:xfrm>
          <a:prstGeom prst="ellipse">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60" name="Rectangle 59"/>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61" name="Oval 60"/>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67" name="Title 66"/>
          <p:cNvSpPr>
            <a:spLocks noGrp="1"/>
          </p:cNvSpPr>
          <p:nvPr>
            <p:ph type="title"/>
          </p:nvPr>
        </p:nvSpPr>
        <p:spPr/>
        <p:txBody>
          <a:bodyPr>
            <a:noAutofit/>
          </a:bodyPr>
          <a:lstStyle/>
          <a:p>
            <a:r>
              <a:rPr lang="en-GB" sz="2500" b="1" dirty="0" smtClean="0"/>
              <a:t>LHC project</a:t>
            </a:r>
            <a:br>
              <a:rPr lang="en-GB" sz="2500" b="1" dirty="0" smtClean="0"/>
            </a:br>
            <a:endParaRPr lang="en-GB" sz="2500" dirty="0"/>
          </a:p>
        </p:txBody>
      </p:sp>
      <p:pic>
        <p:nvPicPr>
          <p:cNvPr id="5" name="Picture 4"/>
          <p:cNvPicPr>
            <a:picLocks noChangeAspect="1"/>
          </p:cNvPicPr>
          <p:nvPr/>
        </p:nvPicPr>
        <p:blipFill>
          <a:blip r:embed="rId2"/>
          <a:stretch>
            <a:fillRect/>
          </a:stretch>
        </p:blipFill>
        <p:spPr>
          <a:xfrm>
            <a:off x="241307" y="808222"/>
            <a:ext cx="7595812" cy="5397298"/>
          </a:xfrm>
          <a:prstGeom prst="rect">
            <a:avLst/>
          </a:prstGeom>
        </p:spPr>
      </p:pic>
      <p:sp>
        <p:nvSpPr>
          <p:cNvPr id="28" name="Text Box 91"/>
          <p:cNvSpPr txBox="1">
            <a:spLocks noChangeArrowheads="1"/>
          </p:cNvSpPr>
          <p:nvPr/>
        </p:nvSpPr>
        <p:spPr bwMode="auto">
          <a:xfrm>
            <a:off x="1854474" y="2147095"/>
            <a:ext cx="5432305" cy="1446550"/>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rgbClr val="FF0000"/>
                </a:solidFill>
                <a:effectLst/>
                <a:uLnTx/>
                <a:uFillTx/>
                <a:latin typeface="Calibri" panose="020F0502020204030204" pitchFamily="34" charset="0"/>
              </a:rPr>
              <a:t>R2E Project</a:t>
            </a:r>
          </a:p>
          <a:p>
            <a:pPr marL="171450" marR="0" lvl="0" indent="-1714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kern="0" dirty="0" smtClean="0">
                <a:solidFill>
                  <a:schemeClr val="accent5"/>
                </a:solidFill>
                <a:latin typeface="Calibri" panose="020F0502020204030204" pitchFamily="34" charset="0"/>
              </a:rPr>
              <a:t>1100x New FGC Control Upgrade in RR &amp; </a:t>
            </a:r>
            <a:r>
              <a:rPr lang="en-US" sz="1200" b="1" u="sng" kern="0" dirty="0" smtClean="0">
                <a:solidFill>
                  <a:schemeClr val="accent5"/>
                </a:solidFill>
                <a:latin typeface="Calibri" panose="020F0502020204030204" pitchFamily="34" charset="0"/>
              </a:rPr>
              <a:t>Tunnel</a:t>
            </a:r>
            <a:r>
              <a:rPr lang="en-US" sz="1200" b="1" kern="0" dirty="0" smtClean="0">
                <a:solidFill>
                  <a:schemeClr val="accent5"/>
                </a:solidFill>
                <a:latin typeface="Calibri" panose="020F0502020204030204" pitchFamily="34" charset="0"/>
              </a:rPr>
              <a:t> [</a:t>
            </a:r>
            <a:r>
              <a:rPr lang="en-US" sz="1200" b="1" kern="0" dirty="0" err="1" smtClean="0">
                <a:solidFill>
                  <a:schemeClr val="accent5"/>
                </a:solidFill>
                <a:latin typeface="Calibri" panose="020F0502020204030204" pitchFamily="34" charset="0"/>
              </a:rPr>
              <a:t>FGCLite</a:t>
            </a:r>
            <a:r>
              <a:rPr lang="en-US" sz="1200" b="1" kern="0" dirty="0">
                <a:solidFill>
                  <a:schemeClr val="accent5"/>
                </a:solidFill>
                <a:latin typeface="Calibri" panose="020F0502020204030204" pitchFamily="34" charset="0"/>
              </a:rPr>
              <a:t>]</a:t>
            </a:r>
            <a:r>
              <a:rPr lang="en-US" sz="1200" b="1" kern="0" dirty="0" smtClean="0">
                <a:solidFill>
                  <a:schemeClr val="accent5"/>
                </a:solidFill>
                <a:latin typeface="Calibri" panose="020F0502020204030204" pitchFamily="34" charset="0"/>
              </a:rPr>
              <a:t> </a:t>
            </a:r>
          </a:p>
          <a:p>
            <a:pPr marL="171450" indent="-171450">
              <a:buFont typeface="Arial" panose="020B0604020202020204" pitchFamily="34" charset="0"/>
              <a:buChar char="•"/>
              <a:defRPr/>
            </a:pPr>
            <a:r>
              <a:rPr lang="en-US" sz="1200" b="1" kern="0" dirty="0" smtClean="0">
                <a:solidFill>
                  <a:schemeClr val="accent5"/>
                </a:solidFill>
                <a:latin typeface="Calibri" panose="020F0502020204030204" pitchFamily="34" charset="0"/>
              </a:rPr>
              <a:t>120x </a:t>
            </a:r>
            <a:r>
              <a:rPr lang="en-US" sz="1200" b="1" kern="0" dirty="0">
                <a:solidFill>
                  <a:schemeClr val="accent5"/>
                </a:solidFill>
                <a:latin typeface="Calibri" panose="020F0502020204030204" pitchFamily="34" charset="0"/>
              </a:rPr>
              <a:t>New LHC600A Power </a:t>
            </a:r>
            <a:r>
              <a:rPr lang="en-US" sz="1200" b="1" kern="0" dirty="0" smtClean="0">
                <a:solidFill>
                  <a:schemeClr val="accent5"/>
                </a:solidFill>
                <a:latin typeface="Calibri" panose="020F0502020204030204" pitchFamily="34" charset="0"/>
              </a:rPr>
              <a:t>Converter for </a:t>
            </a:r>
            <a:r>
              <a:rPr lang="en-US" sz="1200" b="1" kern="0" dirty="0">
                <a:solidFill>
                  <a:schemeClr val="accent5"/>
                </a:solidFill>
                <a:latin typeface="Calibri" panose="020F0502020204030204" pitchFamily="34" charset="0"/>
              </a:rPr>
              <a:t>RR [R2E-LHC600A-10V</a:t>
            </a:r>
            <a:r>
              <a:rPr lang="en-US" sz="1200" b="1" kern="0" dirty="0" smtClean="0">
                <a:solidFill>
                  <a:schemeClr val="accent5"/>
                </a:solidFill>
                <a:latin typeface="Calibri" panose="020F0502020204030204" pitchFamily="34" charset="0"/>
              </a:rPr>
              <a:t>]</a:t>
            </a:r>
          </a:p>
          <a:p>
            <a:pPr marL="171450" indent="-171450">
              <a:buFont typeface="Arial" panose="020B0604020202020204" pitchFamily="34" charset="0"/>
              <a:buChar char="•"/>
              <a:defRPr/>
            </a:pPr>
            <a:r>
              <a:rPr lang="en-US" sz="1200" b="1" kern="0" dirty="0" smtClean="0">
                <a:solidFill>
                  <a:schemeClr val="accent5"/>
                </a:solidFill>
                <a:latin typeface="Calibri" panose="020F0502020204030204" pitchFamily="34" charset="0"/>
              </a:rPr>
              <a:t>1500x </a:t>
            </a:r>
            <a:r>
              <a:rPr lang="en-US" sz="1200" b="1" kern="0" dirty="0">
                <a:solidFill>
                  <a:schemeClr val="accent5"/>
                </a:solidFill>
                <a:latin typeface="Calibri" panose="020F0502020204030204" pitchFamily="34" charset="0"/>
              </a:rPr>
              <a:t>New </a:t>
            </a:r>
            <a:r>
              <a:rPr lang="en-US" sz="1200" b="1" kern="0" dirty="0" smtClean="0">
                <a:solidFill>
                  <a:schemeClr val="accent5"/>
                </a:solidFill>
                <a:latin typeface="Calibri" panose="020F0502020204030204" pitchFamily="34" charset="0"/>
              </a:rPr>
              <a:t>LHC4-6-8kA Modules for RR </a:t>
            </a:r>
            <a:r>
              <a:rPr lang="en-US" sz="1200" b="1" kern="0" dirty="0">
                <a:solidFill>
                  <a:schemeClr val="accent5"/>
                </a:solidFill>
                <a:latin typeface="Calibri" panose="020F0502020204030204" pitchFamily="34" charset="0"/>
              </a:rPr>
              <a:t>[</a:t>
            </a:r>
            <a:r>
              <a:rPr lang="en-US" sz="1200" b="1" kern="0" dirty="0" smtClean="0">
                <a:solidFill>
                  <a:schemeClr val="accent5"/>
                </a:solidFill>
                <a:latin typeface="Calibri" panose="020F0502020204030204" pitchFamily="34" charset="0"/>
              </a:rPr>
              <a:t>R2E-LHC4-6-8kA-08V]</a:t>
            </a:r>
          </a:p>
          <a:p>
            <a:pPr>
              <a:defRPr/>
            </a:pPr>
            <a:r>
              <a:rPr lang="en-US" sz="1200" b="1" kern="0" dirty="0" smtClean="0">
                <a:solidFill>
                  <a:schemeClr val="accent5"/>
                </a:solidFill>
                <a:latin typeface="Calibri" panose="020F0502020204030204" pitchFamily="34" charset="0"/>
              </a:rPr>
              <a:t>Total = [120 Racks + 400 Palettes] (Removal &amp; Installation)</a:t>
            </a:r>
          </a:p>
          <a:p>
            <a:endParaRPr lang="en-GB" sz="400" dirty="0"/>
          </a:p>
          <a:p>
            <a:r>
              <a:rPr lang="en-GB" sz="1200" dirty="0" smtClean="0"/>
              <a:t>New equipment but compatible with existing equipment - Only </a:t>
            </a:r>
            <a:r>
              <a:rPr lang="en-GB" sz="1200" dirty="0"/>
              <a:t>Transport </a:t>
            </a:r>
            <a:r>
              <a:rPr lang="en-GB" sz="1200" dirty="0" smtClean="0"/>
              <a:t>service </a:t>
            </a:r>
            <a:r>
              <a:rPr lang="en-GB" sz="1200" dirty="0"/>
              <a:t>will be </a:t>
            </a:r>
            <a:r>
              <a:rPr lang="en-GB" sz="1200" dirty="0" smtClean="0"/>
              <a:t>needed !</a:t>
            </a:r>
            <a:endParaRPr lang="en-GB" sz="1200" dirty="0"/>
          </a:p>
        </p:txBody>
      </p:sp>
      <p:sp>
        <p:nvSpPr>
          <p:cNvPr id="30" name="Oval 29"/>
          <p:cNvSpPr/>
          <p:nvPr/>
        </p:nvSpPr>
        <p:spPr>
          <a:xfrm>
            <a:off x="5728504" y="1725194"/>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1" name="Oval 30"/>
          <p:cNvSpPr/>
          <p:nvPr/>
        </p:nvSpPr>
        <p:spPr>
          <a:xfrm>
            <a:off x="4412362" y="1423633"/>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2" name="Oval 31"/>
          <p:cNvSpPr/>
          <p:nvPr/>
        </p:nvSpPr>
        <p:spPr>
          <a:xfrm>
            <a:off x="2731433" y="5421771"/>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3" name="Oval 32"/>
          <p:cNvSpPr/>
          <p:nvPr/>
        </p:nvSpPr>
        <p:spPr>
          <a:xfrm>
            <a:off x="3742415" y="5500112"/>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4" name="Oval 33"/>
          <p:cNvSpPr/>
          <p:nvPr/>
        </p:nvSpPr>
        <p:spPr>
          <a:xfrm>
            <a:off x="6936507" y="4578062"/>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6" name="Oval 35"/>
          <p:cNvSpPr/>
          <p:nvPr/>
        </p:nvSpPr>
        <p:spPr>
          <a:xfrm>
            <a:off x="7192355" y="4155967"/>
            <a:ext cx="296798" cy="274320"/>
          </a:xfrm>
          <a:prstGeom prst="ellipse">
            <a:avLst/>
          </a:prstGeom>
          <a:solidFill>
            <a:srgbClr val="FF0000">
              <a:alpha val="60000"/>
            </a:srgbClr>
          </a:solidFill>
          <a:ln w="12700" cap="flat" cmpd="sng" algn="ctr">
            <a:noFill/>
            <a:prstDash val="solid"/>
            <a:miter lim="800000"/>
          </a:ln>
          <a:effectLst/>
        </p:spPr>
        <p:txBody>
          <a:bodyPr rtlCol="0" anchor="ctr"/>
          <a:lstStyle/>
          <a:p>
            <a:pPr algn="ctr"/>
            <a:endParaRPr lang="en-GB" kern="0">
              <a:solidFill>
                <a:prstClr val="white"/>
              </a:solidFill>
              <a:latin typeface="Calibri" panose="020F0502020204030204"/>
            </a:endParaRPr>
          </a:p>
        </p:txBody>
      </p:sp>
      <p:sp>
        <p:nvSpPr>
          <p:cNvPr id="39" name="Oval 38"/>
          <p:cNvSpPr/>
          <p:nvPr/>
        </p:nvSpPr>
        <p:spPr>
          <a:xfrm>
            <a:off x="395631" y="2202344"/>
            <a:ext cx="296798" cy="274320"/>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40" name="Oval 39"/>
          <p:cNvSpPr/>
          <p:nvPr/>
        </p:nvSpPr>
        <p:spPr>
          <a:xfrm>
            <a:off x="2583034" y="5983455"/>
            <a:ext cx="296798" cy="274320"/>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41" name="Oval 40"/>
          <p:cNvSpPr/>
          <p:nvPr/>
        </p:nvSpPr>
        <p:spPr>
          <a:xfrm>
            <a:off x="5921522" y="1108724"/>
            <a:ext cx="296798" cy="274320"/>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42" name="Oval 41"/>
          <p:cNvSpPr/>
          <p:nvPr/>
        </p:nvSpPr>
        <p:spPr>
          <a:xfrm>
            <a:off x="7489705" y="4636763"/>
            <a:ext cx="296798" cy="274320"/>
          </a:xfrm>
          <a:prstGeom prst="ellipse">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endParaRPr lang="en-GB" b="1" kern="0">
              <a:solidFill>
                <a:prstClr val="white"/>
              </a:solidFill>
              <a:latin typeface="Calibri"/>
            </a:endParaRPr>
          </a:p>
        </p:txBody>
      </p:sp>
      <p:sp>
        <p:nvSpPr>
          <p:cNvPr id="6" name="TextBox 5"/>
          <p:cNvSpPr txBox="1"/>
          <p:nvPr/>
        </p:nvSpPr>
        <p:spPr>
          <a:xfrm>
            <a:off x="7438504" y="4671612"/>
            <a:ext cx="409086" cy="230832"/>
          </a:xfrm>
          <a:prstGeom prst="rect">
            <a:avLst/>
          </a:prstGeom>
          <a:noFill/>
        </p:spPr>
        <p:txBody>
          <a:bodyPr wrap="none" rtlCol="0">
            <a:spAutoFit/>
          </a:bodyPr>
          <a:lstStyle/>
          <a:p>
            <a:r>
              <a:rPr lang="en-GB" sz="900" b="1" dirty="0" smtClean="0">
                <a:solidFill>
                  <a:schemeClr val="tx2"/>
                </a:solidFill>
              </a:rPr>
              <a:t>SR7</a:t>
            </a:r>
            <a:endParaRPr lang="en-GB" sz="900" b="1" dirty="0">
              <a:solidFill>
                <a:schemeClr val="tx2"/>
              </a:solidFill>
            </a:endParaRPr>
          </a:p>
        </p:txBody>
      </p:sp>
      <p:sp>
        <p:nvSpPr>
          <p:cNvPr id="43" name="TextBox 42"/>
          <p:cNvSpPr txBox="1"/>
          <p:nvPr/>
        </p:nvSpPr>
        <p:spPr>
          <a:xfrm>
            <a:off x="5876903" y="1142137"/>
            <a:ext cx="402674" cy="230832"/>
          </a:xfrm>
          <a:prstGeom prst="rect">
            <a:avLst/>
          </a:prstGeom>
          <a:noFill/>
        </p:spPr>
        <p:txBody>
          <a:bodyPr wrap="none" rtlCol="0">
            <a:spAutoFit/>
          </a:bodyPr>
          <a:lstStyle/>
          <a:p>
            <a:r>
              <a:rPr lang="en-GB" sz="900" b="1" dirty="0" smtClean="0">
                <a:solidFill>
                  <a:schemeClr val="tx2"/>
                </a:solidFill>
              </a:rPr>
              <a:t>SE5</a:t>
            </a:r>
            <a:endParaRPr lang="en-GB" sz="900" b="1" dirty="0">
              <a:solidFill>
                <a:schemeClr val="tx2"/>
              </a:solidFill>
            </a:endParaRPr>
          </a:p>
        </p:txBody>
      </p:sp>
      <p:sp>
        <p:nvSpPr>
          <p:cNvPr id="44" name="TextBox 43"/>
          <p:cNvSpPr txBox="1"/>
          <p:nvPr/>
        </p:nvSpPr>
        <p:spPr>
          <a:xfrm>
            <a:off x="2535184" y="6025167"/>
            <a:ext cx="409086" cy="230832"/>
          </a:xfrm>
          <a:prstGeom prst="rect">
            <a:avLst/>
          </a:prstGeom>
          <a:noFill/>
        </p:spPr>
        <p:txBody>
          <a:bodyPr wrap="none" rtlCol="0">
            <a:spAutoFit/>
          </a:bodyPr>
          <a:lstStyle/>
          <a:p>
            <a:r>
              <a:rPr lang="en-GB" sz="900" b="1" dirty="0" smtClean="0">
                <a:solidFill>
                  <a:schemeClr val="tx2"/>
                </a:solidFill>
              </a:rPr>
              <a:t>SR1</a:t>
            </a:r>
            <a:endParaRPr lang="en-GB" sz="900" b="1" dirty="0">
              <a:solidFill>
                <a:schemeClr val="tx2"/>
              </a:solidFill>
            </a:endParaRPr>
          </a:p>
        </p:txBody>
      </p:sp>
      <p:sp>
        <p:nvSpPr>
          <p:cNvPr id="45" name="TextBox 44"/>
          <p:cNvSpPr txBox="1"/>
          <p:nvPr/>
        </p:nvSpPr>
        <p:spPr>
          <a:xfrm>
            <a:off x="320862" y="2209800"/>
            <a:ext cx="409086" cy="230832"/>
          </a:xfrm>
          <a:prstGeom prst="rect">
            <a:avLst/>
          </a:prstGeom>
          <a:noFill/>
        </p:spPr>
        <p:txBody>
          <a:bodyPr wrap="none" rtlCol="0">
            <a:spAutoFit/>
          </a:bodyPr>
          <a:lstStyle/>
          <a:p>
            <a:r>
              <a:rPr lang="en-GB" sz="900" b="1" dirty="0" smtClean="0">
                <a:solidFill>
                  <a:schemeClr val="tx2"/>
                </a:solidFill>
              </a:rPr>
              <a:t>SR3</a:t>
            </a:r>
            <a:endParaRPr lang="en-GB" sz="900" b="1" dirty="0">
              <a:solidFill>
                <a:schemeClr val="tx2"/>
              </a:solidFill>
            </a:endParaRPr>
          </a:p>
        </p:txBody>
      </p:sp>
      <p:sp>
        <p:nvSpPr>
          <p:cNvPr id="37" name="Text Box 91"/>
          <p:cNvSpPr txBox="1">
            <a:spLocks noChangeArrowheads="1"/>
          </p:cNvSpPr>
          <p:nvPr/>
        </p:nvSpPr>
        <p:spPr bwMode="auto">
          <a:xfrm>
            <a:off x="1880989" y="3740579"/>
            <a:ext cx="3747304" cy="646331"/>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1200" b="1" kern="0" dirty="0">
                <a:solidFill>
                  <a:srgbClr val="0070C0"/>
                </a:solidFill>
                <a:latin typeface="Calibri"/>
                <a:cs typeface="+mn-cs"/>
              </a:rPr>
              <a:t>LHC-FMCM RD1.LR1 &amp; LR5 / RD34.LR3 &amp; 7</a:t>
            </a:r>
          </a:p>
          <a:p>
            <a:pPr marR="0" indent="-171450" fontAlgn="auto">
              <a:lnSpc>
                <a:spcPct val="100000"/>
              </a:lnSpc>
              <a:spcBef>
                <a:spcPts val="0"/>
              </a:spcBef>
              <a:spcAft>
                <a:spcPts val="0"/>
              </a:spcAft>
              <a:buClrTx/>
              <a:buSzTx/>
              <a:buFont typeface="Arial" panose="020B0604020202020204" pitchFamily="34" charset="0"/>
              <a:buChar char="•"/>
              <a:tabLst/>
              <a:defRPr/>
            </a:pPr>
            <a:r>
              <a:rPr lang="en-US" sz="1200" b="1" kern="0" dirty="0">
                <a:solidFill>
                  <a:srgbClr val="0070C0"/>
                </a:solidFill>
                <a:latin typeface="Calibri"/>
                <a:cs typeface="+mn-cs"/>
              </a:rPr>
              <a:t>4x </a:t>
            </a:r>
            <a:r>
              <a:rPr lang="en-US" sz="1200" b="1" kern="0" dirty="0" smtClean="0">
                <a:solidFill>
                  <a:srgbClr val="0070C0"/>
                </a:solidFill>
                <a:latin typeface="Calibri"/>
                <a:cs typeface="+mn-cs"/>
              </a:rPr>
              <a:t>new </a:t>
            </a:r>
            <a:r>
              <a:rPr lang="en-US" sz="1200" b="1" kern="0" dirty="0">
                <a:solidFill>
                  <a:srgbClr val="0070C0"/>
                </a:solidFill>
                <a:latin typeface="Calibri"/>
                <a:cs typeface="+mn-cs"/>
              </a:rPr>
              <a:t>Power Converters [SATURN]</a:t>
            </a:r>
          </a:p>
          <a:p>
            <a:pPr>
              <a:defRPr/>
            </a:pPr>
            <a:r>
              <a:rPr lang="en-US" sz="1200" b="1" kern="0" dirty="0">
                <a:solidFill>
                  <a:srgbClr val="0070C0"/>
                </a:solidFill>
                <a:latin typeface="Calibri"/>
                <a:cs typeface="+mn-cs"/>
              </a:rPr>
              <a:t>Total = </a:t>
            </a:r>
            <a:r>
              <a:rPr lang="en-US" sz="1200" b="1" kern="0" dirty="0" smtClean="0">
                <a:solidFill>
                  <a:srgbClr val="0070C0"/>
                </a:solidFill>
                <a:latin typeface="Calibri"/>
                <a:cs typeface="+mn-cs"/>
              </a:rPr>
              <a:t>20 Racks*</a:t>
            </a:r>
            <a:endParaRPr lang="en-US" sz="1200" b="1" kern="0" dirty="0">
              <a:solidFill>
                <a:srgbClr val="0070C0"/>
              </a:solidFill>
              <a:latin typeface="Calibri"/>
              <a:cs typeface="+mn-cs"/>
            </a:endParaRPr>
          </a:p>
        </p:txBody>
      </p:sp>
      <p:sp>
        <p:nvSpPr>
          <p:cNvPr id="49" name="Rectangle 48"/>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50" name="Oval 49"/>
          <p:cNvSpPr/>
          <p:nvPr/>
        </p:nvSpPr>
        <p:spPr>
          <a:xfrm>
            <a:off x="7960660" y="82372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51" name="Rectangle 50"/>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2015</a:t>
            </a:r>
            <a:endParaRPr lang="en-GB" sz="1200" b="1" kern="0" dirty="0">
              <a:solidFill>
                <a:schemeClr val="tx2">
                  <a:lumMod val="40000"/>
                  <a:lumOff val="60000"/>
                </a:schemeClr>
              </a:solidFill>
              <a:latin typeface="Calibri"/>
            </a:endParaRPr>
          </a:p>
        </p:txBody>
      </p:sp>
      <p:sp>
        <p:nvSpPr>
          <p:cNvPr id="62" name="Oval 61"/>
          <p:cNvSpPr/>
          <p:nvPr/>
        </p:nvSpPr>
        <p:spPr>
          <a:xfrm>
            <a:off x="7960660" y="3185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35" name="Text Box 72"/>
          <p:cNvSpPr txBox="1">
            <a:spLocks noChangeArrowheads="1"/>
          </p:cNvSpPr>
          <p:nvPr/>
        </p:nvSpPr>
        <p:spPr bwMode="auto">
          <a:xfrm>
            <a:off x="2716334" y="4317957"/>
            <a:ext cx="1696028" cy="276999"/>
          </a:xfrm>
          <a:prstGeom prst="rect">
            <a:avLst/>
          </a:prstGeom>
          <a:solidFill>
            <a:schemeClr val="bg1"/>
          </a:solid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lvl="0">
              <a:defRPr/>
            </a:pPr>
            <a:r>
              <a:rPr lang="en-US" sz="800" kern="0" dirty="0" smtClean="0">
                <a:solidFill>
                  <a:schemeClr val="tx2"/>
                </a:solidFill>
              </a:rPr>
              <a:t>Rack* = Rack Equivalent (0.6m)</a:t>
            </a:r>
            <a:r>
              <a:rPr kumimoji="0" lang="en-US" sz="1200" i="0" u="none" strike="noStrike" kern="0" cap="none" spc="0" normalizeH="0" baseline="0" noProof="0" dirty="0" smtClean="0">
                <a:ln>
                  <a:noFill/>
                </a:ln>
                <a:solidFill>
                  <a:schemeClr val="tx2"/>
                </a:solidFill>
                <a:effectLst/>
                <a:uLnTx/>
                <a:uFillTx/>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01246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V. Montabonnet TE-EPC</a:t>
            </a:r>
          </a:p>
        </p:txBody>
      </p:sp>
      <p:sp>
        <p:nvSpPr>
          <p:cNvPr id="4" name="Slide Number Placeholder 3"/>
          <p:cNvSpPr>
            <a:spLocks noGrp="1"/>
          </p:cNvSpPr>
          <p:nvPr>
            <p:ph type="sldNum" sz="quarter" idx="12"/>
          </p:nvPr>
        </p:nvSpPr>
        <p:spPr/>
        <p:txBody>
          <a:bodyPr/>
          <a:lstStyle/>
          <a:p>
            <a:fld id="{8D6C380F-326D-3C40-9EE7-7FBAB0953422}" type="slidenum">
              <a:rPr lang="en-US" smtClean="0"/>
              <a:pPr/>
              <a:t>9</a:t>
            </a:fld>
            <a:endParaRPr lang="en-US"/>
          </a:p>
        </p:txBody>
      </p:sp>
      <p:sp>
        <p:nvSpPr>
          <p:cNvPr id="67" name="Title 66"/>
          <p:cNvSpPr>
            <a:spLocks noGrp="1"/>
          </p:cNvSpPr>
          <p:nvPr>
            <p:ph type="title"/>
          </p:nvPr>
        </p:nvSpPr>
        <p:spPr/>
        <p:txBody>
          <a:bodyPr>
            <a:normAutofit fontScale="90000"/>
          </a:bodyPr>
          <a:lstStyle/>
          <a:p>
            <a:r>
              <a:rPr lang="en-GB" sz="2800" b="1" dirty="0" smtClean="0"/>
              <a:t>HL-LHC project</a:t>
            </a:r>
            <a:br>
              <a:rPr lang="en-GB" sz="2800" b="1" dirty="0" smtClean="0"/>
            </a:br>
            <a:r>
              <a:rPr lang="en-GB" sz="2200" b="1" dirty="0">
                <a:solidFill>
                  <a:schemeClr val="accent4"/>
                </a:solidFill>
              </a:rPr>
              <a:t>SM18 Test Bench Upgrade</a:t>
            </a:r>
          </a:p>
        </p:txBody>
      </p:sp>
      <p:grpSp>
        <p:nvGrpSpPr>
          <p:cNvPr id="193" name="Group 192"/>
          <p:cNvGrpSpPr/>
          <p:nvPr/>
        </p:nvGrpSpPr>
        <p:grpSpPr>
          <a:xfrm>
            <a:off x="459761" y="5982818"/>
            <a:ext cx="8227039" cy="208403"/>
            <a:chOff x="516731" y="990943"/>
            <a:chExt cx="9246961" cy="181750"/>
          </a:xfrm>
        </p:grpSpPr>
        <p:sp>
          <p:nvSpPr>
            <p:cNvPr id="194" name="Rectangle 193"/>
            <p:cNvSpPr/>
            <p:nvPr/>
          </p:nvSpPr>
          <p:spPr>
            <a:xfrm>
              <a:off x="516731"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S1-2016</a:t>
              </a:r>
            </a:p>
          </p:txBody>
        </p:sp>
        <p:sp>
          <p:nvSpPr>
            <p:cNvPr id="195" name="Rectangle 194"/>
            <p:cNvSpPr/>
            <p:nvPr/>
          </p:nvSpPr>
          <p:spPr>
            <a:xfrm>
              <a:off x="1287202"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S2-2016</a:t>
              </a:r>
            </a:p>
          </p:txBody>
        </p:sp>
        <p:sp>
          <p:nvSpPr>
            <p:cNvPr id="196" name="Rectangle 195"/>
            <p:cNvSpPr/>
            <p:nvPr/>
          </p:nvSpPr>
          <p:spPr>
            <a:xfrm>
              <a:off x="2057673"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S1-2017</a:t>
              </a:r>
            </a:p>
          </p:txBody>
        </p:sp>
        <p:sp>
          <p:nvSpPr>
            <p:cNvPr id="197" name="Rectangle 196"/>
            <p:cNvSpPr/>
            <p:nvPr/>
          </p:nvSpPr>
          <p:spPr>
            <a:xfrm>
              <a:off x="2828144"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S2-2017</a:t>
              </a:r>
            </a:p>
          </p:txBody>
        </p:sp>
        <p:sp>
          <p:nvSpPr>
            <p:cNvPr id="198" name="Rectangle 197"/>
            <p:cNvSpPr/>
            <p:nvPr/>
          </p:nvSpPr>
          <p:spPr>
            <a:xfrm>
              <a:off x="3599924"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S1-2018</a:t>
              </a:r>
            </a:p>
          </p:txBody>
        </p:sp>
        <p:sp>
          <p:nvSpPr>
            <p:cNvPr id="199" name="Rectangle 198"/>
            <p:cNvSpPr/>
            <p:nvPr/>
          </p:nvSpPr>
          <p:spPr>
            <a:xfrm>
              <a:off x="4370395"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S2-2018</a:t>
              </a:r>
            </a:p>
          </p:txBody>
        </p:sp>
        <p:sp>
          <p:nvSpPr>
            <p:cNvPr id="200" name="Rectangle 199"/>
            <p:cNvSpPr/>
            <p:nvPr/>
          </p:nvSpPr>
          <p:spPr>
            <a:xfrm>
              <a:off x="5140866"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S1-2019</a:t>
              </a:r>
            </a:p>
          </p:txBody>
        </p:sp>
        <p:sp>
          <p:nvSpPr>
            <p:cNvPr id="201" name="Rectangle 200"/>
            <p:cNvSpPr/>
            <p:nvPr/>
          </p:nvSpPr>
          <p:spPr>
            <a:xfrm>
              <a:off x="5911337"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S2-2019</a:t>
              </a:r>
            </a:p>
          </p:txBody>
        </p:sp>
        <p:sp>
          <p:nvSpPr>
            <p:cNvPr id="202" name="Rectangle 201"/>
            <p:cNvSpPr/>
            <p:nvPr/>
          </p:nvSpPr>
          <p:spPr>
            <a:xfrm>
              <a:off x="6681808"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S1-2020</a:t>
              </a:r>
            </a:p>
          </p:txBody>
        </p:sp>
        <p:sp>
          <p:nvSpPr>
            <p:cNvPr id="203" name="Rectangle 202"/>
            <p:cNvSpPr/>
            <p:nvPr/>
          </p:nvSpPr>
          <p:spPr>
            <a:xfrm>
              <a:off x="7452279"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S2-2020</a:t>
              </a:r>
            </a:p>
          </p:txBody>
        </p:sp>
        <p:sp>
          <p:nvSpPr>
            <p:cNvPr id="204" name="Rectangle 203"/>
            <p:cNvSpPr/>
            <p:nvPr/>
          </p:nvSpPr>
          <p:spPr>
            <a:xfrm>
              <a:off x="8222750"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S1-2021</a:t>
              </a:r>
            </a:p>
          </p:txBody>
        </p:sp>
        <p:sp>
          <p:nvSpPr>
            <p:cNvPr id="205" name="Rectangle 204"/>
            <p:cNvSpPr/>
            <p:nvPr/>
          </p:nvSpPr>
          <p:spPr>
            <a:xfrm>
              <a:off x="8993221" y="990943"/>
              <a:ext cx="770471" cy="181750"/>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smtClean="0">
                  <a:ln>
                    <a:noFill/>
                  </a:ln>
                  <a:solidFill>
                    <a:prstClr val="white"/>
                  </a:solidFill>
                  <a:effectLst/>
                  <a:uLnTx/>
                  <a:uFillTx/>
                  <a:latin typeface="Calibri" panose="020F0502020204030204" pitchFamily="34" charset="0"/>
                </a:rPr>
                <a:t>S2-2021</a:t>
              </a:r>
            </a:p>
          </p:txBody>
        </p:sp>
      </p:grpSp>
      <p:sp>
        <p:nvSpPr>
          <p:cNvPr id="206" name="Oval 205"/>
          <p:cNvSpPr/>
          <p:nvPr/>
        </p:nvSpPr>
        <p:spPr>
          <a:xfrm>
            <a:off x="1106828" y="5699528"/>
            <a:ext cx="357266" cy="339913"/>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b="1" kern="0" dirty="0">
                <a:solidFill>
                  <a:prstClr val="white"/>
                </a:solidFill>
                <a:latin typeface="Calibri"/>
              </a:rPr>
              <a:t>1</a:t>
            </a:r>
          </a:p>
        </p:txBody>
      </p:sp>
      <p:sp>
        <p:nvSpPr>
          <p:cNvPr id="207" name="Oval 206"/>
          <p:cNvSpPr/>
          <p:nvPr/>
        </p:nvSpPr>
        <p:spPr>
          <a:xfrm>
            <a:off x="2339407" y="5699528"/>
            <a:ext cx="357266" cy="339913"/>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b="1" kern="0" dirty="0">
                <a:solidFill>
                  <a:prstClr val="white"/>
                </a:solidFill>
                <a:latin typeface="Calibri"/>
              </a:rPr>
              <a:t>2</a:t>
            </a:r>
          </a:p>
        </p:txBody>
      </p:sp>
      <p:sp>
        <p:nvSpPr>
          <p:cNvPr id="208" name="Oval 207"/>
          <p:cNvSpPr/>
          <p:nvPr/>
        </p:nvSpPr>
        <p:spPr>
          <a:xfrm>
            <a:off x="6449017" y="5699528"/>
            <a:ext cx="357266" cy="339913"/>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b="1" kern="0" dirty="0">
                <a:solidFill>
                  <a:prstClr val="white"/>
                </a:solidFill>
                <a:latin typeface="Calibri"/>
              </a:rPr>
              <a:t>3</a:t>
            </a:r>
          </a:p>
        </p:txBody>
      </p:sp>
      <p:sp>
        <p:nvSpPr>
          <p:cNvPr id="209" name="Oval 208"/>
          <p:cNvSpPr/>
          <p:nvPr/>
        </p:nvSpPr>
        <p:spPr>
          <a:xfrm>
            <a:off x="7718190" y="5699528"/>
            <a:ext cx="357266" cy="339913"/>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b="1" kern="0" dirty="0">
                <a:solidFill>
                  <a:prstClr val="white"/>
                </a:solidFill>
                <a:latin typeface="Calibri"/>
              </a:rPr>
              <a:t>5</a:t>
            </a:r>
          </a:p>
        </p:txBody>
      </p:sp>
      <p:sp>
        <p:nvSpPr>
          <p:cNvPr id="210" name="Oval 209"/>
          <p:cNvSpPr/>
          <p:nvPr/>
        </p:nvSpPr>
        <p:spPr>
          <a:xfrm>
            <a:off x="3712752" y="5699528"/>
            <a:ext cx="357266" cy="339913"/>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b="1" kern="0" dirty="0">
                <a:solidFill>
                  <a:prstClr val="white"/>
                </a:solidFill>
                <a:latin typeface="Calibri"/>
              </a:rPr>
              <a:t>4</a:t>
            </a:r>
          </a:p>
        </p:txBody>
      </p:sp>
      <p:sp>
        <p:nvSpPr>
          <p:cNvPr id="211" name="TextBox 210"/>
          <p:cNvSpPr txBox="1"/>
          <p:nvPr/>
        </p:nvSpPr>
        <p:spPr>
          <a:xfrm>
            <a:off x="863264" y="5485580"/>
            <a:ext cx="847604" cy="307777"/>
          </a:xfrm>
          <a:prstGeom prst="rect">
            <a:avLst/>
          </a:prstGeom>
          <a:noFill/>
        </p:spPr>
        <p:txBody>
          <a:bodyPr wrap="none" rtlCol="0">
            <a:spAutoFit/>
          </a:bodyPr>
          <a:lstStyle/>
          <a:p>
            <a:r>
              <a:rPr lang="en-GB" sz="1400" dirty="0">
                <a:solidFill>
                  <a:prstClr val="black"/>
                </a:solidFill>
                <a:latin typeface="Calibri" panose="020F0502020204030204"/>
              </a:rPr>
              <a:t>Cluster D</a:t>
            </a:r>
          </a:p>
        </p:txBody>
      </p:sp>
      <p:sp>
        <p:nvSpPr>
          <p:cNvPr id="212" name="TextBox 211"/>
          <p:cNvSpPr txBox="1"/>
          <p:nvPr/>
        </p:nvSpPr>
        <p:spPr>
          <a:xfrm>
            <a:off x="2201209" y="5470731"/>
            <a:ext cx="841192" cy="307777"/>
          </a:xfrm>
          <a:prstGeom prst="rect">
            <a:avLst/>
          </a:prstGeom>
          <a:noFill/>
        </p:spPr>
        <p:txBody>
          <a:bodyPr wrap="none" rtlCol="0">
            <a:spAutoFit/>
          </a:bodyPr>
          <a:lstStyle/>
          <a:p>
            <a:r>
              <a:rPr lang="en-GB" sz="1400" dirty="0">
                <a:solidFill>
                  <a:prstClr val="black"/>
                </a:solidFill>
                <a:latin typeface="Calibri" panose="020F0502020204030204"/>
              </a:rPr>
              <a:t>Cluster </a:t>
            </a:r>
            <a:r>
              <a:rPr lang="en-GB" sz="1400" dirty="0" smtClean="0">
                <a:solidFill>
                  <a:prstClr val="black"/>
                </a:solidFill>
                <a:latin typeface="Calibri" panose="020F0502020204030204"/>
              </a:rPr>
              <a:t>A</a:t>
            </a:r>
            <a:endParaRPr lang="en-GB" sz="1400" dirty="0">
              <a:solidFill>
                <a:prstClr val="black"/>
              </a:solidFill>
              <a:latin typeface="Calibri" panose="020F0502020204030204"/>
            </a:endParaRPr>
          </a:p>
        </p:txBody>
      </p:sp>
      <p:sp>
        <p:nvSpPr>
          <p:cNvPr id="213" name="TextBox 212"/>
          <p:cNvSpPr txBox="1"/>
          <p:nvPr/>
        </p:nvSpPr>
        <p:spPr>
          <a:xfrm>
            <a:off x="3547516" y="5481415"/>
            <a:ext cx="662361" cy="307777"/>
          </a:xfrm>
          <a:prstGeom prst="rect">
            <a:avLst/>
          </a:prstGeom>
          <a:noFill/>
        </p:spPr>
        <p:txBody>
          <a:bodyPr wrap="none" rtlCol="0">
            <a:spAutoFit/>
          </a:bodyPr>
          <a:lstStyle/>
          <a:p>
            <a:r>
              <a:rPr lang="en-GB" sz="1400" dirty="0" smtClean="0">
                <a:solidFill>
                  <a:prstClr val="black"/>
                </a:solidFill>
                <a:latin typeface="Calibri" panose="020F0502020204030204"/>
              </a:rPr>
              <a:t>SC link</a:t>
            </a:r>
            <a:endParaRPr lang="en-GB" sz="1400" dirty="0">
              <a:solidFill>
                <a:prstClr val="black"/>
              </a:solidFill>
              <a:latin typeface="Calibri" panose="020F0502020204030204"/>
            </a:endParaRPr>
          </a:p>
        </p:txBody>
      </p:sp>
      <p:sp>
        <p:nvSpPr>
          <p:cNvPr id="214" name="TextBox 213"/>
          <p:cNvSpPr txBox="1"/>
          <p:nvPr/>
        </p:nvSpPr>
        <p:spPr>
          <a:xfrm>
            <a:off x="6209093" y="5454905"/>
            <a:ext cx="833177" cy="307777"/>
          </a:xfrm>
          <a:prstGeom prst="rect">
            <a:avLst/>
          </a:prstGeom>
          <a:noFill/>
        </p:spPr>
        <p:txBody>
          <a:bodyPr wrap="none" rtlCol="0">
            <a:spAutoFit/>
          </a:bodyPr>
          <a:lstStyle/>
          <a:p>
            <a:r>
              <a:rPr lang="en-GB" sz="1400" dirty="0">
                <a:solidFill>
                  <a:prstClr val="black"/>
                </a:solidFill>
                <a:latin typeface="Calibri" panose="020F0502020204030204"/>
              </a:rPr>
              <a:t>Cluster </a:t>
            </a:r>
            <a:r>
              <a:rPr lang="en-GB" sz="1400" dirty="0" smtClean="0">
                <a:solidFill>
                  <a:prstClr val="black"/>
                </a:solidFill>
                <a:latin typeface="Calibri" panose="020F0502020204030204"/>
              </a:rPr>
              <a:t>C</a:t>
            </a:r>
            <a:endParaRPr lang="en-GB" sz="1400" dirty="0">
              <a:solidFill>
                <a:prstClr val="black"/>
              </a:solidFill>
              <a:latin typeface="Calibri" panose="020F0502020204030204"/>
            </a:endParaRPr>
          </a:p>
        </p:txBody>
      </p:sp>
      <p:sp>
        <p:nvSpPr>
          <p:cNvPr id="215" name="TextBox 214"/>
          <p:cNvSpPr txBox="1"/>
          <p:nvPr/>
        </p:nvSpPr>
        <p:spPr>
          <a:xfrm>
            <a:off x="7429212" y="5443678"/>
            <a:ext cx="853119" cy="307777"/>
          </a:xfrm>
          <a:prstGeom prst="rect">
            <a:avLst/>
          </a:prstGeom>
          <a:noFill/>
        </p:spPr>
        <p:txBody>
          <a:bodyPr wrap="none" rtlCol="0">
            <a:spAutoFit/>
          </a:bodyPr>
          <a:lstStyle/>
          <a:p>
            <a:r>
              <a:rPr lang="en-GB" sz="1400" dirty="0" smtClean="0">
                <a:solidFill>
                  <a:prstClr val="black"/>
                </a:solidFill>
                <a:latin typeface="Calibri" panose="020F0502020204030204"/>
              </a:rPr>
              <a:t>HL-String</a:t>
            </a:r>
            <a:endParaRPr lang="en-GB" sz="1400" dirty="0">
              <a:solidFill>
                <a:prstClr val="black"/>
              </a:solidFill>
              <a:latin typeface="Calibri" panose="020F0502020204030204"/>
            </a:endParaRPr>
          </a:p>
        </p:txBody>
      </p:sp>
      <p:sp>
        <p:nvSpPr>
          <p:cNvPr id="96" name="TextBox 95"/>
          <p:cNvSpPr txBox="1"/>
          <p:nvPr/>
        </p:nvSpPr>
        <p:spPr>
          <a:xfrm>
            <a:off x="1174319" y="4094951"/>
            <a:ext cx="3282950" cy="646331"/>
          </a:xfrm>
          <a:prstGeom prst="rect">
            <a:avLst/>
          </a:prstGeom>
        </p:spPr>
        <p:txBody>
          <a:bodyPr wrap="square">
            <a:spAutoFit/>
          </a:bodyPr>
          <a:lstStyle>
            <a:defPPr>
              <a:defRPr lang="en-US"/>
            </a:defPPr>
            <a:lvl1pPr>
              <a:defRPr sz="1200" b="1">
                <a:solidFill>
                  <a:srgbClr val="FFC000"/>
                </a:solidFill>
                <a:latin typeface="Calibri" panose="020F0502020204030204" pitchFamily="34" charset="0"/>
              </a:defRPr>
            </a:lvl1pPr>
          </a:lstStyle>
          <a:p>
            <a:r>
              <a:rPr lang="en-GB" dirty="0">
                <a:solidFill>
                  <a:srgbClr val="FA8606"/>
                </a:solidFill>
              </a:rPr>
              <a:t>Cluster A</a:t>
            </a:r>
          </a:p>
          <a:p>
            <a:pPr marL="171450" indent="-171450" defTabSz="457200">
              <a:buFont typeface="Arial" panose="020B0604020202020204" pitchFamily="34" charset="0"/>
              <a:buChar char="•"/>
              <a:defRPr/>
            </a:pPr>
            <a:r>
              <a:rPr lang="en-GB" kern="0" dirty="0" smtClean="0">
                <a:solidFill>
                  <a:schemeClr val="bg2">
                    <a:lumMod val="75000"/>
                  </a:schemeClr>
                </a:solidFill>
                <a:latin typeface="Calibri"/>
              </a:rPr>
              <a:t>1x </a:t>
            </a:r>
            <a:r>
              <a:rPr lang="en-GB" kern="0" dirty="0">
                <a:solidFill>
                  <a:schemeClr val="bg2">
                    <a:lumMod val="75000"/>
                  </a:schemeClr>
                </a:solidFill>
                <a:latin typeface="Calibri"/>
              </a:rPr>
              <a:t>[20kA/±61V] (upgrade of </a:t>
            </a:r>
            <a:r>
              <a:rPr lang="en-GB" kern="0" dirty="0" smtClean="0">
                <a:solidFill>
                  <a:schemeClr val="bg2">
                    <a:lumMod val="75000"/>
                  </a:schemeClr>
                </a:solidFill>
                <a:latin typeface="Calibri"/>
              </a:rPr>
              <a:t>RM.A)</a:t>
            </a:r>
          </a:p>
          <a:p>
            <a:pPr marL="171450" indent="-171450" defTabSz="457200">
              <a:buFont typeface="Arial" panose="020B0604020202020204" pitchFamily="34" charset="0"/>
              <a:buChar char="•"/>
              <a:defRPr/>
            </a:pPr>
            <a:r>
              <a:rPr lang="en-GB" kern="0" dirty="0" smtClean="0">
                <a:solidFill>
                  <a:schemeClr val="bg2">
                    <a:lumMod val="75000"/>
                  </a:schemeClr>
                </a:solidFill>
                <a:latin typeface="Calibri"/>
              </a:rPr>
              <a:t>2x New Power Converter 2kA/10V [COMBO]</a:t>
            </a:r>
            <a:endParaRPr lang="en-GB" kern="0" dirty="0">
              <a:solidFill>
                <a:schemeClr val="bg2">
                  <a:lumMod val="75000"/>
                </a:schemeClr>
              </a:solidFill>
              <a:latin typeface="Calibri"/>
            </a:endParaRPr>
          </a:p>
        </p:txBody>
      </p:sp>
      <p:sp>
        <p:nvSpPr>
          <p:cNvPr id="97" name="TextBox 96"/>
          <p:cNvSpPr txBox="1"/>
          <p:nvPr/>
        </p:nvSpPr>
        <p:spPr>
          <a:xfrm>
            <a:off x="4817028" y="4814840"/>
            <a:ext cx="3065639" cy="461665"/>
          </a:xfrm>
          <a:prstGeom prst="rect">
            <a:avLst/>
          </a:prstGeom>
        </p:spPr>
        <p:txBody>
          <a:bodyPr wrap="square">
            <a:spAutoFit/>
          </a:bodyPr>
          <a:lstStyle>
            <a:defPPr>
              <a:defRPr lang="en-US"/>
            </a:defPPr>
            <a:lvl1pPr>
              <a:defRPr sz="1200" b="1">
                <a:solidFill>
                  <a:srgbClr val="FA8606"/>
                </a:solidFill>
                <a:latin typeface="Calibri" panose="020F0502020204030204" pitchFamily="34" charset="0"/>
              </a:defRPr>
            </a:lvl1pPr>
          </a:lstStyle>
          <a:p>
            <a:r>
              <a:rPr lang="en-GB" dirty="0"/>
              <a:t>Cluster D</a:t>
            </a:r>
          </a:p>
          <a:p>
            <a:pPr marL="171450" indent="-171450" defTabSz="457200">
              <a:buFont typeface="Arial" panose="020B0604020202020204" pitchFamily="34" charset="0"/>
              <a:buChar char="•"/>
              <a:defRPr/>
            </a:pPr>
            <a:r>
              <a:rPr lang="en-GB" kern="0" dirty="0">
                <a:solidFill>
                  <a:schemeClr val="bg2">
                    <a:lumMod val="75000"/>
                  </a:schemeClr>
                </a:solidFill>
                <a:latin typeface="Calibri"/>
              </a:rPr>
              <a:t>1 x [30kA/±16V] (RM.D + RM.F in </a:t>
            </a:r>
            <a:r>
              <a:rPr lang="en-GB" kern="0" dirty="0" smtClean="0">
                <a:solidFill>
                  <a:schemeClr val="bg2">
                    <a:lumMod val="75000"/>
                  </a:schemeClr>
                </a:solidFill>
                <a:latin typeface="Calibri"/>
              </a:rPr>
              <a:t>parallel)</a:t>
            </a:r>
            <a:endParaRPr lang="en-GB" kern="0" dirty="0">
              <a:solidFill>
                <a:schemeClr val="bg2">
                  <a:lumMod val="75000"/>
                </a:schemeClr>
              </a:solidFill>
              <a:latin typeface="Calibri"/>
            </a:endParaRPr>
          </a:p>
        </p:txBody>
      </p:sp>
      <p:sp>
        <p:nvSpPr>
          <p:cNvPr id="2" name="Rectangle 1"/>
          <p:cNvSpPr/>
          <p:nvPr/>
        </p:nvSpPr>
        <p:spPr>
          <a:xfrm>
            <a:off x="4786031" y="4147595"/>
            <a:ext cx="4572000" cy="646331"/>
          </a:xfrm>
          <a:prstGeom prst="rect">
            <a:avLst/>
          </a:prstGeom>
        </p:spPr>
        <p:txBody>
          <a:bodyPr wrap="square">
            <a:spAutoFit/>
          </a:bodyPr>
          <a:lstStyle/>
          <a:p>
            <a:r>
              <a:rPr lang="en-GB" sz="1200" b="1" dirty="0">
                <a:solidFill>
                  <a:srgbClr val="FA8606"/>
                </a:solidFill>
                <a:latin typeface="Calibri" panose="020F0502020204030204" pitchFamily="34" charset="0"/>
              </a:rPr>
              <a:t>Cluster C</a:t>
            </a:r>
          </a:p>
          <a:p>
            <a:pPr marL="171450" indent="-171450" defTabSz="457200">
              <a:buFont typeface="Arial" panose="020B0604020202020204" pitchFamily="34" charset="0"/>
              <a:buChar char="•"/>
              <a:defRPr/>
            </a:pPr>
            <a:r>
              <a:rPr lang="en-GB" sz="1200" b="1" kern="0" dirty="0" smtClean="0">
                <a:solidFill>
                  <a:schemeClr val="bg2">
                    <a:lumMod val="75000"/>
                  </a:schemeClr>
                </a:solidFill>
                <a:latin typeface="Calibri"/>
              </a:rPr>
              <a:t>1x </a:t>
            </a:r>
            <a:r>
              <a:rPr lang="en-GB" sz="1200" b="1" kern="0" dirty="0">
                <a:solidFill>
                  <a:schemeClr val="bg2">
                    <a:lumMod val="75000"/>
                  </a:schemeClr>
                </a:solidFill>
                <a:latin typeface="Calibri"/>
              </a:rPr>
              <a:t>New </a:t>
            </a:r>
            <a:r>
              <a:rPr lang="en-GB" sz="1200" b="1" kern="0" dirty="0" smtClean="0">
                <a:solidFill>
                  <a:schemeClr val="bg2">
                    <a:lumMod val="75000"/>
                  </a:schemeClr>
                </a:solidFill>
                <a:latin typeface="Calibri"/>
              </a:rPr>
              <a:t>Power Converter [20kA</a:t>
            </a:r>
            <a:r>
              <a:rPr lang="en-GB" sz="1200" b="1" kern="0" dirty="0">
                <a:solidFill>
                  <a:schemeClr val="bg2">
                    <a:lumMod val="75000"/>
                  </a:schemeClr>
                </a:solidFill>
                <a:latin typeface="Calibri"/>
              </a:rPr>
              <a:t>/±26V] [</a:t>
            </a:r>
            <a:r>
              <a:rPr lang="en-GB" sz="1200" b="1" kern="0" dirty="0" smtClean="0">
                <a:solidFill>
                  <a:schemeClr val="bg2">
                    <a:lumMod val="75000"/>
                  </a:schemeClr>
                </a:solidFill>
                <a:latin typeface="Calibri"/>
              </a:rPr>
              <a:t>CMS type]</a:t>
            </a:r>
          </a:p>
          <a:p>
            <a:pPr marL="171450" indent="-171450" defTabSz="457200">
              <a:buFont typeface="Arial" panose="020B0604020202020204" pitchFamily="34" charset="0"/>
              <a:buChar char="•"/>
              <a:defRPr/>
            </a:pPr>
            <a:r>
              <a:rPr lang="en-GB" sz="1200" b="1" kern="0" dirty="0" smtClean="0">
                <a:solidFill>
                  <a:schemeClr val="bg2">
                    <a:lumMod val="75000"/>
                  </a:schemeClr>
                </a:solidFill>
                <a:latin typeface="Calibri"/>
              </a:rPr>
              <a:t>2x </a:t>
            </a:r>
            <a:r>
              <a:rPr lang="en-GB" sz="1200" b="1" kern="0" dirty="0">
                <a:solidFill>
                  <a:schemeClr val="bg2">
                    <a:lumMod val="75000"/>
                  </a:schemeClr>
                </a:solidFill>
                <a:latin typeface="Calibri"/>
              </a:rPr>
              <a:t>New Power Converter </a:t>
            </a:r>
            <a:r>
              <a:rPr lang="en-GB" sz="1200" b="1" kern="0" dirty="0" smtClean="0">
                <a:solidFill>
                  <a:schemeClr val="bg2">
                    <a:lumMod val="75000"/>
                  </a:schemeClr>
                </a:solidFill>
                <a:latin typeface="Calibri"/>
              </a:rPr>
              <a:t>[</a:t>
            </a:r>
            <a:r>
              <a:rPr lang="en-GB" sz="1200" b="1" kern="0" dirty="0">
                <a:solidFill>
                  <a:schemeClr val="bg2">
                    <a:lumMod val="75000"/>
                  </a:schemeClr>
                </a:solidFill>
                <a:latin typeface="Calibri"/>
              </a:rPr>
              <a:t>2kA/10V] [COMBO]</a:t>
            </a:r>
          </a:p>
        </p:txBody>
      </p:sp>
      <p:pic>
        <p:nvPicPr>
          <p:cNvPr id="99" name="Picture 98"/>
          <p:cNvPicPr/>
          <p:nvPr/>
        </p:nvPicPr>
        <p:blipFill rotWithShape="1">
          <a:blip r:embed="rId2"/>
          <a:srcRect l="56181" t="18444" r="16697" b="27188"/>
          <a:stretch/>
        </p:blipFill>
        <p:spPr bwMode="auto">
          <a:xfrm>
            <a:off x="7564996" y="3648955"/>
            <a:ext cx="872630" cy="778185"/>
          </a:xfrm>
          <a:prstGeom prst="rect">
            <a:avLst/>
          </a:prstGeom>
          <a:ln>
            <a:noFill/>
          </a:ln>
          <a:extLst>
            <a:ext uri="{53640926-AAD7-44D8-BBD7-CCE9431645EC}">
              <a14:shadowObscured xmlns:a14="http://schemas.microsoft.com/office/drawing/2010/main"/>
            </a:ext>
          </a:extLst>
        </p:spPr>
      </p:pic>
      <p:sp>
        <p:nvSpPr>
          <p:cNvPr id="100" name="Rectangle 99"/>
          <p:cNvSpPr/>
          <p:nvPr/>
        </p:nvSpPr>
        <p:spPr>
          <a:xfrm>
            <a:off x="1174319" y="4793926"/>
            <a:ext cx="2938770" cy="646331"/>
          </a:xfrm>
          <a:prstGeom prst="rect">
            <a:avLst/>
          </a:prstGeom>
        </p:spPr>
        <p:txBody>
          <a:bodyPr wrap="square">
            <a:spAutoFit/>
          </a:bodyPr>
          <a:lstStyle/>
          <a:p>
            <a:r>
              <a:rPr lang="en-GB" sz="1200" b="1" dirty="0">
                <a:solidFill>
                  <a:srgbClr val="FA8606"/>
                </a:solidFill>
                <a:latin typeface="Calibri" panose="020F0502020204030204" pitchFamily="34" charset="0"/>
              </a:rPr>
              <a:t>SC Link</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3x New </a:t>
            </a:r>
            <a:r>
              <a:rPr lang="en-GB" sz="1200" b="1" kern="0" dirty="0" smtClean="0">
                <a:solidFill>
                  <a:schemeClr val="bg2">
                    <a:lumMod val="75000"/>
                  </a:schemeClr>
                </a:solidFill>
                <a:latin typeface="Calibri"/>
              </a:rPr>
              <a:t>Power Converter [20kA/8V]</a:t>
            </a:r>
          </a:p>
          <a:p>
            <a:pPr marL="171450" indent="-171450" defTabSz="457200">
              <a:buFont typeface="Arial" panose="020B0604020202020204" pitchFamily="34" charset="0"/>
              <a:buChar char="•"/>
              <a:defRPr/>
            </a:pPr>
            <a:r>
              <a:rPr lang="en-GB" sz="1200" b="1" kern="0" dirty="0" smtClean="0">
                <a:solidFill>
                  <a:schemeClr val="bg2">
                    <a:lumMod val="75000"/>
                  </a:schemeClr>
                </a:solidFill>
                <a:latin typeface="Calibri"/>
              </a:rPr>
              <a:t>4x </a:t>
            </a:r>
            <a:r>
              <a:rPr lang="en-GB" sz="1200" b="1" kern="0" dirty="0">
                <a:solidFill>
                  <a:schemeClr val="bg2">
                    <a:lumMod val="75000"/>
                  </a:schemeClr>
                </a:solidFill>
                <a:latin typeface="Calibri"/>
              </a:rPr>
              <a:t>[±600A/±12V] (old cluster F and A)</a:t>
            </a:r>
          </a:p>
        </p:txBody>
      </p:sp>
      <p:sp>
        <p:nvSpPr>
          <p:cNvPr id="101" name="Rectangle 100"/>
          <p:cNvSpPr/>
          <p:nvPr/>
        </p:nvSpPr>
        <p:spPr>
          <a:xfrm>
            <a:off x="3717265" y="414295"/>
            <a:ext cx="4572000" cy="1384995"/>
          </a:xfrm>
          <a:prstGeom prst="rect">
            <a:avLst/>
          </a:prstGeom>
        </p:spPr>
        <p:txBody>
          <a:bodyPr wrap="square">
            <a:spAutoFit/>
          </a:bodyPr>
          <a:lstStyle/>
          <a:p>
            <a:r>
              <a:rPr lang="en-GB" sz="1200" b="1" dirty="0">
                <a:solidFill>
                  <a:srgbClr val="FA8606"/>
                </a:solidFill>
                <a:latin typeface="Calibri" panose="020F0502020204030204" pitchFamily="34" charset="0"/>
              </a:rPr>
              <a:t>HL-LHC </a:t>
            </a:r>
            <a:r>
              <a:rPr lang="en-GB" sz="1200" b="1" dirty="0" smtClean="0">
                <a:solidFill>
                  <a:srgbClr val="FA8606"/>
                </a:solidFill>
                <a:latin typeface="Calibri" panose="020F0502020204030204" pitchFamily="34" charset="0"/>
              </a:rPr>
              <a:t>String</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2x New Power Converter 16.5kA (Q1-Q3 and Q2a-Q2b circuits)</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1x New Power Converter 13kA(D1 circuit)</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3x New Power Converter 2kA(Q3-Trim and corrector circuits)</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1x New Power Converter 0.3kA(Q2-Trim circuit)</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7x New Power Converter 0.2kA (corrector circuits)</a:t>
            </a:r>
          </a:p>
          <a:p>
            <a:pPr marL="171450" indent="-171450" defTabSz="457200">
              <a:buFont typeface="Arial" panose="020B0604020202020204" pitchFamily="34" charset="0"/>
              <a:buChar char="•"/>
              <a:defRPr/>
            </a:pPr>
            <a:r>
              <a:rPr lang="en-GB" sz="1200" b="1" kern="0" dirty="0">
                <a:solidFill>
                  <a:schemeClr val="bg2">
                    <a:lumMod val="75000"/>
                  </a:schemeClr>
                </a:solidFill>
                <a:latin typeface="Calibri"/>
              </a:rPr>
              <a:t>2x New Power Converter 0.12kA (corrector circuits)</a:t>
            </a:r>
          </a:p>
        </p:txBody>
      </p:sp>
      <p:grpSp>
        <p:nvGrpSpPr>
          <p:cNvPr id="9" name="Group 8"/>
          <p:cNvGrpSpPr/>
          <p:nvPr/>
        </p:nvGrpSpPr>
        <p:grpSpPr>
          <a:xfrm>
            <a:off x="1108686" y="1832040"/>
            <a:ext cx="6609503" cy="2187966"/>
            <a:chOff x="805911" y="1791661"/>
            <a:chExt cx="7442355" cy="2629176"/>
          </a:xfrm>
        </p:grpSpPr>
        <p:sp>
          <p:nvSpPr>
            <p:cNvPr id="138" name="TextBox 137"/>
            <p:cNvSpPr txBox="1"/>
            <p:nvPr/>
          </p:nvSpPr>
          <p:spPr>
            <a:xfrm>
              <a:off x="3069563" y="1791661"/>
              <a:ext cx="754072" cy="355442"/>
            </a:xfrm>
            <a:prstGeom prst="rect">
              <a:avLst/>
            </a:prstGeom>
            <a:noFill/>
          </p:spPr>
          <p:txBody>
            <a:bodyPr wrap="none" rtlCol="0">
              <a:spAutoFit/>
            </a:bodyPr>
            <a:lstStyle/>
            <a:p>
              <a:r>
                <a:rPr lang="en-US" sz="1000" dirty="0">
                  <a:solidFill>
                    <a:prstClr val="black"/>
                  </a:solidFill>
                  <a:latin typeface="Calibri" panose="020F0502020204030204"/>
                </a:rPr>
                <a:t>SC </a:t>
              </a:r>
              <a:r>
                <a:rPr lang="en-US" sz="1000" dirty="0" smtClean="0">
                  <a:solidFill>
                    <a:prstClr val="black"/>
                  </a:solidFill>
                  <a:latin typeface="Calibri" panose="020F0502020204030204"/>
                </a:rPr>
                <a:t>link</a:t>
              </a:r>
              <a:endParaRPr lang="en-US" sz="1000" dirty="0">
                <a:solidFill>
                  <a:prstClr val="black"/>
                </a:solidFill>
                <a:latin typeface="Calibri" panose="020F0502020204030204"/>
              </a:endParaRPr>
            </a:p>
          </p:txBody>
        </p:sp>
        <p:pic>
          <p:nvPicPr>
            <p:cNvPr id="13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8885" t="77072" r="54228" b="5473"/>
            <a:stretch/>
          </p:blipFill>
          <p:spPr bwMode="auto">
            <a:xfrm rot="5400000">
              <a:off x="696903" y="2161478"/>
              <a:ext cx="2049989" cy="183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7" name="Straight Connector 136"/>
            <p:cNvCxnSpPr/>
            <p:nvPr/>
          </p:nvCxnSpPr>
          <p:spPr>
            <a:xfrm flipV="1">
              <a:off x="1506771" y="2252799"/>
              <a:ext cx="4635417" cy="11472"/>
            </a:xfrm>
            <a:prstGeom prst="line">
              <a:avLst/>
            </a:prstGeom>
            <a:noFill/>
            <a:ln w="76200" cap="flat" cmpd="sng" algn="ctr">
              <a:solidFill>
                <a:srgbClr val="70AD47">
                  <a:lumMod val="60000"/>
                  <a:lumOff val="40000"/>
                </a:srgbClr>
              </a:solidFill>
              <a:prstDash val="solid"/>
              <a:miter lim="800000"/>
            </a:ln>
            <a:effectLst/>
          </p:spPr>
        </p:cxnSp>
        <p:pic>
          <p:nvPicPr>
            <p:cNvPr id="139"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5662" t="27634" r="52478" b="33480"/>
            <a:stretch/>
          </p:blipFill>
          <p:spPr bwMode="auto">
            <a:xfrm rot="5400000">
              <a:off x="4123481" y="1368051"/>
              <a:ext cx="2119170" cy="3986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 name="TextBox 139"/>
            <p:cNvSpPr txBox="1"/>
            <p:nvPr/>
          </p:nvSpPr>
          <p:spPr>
            <a:xfrm>
              <a:off x="2325233" y="3291547"/>
              <a:ext cx="924613" cy="355442"/>
            </a:xfrm>
            <a:prstGeom prst="rect">
              <a:avLst/>
            </a:prstGeom>
            <a:noFill/>
          </p:spPr>
          <p:txBody>
            <a:bodyPr wrap="none" rtlCol="0">
              <a:spAutoFit/>
            </a:bodyPr>
            <a:lstStyle/>
            <a:p>
              <a:r>
                <a:rPr lang="en-GB" sz="1000" dirty="0">
                  <a:solidFill>
                    <a:prstClr val="black"/>
                  </a:solidFill>
                  <a:latin typeface="Calibri" panose="020F0502020204030204"/>
                </a:rPr>
                <a:t>Cluster E</a:t>
              </a:r>
            </a:p>
          </p:txBody>
        </p:sp>
        <p:sp>
          <p:nvSpPr>
            <p:cNvPr id="141" name="TextBox 140"/>
            <p:cNvSpPr txBox="1"/>
            <p:nvPr/>
          </p:nvSpPr>
          <p:spPr>
            <a:xfrm>
              <a:off x="3012117" y="2350995"/>
              <a:ext cx="947660" cy="355442"/>
            </a:xfrm>
            <a:prstGeom prst="rect">
              <a:avLst/>
            </a:prstGeom>
            <a:noFill/>
          </p:spPr>
          <p:txBody>
            <a:bodyPr wrap="none" rtlCol="0">
              <a:spAutoFit/>
            </a:bodyPr>
            <a:lstStyle/>
            <a:p>
              <a:r>
                <a:rPr lang="en-GB" sz="1000" dirty="0">
                  <a:solidFill>
                    <a:prstClr val="black"/>
                  </a:solidFill>
                  <a:latin typeface="Calibri" panose="020F0502020204030204"/>
                </a:rPr>
                <a:t>Cluster D</a:t>
              </a:r>
            </a:p>
          </p:txBody>
        </p:sp>
        <p:sp>
          <p:nvSpPr>
            <p:cNvPr id="142" name="Rectangle 141"/>
            <p:cNvSpPr/>
            <p:nvPr/>
          </p:nvSpPr>
          <p:spPr>
            <a:xfrm>
              <a:off x="5861851" y="4153679"/>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3" name="Rectangle 142"/>
            <p:cNvSpPr/>
            <p:nvPr/>
          </p:nvSpPr>
          <p:spPr>
            <a:xfrm>
              <a:off x="5861851" y="3880511"/>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4" name="Rectangle 143"/>
            <p:cNvSpPr/>
            <p:nvPr/>
          </p:nvSpPr>
          <p:spPr>
            <a:xfrm>
              <a:off x="5861851" y="3209625"/>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5" name="Rectangle 144"/>
            <p:cNvSpPr/>
            <p:nvPr/>
          </p:nvSpPr>
          <p:spPr>
            <a:xfrm>
              <a:off x="5861851" y="3542358"/>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6" name="Rectangle 145"/>
            <p:cNvSpPr/>
            <p:nvPr/>
          </p:nvSpPr>
          <p:spPr>
            <a:xfrm>
              <a:off x="5861851" y="2559188"/>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7" name="Rectangle 146"/>
            <p:cNvSpPr/>
            <p:nvPr/>
          </p:nvSpPr>
          <p:spPr>
            <a:xfrm>
              <a:off x="5861851" y="2841985"/>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8" name="Rectangle 147"/>
            <p:cNvSpPr/>
            <p:nvPr/>
          </p:nvSpPr>
          <p:spPr>
            <a:xfrm>
              <a:off x="3314085" y="3878103"/>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9" name="Rectangle 148"/>
            <p:cNvSpPr/>
            <p:nvPr/>
          </p:nvSpPr>
          <p:spPr>
            <a:xfrm>
              <a:off x="3314085" y="4145256"/>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0" name="Rectangle 149"/>
            <p:cNvSpPr/>
            <p:nvPr/>
          </p:nvSpPr>
          <p:spPr>
            <a:xfrm>
              <a:off x="3314085" y="3268591"/>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1" name="Rectangle 150"/>
            <p:cNvSpPr/>
            <p:nvPr/>
          </p:nvSpPr>
          <p:spPr>
            <a:xfrm>
              <a:off x="3314085" y="3542358"/>
              <a:ext cx="1182956" cy="151628"/>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2" name="Right Brace 151"/>
            <p:cNvSpPr/>
            <p:nvPr/>
          </p:nvSpPr>
          <p:spPr>
            <a:xfrm>
              <a:off x="7142039" y="2559188"/>
              <a:ext cx="102629" cy="358609"/>
            </a:xfrm>
            <a:prstGeom prst="rightBrace">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53" name="TextBox 152"/>
            <p:cNvSpPr txBox="1"/>
            <p:nvPr/>
          </p:nvSpPr>
          <p:spPr>
            <a:xfrm>
              <a:off x="7298684" y="2599558"/>
              <a:ext cx="940746" cy="355442"/>
            </a:xfrm>
            <a:prstGeom prst="rect">
              <a:avLst/>
            </a:prstGeom>
            <a:noFill/>
          </p:spPr>
          <p:txBody>
            <a:bodyPr wrap="none" rtlCol="0">
              <a:spAutoFit/>
            </a:bodyPr>
            <a:lstStyle/>
            <a:p>
              <a:r>
                <a:rPr lang="en-GB" sz="1000" dirty="0">
                  <a:solidFill>
                    <a:prstClr val="black"/>
                  </a:solidFill>
                  <a:latin typeface="Calibri" panose="020F0502020204030204"/>
                </a:rPr>
                <a:t>Cluster A</a:t>
              </a:r>
            </a:p>
          </p:txBody>
        </p:sp>
        <p:sp>
          <p:nvSpPr>
            <p:cNvPr id="154" name="Right Brace 153"/>
            <p:cNvSpPr/>
            <p:nvPr/>
          </p:nvSpPr>
          <p:spPr>
            <a:xfrm>
              <a:off x="7151042" y="3285436"/>
              <a:ext cx="102629" cy="358609"/>
            </a:xfrm>
            <a:prstGeom prst="rightBrace">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55" name="TextBox 154"/>
            <p:cNvSpPr txBox="1"/>
            <p:nvPr/>
          </p:nvSpPr>
          <p:spPr>
            <a:xfrm>
              <a:off x="7307686" y="3309658"/>
              <a:ext cx="936137" cy="355442"/>
            </a:xfrm>
            <a:prstGeom prst="rect">
              <a:avLst/>
            </a:prstGeom>
            <a:noFill/>
          </p:spPr>
          <p:txBody>
            <a:bodyPr wrap="none" rtlCol="0">
              <a:spAutoFit/>
            </a:bodyPr>
            <a:lstStyle/>
            <a:p>
              <a:r>
                <a:rPr lang="en-GB" sz="1000" dirty="0">
                  <a:solidFill>
                    <a:prstClr val="black"/>
                  </a:solidFill>
                  <a:latin typeface="Calibri" panose="020F0502020204030204"/>
                </a:rPr>
                <a:t>Cluster B</a:t>
              </a:r>
            </a:p>
          </p:txBody>
        </p:sp>
        <p:sp>
          <p:nvSpPr>
            <p:cNvPr id="156" name="Right Brace 155"/>
            <p:cNvSpPr/>
            <p:nvPr/>
          </p:nvSpPr>
          <p:spPr>
            <a:xfrm>
              <a:off x="7157788" y="3926507"/>
              <a:ext cx="102629" cy="358609"/>
            </a:xfrm>
            <a:prstGeom prst="rightBrace">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57" name="TextBox 156"/>
            <p:cNvSpPr txBox="1"/>
            <p:nvPr/>
          </p:nvSpPr>
          <p:spPr>
            <a:xfrm>
              <a:off x="7314434" y="3942654"/>
              <a:ext cx="933832" cy="355442"/>
            </a:xfrm>
            <a:prstGeom prst="rect">
              <a:avLst/>
            </a:prstGeom>
            <a:noFill/>
          </p:spPr>
          <p:txBody>
            <a:bodyPr wrap="none" rtlCol="0">
              <a:spAutoFit/>
            </a:bodyPr>
            <a:lstStyle/>
            <a:p>
              <a:r>
                <a:rPr lang="en-GB" sz="1000" dirty="0">
                  <a:solidFill>
                    <a:prstClr val="black"/>
                  </a:solidFill>
                  <a:latin typeface="Calibri" panose="020F0502020204030204"/>
                </a:rPr>
                <a:t>Cluster C</a:t>
              </a:r>
            </a:p>
          </p:txBody>
        </p:sp>
        <p:sp>
          <p:nvSpPr>
            <p:cNvPr id="158" name="Right Brace 157"/>
            <p:cNvSpPr/>
            <p:nvPr/>
          </p:nvSpPr>
          <p:spPr>
            <a:xfrm flipH="1">
              <a:off x="3155637" y="3259561"/>
              <a:ext cx="102629" cy="358609"/>
            </a:xfrm>
            <a:prstGeom prst="rightBrace">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59" name="Rectangle 158"/>
            <p:cNvSpPr/>
            <p:nvPr/>
          </p:nvSpPr>
          <p:spPr>
            <a:xfrm>
              <a:off x="4975984" y="2476886"/>
              <a:ext cx="280884" cy="179305"/>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0" name="Rectangle 159"/>
            <p:cNvSpPr/>
            <p:nvPr/>
          </p:nvSpPr>
          <p:spPr>
            <a:xfrm>
              <a:off x="5005693" y="3663032"/>
              <a:ext cx="145844" cy="298105"/>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1" name="Rectangle 160"/>
            <p:cNvSpPr/>
            <p:nvPr/>
          </p:nvSpPr>
          <p:spPr>
            <a:xfrm>
              <a:off x="5241564" y="3655813"/>
              <a:ext cx="145844" cy="298105"/>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2" name="Rectangle 161"/>
            <p:cNvSpPr/>
            <p:nvPr/>
          </p:nvSpPr>
          <p:spPr>
            <a:xfrm rot="5400000">
              <a:off x="4527617" y="2839996"/>
              <a:ext cx="251376" cy="176200"/>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3" name="Rectangle 162"/>
            <p:cNvSpPr/>
            <p:nvPr/>
          </p:nvSpPr>
          <p:spPr>
            <a:xfrm rot="5400000">
              <a:off x="5173621" y="4168404"/>
              <a:ext cx="251376" cy="176200"/>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64" name="Rectangle 163"/>
            <p:cNvSpPr/>
            <p:nvPr/>
          </p:nvSpPr>
          <p:spPr>
            <a:xfrm rot="5400000">
              <a:off x="4534338" y="2538878"/>
              <a:ext cx="251376" cy="176200"/>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165" name="Elbow Connector 164"/>
            <p:cNvCxnSpPr>
              <a:endCxn id="145" idx="1"/>
            </p:cNvCxnSpPr>
            <p:nvPr/>
          </p:nvCxnSpPr>
          <p:spPr>
            <a:xfrm flipV="1">
              <a:off x="5387407" y="3618171"/>
              <a:ext cx="474443" cy="217291"/>
            </a:xfrm>
            <a:prstGeom prst="bentConnector3">
              <a:avLst/>
            </a:prstGeom>
            <a:noFill/>
            <a:ln w="12700" cap="flat" cmpd="sng" algn="ctr">
              <a:solidFill>
                <a:srgbClr val="A5A5A5">
                  <a:lumMod val="75000"/>
                </a:srgbClr>
              </a:solidFill>
              <a:prstDash val="solid"/>
              <a:miter lim="800000"/>
              <a:tailEnd type="arrow"/>
            </a:ln>
            <a:effectLst/>
          </p:spPr>
        </p:cxnSp>
        <p:cxnSp>
          <p:nvCxnSpPr>
            <p:cNvPr id="166" name="Elbow Connector 165"/>
            <p:cNvCxnSpPr>
              <a:endCxn id="143" idx="1"/>
            </p:cNvCxnSpPr>
            <p:nvPr/>
          </p:nvCxnSpPr>
          <p:spPr>
            <a:xfrm flipV="1">
              <a:off x="5387408" y="3956322"/>
              <a:ext cx="474443" cy="292961"/>
            </a:xfrm>
            <a:prstGeom prst="bentConnector3">
              <a:avLst/>
            </a:prstGeom>
            <a:noFill/>
            <a:ln w="12700" cap="flat" cmpd="sng" algn="ctr">
              <a:solidFill>
                <a:srgbClr val="70AD47">
                  <a:lumMod val="75000"/>
                </a:srgbClr>
              </a:solidFill>
              <a:prstDash val="solid"/>
              <a:miter lim="800000"/>
              <a:tailEnd type="arrow"/>
            </a:ln>
            <a:effectLst/>
          </p:spPr>
        </p:cxnSp>
        <p:cxnSp>
          <p:nvCxnSpPr>
            <p:cNvPr id="167" name="Elbow Connector 166"/>
            <p:cNvCxnSpPr/>
            <p:nvPr/>
          </p:nvCxnSpPr>
          <p:spPr>
            <a:xfrm flipH="1" flipV="1">
              <a:off x="4501542" y="3311313"/>
              <a:ext cx="474442" cy="519429"/>
            </a:xfrm>
            <a:prstGeom prst="bentConnector3">
              <a:avLst/>
            </a:prstGeom>
            <a:noFill/>
            <a:ln w="12700" cap="flat" cmpd="sng" algn="ctr">
              <a:solidFill>
                <a:srgbClr val="70AD47">
                  <a:lumMod val="75000"/>
                </a:srgbClr>
              </a:solidFill>
              <a:prstDash val="solid"/>
              <a:miter lim="800000"/>
              <a:tailEnd type="arrow"/>
            </a:ln>
            <a:effectLst/>
          </p:spPr>
        </p:cxnSp>
        <p:cxnSp>
          <p:nvCxnSpPr>
            <p:cNvPr id="168" name="Elbow Connector 167"/>
            <p:cNvCxnSpPr/>
            <p:nvPr/>
          </p:nvCxnSpPr>
          <p:spPr>
            <a:xfrm flipH="1" flipV="1">
              <a:off x="4501542" y="3644047"/>
              <a:ext cx="474443" cy="217291"/>
            </a:xfrm>
            <a:prstGeom prst="bentConnector3">
              <a:avLst/>
            </a:prstGeom>
            <a:noFill/>
            <a:ln w="12700" cap="flat" cmpd="sng" algn="ctr">
              <a:solidFill>
                <a:srgbClr val="A5A5A5">
                  <a:lumMod val="75000"/>
                </a:srgbClr>
              </a:solidFill>
              <a:prstDash val="solid"/>
              <a:miter lim="800000"/>
              <a:tailEnd type="arrow"/>
            </a:ln>
            <a:effectLst/>
          </p:spPr>
        </p:cxnSp>
        <p:sp>
          <p:nvSpPr>
            <p:cNvPr id="170" name="TextBox 169"/>
            <p:cNvSpPr txBox="1"/>
            <p:nvPr/>
          </p:nvSpPr>
          <p:spPr>
            <a:xfrm>
              <a:off x="2341913" y="3918112"/>
              <a:ext cx="920004" cy="355442"/>
            </a:xfrm>
            <a:prstGeom prst="rect">
              <a:avLst/>
            </a:prstGeom>
            <a:noFill/>
          </p:spPr>
          <p:txBody>
            <a:bodyPr wrap="none" rtlCol="0">
              <a:spAutoFit/>
            </a:bodyPr>
            <a:lstStyle/>
            <a:p>
              <a:r>
                <a:rPr lang="en-GB" sz="1000" dirty="0">
                  <a:solidFill>
                    <a:prstClr val="black"/>
                  </a:solidFill>
                  <a:latin typeface="Calibri" panose="020F0502020204030204"/>
                </a:rPr>
                <a:t>Cluster F</a:t>
              </a:r>
            </a:p>
          </p:txBody>
        </p:sp>
        <p:sp>
          <p:nvSpPr>
            <p:cNvPr id="171" name="Right Brace 170"/>
            <p:cNvSpPr/>
            <p:nvPr/>
          </p:nvSpPr>
          <p:spPr>
            <a:xfrm flipH="1">
              <a:off x="3155637" y="3885721"/>
              <a:ext cx="102629" cy="358609"/>
            </a:xfrm>
            <a:prstGeom prst="rightBrace">
              <a:avLst/>
            </a:prstGeom>
            <a:noFill/>
            <a:ln w="1270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72" name="Rectangle 171"/>
            <p:cNvSpPr/>
            <p:nvPr/>
          </p:nvSpPr>
          <p:spPr>
            <a:xfrm>
              <a:off x="6268419" y="2127591"/>
              <a:ext cx="263192" cy="131521"/>
            </a:xfrm>
            <a:prstGeom prst="rect">
              <a:avLst/>
            </a:prstGeom>
            <a:solidFill>
              <a:srgbClr val="A5A5A5">
                <a:lumMod val="75000"/>
              </a:srgbClr>
            </a:soli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3" name="Rectangle 172"/>
            <p:cNvSpPr/>
            <p:nvPr/>
          </p:nvSpPr>
          <p:spPr>
            <a:xfrm>
              <a:off x="6604149" y="2127591"/>
              <a:ext cx="263192" cy="131521"/>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4" name="Rectangle 173"/>
            <p:cNvSpPr/>
            <p:nvPr/>
          </p:nvSpPr>
          <p:spPr>
            <a:xfrm>
              <a:off x="6924336" y="2127591"/>
              <a:ext cx="263192" cy="131521"/>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5" name="Rectangle 174"/>
            <p:cNvSpPr/>
            <p:nvPr/>
          </p:nvSpPr>
          <p:spPr>
            <a:xfrm>
              <a:off x="7257495" y="2127591"/>
              <a:ext cx="263192" cy="131521"/>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6" name="Rectangle 175"/>
            <p:cNvSpPr/>
            <p:nvPr/>
          </p:nvSpPr>
          <p:spPr>
            <a:xfrm>
              <a:off x="7579492" y="2137650"/>
              <a:ext cx="76552" cy="121462"/>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7" name="Rectangle 176"/>
            <p:cNvSpPr/>
            <p:nvPr/>
          </p:nvSpPr>
          <p:spPr>
            <a:xfrm>
              <a:off x="7705076" y="2137650"/>
              <a:ext cx="76552" cy="121462"/>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8" name="Rectangle 177"/>
            <p:cNvSpPr/>
            <p:nvPr/>
          </p:nvSpPr>
          <p:spPr>
            <a:xfrm>
              <a:off x="7830662" y="2137650"/>
              <a:ext cx="76552" cy="121462"/>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79" name="Rectangle 178"/>
            <p:cNvSpPr/>
            <p:nvPr/>
          </p:nvSpPr>
          <p:spPr>
            <a:xfrm>
              <a:off x="7956247" y="2137650"/>
              <a:ext cx="76552" cy="121462"/>
            </a:xfrm>
            <a:prstGeom prst="rect">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80" name="Rectangle 179"/>
            <p:cNvSpPr/>
            <p:nvPr/>
          </p:nvSpPr>
          <p:spPr>
            <a:xfrm>
              <a:off x="1218839" y="2208302"/>
              <a:ext cx="263192" cy="131521"/>
            </a:xfrm>
            <a:prstGeom prst="rect">
              <a:avLst/>
            </a:prstGeom>
            <a:solidFill>
              <a:srgbClr val="FFC000">
                <a:lumMod val="60000"/>
                <a:lumOff val="40000"/>
              </a:srgbClr>
            </a:solidFill>
            <a:ln w="6350" cap="flat" cmpd="sng" algn="ctr">
              <a:solidFill>
                <a:srgbClr val="5B9BD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181" name="Elbow Connector 180"/>
            <p:cNvCxnSpPr/>
            <p:nvPr/>
          </p:nvCxnSpPr>
          <p:spPr>
            <a:xfrm>
              <a:off x="5304461" y="2665755"/>
              <a:ext cx="578844" cy="211359"/>
            </a:xfrm>
            <a:prstGeom prst="bentConnector3">
              <a:avLst/>
            </a:prstGeom>
            <a:noFill/>
            <a:ln w="12700" cap="flat" cmpd="sng" algn="ctr">
              <a:solidFill>
                <a:srgbClr val="70AD47">
                  <a:lumMod val="75000"/>
                </a:srgbClr>
              </a:solidFill>
              <a:prstDash val="solid"/>
              <a:miter lim="800000"/>
              <a:tailEnd type="arrow"/>
            </a:ln>
            <a:effectLst/>
          </p:spPr>
        </p:cxnSp>
        <p:cxnSp>
          <p:nvCxnSpPr>
            <p:cNvPr id="182" name="Elbow Connector 181"/>
            <p:cNvCxnSpPr>
              <a:stCxn id="164" idx="2"/>
            </p:cNvCxnSpPr>
            <p:nvPr/>
          </p:nvCxnSpPr>
          <p:spPr>
            <a:xfrm rot="10800000" flipV="1">
              <a:off x="4209834" y="2626979"/>
              <a:ext cx="362093" cy="119073"/>
            </a:xfrm>
            <a:prstGeom prst="bentConnector3">
              <a:avLst/>
            </a:prstGeom>
            <a:noFill/>
            <a:ln w="12700" cap="flat" cmpd="sng" algn="ctr">
              <a:solidFill>
                <a:srgbClr val="70AD47">
                  <a:lumMod val="75000"/>
                </a:srgbClr>
              </a:solidFill>
              <a:prstDash val="solid"/>
              <a:miter lim="800000"/>
              <a:tailEnd type="arrow"/>
            </a:ln>
            <a:effectLst/>
          </p:spPr>
        </p:cxnSp>
        <p:cxnSp>
          <p:nvCxnSpPr>
            <p:cNvPr id="183" name="Elbow Connector 182"/>
            <p:cNvCxnSpPr/>
            <p:nvPr/>
          </p:nvCxnSpPr>
          <p:spPr>
            <a:xfrm rot="10800000">
              <a:off x="4231289" y="2855479"/>
              <a:ext cx="362093" cy="119073"/>
            </a:xfrm>
            <a:prstGeom prst="bentConnector3">
              <a:avLst/>
            </a:prstGeom>
            <a:noFill/>
            <a:ln w="12700" cap="flat" cmpd="sng" algn="ctr">
              <a:solidFill>
                <a:srgbClr val="70AD47">
                  <a:lumMod val="75000"/>
                </a:srgbClr>
              </a:solidFill>
              <a:prstDash val="solid"/>
              <a:miter lim="800000"/>
              <a:tailEnd type="arrow"/>
            </a:ln>
            <a:effectLst/>
          </p:spPr>
        </p:cxnSp>
        <p:cxnSp>
          <p:nvCxnSpPr>
            <p:cNvPr id="184" name="Elbow Connector 183"/>
            <p:cNvCxnSpPr/>
            <p:nvPr/>
          </p:nvCxnSpPr>
          <p:spPr>
            <a:xfrm flipV="1">
              <a:off x="5364185" y="3313016"/>
              <a:ext cx="474443" cy="292961"/>
            </a:xfrm>
            <a:prstGeom prst="bentConnector3">
              <a:avLst/>
            </a:prstGeom>
            <a:noFill/>
            <a:ln w="12700" cap="flat" cmpd="sng" algn="ctr">
              <a:solidFill>
                <a:srgbClr val="70AD47">
                  <a:lumMod val="75000"/>
                </a:srgbClr>
              </a:solidFill>
              <a:prstDash val="solid"/>
              <a:miter lim="800000"/>
              <a:tailEnd type="arrow"/>
            </a:ln>
            <a:effectLst/>
          </p:spPr>
        </p:cxnSp>
        <p:cxnSp>
          <p:nvCxnSpPr>
            <p:cNvPr id="185" name="Elbow Connector 184"/>
            <p:cNvCxnSpPr>
              <a:stCxn id="163" idx="0"/>
            </p:cNvCxnSpPr>
            <p:nvPr/>
          </p:nvCxnSpPr>
          <p:spPr>
            <a:xfrm flipV="1">
              <a:off x="5387408" y="4225225"/>
              <a:ext cx="529404" cy="31281"/>
            </a:xfrm>
            <a:prstGeom prst="bentConnector3">
              <a:avLst>
                <a:gd name="adj1" fmla="val 50000"/>
              </a:avLst>
            </a:prstGeom>
            <a:noFill/>
            <a:ln w="12700" cap="flat" cmpd="sng" algn="ctr">
              <a:solidFill>
                <a:srgbClr val="A5A5A5">
                  <a:lumMod val="75000"/>
                </a:srgbClr>
              </a:solidFill>
              <a:prstDash val="solid"/>
              <a:miter lim="800000"/>
              <a:tailEnd type="arrow"/>
            </a:ln>
            <a:effectLst/>
          </p:spPr>
        </p:cxnSp>
        <p:cxnSp>
          <p:nvCxnSpPr>
            <p:cNvPr id="186" name="Elbow Connector 185"/>
            <p:cNvCxnSpPr/>
            <p:nvPr/>
          </p:nvCxnSpPr>
          <p:spPr>
            <a:xfrm flipV="1">
              <a:off x="5282123" y="2573355"/>
              <a:ext cx="701709" cy="126813"/>
            </a:xfrm>
            <a:prstGeom prst="bentConnector3">
              <a:avLst/>
            </a:prstGeom>
            <a:noFill/>
            <a:ln w="12700" cap="flat" cmpd="sng" algn="ctr">
              <a:solidFill>
                <a:srgbClr val="A5A5A5">
                  <a:lumMod val="75000"/>
                </a:srgbClr>
              </a:solidFill>
              <a:prstDash val="solid"/>
              <a:miter lim="800000"/>
              <a:tailEnd type="arrow"/>
            </a:ln>
            <a:effectLst/>
          </p:spPr>
        </p:cxnSp>
        <p:sp>
          <p:nvSpPr>
            <p:cNvPr id="187" name="Oval 186"/>
            <p:cNvSpPr/>
            <p:nvPr/>
          </p:nvSpPr>
          <p:spPr>
            <a:xfrm>
              <a:off x="4137943" y="2599279"/>
              <a:ext cx="285958" cy="27937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sz="1000" b="1" kern="0" dirty="0">
                  <a:solidFill>
                    <a:prstClr val="white"/>
                  </a:solidFill>
                  <a:latin typeface="Calibri"/>
                </a:rPr>
                <a:t>1</a:t>
              </a:r>
            </a:p>
          </p:txBody>
        </p:sp>
        <p:cxnSp>
          <p:nvCxnSpPr>
            <p:cNvPr id="188" name="Straight Connector 187"/>
            <p:cNvCxnSpPr/>
            <p:nvPr/>
          </p:nvCxnSpPr>
          <p:spPr>
            <a:xfrm flipV="1">
              <a:off x="1506771" y="2165405"/>
              <a:ext cx="4580787" cy="26737"/>
            </a:xfrm>
            <a:prstGeom prst="line">
              <a:avLst/>
            </a:prstGeom>
            <a:noFill/>
            <a:ln w="76200" cap="flat" cmpd="sng" algn="ctr">
              <a:solidFill>
                <a:srgbClr val="5B9BD5"/>
              </a:solidFill>
              <a:prstDash val="solid"/>
              <a:miter lim="800000"/>
            </a:ln>
            <a:effectLst/>
          </p:spPr>
        </p:cxnSp>
        <p:sp>
          <p:nvSpPr>
            <p:cNvPr id="189" name="Oval 188"/>
            <p:cNvSpPr/>
            <p:nvPr/>
          </p:nvSpPr>
          <p:spPr>
            <a:xfrm>
              <a:off x="5434253" y="2640001"/>
              <a:ext cx="285958" cy="27937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sz="1000" b="1" kern="0" dirty="0">
                  <a:solidFill>
                    <a:prstClr val="white"/>
                  </a:solidFill>
                  <a:latin typeface="Calibri"/>
                </a:rPr>
                <a:t>2</a:t>
              </a:r>
            </a:p>
          </p:txBody>
        </p:sp>
        <p:sp>
          <p:nvSpPr>
            <p:cNvPr id="190" name="Oval 189"/>
            <p:cNvSpPr/>
            <p:nvPr/>
          </p:nvSpPr>
          <p:spPr>
            <a:xfrm>
              <a:off x="5502867" y="3963040"/>
              <a:ext cx="285958" cy="27937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sz="1000" b="1" kern="0" dirty="0">
                  <a:solidFill>
                    <a:prstClr val="white"/>
                  </a:solidFill>
                  <a:latin typeface="Calibri"/>
                </a:rPr>
                <a:t>3</a:t>
              </a:r>
            </a:p>
          </p:txBody>
        </p:sp>
        <p:sp>
          <p:nvSpPr>
            <p:cNvPr id="191" name="Oval 190"/>
            <p:cNvSpPr/>
            <p:nvPr/>
          </p:nvSpPr>
          <p:spPr>
            <a:xfrm>
              <a:off x="3755361" y="1806000"/>
              <a:ext cx="312814" cy="288137"/>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sz="1000" b="1" kern="0" dirty="0">
                  <a:solidFill>
                    <a:prstClr val="white"/>
                  </a:solidFill>
                  <a:latin typeface="Calibri"/>
                </a:rPr>
                <a:t>4</a:t>
              </a:r>
            </a:p>
          </p:txBody>
        </p:sp>
        <p:sp>
          <p:nvSpPr>
            <p:cNvPr id="192" name="Oval 191"/>
            <p:cNvSpPr/>
            <p:nvPr/>
          </p:nvSpPr>
          <p:spPr>
            <a:xfrm>
              <a:off x="4576443" y="1794219"/>
              <a:ext cx="312814" cy="288137"/>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457200"/>
              <a:r>
                <a:rPr lang="en-GB" sz="1000" b="1" kern="0" dirty="0">
                  <a:solidFill>
                    <a:prstClr val="white"/>
                  </a:solidFill>
                  <a:latin typeface="Calibri"/>
                </a:rPr>
                <a:t>5</a:t>
              </a:r>
            </a:p>
          </p:txBody>
        </p:sp>
        <p:sp>
          <p:nvSpPr>
            <p:cNvPr id="102" name="TextBox 101"/>
            <p:cNvSpPr txBox="1"/>
            <p:nvPr/>
          </p:nvSpPr>
          <p:spPr>
            <a:xfrm>
              <a:off x="4878580" y="1791661"/>
              <a:ext cx="820906" cy="355442"/>
            </a:xfrm>
            <a:prstGeom prst="rect">
              <a:avLst/>
            </a:prstGeom>
            <a:noFill/>
          </p:spPr>
          <p:txBody>
            <a:bodyPr wrap="none" rtlCol="0">
              <a:spAutoFit/>
            </a:bodyPr>
            <a:lstStyle/>
            <a:p>
              <a:r>
                <a:rPr lang="en-US" sz="1000" dirty="0" smtClean="0">
                  <a:solidFill>
                    <a:prstClr val="black"/>
                  </a:solidFill>
                  <a:latin typeface="Calibri" panose="020F0502020204030204"/>
                </a:rPr>
                <a:t>STRING</a:t>
              </a:r>
              <a:endParaRPr lang="en-US" sz="1000" dirty="0">
                <a:solidFill>
                  <a:prstClr val="black"/>
                </a:solidFill>
                <a:latin typeface="Calibri" panose="020F0502020204030204"/>
              </a:endParaRPr>
            </a:p>
          </p:txBody>
        </p:sp>
      </p:grpSp>
      <p:sp>
        <p:nvSpPr>
          <p:cNvPr id="104" name="Rectangle 103"/>
          <p:cNvSpPr/>
          <p:nvPr/>
        </p:nvSpPr>
        <p:spPr>
          <a:xfrm>
            <a:off x="8165718" y="552255"/>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EYETS 2016</a:t>
            </a:r>
            <a:endParaRPr lang="en-GB" sz="1200" b="1" kern="0" dirty="0">
              <a:solidFill>
                <a:schemeClr val="tx2">
                  <a:lumMod val="40000"/>
                  <a:lumOff val="60000"/>
                </a:schemeClr>
              </a:solidFill>
              <a:latin typeface="Calibri"/>
            </a:endParaRPr>
          </a:p>
        </p:txBody>
      </p:sp>
      <p:sp>
        <p:nvSpPr>
          <p:cNvPr id="105" name="Rectangle 104"/>
          <p:cNvSpPr/>
          <p:nvPr/>
        </p:nvSpPr>
        <p:spPr>
          <a:xfrm>
            <a:off x="8165718" y="8058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2017</a:t>
            </a:r>
            <a:endParaRPr lang="en-GB" sz="1200" b="1" kern="0" dirty="0">
              <a:solidFill>
                <a:schemeClr val="tx2">
                  <a:lumMod val="40000"/>
                  <a:lumOff val="60000"/>
                </a:schemeClr>
              </a:solidFill>
              <a:latin typeface="Calibri"/>
            </a:endParaRPr>
          </a:p>
        </p:txBody>
      </p:sp>
      <p:sp>
        <p:nvSpPr>
          <p:cNvPr id="106" name="Oval 105"/>
          <p:cNvSpPr/>
          <p:nvPr/>
        </p:nvSpPr>
        <p:spPr>
          <a:xfrm>
            <a:off x="7960660" y="571156"/>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2</a:t>
            </a:r>
            <a:endParaRPr lang="en-GB" b="1" kern="0" dirty="0">
              <a:solidFill>
                <a:prstClr val="white"/>
              </a:solidFill>
              <a:latin typeface="Calibri"/>
            </a:endParaRPr>
          </a:p>
        </p:txBody>
      </p:sp>
      <p:sp>
        <p:nvSpPr>
          <p:cNvPr id="107" name="Oval 106"/>
          <p:cNvSpPr/>
          <p:nvPr/>
        </p:nvSpPr>
        <p:spPr>
          <a:xfrm>
            <a:off x="7960660" y="82372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3</a:t>
            </a:r>
            <a:endParaRPr lang="en-GB" b="1" kern="0" dirty="0">
              <a:solidFill>
                <a:prstClr val="white"/>
              </a:solidFill>
              <a:latin typeface="Calibri"/>
            </a:endParaRPr>
          </a:p>
        </p:txBody>
      </p:sp>
      <p:sp>
        <p:nvSpPr>
          <p:cNvPr id="108" name="Rectangle 107"/>
          <p:cNvSpPr/>
          <p:nvPr/>
        </p:nvSpPr>
        <p:spPr>
          <a:xfrm>
            <a:off x="8165718" y="1061487"/>
            <a:ext cx="91722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LS2</a:t>
            </a:r>
            <a:endParaRPr lang="en-GB" sz="1200" b="1" kern="0" dirty="0">
              <a:solidFill>
                <a:schemeClr val="tx2">
                  <a:lumMod val="40000"/>
                  <a:lumOff val="60000"/>
                </a:schemeClr>
              </a:solidFill>
              <a:latin typeface="Calibri"/>
            </a:endParaRPr>
          </a:p>
        </p:txBody>
      </p:sp>
      <p:sp>
        <p:nvSpPr>
          <p:cNvPr id="109" name="Oval 108"/>
          <p:cNvSpPr/>
          <p:nvPr/>
        </p:nvSpPr>
        <p:spPr>
          <a:xfrm>
            <a:off x="7960660" y="1085162"/>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4</a:t>
            </a:r>
            <a:endParaRPr lang="en-GB" b="1" kern="0" dirty="0">
              <a:solidFill>
                <a:prstClr val="white"/>
              </a:solidFill>
              <a:latin typeface="Calibri"/>
            </a:endParaRPr>
          </a:p>
        </p:txBody>
      </p:sp>
      <p:sp>
        <p:nvSpPr>
          <p:cNvPr id="110" name="Rectangle 109"/>
          <p:cNvSpPr/>
          <p:nvPr/>
        </p:nvSpPr>
        <p:spPr>
          <a:xfrm>
            <a:off x="8165718" y="298623"/>
            <a:ext cx="833967"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a:solidFill>
                  <a:schemeClr val="tx2">
                    <a:lumMod val="40000"/>
                    <a:lumOff val="60000"/>
                  </a:schemeClr>
                </a:solidFill>
                <a:latin typeface="Calibri"/>
              </a:rPr>
              <a:t>YETS 2015</a:t>
            </a:r>
            <a:endParaRPr lang="en-GB" sz="1200" b="1" kern="0" dirty="0">
              <a:solidFill>
                <a:schemeClr val="tx2">
                  <a:lumMod val="40000"/>
                  <a:lumOff val="60000"/>
                </a:schemeClr>
              </a:solidFill>
              <a:latin typeface="Calibri"/>
            </a:endParaRPr>
          </a:p>
        </p:txBody>
      </p:sp>
      <p:sp>
        <p:nvSpPr>
          <p:cNvPr id="111" name="Oval 110"/>
          <p:cNvSpPr/>
          <p:nvPr/>
        </p:nvSpPr>
        <p:spPr>
          <a:xfrm>
            <a:off x="7960660" y="318590"/>
            <a:ext cx="237066" cy="237066"/>
          </a:xfrm>
          <a:prstGeom prst="ellipse">
            <a:avLst/>
          </a:prstGeom>
          <a:gradFill rotWithShape="1">
            <a:gsLst>
              <a:gs pos="0">
                <a:sysClr val="windowText" lastClr="000000">
                  <a:tint val="100000"/>
                  <a:shade val="100000"/>
                  <a:satMod val="130000"/>
                </a:sysClr>
              </a:gs>
              <a:gs pos="100000">
                <a:sysClr val="windowText" lastClr="000000">
                  <a:tint val="50000"/>
                  <a:shade val="100000"/>
                  <a:satMod val="350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rtlCol="0" anchor="ctr"/>
          <a:lstStyle/>
          <a:p>
            <a:pPr algn="ctr" defTabSz="457200"/>
            <a:r>
              <a:rPr lang="en-US" b="1" kern="0" dirty="0">
                <a:solidFill>
                  <a:prstClr val="white"/>
                </a:solidFill>
                <a:latin typeface="Calibri"/>
              </a:rPr>
              <a:t>1</a:t>
            </a:r>
            <a:endParaRPr lang="en-GB" b="1" kern="0" dirty="0">
              <a:solidFill>
                <a:prstClr val="white"/>
              </a:solidFill>
              <a:latin typeface="Calibri"/>
            </a:endParaRPr>
          </a:p>
        </p:txBody>
      </p:sp>
      <p:sp>
        <p:nvSpPr>
          <p:cNvPr id="112" name="Rectangle 111"/>
          <p:cNvSpPr/>
          <p:nvPr/>
        </p:nvSpPr>
        <p:spPr>
          <a:xfrm>
            <a:off x="8165258" y="39573"/>
            <a:ext cx="1071732" cy="276999"/>
          </a:xfrm>
          <a:prstGeom prst="rect">
            <a:avLst/>
          </a:prstGeom>
          <a:noFill/>
          <a:ln w="25400" cap="flat" cmpd="sng" algn="ctr">
            <a:noFill/>
            <a:prstDash val="solid"/>
          </a:ln>
          <a:effectLst>
            <a:outerShdw blurRad="63500" sx="102000" sy="102000" algn="ctr" rotWithShape="0">
              <a:prstClr val="black">
                <a:alpha val="40000"/>
              </a:prstClr>
            </a:outerShdw>
          </a:effectLst>
        </p:spPr>
        <p:txBody>
          <a:bodyPr wrap="square" rtlCol="0" anchor="ctr">
            <a:spAutoFit/>
          </a:bodyPr>
          <a:lstStyle/>
          <a:p>
            <a:pPr defTabSz="457200"/>
            <a:r>
              <a:rPr lang="en-US" sz="1200" b="1" kern="0" dirty="0" smtClean="0">
                <a:solidFill>
                  <a:srgbClr val="FFC000"/>
                </a:solidFill>
                <a:latin typeface="Calibri"/>
              </a:rPr>
              <a:t>independent</a:t>
            </a:r>
            <a:endParaRPr lang="en-GB" sz="1200" b="1" kern="0" dirty="0">
              <a:solidFill>
                <a:srgbClr val="FFC000"/>
              </a:solidFill>
              <a:latin typeface="Calibri"/>
            </a:endParaRPr>
          </a:p>
        </p:txBody>
      </p:sp>
      <p:sp>
        <p:nvSpPr>
          <p:cNvPr id="113" name="Oval 112"/>
          <p:cNvSpPr/>
          <p:nvPr/>
        </p:nvSpPr>
        <p:spPr>
          <a:xfrm>
            <a:off x="7956923" y="53274"/>
            <a:ext cx="237066" cy="237066"/>
          </a:xfrm>
          <a:prstGeom prst="ellipse">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1" i="0" u="none" strike="noStrike" kern="0" cap="none" spc="0" normalizeH="0" baseline="0" noProof="0" dirty="0" smtClean="0">
              <a:ln>
                <a:noFill/>
              </a:ln>
              <a:solidFill>
                <a:prstClr val="white"/>
              </a:solidFill>
              <a:effectLst/>
              <a:uLnTx/>
              <a:uFillTx/>
              <a:latin typeface="Calibri"/>
              <a:ea typeface="+mn-ea"/>
              <a:cs typeface="+mn-cs"/>
            </a:endParaRPr>
          </a:p>
        </p:txBody>
      </p:sp>
      <p:sp>
        <p:nvSpPr>
          <p:cNvPr id="5" name="Rectangle 4"/>
          <p:cNvSpPr/>
          <p:nvPr/>
        </p:nvSpPr>
        <p:spPr>
          <a:xfrm rot="19995247">
            <a:off x="322046" y="1437761"/>
            <a:ext cx="2060743" cy="457169"/>
          </a:xfrm>
          <a:prstGeom prst="rect">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Under discussions</a:t>
            </a:r>
            <a:endParaRPr lang="en-GB" dirty="0"/>
          </a:p>
        </p:txBody>
      </p:sp>
    </p:spTree>
    <p:extLst>
      <p:ext uri="{BB962C8B-B14F-4D97-AF65-F5344CB8AC3E}">
        <p14:creationId xmlns:p14="http://schemas.microsoft.com/office/powerpoint/2010/main" val="16204231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3682</TotalTime>
  <Words>2170</Words>
  <Application>Microsoft Office PowerPoint</Application>
  <PresentationFormat>On-screen Show (4:3)</PresentationFormat>
  <Paragraphs>540</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CERN_ENdept_Presentation_ArialFont copy</vt:lpstr>
      <vt:lpstr>TE-EPC Activities during LS2</vt:lpstr>
      <vt:lpstr>Contents</vt:lpstr>
      <vt:lpstr>PowerPoint Presentation</vt:lpstr>
      <vt:lpstr>Master schedule up to LS2 </vt:lpstr>
      <vt:lpstr>PowerPoint Presentation</vt:lpstr>
      <vt:lpstr>LIU project  LINAC4, PS Booster, PS machine and TT2 </vt:lpstr>
      <vt:lpstr>LIU SPS project / AWAKE project activities SPS machine</vt:lpstr>
      <vt:lpstr>LHC project </vt:lpstr>
      <vt:lpstr>HL-LHC project SM18 Test Bench Upgrade</vt:lpstr>
      <vt:lpstr>S-FRS Project </vt:lpstr>
      <vt:lpstr>ELENA Without Electron Cooler</vt:lpstr>
      <vt:lpstr>PowerPoint Presentation</vt:lpstr>
      <vt:lpstr>Consolidation project RF </vt:lpstr>
      <vt:lpstr>Consolidation project Electrical Power Quality</vt:lpstr>
      <vt:lpstr>Consolidation project Under approval</vt:lpstr>
      <vt:lpstr>Consolidation project Under approval</vt:lpstr>
      <vt:lpstr>PowerPoint Presentation</vt:lpstr>
      <vt:lpstr>Maintenance Activities Preventive Maintenance</vt:lpstr>
      <vt:lpstr>PowerPoint Presentation</vt:lpstr>
      <vt:lpstr>Resources availability Versus Activities</vt:lpstr>
      <vt:lpstr>Resources availability Versus Planning</vt:lpstr>
      <vt:lpstr>Resources organization Versus Planning &amp; Activities</vt:lpstr>
      <vt:lpstr>Logistics Storage</vt:lpstr>
      <vt:lpstr> Interface / Interference  </vt:lpstr>
      <vt:lpstr>Interface  Definition / Database</vt:lpstr>
      <vt:lpstr>Conclusions </vt:lpstr>
      <vt:lpstr>PowerPoint Presentation</vt:lpstr>
      <vt:lpstr>PowerPoint Presentation</vt:lpstr>
      <vt:lpstr>HL-LHC project LS2 Work Packages</vt:lpstr>
      <vt:lpstr>LHC project CMS </vt:lpstr>
      <vt:lpstr>Others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Valerie Montabonnet</cp:lastModifiedBy>
  <cp:revision>323</cp:revision>
  <dcterms:created xsi:type="dcterms:W3CDTF">2014-04-09T15:49:20Z</dcterms:created>
  <dcterms:modified xsi:type="dcterms:W3CDTF">2015-09-29T20:51:15Z</dcterms:modified>
</cp:coreProperties>
</file>