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56" r:id="rId2"/>
    <p:sldId id="258" r:id="rId3"/>
    <p:sldId id="264" r:id="rId4"/>
    <p:sldId id="261" r:id="rId5"/>
    <p:sldId id="265" r:id="rId6"/>
    <p:sldId id="263" r:id="rId7"/>
    <p:sldId id="262" r:id="rId8"/>
    <p:sldId id="266" r:id="rId9"/>
    <p:sldId id="267" r:id="rId10"/>
    <p:sldId id="269" r:id="rId11"/>
    <p:sldId id="268" r:id="rId12"/>
    <p:sldId id="25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5197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3" d="100"/>
          <a:sy n="103" d="100"/>
        </p:scale>
        <p:origin x="1170" y="96"/>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D2FAC70-F179-194B-9BAC-2E429596CD40}" type="datetimeFigureOut">
              <a:rPr lang="en-US" smtClean="0"/>
              <a:t>9/28/2015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E2C4154-7735-D342-82C6-591FC3C651C8}" type="slidenum">
              <a:rPr lang="en-GB" smtClean="0"/>
              <a:t>‹#›</a:t>
            </a:fld>
            <a:endParaRPr lang="en-GB"/>
          </a:p>
        </p:txBody>
      </p:sp>
    </p:spTree>
    <p:extLst>
      <p:ext uri="{BB962C8B-B14F-4D97-AF65-F5344CB8AC3E}">
        <p14:creationId xmlns:p14="http://schemas.microsoft.com/office/powerpoint/2010/main" val="4162654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30F758-DFBF-5B42-97CC-F2A9407354EB}" type="datetimeFigureOut">
              <a:rPr lang="en-US" smtClean="0"/>
              <a:t>9/28/2015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E29D72-7882-1E48-BB17-3EA96D8F7ADE}" type="slidenum">
              <a:rPr lang="en-GB" smtClean="0"/>
              <a:t>‹#›</a:t>
            </a:fld>
            <a:endParaRPr lang="en-GB"/>
          </a:p>
        </p:txBody>
      </p:sp>
    </p:spTree>
    <p:extLst>
      <p:ext uri="{BB962C8B-B14F-4D97-AF65-F5344CB8AC3E}">
        <p14:creationId xmlns:p14="http://schemas.microsoft.com/office/powerpoint/2010/main" val="327813346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6" name="Picture 5" descr="2015-09-14_CERN_LS2Days h25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17475" y="5616056"/>
            <a:ext cx="4300872" cy="899190"/>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sp>
        <p:nvSpPr>
          <p:cNvPr id="7" name="Rectangle 6"/>
          <p:cNvSpPr/>
          <p:nvPr userDrawn="1"/>
        </p:nvSpPr>
        <p:spPr>
          <a:xfrm>
            <a:off x="6171504" y="6326591"/>
            <a:ext cx="2537323" cy="276999"/>
          </a:xfrm>
          <a:prstGeom prst="rect">
            <a:avLst/>
          </a:prstGeom>
        </p:spPr>
        <p:txBody>
          <a:bodyPr wrap="none">
            <a:spAutoFit/>
          </a:bodyPr>
          <a:lstStyle/>
          <a:p>
            <a:r>
              <a:rPr lang="en-GB" sz="1200" dirty="0" smtClean="0">
                <a:solidFill>
                  <a:srgbClr val="5197CC"/>
                </a:solidFill>
              </a:rPr>
              <a:t>http://</a:t>
            </a:r>
            <a:r>
              <a:rPr lang="en-GB" sz="1200" dirty="0" err="1" smtClean="0">
                <a:solidFill>
                  <a:srgbClr val="5197CC"/>
                </a:solidFill>
              </a:rPr>
              <a:t>indico.cern.ch</a:t>
            </a:r>
            <a:r>
              <a:rPr lang="en-GB" sz="1200" dirty="0" smtClean="0">
                <a:solidFill>
                  <a:srgbClr val="5197CC"/>
                </a:solidFill>
              </a:rPr>
              <a:t>/event/436424/</a:t>
            </a:r>
            <a:endParaRPr lang="en-GB" sz="1200" dirty="0">
              <a:solidFill>
                <a:srgbClr val="5197CC"/>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smtClean="0"/>
              <a:t>Author DPT-GRP</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smtClean="0"/>
              <a:t>Author DPT-GRP</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smtClean="0"/>
              <a:t>Author DPT-GRP</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Author DPT-GRP</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x-none" smtClean="0"/>
              <a:t>Click to edit Master text styles</a:t>
            </a:r>
          </a:p>
        </p:txBody>
      </p:sp>
      <p:pic>
        <p:nvPicPr>
          <p:cNvPr id="2" name="Picture 1" descr="2015-09-14_CERN_LS2Days h25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413000" y="2971800"/>
            <a:ext cx="4300872" cy="899190"/>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2274956" y="6356350"/>
            <a:ext cx="5681967"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smtClean="0"/>
              <a:t>Author DPT-GRP</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pic>
        <p:nvPicPr>
          <p:cNvPr id="2" name="Picture 1" descr="2015-09-14_CERN_LS2Days h10 300dpi.png"/>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462675" y="6354981"/>
            <a:ext cx="1722177" cy="359676"/>
          </a:xfrm>
          <a:prstGeom prst="rect">
            <a:avLst/>
          </a:prstGeom>
        </p:spPr>
      </p:pic>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timing>
    <p:tnLst>
      <p:par>
        <p:cTn id="1" dur="indefinite" restart="never" nodeType="tmRoot"/>
      </p:par>
    </p:tnLst>
  </p:timing>
  <p:hf hdr="0" dt="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Transport and Handling in LS2</a:t>
            </a:r>
            <a:endParaRPr lang="en-US" dirty="0">
              <a:solidFill>
                <a:srgbClr val="FFFF00"/>
              </a:solidFill>
            </a:endParaRPr>
          </a:p>
        </p:txBody>
      </p:sp>
      <p:sp>
        <p:nvSpPr>
          <p:cNvPr id="3" name="Text Placeholder 2"/>
          <p:cNvSpPr>
            <a:spLocks noGrp="1"/>
          </p:cNvSpPr>
          <p:nvPr>
            <p:ph type="body" idx="1"/>
          </p:nvPr>
        </p:nvSpPr>
        <p:spPr/>
        <p:txBody>
          <a:bodyPr/>
          <a:lstStyle/>
          <a:p>
            <a:r>
              <a:rPr lang="en-US" dirty="0" smtClean="0">
                <a:solidFill>
                  <a:srgbClr val="FFFF00"/>
                </a:solidFill>
              </a:rPr>
              <a:t>Caterina Bertone EN-HE</a:t>
            </a:r>
            <a:endParaRPr lang="en-US" dirty="0">
              <a:solidFill>
                <a:srgbClr val="FFFF00"/>
              </a:solidFill>
            </a:endParaRPr>
          </a:p>
        </p:txBody>
      </p:sp>
    </p:spTree>
    <p:extLst>
      <p:ext uri="{BB962C8B-B14F-4D97-AF65-F5344CB8AC3E}">
        <p14:creationId xmlns:p14="http://schemas.microsoft.com/office/powerpoint/2010/main" val="3718285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Footer Placeholder 2"/>
          <p:cNvSpPr>
            <a:spLocks noGrp="1"/>
          </p:cNvSpPr>
          <p:nvPr>
            <p:ph type="ftr" sz="quarter" idx="11"/>
          </p:nvPr>
        </p:nvSpPr>
        <p:spPr/>
        <p:txBody>
          <a:bodyPr/>
          <a:lstStyle/>
          <a:p>
            <a:r>
              <a:rPr lang="en-US" dirty="0"/>
              <a:t>Caterina Bertone EN-HE</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a:p>
        </p:txBody>
      </p:sp>
      <p:sp>
        <p:nvSpPr>
          <p:cNvPr id="5" name="Content Placeholder 4"/>
          <p:cNvSpPr>
            <a:spLocks noGrp="1"/>
          </p:cNvSpPr>
          <p:nvPr>
            <p:ph sz="quarter" idx="13"/>
          </p:nvPr>
        </p:nvSpPr>
        <p:spPr/>
        <p:txBody>
          <a:bodyPr>
            <a:normAutofit fontScale="77500" lnSpcReduction="20000"/>
          </a:bodyPr>
          <a:lstStyle/>
          <a:p>
            <a:r>
              <a:rPr lang="en-GB" dirty="0" smtClean="0"/>
              <a:t>For the time being no showstopper has been identified</a:t>
            </a:r>
          </a:p>
          <a:p>
            <a:r>
              <a:rPr lang="en-GB" dirty="0" smtClean="0"/>
              <a:t>No ‘big machines’ to be developed from now to LS2 (MAFI-like)</a:t>
            </a:r>
          </a:p>
          <a:p>
            <a:r>
              <a:rPr lang="en-GB" dirty="0" smtClean="0"/>
              <a:t>Some simplified machine will be needed (for crabs in SPS, TAN </a:t>
            </a:r>
            <a:r>
              <a:rPr lang="en-GB" dirty="0" err="1" smtClean="0"/>
              <a:t>etc</a:t>
            </a:r>
            <a:r>
              <a:rPr lang="en-GB" dirty="0" smtClean="0"/>
              <a:t>) but short design </a:t>
            </a:r>
            <a:r>
              <a:rPr lang="en-GB" dirty="0" smtClean="0"/>
              <a:t>and procurement time (1 year at most)</a:t>
            </a:r>
            <a:endParaRPr lang="en-GB" dirty="0" smtClean="0"/>
          </a:p>
          <a:p>
            <a:r>
              <a:rPr lang="en-GB" dirty="0" smtClean="0"/>
              <a:t>If the coating of the triplet in LHC would need the extraction of the magnets (even only transfer to transport zone), the compatibility between the actual handling procedures (long presence of operators in situ) and the prompt dose has to </a:t>
            </a:r>
            <a:r>
              <a:rPr lang="en-GB" dirty="0"/>
              <a:t>be </a:t>
            </a:r>
            <a:r>
              <a:rPr lang="en-GB" dirty="0" smtClean="0"/>
              <a:t>assessed: could induce the need of </a:t>
            </a:r>
            <a:r>
              <a:rPr lang="en-GB" dirty="0" smtClean="0"/>
              <a:t>optimisation or modification of existing machines</a:t>
            </a:r>
            <a:endParaRPr lang="en-GB" dirty="0" smtClean="0"/>
          </a:p>
          <a:p>
            <a:r>
              <a:rPr lang="en-GB" dirty="0" smtClean="0"/>
              <a:t>BUT… all of our recent and old machines will be used full time: </a:t>
            </a:r>
            <a:r>
              <a:rPr lang="en-GB" dirty="0" smtClean="0">
                <a:solidFill>
                  <a:srgbClr val="FF0000"/>
                </a:solidFill>
              </a:rPr>
              <a:t>big consolidation to be foreseen and buy extra of some of them (especially for SPS)!</a:t>
            </a:r>
          </a:p>
        </p:txBody>
      </p:sp>
    </p:spTree>
    <p:extLst>
      <p:ext uri="{BB962C8B-B14F-4D97-AF65-F5344CB8AC3E}">
        <p14:creationId xmlns:p14="http://schemas.microsoft.com/office/powerpoint/2010/main" val="519095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EN-HE projects</a:t>
            </a:r>
            <a:endParaRPr lang="en-GB" dirty="0"/>
          </a:p>
        </p:txBody>
      </p:sp>
      <p:sp>
        <p:nvSpPr>
          <p:cNvPr id="3" name="Footer Placeholder 2"/>
          <p:cNvSpPr>
            <a:spLocks noGrp="1"/>
          </p:cNvSpPr>
          <p:nvPr>
            <p:ph type="ftr" sz="quarter" idx="11"/>
          </p:nvPr>
        </p:nvSpPr>
        <p:spPr/>
        <p:txBody>
          <a:bodyPr/>
          <a:lstStyle/>
          <a:p>
            <a:r>
              <a:rPr lang="en-US" dirty="0"/>
              <a:t>Caterina Bertone EN-HE</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a:p>
        </p:txBody>
      </p:sp>
      <p:sp>
        <p:nvSpPr>
          <p:cNvPr id="5" name="Content Placeholder 4"/>
          <p:cNvSpPr>
            <a:spLocks noGrp="1"/>
          </p:cNvSpPr>
          <p:nvPr>
            <p:ph sz="quarter" idx="13"/>
          </p:nvPr>
        </p:nvSpPr>
        <p:spPr>
          <a:xfrm>
            <a:off x="295831" y="783769"/>
            <a:ext cx="4266838" cy="5415384"/>
          </a:xfrm>
        </p:spPr>
        <p:txBody>
          <a:bodyPr>
            <a:noAutofit/>
          </a:bodyPr>
          <a:lstStyle/>
          <a:p>
            <a:r>
              <a:rPr lang="en-GB" sz="1800" dirty="0" smtClean="0"/>
              <a:t>And, for those that are interested in EN-HE own projects: </a:t>
            </a:r>
          </a:p>
          <a:p>
            <a:pPr lvl="1"/>
            <a:r>
              <a:rPr lang="en-GB" sz="1400" dirty="0" smtClean="0"/>
              <a:t>Replacement of 12 LEP lifts before and during LS2,</a:t>
            </a:r>
          </a:p>
          <a:p>
            <a:pPr lvl="1"/>
            <a:r>
              <a:rPr lang="en-GB" sz="1400" dirty="0" smtClean="0"/>
              <a:t>2 new lifts for HI LUMI (depending on planning),</a:t>
            </a:r>
          </a:p>
          <a:p>
            <a:pPr lvl="1"/>
            <a:r>
              <a:rPr lang="en-GB" sz="1400" dirty="0" smtClean="0"/>
              <a:t>BA3 + 3 BAs lifts else, the most useful for LS2,</a:t>
            </a:r>
          </a:p>
          <a:p>
            <a:pPr lvl="1"/>
            <a:r>
              <a:rPr lang="en-GB" sz="1400" dirty="0" smtClean="0"/>
              <a:t>Consolidation </a:t>
            </a:r>
            <a:r>
              <a:rPr lang="en-GB" sz="1400" dirty="0" smtClean="0"/>
              <a:t>and replacement of </a:t>
            </a:r>
            <a:r>
              <a:rPr lang="en-GB" sz="1400" smtClean="0"/>
              <a:t>all </a:t>
            </a:r>
            <a:r>
              <a:rPr lang="en-GB" sz="1400" smtClean="0"/>
              <a:t>strategic cranes </a:t>
            </a:r>
            <a:r>
              <a:rPr lang="en-GB" sz="1400" dirty="0" smtClean="0"/>
              <a:t>before </a:t>
            </a:r>
            <a:r>
              <a:rPr lang="en-GB" sz="1400" dirty="0" smtClean="0"/>
              <a:t>LS2 (SM18, EHN1, PSB, BB5, </a:t>
            </a:r>
            <a:r>
              <a:rPr lang="en-GB" sz="1400" dirty="0" smtClean="0"/>
              <a:t>SX8, </a:t>
            </a:r>
            <a:r>
              <a:rPr lang="en-GB" sz="1400" dirty="0" smtClean="0"/>
              <a:t>7 BAs, BA80, ECA4,  b. 911, ECX5, EHN2, HIE-ISOLDE, AD),</a:t>
            </a:r>
          </a:p>
          <a:p>
            <a:pPr lvl="1"/>
            <a:r>
              <a:rPr lang="en-GB" sz="1400" dirty="0" smtClean="0"/>
              <a:t>Consolidation of all transport machines to be ready for </a:t>
            </a:r>
            <a:r>
              <a:rPr lang="en-GB" sz="1400" dirty="0" smtClean="0"/>
              <a:t>LS2</a:t>
            </a:r>
            <a:r>
              <a:rPr lang="en-GB" sz="1400" dirty="0" smtClean="0"/>
              <a:t>.</a:t>
            </a:r>
          </a:p>
          <a:p>
            <a:pPr lvl="1"/>
            <a:r>
              <a:rPr lang="en-GB" sz="1400" dirty="0" smtClean="0"/>
              <a:t>If logistics storages will be needed on top of SPS shafts, an extra mobile crane (~100t) would be needed: </a:t>
            </a:r>
            <a:r>
              <a:rPr lang="en-GB" sz="1400" dirty="0" err="1" smtClean="0"/>
              <a:t>tbv</a:t>
            </a:r>
            <a:endParaRPr lang="en-GB" sz="1400" dirty="0" smtClean="0"/>
          </a:p>
          <a:p>
            <a:pPr marL="0" indent="0">
              <a:buNone/>
            </a:pPr>
            <a:r>
              <a:rPr lang="en-GB" sz="2000" dirty="0" smtClean="0"/>
              <a:t>These</a:t>
            </a:r>
            <a:r>
              <a:rPr lang="en-GB" sz="2000" dirty="0" smtClean="0"/>
              <a:t>, as the projects of each group, should be taken into account in the planning</a:t>
            </a: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56303" y="462915"/>
            <a:ext cx="4389120" cy="5852160"/>
          </a:xfrm>
          <a:prstGeom prst="rect">
            <a:avLst/>
          </a:prstGeom>
        </p:spPr>
      </p:pic>
    </p:spTree>
    <p:extLst>
      <p:ext uri="{BB962C8B-B14F-4D97-AF65-F5344CB8AC3E}">
        <p14:creationId xmlns:p14="http://schemas.microsoft.com/office/powerpoint/2010/main" val="1722055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solidFill>
                  <a:srgbClr val="FFFF00"/>
                </a:solidFill>
              </a:rPr>
              <a:t>Thanks you!</a:t>
            </a:r>
            <a:endParaRPr lang="en-US" dirty="0">
              <a:solidFill>
                <a:srgbClr val="FFFF00"/>
              </a:solidFill>
            </a:endParaRPr>
          </a:p>
        </p:txBody>
      </p:sp>
    </p:spTree>
    <p:extLst>
      <p:ext uri="{BB962C8B-B14F-4D97-AF65-F5344CB8AC3E}">
        <p14:creationId xmlns:p14="http://schemas.microsoft.com/office/powerpoint/2010/main" val="3024333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consolidated works for transport</a:t>
            </a:r>
            <a:endParaRPr lang="en-US" dirty="0"/>
          </a:p>
        </p:txBody>
      </p:sp>
      <p:sp>
        <p:nvSpPr>
          <p:cNvPr id="3" name="Content Placeholder 2"/>
          <p:cNvSpPr>
            <a:spLocks noGrp="1"/>
          </p:cNvSpPr>
          <p:nvPr>
            <p:ph sz="quarter" idx="13"/>
          </p:nvPr>
        </p:nvSpPr>
        <p:spPr>
          <a:xfrm>
            <a:off x="457200" y="949333"/>
            <a:ext cx="8226425" cy="5324467"/>
          </a:xfrm>
        </p:spPr>
        <p:txBody>
          <a:bodyPr>
            <a:normAutofit fontScale="62500" lnSpcReduction="20000"/>
          </a:bodyPr>
          <a:lstStyle/>
          <a:p>
            <a:r>
              <a:rPr lang="en-US" sz="3200" dirty="0" smtClean="0"/>
              <a:t>Injectors (</a:t>
            </a:r>
            <a:r>
              <a:rPr lang="en-US" sz="3200" dirty="0" err="1" smtClean="0"/>
              <a:t>LIU+consolidation</a:t>
            </a:r>
            <a:r>
              <a:rPr lang="en-US" sz="3200" dirty="0" smtClean="0"/>
              <a:t>): </a:t>
            </a:r>
          </a:p>
          <a:p>
            <a:pPr lvl="1"/>
            <a:r>
              <a:rPr lang="en-US" sz="2600" dirty="0" smtClean="0"/>
              <a:t>LINAC4: connection for PSB</a:t>
            </a:r>
          </a:p>
          <a:p>
            <a:pPr lvl="1"/>
            <a:r>
              <a:rPr lang="en-US" sz="2600" dirty="0" smtClean="0"/>
              <a:t>PSB: refection of Injection and Extraction line + replacement of some elements in the ring</a:t>
            </a:r>
          </a:p>
          <a:p>
            <a:pPr lvl="1"/>
            <a:r>
              <a:rPr lang="en-US" sz="2600" dirty="0" smtClean="0"/>
              <a:t>PS: coils consolidation of 43 units (~50%)</a:t>
            </a:r>
          </a:p>
          <a:p>
            <a:pPr lvl="1"/>
            <a:r>
              <a:rPr lang="en-US" sz="2600" dirty="0" smtClean="0"/>
              <a:t>SPS: External dump in BA5, RF upgrade in </a:t>
            </a:r>
            <a:r>
              <a:rPr lang="en-US" sz="2600" dirty="0" smtClean="0"/>
              <a:t>pt3, crab </a:t>
            </a:r>
            <a:r>
              <a:rPr lang="en-US" sz="2600" dirty="0" smtClean="0"/>
              <a:t>cavities installation, </a:t>
            </a:r>
            <a:r>
              <a:rPr lang="en-US" sz="2600" dirty="0" err="1" smtClean="0"/>
              <a:t>aC</a:t>
            </a:r>
            <a:r>
              <a:rPr lang="en-US" sz="2600" dirty="0" smtClean="0"/>
              <a:t> </a:t>
            </a:r>
            <a:r>
              <a:rPr lang="en-US" sz="2600" dirty="0" smtClean="0"/>
              <a:t>coating…</a:t>
            </a:r>
            <a:endParaRPr lang="en-US" sz="2600" dirty="0" smtClean="0"/>
          </a:p>
          <a:p>
            <a:r>
              <a:rPr lang="en-US" sz="3200" dirty="0" smtClean="0"/>
              <a:t>AWAKE: electron line</a:t>
            </a:r>
          </a:p>
          <a:p>
            <a:r>
              <a:rPr lang="en-US" sz="3200" dirty="0" smtClean="0"/>
              <a:t>East Area upgrade: major overhaul of the area</a:t>
            </a:r>
          </a:p>
          <a:p>
            <a:r>
              <a:rPr lang="en-US" sz="3200" dirty="0" smtClean="0"/>
              <a:t>Complete revision of ATLAS-CMS-</a:t>
            </a:r>
            <a:r>
              <a:rPr lang="en-US" sz="3200" dirty="0" err="1" smtClean="0"/>
              <a:t>LHCb</a:t>
            </a:r>
            <a:r>
              <a:rPr lang="en-US" sz="3200" dirty="0" smtClean="0"/>
              <a:t>-ALICE</a:t>
            </a:r>
          </a:p>
          <a:p>
            <a:r>
              <a:rPr lang="en-US" sz="3200" dirty="0" smtClean="0"/>
              <a:t>LHC (</a:t>
            </a:r>
            <a:r>
              <a:rPr lang="en-US" sz="3200" dirty="0" err="1" smtClean="0"/>
              <a:t>HI-Lumi+consolidation</a:t>
            </a:r>
            <a:r>
              <a:rPr lang="en-US" sz="3200" dirty="0" smtClean="0"/>
              <a:t>)</a:t>
            </a:r>
          </a:p>
          <a:p>
            <a:pPr lvl="1"/>
            <a:r>
              <a:rPr lang="en-US" sz="2600" dirty="0" smtClean="0"/>
              <a:t>TAN and TAS (pt1 and 5)</a:t>
            </a:r>
          </a:p>
          <a:p>
            <a:pPr lvl="1"/>
            <a:r>
              <a:rPr lang="en-US" sz="2600" dirty="0" smtClean="0"/>
              <a:t>Coating of triplets (in situ?)</a:t>
            </a:r>
          </a:p>
          <a:p>
            <a:pPr lvl="1"/>
            <a:r>
              <a:rPr lang="en-US" sz="2600" dirty="0" err="1" smtClean="0"/>
              <a:t>Cryoplant</a:t>
            </a:r>
            <a:r>
              <a:rPr lang="en-US" sz="2600" dirty="0" smtClean="0"/>
              <a:t> installation in </a:t>
            </a:r>
            <a:r>
              <a:rPr lang="en-US" sz="2600" dirty="0" smtClean="0"/>
              <a:t>pt4 (TX45)</a:t>
            </a:r>
            <a:endParaRPr lang="en-US" sz="2600" dirty="0" smtClean="0"/>
          </a:p>
          <a:p>
            <a:pPr lvl="1"/>
            <a:r>
              <a:rPr lang="en-US" sz="2600" dirty="0" smtClean="0"/>
              <a:t>~20 </a:t>
            </a:r>
            <a:r>
              <a:rPr lang="en-US" sz="2600" dirty="0" err="1" smtClean="0"/>
              <a:t>cryomagnets</a:t>
            </a:r>
            <a:r>
              <a:rPr lang="en-US" sz="2600" dirty="0" smtClean="0"/>
              <a:t> to be </a:t>
            </a:r>
            <a:r>
              <a:rPr lang="en-US" sz="2600" dirty="0" err="1" smtClean="0"/>
              <a:t>remplaced</a:t>
            </a:r>
            <a:r>
              <a:rPr lang="en-US" sz="2600" dirty="0" smtClean="0"/>
              <a:t> (arc and </a:t>
            </a:r>
            <a:r>
              <a:rPr lang="en-US" sz="2600" dirty="0" smtClean="0"/>
              <a:t>LSS, HI </a:t>
            </a:r>
            <a:r>
              <a:rPr lang="en-US" sz="2600" dirty="0" err="1" smtClean="0"/>
              <a:t>lumi</a:t>
            </a:r>
            <a:r>
              <a:rPr lang="en-US" sz="2600" dirty="0" smtClean="0"/>
              <a:t> and Consolidation)</a:t>
            </a:r>
            <a:endParaRPr lang="en-US" sz="2600" dirty="0" smtClean="0"/>
          </a:p>
          <a:p>
            <a:pPr lvl="1"/>
            <a:r>
              <a:rPr lang="en-US" sz="2600" dirty="0" smtClean="0"/>
              <a:t>Collimators upgrade (injection line and arc)+</a:t>
            </a:r>
            <a:r>
              <a:rPr lang="en-US" sz="2600" dirty="0" err="1" smtClean="0"/>
              <a:t>cryocollimators</a:t>
            </a:r>
            <a:endParaRPr lang="en-US" sz="2600" dirty="0" smtClean="0"/>
          </a:p>
          <a:p>
            <a:pPr lvl="1"/>
            <a:r>
              <a:rPr lang="en-US" sz="2600" dirty="0" smtClean="0"/>
              <a:t>Support to Hi LUMI worksites</a:t>
            </a:r>
          </a:p>
          <a:p>
            <a:pPr lvl="1"/>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Caterina Bertone EN-HE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a:t>
            </a:fld>
            <a:endParaRPr lang="en-US"/>
          </a:p>
        </p:txBody>
      </p:sp>
    </p:spTree>
    <p:extLst>
      <p:ext uri="{BB962C8B-B14F-4D97-AF65-F5344CB8AC3E}">
        <p14:creationId xmlns:p14="http://schemas.microsoft.com/office/powerpoint/2010/main" val="3125700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concerns</a:t>
            </a:r>
            <a:endParaRPr lang="en-GB" dirty="0"/>
          </a:p>
        </p:txBody>
      </p:sp>
      <p:sp>
        <p:nvSpPr>
          <p:cNvPr id="3" name="Footer Placeholder 2"/>
          <p:cNvSpPr>
            <a:spLocks noGrp="1"/>
          </p:cNvSpPr>
          <p:nvPr>
            <p:ph type="ftr" sz="quarter" idx="11"/>
          </p:nvPr>
        </p:nvSpPr>
        <p:spPr/>
        <p:txBody>
          <a:bodyPr/>
          <a:lstStyle/>
          <a:p>
            <a:r>
              <a:rPr lang="en-US" dirty="0" smtClean="0"/>
              <a:t>Caterina Bertone EN-HE</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3</a:t>
            </a:fld>
            <a:endParaRPr lang="en-US"/>
          </a:p>
        </p:txBody>
      </p:sp>
      <p:sp>
        <p:nvSpPr>
          <p:cNvPr id="5" name="Content Placeholder 4"/>
          <p:cNvSpPr>
            <a:spLocks noGrp="1"/>
          </p:cNvSpPr>
          <p:nvPr>
            <p:ph sz="quarter" idx="13"/>
          </p:nvPr>
        </p:nvSpPr>
        <p:spPr>
          <a:xfrm>
            <a:off x="457200" y="1245521"/>
            <a:ext cx="3294937" cy="5028279"/>
          </a:xfrm>
        </p:spPr>
        <p:txBody>
          <a:bodyPr>
            <a:normAutofit/>
          </a:bodyPr>
          <a:lstStyle/>
          <a:p>
            <a:r>
              <a:rPr lang="en-GB" sz="2800" dirty="0" smtClean="0"/>
              <a:t>Managing high </a:t>
            </a:r>
            <a:r>
              <a:rPr lang="en-GB" sz="2800" dirty="0" smtClean="0"/>
              <a:t>peaks </a:t>
            </a:r>
            <a:r>
              <a:rPr lang="en-GB" sz="2800" dirty="0" smtClean="0"/>
              <a:t>of personnel</a:t>
            </a:r>
          </a:p>
          <a:p>
            <a:r>
              <a:rPr lang="en-GB" sz="2800" dirty="0" smtClean="0"/>
              <a:t>Managing underground and surface logistics</a:t>
            </a:r>
          </a:p>
          <a:p>
            <a:r>
              <a:rPr lang="en-GB" sz="2800" dirty="0" smtClean="0"/>
              <a:t>Availability of </a:t>
            </a:r>
            <a:r>
              <a:rPr lang="en-GB" sz="2800" dirty="0" smtClean="0"/>
              <a:t>handling machines </a:t>
            </a:r>
            <a:r>
              <a:rPr lang="en-GB" sz="2800" dirty="0" smtClean="0"/>
              <a:t>(number and age)</a:t>
            </a:r>
            <a:endParaRPr lang="en-GB" sz="2800" dirty="0"/>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752137" y="1007703"/>
            <a:ext cx="5265899" cy="5265899"/>
          </a:xfrm>
          <a:prstGeom prst="rect">
            <a:avLst/>
          </a:prstGeom>
        </p:spPr>
      </p:pic>
    </p:spTree>
    <p:extLst>
      <p:ext uri="{BB962C8B-B14F-4D97-AF65-F5344CB8AC3E}">
        <p14:creationId xmlns:p14="http://schemas.microsoft.com/office/powerpoint/2010/main" val="3133377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Peaks </a:t>
            </a:r>
            <a:r>
              <a:rPr lang="en-GB" dirty="0" smtClean="0"/>
              <a:t>of personnel</a:t>
            </a:r>
            <a:endParaRPr lang="en-GB" dirty="0"/>
          </a:p>
        </p:txBody>
      </p:sp>
      <p:sp>
        <p:nvSpPr>
          <p:cNvPr id="3" name="Footer Placeholder 2"/>
          <p:cNvSpPr>
            <a:spLocks noGrp="1"/>
          </p:cNvSpPr>
          <p:nvPr>
            <p:ph type="ftr" sz="quarter" idx="11"/>
          </p:nvPr>
        </p:nvSpPr>
        <p:spPr/>
        <p:txBody>
          <a:bodyPr/>
          <a:lstStyle/>
          <a:p>
            <a:r>
              <a:rPr lang="en-US" dirty="0"/>
              <a:t>Caterina Bertone EN-HE</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4</a:t>
            </a:fld>
            <a:endParaRPr lang="en-US"/>
          </a:p>
        </p:txBody>
      </p:sp>
      <p:sp>
        <p:nvSpPr>
          <p:cNvPr id="5" name="Content Placeholder 4"/>
          <p:cNvSpPr>
            <a:spLocks noGrp="1"/>
          </p:cNvSpPr>
          <p:nvPr>
            <p:ph sz="quarter" idx="13"/>
          </p:nvPr>
        </p:nvSpPr>
        <p:spPr/>
        <p:txBody>
          <a:bodyPr>
            <a:normAutofit fontScale="85000" lnSpcReduction="20000"/>
          </a:bodyPr>
          <a:lstStyle/>
          <a:p>
            <a:r>
              <a:rPr lang="en-GB" dirty="0" smtClean="0"/>
              <a:t>LS2 looks much more intense then LS1 (few activity in experimental area, and lower anywhere else, especially injectors).</a:t>
            </a:r>
          </a:p>
          <a:p>
            <a:r>
              <a:rPr lang="en-GB" dirty="0" smtClean="0"/>
              <a:t>Peak </a:t>
            </a:r>
            <a:r>
              <a:rPr lang="en-GB" dirty="0" smtClean="0"/>
              <a:t>of 100 persons in LS1 during magnet exchange (</a:t>
            </a:r>
            <a:r>
              <a:rPr lang="en-GB" dirty="0"/>
              <a:t>J</a:t>
            </a:r>
            <a:r>
              <a:rPr lang="en-GB" dirty="0" smtClean="0"/>
              <a:t>une 2013= DYPB exchange + LHC shielding + cryomagnets+R2E)</a:t>
            </a:r>
          </a:p>
          <a:p>
            <a:r>
              <a:rPr lang="en-GB" dirty="0" smtClean="0"/>
              <a:t>Peak </a:t>
            </a:r>
            <a:r>
              <a:rPr lang="en-GB" dirty="0" smtClean="0"/>
              <a:t>of 120-150 persons actually foreseen for LS2. </a:t>
            </a:r>
            <a:endParaRPr lang="en-GB" dirty="0"/>
          </a:p>
          <a:p>
            <a:r>
              <a:rPr lang="en-GB" dirty="0" smtClean="0"/>
              <a:t>Transport and handling contract just renewed and will cover LS2 entirely</a:t>
            </a:r>
          </a:p>
          <a:p>
            <a:r>
              <a:rPr lang="en-GB" dirty="0" smtClean="0"/>
              <a:t>Actual manpower: 47 persons. Increase of 200% should be well prepared (training, knowledge of the </a:t>
            </a:r>
            <a:r>
              <a:rPr lang="en-GB" dirty="0" smtClean="0"/>
              <a:t>tunnel) </a:t>
            </a:r>
            <a:r>
              <a:rPr lang="en-GB" dirty="0" smtClean="0"/>
              <a:t>meaning accepting to invest money BEFORE the beginning of </a:t>
            </a:r>
            <a:r>
              <a:rPr lang="en-GB" dirty="0" smtClean="0"/>
              <a:t>LS2</a:t>
            </a:r>
            <a:endParaRPr lang="en-GB" dirty="0"/>
          </a:p>
        </p:txBody>
      </p:sp>
    </p:spTree>
    <p:extLst>
      <p:ext uri="{BB962C8B-B14F-4D97-AF65-F5344CB8AC3E}">
        <p14:creationId xmlns:p14="http://schemas.microsoft.com/office/powerpoint/2010/main" val="2938801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Underground logistics</a:t>
            </a:r>
            <a:endParaRPr lang="en-GB" dirty="0"/>
          </a:p>
        </p:txBody>
      </p:sp>
      <p:sp>
        <p:nvSpPr>
          <p:cNvPr id="3" name="Footer Placeholder 2"/>
          <p:cNvSpPr>
            <a:spLocks noGrp="1"/>
          </p:cNvSpPr>
          <p:nvPr>
            <p:ph type="ftr" sz="quarter" idx="11"/>
          </p:nvPr>
        </p:nvSpPr>
        <p:spPr/>
        <p:txBody>
          <a:bodyPr/>
          <a:lstStyle/>
          <a:p>
            <a:r>
              <a:rPr lang="en-US" dirty="0"/>
              <a:t>Caterina Bertone EN-HE</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5</a:t>
            </a:fld>
            <a:endParaRPr lang="en-US"/>
          </a:p>
        </p:txBody>
      </p:sp>
      <p:sp>
        <p:nvSpPr>
          <p:cNvPr id="5" name="Content Placeholder 4"/>
          <p:cNvSpPr>
            <a:spLocks noGrp="1"/>
          </p:cNvSpPr>
          <p:nvPr>
            <p:ph sz="quarter" idx="13"/>
          </p:nvPr>
        </p:nvSpPr>
        <p:spPr/>
        <p:txBody>
          <a:bodyPr>
            <a:normAutofit fontScale="92500" lnSpcReduction="10000"/>
          </a:bodyPr>
          <a:lstStyle/>
          <a:p>
            <a:r>
              <a:rPr lang="en-GB" dirty="0" smtClean="0"/>
              <a:t>Intensive campaigns of works on magnets have strong consequences on tunnel logistics</a:t>
            </a:r>
          </a:p>
          <a:p>
            <a:pPr lvl="1"/>
            <a:r>
              <a:rPr lang="en-GB" dirty="0" smtClean="0"/>
              <a:t>PS renewal of magnets (43): </a:t>
            </a:r>
            <a:r>
              <a:rPr lang="en-GB" dirty="0" smtClean="0"/>
              <a:t>removal </a:t>
            </a:r>
            <a:r>
              <a:rPr lang="en-GB" dirty="0" smtClean="0"/>
              <a:t>+ reinstallation of a magnet takes 1,5 days, no more than 2 magnets can be moved at a </a:t>
            </a:r>
            <a:r>
              <a:rPr lang="en-GB" dirty="0" smtClean="0"/>
              <a:t>time,</a:t>
            </a:r>
            <a:endParaRPr lang="en-GB" dirty="0" smtClean="0"/>
          </a:p>
          <a:p>
            <a:pPr lvl="1"/>
            <a:r>
              <a:rPr lang="en-GB" dirty="0" smtClean="0"/>
              <a:t>SPS coating and consolidation project: even if a part of work is done in situ, upstream and downstream magnets have to be removed plus welding/coating machines will occupy the transport zone: quite a traffic!</a:t>
            </a:r>
          </a:p>
          <a:p>
            <a:pPr lvl="1"/>
            <a:r>
              <a:rPr lang="en-GB" dirty="0" smtClean="0"/>
              <a:t>LHC (+HI LUMI) logistics to be verified: for example the high jumper magnets need to go through ALICE (low beta platform) like Q5L8: to be negotiated with them and </a:t>
            </a:r>
            <a:r>
              <a:rPr lang="en-GB" dirty="0" err="1" smtClean="0"/>
              <a:t>planified</a:t>
            </a:r>
            <a:r>
              <a:rPr lang="en-GB" dirty="0" smtClean="0"/>
              <a:t> to limit the disruption on </a:t>
            </a:r>
            <a:r>
              <a:rPr lang="en-GB" dirty="0" smtClean="0"/>
              <a:t>ALICE </a:t>
            </a:r>
            <a:r>
              <a:rPr lang="en-GB" dirty="0" smtClean="0"/>
              <a:t>planning (grouping of the </a:t>
            </a:r>
            <a:r>
              <a:rPr lang="en-GB" dirty="0" smtClean="0"/>
              <a:t>high jumper </a:t>
            </a:r>
            <a:r>
              <a:rPr lang="en-GB" dirty="0" smtClean="0"/>
              <a:t>magnets?)</a:t>
            </a:r>
          </a:p>
        </p:txBody>
      </p:sp>
    </p:spTree>
    <p:extLst>
      <p:ext uri="{BB962C8B-B14F-4D97-AF65-F5344CB8AC3E}">
        <p14:creationId xmlns:p14="http://schemas.microsoft.com/office/powerpoint/2010/main" val="3876210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SPS logistics during LS2</a:t>
            </a:r>
            <a:endParaRPr lang="en-GB" dirty="0"/>
          </a:p>
        </p:txBody>
      </p:sp>
      <p:sp>
        <p:nvSpPr>
          <p:cNvPr id="3" name="Footer Placeholder 2"/>
          <p:cNvSpPr>
            <a:spLocks noGrp="1"/>
          </p:cNvSpPr>
          <p:nvPr>
            <p:ph type="ftr" sz="quarter" idx="11"/>
          </p:nvPr>
        </p:nvSpPr>
        <p:spPr/>
        <p:txBody>
          <a:bodyPr/>
          <a:lstStyle/>
          <a:p>
            <a:r>
              <a:rPr lang="en-US" dirty="0" smtClean="0"/>
              <a:t>Caterina Bertone EN-HE</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6</a:t>
            </a:fld>
            <a:endParaRPr lang="en-US"/>
          </a:p>
        </p:txBody>
      </p:sp>
      <p:pic>
        <p:nvPicPr>
          <p:cNvPr id="6" name="Content Placeholder 5"/>
          <p:cNvPicPr>
            <a:picLocks noGrp="1" noChangeAspect="1"/>
          </p:cNvPicPr>
          <p:nvPr>
            <p:ph sz="quarter" idx="13"/>
          </p:nvPr>
        </p:nvPicPr>
        <p:blipFill>
          <a:blip r:embed="rId2"/>
          <a:stretch>
            <a:fillRect/>
          </a:stretch>
        </p:blipFill>
        <p:spPr>
          <a:xfrm>
            <a:off x="1290039" y="858416"/>
            <a:ext cx="6557006" cy="5415384"/>
          </a:xfrm>
          <a:prstGeom prst="rect">
            <a:avLst/>
          </a:prstGeom>
        </p:spPr>
      </p:pic>
      <p:grpSp>
        <p:nvGrpSpPr>
          <p:cNvPr id="13" name="Group 12"/>
          <p:cNvGrpSpPr/>
          <p:nvPr/>
        </p:nvGrpSpPr>
        <p:grpSpPr>
          <a:xfrm>
            <a:off x="1290039" y="5290457"/>
            <a:ext cx="1649104" cy="836702"/>
            <a:chOff x="1290039" y="5290457"/>
            <a:chExt cx="1649104" cy="836702"/>
          </a:xfrm>
        </p:grpSpPr>
        <p:sp>
          <p:nvSpPr>
            <p:cNvPr id="7" name="TextBox 6"/>
            <p:cNvSpPr txBox="1"/>
            <p:nvPr/>
          </p:nvSpPr>
          <p:spPr>
            <a:xfrm>
              <a:off x="1290039" y="5542384"/>
              <a:ext cx="1462492" cy="584775"/>
            </a:xfrm>
            <a:prstGeom prst="rect">
              <a:avLst/>
            </a:prstGeom>
            <a:noFill/>
          </p:spPr>
          <p:txBody>
            <a:bodyPr wrap="square" rtlCol="0">
              <a:spAutoFit/>
            </a:bodyPr>
            <a:lstStyle/>
            <a:p>
              <a:r>
                <a:rPr lang="en-GB" dirty="0" smtClean="0"/>
                <a:t>RP Waste</a:t>
              </a:r>
            </a:p>
            <a:p>
              <a:r>
                <a:rPr lang="en-GB" sz="1400" dirty="0" smtClean="0"/>
                <a:t>Meyrin (CH)</a:t>
              </a:r>
              <a:endParaRPr lang="en-GB" sz="1400" dirty="0"/>
            </a:p>
          </p:txBody>
        </p:sp>
        <p:cxnSp>
          <p:nvCxnSpPr>
            <p:cNvPr id="11" name="Straight Arrow Connector 10"/>
            <p:cNvCxnSpPr/>
            <p:nvPr/>
          </p:nvCxnSpPr>
          <p:spPr>
            <a:xfrm flipV="1">
              <a:off x="2369976" y="5290457"/>
              <a:ext cx="569167" cy="45720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grpSp>
      <p:grpSp>
        <p:nvGrpSpPr>
          <p:cNvPr id="17" name="Group 16"/>
          <p:cNvGrpSpPr/>
          <p:nvPr/>
        </p:nvGrpSpPr>
        <p:grpSpPr>
          <a:xfrm>
            <a:off x="5299788" y="1011253"/>
            <a:ext cx="2267339" cy="584775"/>
            <a:chOff x="5299788" y="1011253"/>
            <a:chExt cx="2267339" cy="584775"/>
          </a:xfrm>
        </p:grpSpPr>
        <p:sp>
          <p:nvSpPr>
            <p:cNvPr id="14" name="TextBox 13"/>
            <p:cNvSpPr txBox="1"/>
            <p:nvPr/>
          </p:nvSpPr>
          <p:spPr>
            <a:xfrm>
              <a:off x="5706529" y="1011253"/>
              <a:ext cx="1860598" cy="584775"/>
            </a:xfrm>
            <a:prstGeom prst="rect">
              <a:avLst/>
            </a:prstGeom>
            <a:noFill/>
          </p:spPr>
          <p:txBody>
            <a:bodyPr wrap="square" rtlCol="0">
              <a:spAutoFit/>
            </a:bodyPr>
            <a:lstStyle/>
            <a:p>
              <a:r>
                <a:rPr lang="en-GB" dirty="0" smtClean="0"/>
                <a:t>RP Workshop</a:t>
              </a:r>
            </a:p>
            <a:p>
              <a:r>
                <a:rPr lang="en-GB" sz="1400" dirty="0" smtClean="0"/>
                <a:t>Prevessin (FR)</a:t>
              </a:r>
              <a:endParaRPr lang="en-GB" sz="1400" dirty="0"/>
            </a:p>
          </p:txBody>
        </p:sp>
        <p:cxnSp>
          <p:nvCxnSpPr>
            <p:cNvPr id="16" name="Straight Arrow Connector 15"/>
            <p:cNvCxnSpPr>
              <a:stCxn id="14" idx="1"/>
            </p:cNvCxnSpPr>
            <p:nvPr/>
          </p:nvCxnSpPr>
          <p:spPr>
            <a:xfrm flipH="1" flipV="1">
              <a:off x="5299788" y="1240971"/>
              <a:ext cx="406741" cy="6267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grpSp>
      <p:sp>
        <p:nvSpPr>
          <p:cNvPr id="5" name="&quot;No&quot; Symbol 4"/>
          <p:cNvSpPr/>
          <p:nvPr/>
        </p:nvSpPr>
        <p:spPr>
          <a:xfrm>
            <a:off x="4798698" y="1596028"/>
            <a:ext cx="317241" cy="307417"/>
          </a:xfrm>
          <a:prstGeom prst="noSmoking">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sp>
        <p:nvSpPr>
          <p:cNvPr id="15" name="&quot;No&quot; Symbol 14"/>
          <p:cNvSpPr/>
          <p:nvPr/>
        </p:nvSpPr>
        <p:spPr>
          <a:xfrm>
            <a:off x="5930813" y="4407652"/>
            <a:ext cx="317241" cy="307417"/>
          </a:xfrm>
          <a:prstGeom prst="noSmoking">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solidFill>
                <a:schemeClr val="tx1"/>
              </a:solidFill>
            </a:endParaRPr>
          </a:p>
        </p:txBody>
      </p:sp>
      <p:grpSp>
        <p:nvGrpSpPr>
          <p:cNvPr id="24" name="Group 23"/>
          <p:cNvGrpSpPr/>
          <p:nvPr/>
        </p:nvGrpSpPr>
        <p:grpSpPr>
          <a:xfrm>
            <a:off x="3159968" y="1790064"/>
            <a:ext cx="3728787" cy="3243470"/>
            <a:chOff x="3159968" y="1790064"/>
            <a:chExt cx="3728787" cy="3243470"/>
          </a:xfrm>
        </p:grpSpPr>
        <p:sp>
          <p:nvSpPr>
            <p:cNvPr id="8" name="TextBox 7"/>
            <p:cNvSpPr txBox="1"/>
            <p:nvPr/>
          </p:nvSpPr>
          <p:spPr>
            <a:xfrm>
              <a:off x="3508311" y="2258008"/>
              <a:ext cx="503853" cy="276999"/>
            </a:xfrm>
            <a:prstGeom prst="rect">
              <a:avLst/>
            </a:prstGeom>
            <a:noFill/>
          </p:spPr>
          <p:txBody>
            <a:bodyPr wrap="square" rtlCol="0">
              <a:spAutoFit/>
            </a:bodyPr>
            <a:lstStyle/>
            <a:p>
              <a:r>
                <a:rPr lang="en-GB" sz="1200" b="1" dirty="0" smtClean="0"/>
                <a:t>BA2</a:t>
              </a:r>
              <a:endParaRPr lang="en-GB" sz="1200" b="1" dirty="0"/>
            </a:p>
          </p:txBody>
        </p:sp>
        <p:sp>
          <p:nvSpPr>
            <p:cNvPr id="18" name="TextBox 17"/>
            <p:cNvSpPr txBox="1"/>
            <p:nvPr/>
          </p:nvSpPr>
          <p:spPr>
            <a:xfrm>
              <a:off x="3159968" y="3988905"/>
              <a:ext cx="503853" cy="276999"/>
            </a:xfrm>
            <a:prstGeom prst="rect">
              <a:avLst/>
            </a:prstGeom>
            <a:noFill/>
          </p:spPr>
          <p:txBody>
            <a:bodyPr wrap="square" rtlCol="0">
              <a:spAutoFit/>
            </a:bodyPr>
            <a:lstStyle/>
            <a:p>
              <a:r>
                <a:rPr lang="en-GB" sz="1200" b="1" dirty="0" smtClean="0"/>
                <a:t>BA1</a:t>
              </a:r>
              <a:endParaRPr lang="en-GB" sz="1200" b="1" dirty="0"/>
            </a:p>
          </p:txBody>
        </p:sp>
        <p:sp>
          <p:nvSpPr>
            <p:cNvPr id="19" name="TextBox 18"/>
            <p:cNvSpPr txBox="1"/>
            <p:nvPr/>
          </p:nvSpPr>
          <p:spPr>
            <a:xfrm>
              <a:off x="4999306" y="1790064"/>
              <a:ext cx="503853" cy="276999"/>
            </a:xfrm>
            <a:prstGeom prst="rect">
              <a:avLst/>
            </a:prstGeom>
            <a:noFill/>
          </p:spPr>
          <p:txBody>
            <a:bodyPr wrap="square" rtlCol="0">
              <a:spAutoFit/>
            </a:bodyPr>
            <a:lstStyle/>
            <a:p>
              <a:r>
                <a:rPr lang="en-GB" sz="1200" b="1" dirty="0" smtClean="0"/>
                <a:t>BA3</a:t>
              </a:r>
            </a:p>
          </p:txBody>
        </p:sp>
        <p:sp>
          <p:nvSpPr>
            <p:cNvPr id="20" name="TextBox 19"/>
            <p:cNvSpPr txBox="1"/>
            <p:nvPr/>
          </p:nvSpPr>
          <p:spPr>
            <a:xfrm>
              <a:off x="6384902" y="2666419"/>
              <a:ext cx="503853" cy="276999"/>
            </a:xfrm>
            <a:prstGeom prst="rect">
              <a:avLst/>
            </a:prstGeom>
            <a:noFill/>
          </p:spPr>
          <p:txBody>
            <a:bodyPr wrap="square" rtlCol="0">
              <a:spAutoFit/>
            </a:bodyPr>
            <a:lstStyle/>
            <a:p>
              <a:r>
                <a:rPr lang="en-GB" sz="1200" b="1" dirty="0" smtClean="0"/>
                <a:t>BA4</a:t>
              </a:r>
              <a:endParaRPr lang="en-GB" sz="1200" b="1" dirty="0"/>
            </a:p>
          </p:txBody>
        </p:sp>
        <p:sp>
          <p:nvSpPr>
            <p:cNvPr id="21" name="TextBox 20"/>
            <p:cNvSpPr txBox="1"/>
            <p:nvPr/>
          </p:nvSpPr>
          <p:spPr>
            <a:xfrm>
              <a:off x="6245289" y="4479345"/>
              <a:ext cx="503853" cy="276999"/>
            </a:xfrm>
            <a:prstGeom prst="rect">
              <a:avLst/>
            </a:prstGeom>
            <a:noFill/>
          </p:spPr>
          <p:txBody>
            <a:bodyPr wrap="square" rtlCol="0">
              <a:spAutoFit/>
            </a:bodyPr>
            <a:lstStyle/>
            <a:p>
              <a:r>
                <a:rPr lang="en-GB" sz="1200" b="1" dirty="0" smtClean="0"/>
                <a:t>BA5</a:t>
              </a:r>
              <a:endParaRPr lang="en-GB" sz="1200" b="1" dirty="0"/>
            </a:p>
          </p:txBody>
        </p:sp>
        <p:sp>
          <p:nvSpPr>
            <p:cNvPr id="22" name="TextBox 21"/>
            <p:cNvSpPr txBox="1"/>
            <p:nvPr/>
          </p:nvSpPr>
          <p:spPr>
            <a:xfrm>
              <a:off x="4453465" y="4756344"/>
              <a:ext cx="503853" cy="276999"/>
            </a:xfrm>
            <a:prstGeom prst="rect">
              <a:avLst/>
            </a:prstGeom>
            <a:noFill/>
          </p:spPr>
          <p:txBody>
            <a:bodyPr wrap="square" rtlCol="0">
              <a:spAutoFit/>
            </a:bodyPr>
            <a:lstStyle/>
            <a:p>
              <a:r>
                <a:rPr lang="en-GB" sz="1200" b="1" dirty="0" smtClean="0"/>
                <a:t>BA6</a:t>
              </a:r>
              <a:endParaRPr lang="en-GB" sz="1200" b="1" dirty="0"/>
            </a:p>
          </p:txBody>
        </p:sp>
        <p:sp>
          <p:nvSpPr>
            <p:cNvPr id="23" name="TextBox 22"/>
            <p:cNvSpPr txBox="1"/>
            <p:nvPr/>
          </p:nvSpPr>
          <p:spPr>
            <a:xfrm>
              <a:off x="3256383" y="4756535"/>
              <a:ext cx="503853" cy="276999"/>
            </a:xfrm>
            <a:prstGeom prst="rect">
              <a:avLst/>
            </a:prstGeom>
            <a:noFill/>
          </p:spPr>
          <p:txBody>
            <a:bodyPr wrap="square" rtlCol="0">
              <a:spAutoFit/>
            </a:bodyPr>
            <a:lstStyle/>
            <a:p>
              <a:r>
                <a:rPr lang="en-GB" sz="1200" b="1" dirty="0" smtClean="0"/>
                <a:t>BA7</a:t>
              </a:r>
              <a:endParaRPr lang="en-GB" sz="1200" b="1" dirty="0"/>
            </a:p>
          </p:txBody>
        </p:sp>
      </p:grpSp>
      <p:pic>
        <p:nvPicPr>
          <p:cNvPr id="9" name="Picture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24739" y="1419220"/>
            <a:ext cx="341178" cy="188714"/>
          </a:xfrm>
          <a:prstGeom prst="rect">
            <a:avLst/>
          </a:prstGeom>
          <a:effectLst>
            <a:outerShdw blurRad="50800" dist="50800" dir="5400000" algn="ctr" rotWithShape="0">
              <a:srgbClr val="000000">
                <a:alpha val="0"/>
              </a:srgbClr>
            </a:outerShdw>
          </a:effectLst>
        </p:spPr>
      </p:pic>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162268" y="1448262"/>
            <a:ext cx="340890" cy="301474"/>
          </a:xfrm>
          <a:prstGeom prst="rect">
            <a:avLst/>
          </a:prstGeom>
          <a:effectLst>
            <a:outerShdw blurRad="50800" dist="50800" dir="5400000" algn="ctr" rotWithShape="0">
              <a:srgbClr val="000000">
                <a:alpha val="0"/>
              </a:srgbClr>
            </a:outerShdw>
          </a:effectLst>
        </p:spPr>
      </p:pic>
    </p:spTree>
    <p:extLst>
      <p:ext uri="{BB962C8B-B14F-4D97-AF65-F5344CB8AC3E}">
        <p14:creationId xmlns:p14="http://schemas.microsoft.com/office/powerpoint/2010/main" val="304648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0" presetClass="path" presetSubtype="0" repeatCount="2000" accel="50000" decel="50000" autoRev="1" fill="hold" nodeType="clickEffect">
                                  <p:stCondLst>
                                    <p:cond delay="0"/>
                                  </p:stCondLst>
                                  <p:childTnLst>
                                    <p:animMotion origin="layout" path="M 0.02396 0.02292 L -0.03316 0.02685 L -0.10243 0.07593 L -0.15851 0.16158 L -0.18194 0.28542 L -0.16771 0.36713 L -0.13403 0.45278 L -0.08715 0.50718 L -0.025 0.53449 L 0.05868 0.53982 L 0.11892 0.50996 L 0.15469 0.46111 " pathEditMode="relative" ptsTypes="AAAAAAAAAAAA">
                                      <p:cBhvr>
                                        <p:cTn id="30" dur="2000" fill="hold"/>
                                        <p:tgtEl>
                                          <p:spTgt spid="9"/>
                                        </p:tgtEl>
                                        <p:attrNameLst>
                                          <p:attrName>ppt_x</p:attrName>
                                          <p:attrName>ppt_y</p:attrName>
                                        </p:attrNameLst>
                                      </p:cBhvr>
                                    </p:animMotion>
                                  </p:childTnLst>
                                </p:cTn>
                              </p:par>
                            </p:childTnLst>
                          </p:cTn>
                        </p:par>
                        <p:par>
                          <p:cTn id="31" fill="hold">
                            <p:stCondLst>
                              <p:cond delay="8000"/>
                            </p:stCondLst>
                            <p:childTnLst>
                              <p:par>
                                <p:cTn id="32" presetID="0" presetClass="path" presetSubtype="0" repeatCount="2000" accel="50000" decel="50000" autoRev="1" fill="hold" nodeType="afterEffect">
                                  <p:stCondLst>
                                    <p:cond delay="0"/>
                                  </p:stCondLst>
                                  <p:childTnLst>
                                    <p:animMotion origin="layout" path="M 2.77778E-7 -1.85185E-6 L 0.0592 0.03496 L 0.10538 0.08634 L 0.13507 0.14792 L 0.14948 0.22269 L 0.14948 0.31343 L 0.13073 0.38681 L 0.10868 0.42199 " pathEditMode="relative" rAng="0" ptsTypes="AAAAAAAA">
                                      <p:cBhvr>
                                        <p:cTn id="33" dur="2000" fill="hold"/>
                                        <p:tgtEl>
                                          <p:spTgt spid="10"/>
                                        </p:tgtEl>
                                        <p:attrNameLst>
                                          <p:attrName>ppt_x</p:attrName>
                                          <p:attrName>ppt_y</p:attrName>
                                        </p:attrNameLst>
                                      </p:cBhvr>
                                      <p:rCtr x="7465" y="21088"/>
                                    </p:animMotion>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nodeType="clickEffect">
                                  <p:stCondLst>
                                    <p:cond delay="0"/>
                                  </p:stCondLst>
                                  <p:childTnLst>
                                    <p:set>
                                      <p:cBhvr>
                                        <p:cTn id="37" dur="1" fill="hold">
                                          <p:stCondLst>
                                            <p:cond delay="0"/>
                                          </p:stCondLst>
                                        </p:cTn>
                                        <p:tgtEl>
                                          <p:spTgt spid="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nodeType="clickEffect">
                                  <p:stCondLst>
                                    <p:cond delay="0"/>
                                  </p:stCondLst>
                                  <p:childTnLst>
                                    <p:set>
                                      <p:cBhvr>
                                        <p:cTn id="41"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225" y="233493"/>
            <a:ext cx="8612156" cy="715840"/>
          </a:xfrm>
        </p:spPr>
        <p:txBody>
          <a:bodyPr>
            <a:noAutofit/>
          </a:bodyPr>
          <a:lstStyle/>
          <a:p>
            <a:r>
              <a:rPr lang="en-GB" sz="3000" dirty="0" smtClean="0"/>
              <a:t>Road transport of radioactive items</a:t>
            </a:r>
            <a:endParaRPr lang="en-GB" sz="3000" dirty="0"/>
          </a:p>
        </p:txBody>
      </p:sp>
      <p:sp>
        <p:nvSpPr>
          <p:cNvPr id="3" name="Footer Placeholder 2"/>
          <p:cNvSpPr>
            <a:spLocks noGrp="1"/>
          </p:cNvSpPr>
          <p:nvPr>
            <p:ph type="ftr" sz="quarter" idx="11"/>
          </p:nvPr>
        </p:nvSpPr>
        <p:spPr/>
        <p:txBody>
          <a:bodyPr/>
          <a:lstStyle/>
          <a:p>
            <a:r>
              <a:rPr lang="en-US" dirty="0"/>
              <a:t>Caterina Bertone EN-HE</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7</a:t>
            </a:fld>
            <a:endParaRPr lang="en-US"/>
          </a:p>
        </p:txBody>
      </p:sp>
      <p:sp>
        <p:nvSpPr>
          <p:cNvPr id="5" name="Content Placeholder 4"/>
          <p:cNvSpPr>
            <a:spLocks noGrp="1"/>
          </p:cNvSpPr>
          <p:nvPr>
            <p:ph sz="quarter" idx="13"/>
          </p:nvPr>
        </p:nvSpPr>
        <p:spPr/>
        <p:txBody>
          <a:bodyPr>
            <a:normAutofit fontScale="55000" lnSpcReduction="20000"/>
          </a:bodyPr>
          <a:lstStyle/>
          <a:p>
            <a:r>
              <a:rPr lang="en-GB" dirty="0" smtClean="0"/>
              <a:t>ADR-UNO </a:t>
            </a:r>
            <a:r>
              <a:rPr lang="en-GB" dirty="0" smtClean="0"/>
              <a:t>standard is </a:t>
            </a:r>
            <a:r>
              <a:rPr lang="en-GB" dirty="0" smtClean="0"/>
              <a:t>governing the road transport of radioactive goods</a:t>
            </a:r>
          </a:p>
          <a:p>
            <a:r>
              <a:rPr lang="en-GB" dirty="0" smtClean="0"/>
              <a:t>This standard is very stringent and the way to qualify the RP category is done by activation (and not dose)</a:t>
            </a:r>
          </a:p>
          <a:p>
            <a:r>
              <a:rPr lang="en-GB" dirty="0" smtClean="0"/>
              <a:t>Not possible to make a rapid evaluation of the activation of goods to be transported by road at CERN (needs </a:t>
            </a:r>
            <a:r>
              <a:rPr lang="en-GB" dirty="0" err="1" smtClean="0"/>
              <a:t>spectro</a:t>
            </a:r>
            <a:r>
              <a:rPr lang="en-GB" dirty="0" smtClean="0"/>
              <a:t> and perfect knowledge of the isotopes inside any good)</a:t>
            </a:r>
          </a:p>
          <a:p>
            <a:r>
              <a:rPr lang="en-GB" dirty="0" smtClean="0"/>
              <a:t>As a function of activation, the transport is categorised. The higher category, the most heavy constraints over the transport itself (needs of shielding, certified containers….)</a:t>
            </a:r>
          </a:p>
          <a:p>
            <a:r>
              <a:rPr lang="en-GB" dirty="0" smtClean="0"/>
              <a:t>Impossible to put big accelerator components (like SPS magnets) in containers that follow the ADR rules (even contradictory to the ALARA principle for short trips like CERN)</a:t>
            </a:r>
          </a:p>
          <a:p>
            <a:r>
              <a:rPr lang="en-GB" dirty="0" smtClean="0"/>
              <a:t>CERN is negotiating special agreements with ASN </a:t>
            </a:r>
            <a:r>
              <a:rPr lang="en-GB" dirty="0" smtClean="0"/>
              <a:t>(FR) and </a:t>
            </a:r>
            <a:r>
              <a:rPr lang="en-GB" dirty="0" smtClean="0"/>
              <a:t>OFSP </a:t>
            </a:r>
            <a:r>
              <a:rPr lang="en-GB" dirty="0" smtClean="0"/>
              <a:t>(CH) to </a:t>
            </a:r>
            <a:r>
              <a:rPr lang="en-GB" dirty="0" smtClean="0"/>
              <a:t>make </a:t>
            </a:r>
            <a:r>
              <a:rPr lang="en-GB" dirty="0" smtClean="0"/>
              <a:t>an equivalence between </a:t>
            </a:r>
            <a:r>
              <a:rPr lang="en-GB" dirty="0" smtClean="0"/>
              <a:t>the prompt dose </a:t>
            </a:r>
            <a:r>
              <a:rPr lang="en-GB" dirty="0" smtClean="0"/>
              <a:t>measurement and the activity but </a:t>
            </a:r>
            <a:r>
              <a:rPr lang="en-GB" dirty="0" smtClean="0"/>
              <a:t>the road is still long and any category of </a:t>
            </a:r>
            <a:r>
              <a:rPr lang="en-GB" dirty="0" smtClean="0"/>
              <a:t>big items </a:t>
            </a:r>
            <a:r>
              <a:rPr lang="en-GB" dirty="0" smtClean="0"/>
              <a:t>shall be studied and get agreement to the authorities </a:t>
            </a:r>
            <a:r>
              <a:rPr lang="en-GB" dirty="0" smtClean="0"/>
              <a:t>independently. This concerns big magnets and shielding blocks, for example</a:t>
            </a:r>
            <a:endParaRPr lang="en-GB" dirty="0" smtClean="0"/>
          </a:p>
          <a:p>
            <a:pPr lvl="1">
              <a:buFont typeface="Wingdings" panose="05000000000000000000" pitchFamily="2" charset="2"/>
              <a:buChar char="Ø"/>
            </a:pPr>
            <a:r>
              <a:rPr lang="en-GB" sz="3600" dirty="0" smtClean="0"/>
              <a:t>this </a:t>
            </a:r>
            <a:r>
              <a:rPr lang="en-GB" sz="3600" dirty="0" smtClean="0"/>
              <a:t>could seriously restrict the logistics and hamper the LS2 program</a:t>
            </a:r>
            <a:endParaRPr lang="en-GB" sz="3600" dirty="0"/>
          </a:p>
        </p:txBody>
      </p:sp>
    </p:spTree>
    <p:extLst>
      <p:ext uri="{BB962C8B-B14F-4D97-AF65-F5344CB8AC3E}">
        <p14:creationId xmlns:p14="http://schemas.microsoft.com/office/powerpoint/2010/main" val="351557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of handling machines</a:t>
            </a:r>
            <a:endParaRPr lang="en-GB" dirty="0"/>
          </a:p>
        </p:txBody>
      </p:sp>
      <p:sp>
        <p:nvSpPr>
          <p:cNvPr id="3" name="Footer Placeholder 2"/>
          <p:cNvSpPr>
            <a:spLocks noGrp="1"/>
          </p:cNvSpPr>
          <p:nvPr>
            <p:ph type="ftr" sz="quarter" idx="11"/>
          </p:nvPr>
        </p:nvSpPr>
        <p:spPr/>
        <p:txBody>
          <a:bodyPr/>
          <a:lstStyle/>
          <a:p>
            <a:r>
              <a:rPr lang="en-US" dirty="0"/>
              <a:t>Caterina Bertone EN-HE</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8</a:t>
            </a:fld>
            <a:endParaRPr lang="en-US"/>
          </a:p>
        </p:txBody>
      </p:sp>
      <p:sp>
        <p:nvSpPr>
          <p:cNvPr id="5" name="Content Placeholder 4"/>
          <p:cNvSpPr>
            <a:spLocks noGrp="1"/>
          </p:cNvSpPr>
          <p:nvPr>
            <p:ph sz="quarter" idx="13"/>
          </p:nvPr>
        </p:nvSpPr>
        <p:spPr/>
        <p:txBody>
          <a:bodyPr>
            <a:normAutofit fontScale="85000" lnSpcReduction="20000"/>
          </a:bodyPr>
          <a:lstStyle/>
          <a:p>
            <a:r>
              <a:rPr lang="en-GB" dirty="0" smtClean="0"/>
              <a:t>All machines in house</a:t>
            </a:r>
          </a:p>
          <a:p>
            <a:r>
              <a:rPr lang="en-GB" dirty="0" smtClean="0"/>
              <a:t>Some are old (like PS and SPS) ageing from the beginning of accelerators</a:t>
            </a:r>
          </a:p>
          <a:p>
            <a:r>
              <a:rPr lang="en-GB" dirty="0" smtClean="0"/>
              <a:t>New machines with identical dimensions and characteristics are sometimes not possible (regulation have changed ex. the cabin or crane arm)</a:t>
            </a:r>
          </a:p>
          <a:p>
            <a:r>
              <a:rPr lang="en-GB" dirty="0" smtClean="0"/>
              <a:t>Few constructors still accept to make prototype machines for 1 or 2 sold (cost of the studies)</a:t>
            </a:r>
          </a:p>
          <a:p>
            <a:r>
              <a:rPr lang="en-GB" dirty="0" smtClean="0"/>
              <a:t>Renovation and deep consolidation (as new) is the chosen strategy and looks like the only possible</a:t>
            </a:r>
          </a:p>
          <a:p>
            <a:r>
              <a:rPr lang="en-GB" dirty="0" smtClean="0"/>
              <a:t>More units of the same will be needed for LS2 identical to existing: </a:t>
            </a:r>
            <a:r>
              <a:rPr lang="en-GB" dirty="0" smtClean="0"/>
              <a:t>‘CE-like’ </a:t>
            </a:r>
            <a:r>
              <a:rPr lang="en-GB" dirty="0" smtClean="0"/>
              <a:t>marking and design responsibility on CERN </a:t>
            </a:r>
            <a:r>
              <a:rPr lang="en-GB" dirty="0" smtClean="0"/>
              <a:t>shoulders</a:t>
            </a:r>
            <a:endParaRPr lang="en-GB" dirty="0" smtClean="0"/>
          </a:p>
        </p:txBody>
      </p:sp>
    </p:spTree>
    <p:extLst>
      <p:ext uri="{BB962C8B-B14F-4D97-AF65-F5344CB8AC3E}">
        <p14:creationId xmlns:p14="http://schemas.microsoft.com/office/powerpoint/2010/main" val="33501603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steps</a:t>
            </a:r>
            <a:endParaRPr lang="en-GB" dirty="0"/>
          </a:p>
        </p:txBody>
      </p:sp>
      <p:sp>
        <p:nvSpPr>
          <p:cNvPr id="3" name="Footer Placeholder 2"/>
          <p:cNvSpPr>
            <a:spLocks noGrp="1"/>
          </p:cNvSpPr>
          <p:nvPr>
            <p:ph type="ftr" sz="quarter" idx="11"/>
          </p:nvPr>
        </p:nvSpPr>
        <p:spPr/>
        <p:txBody>
          <a:bodyPr/>
          <a:lstStyle/>
          <a:p>
            <a:r>
              <a:rPr lang="en-US" dirty="0"/>
              <a:t>Caterina Bertone EN-HE</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a:p>
        </p:txBody>
      </p:sp>
      <p:sp>
        <p:nvSpPr>
          <p:cNvPr id="5" name="Content Placeholder 4"/>
          <p:cNvSpPr>
            <a:spLocks noGrp="1"/>
          </p:cNvSpPr>
          <p:nvPr>
            <p:ph sz="quarter" idx="13"/>
          </p:nvPr>
        </p:nvSpPr>
        <p:spPr/>
        <p:txBody>
          <a:bodyPr/>
          <a:lstStyle/>
          <a:p>
            <a:r>
              <a:rPr lang="en-GB" dirty="0" smtClean="0"/>
              <a:t>LS2 program is being clarified in the very last weeks and thanks to LS2 days</a:t>
            </a:r>
          </a:p>
          <a:p>
            <a:r>
              <a:rPr lang="en-GB" dirty="0" smtClean="0"/>
              <a:t>Revision of our fleet, resources and needs for studies (and $$) in the next few months</a:t>
            </a:r>
          </a:p>
          <a:p>
            <a:r>
              <a:rPr lang="en-GB" dirty="0" smtClean="0"/>
              <a:t>Thanks for contacting us very soon on your LS2 projects </a:t>
            </a:r>
            <a:r>
              <a:rPr lang="en-GB" dirty="0" smtClean="0"/>
              <a:t>so </a:t>
            </a:r>
            <a:r>
              <a:rPr lang="en-GB" dirty="0" smtClean="0"/>
              <a:t>that we can be ready in time to help you</a:t>
            </a:r>
          </a:p>
          <a:p>
            <a:endParaRPr lang="en-GB" dirty="0"/>
          </a:p>
        </p:txBody>
      </p:sp>
    </p:spTree>
    <p:extLst>
      <p:ext uri="{BB962C8B-B14F-4D97-AF65-F5344CB8AC3E}">
        <p14:creationId xmlns:p14="http://schemas.microsoft.com/office/powerpoint/2010/main" val="3173491933"/>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684</TotalTime>
  <Words>1103</Words>
  <Application>Microsoft Office PowerPoint</Application>
  <PresentationFormat>On-screen Show (4:3)</PresentationFormat>
  <Paragraphs>100</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Ubuntu</vt:lpstr>
      <vt:lpstr>Ubuntu Light</vt:lpstr>
      <vt:lpstr>Wingdings</vt:lpstr>
      <vt:lpstr>CERN_ENdept_Presentation_ArialFont copy</vt:lpstr>
      <vt:lpstr>Transport and Handling in LS2</vt:lpstr>
      <vt:lpstr>Some consolidated works for transport</vt:lpstr>
      <vt:lpstr>Main concerns</vt:lpstr>
      <vt:lpstr>Peaks of personnel</vt:lpstr>
      <vt:lpstr>Underground logistics</vt:lpstr>
      <vt:lpstr>SPS logistics during LS2</vt:lpstr>
      <vt:lpstr>Road transport of radioactive items</vt:lpstr>
      <vt:lpstr>Status of handling machines</vt:lpstr>
      <vt:lpstr>Future steps</vt:lpstr>
      <vt:lpstr>Conclusions</vt:lpstr>
      <vt:lpstr>EN-HE projects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Caterina Bertone</cp:lastModifiedBy>
  <cp:revision>78</cp:revision>
  <dcterms:created xsi:type="dcterms:W3CDTF">2014-04-09T15:49:20Z</dcterms:created>
  <dcterms:modified xsi:type="dcterms:W3CDTF">2015-09-28T15:19:54Z</dcterms:modified>
</cp:coreProperties>
</file>