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0"/>
  </p:notesMasterIdLst>
  <p:handoutMasterIdLst>
    <p:handoutMasterId r:id="rId41"/>
  </p:handoutMasterIdLst>
  <p:sldIdLst>
    <p:sldId id="259" r:id="rId2"/>
    <p:sldId id="260" r:id="rId3"/>
    <p:sldId id="265" r:id="rId4"/>
    <p:sldId id="297" r:id="rId5"/>
    <p:sldId id="268" r:id="rId6"/>
    <p:sldId id="271" r:id="rId7"/>
    <p:sldId id="273" r:id="rId8"/>
    <p:sldId id="298" r:id="rId9"/>
    <p:sldId id="272" r:id="rId10"/>
    <p:sldId id="291" r:id="rId11"/>
    <p:sldId id="310" r:id="rId12"/>
    <p:sldId id="275" r:id="rId13"/>
    <p:sldId id="278" r:id="rId14"/>
    <p:sldId id="274" r:id="rId15"/>
    <p:sldId id="296" r:id="rId16"/>
    <p:sldId id="290" r:id="rId17"/>
    <p:sldId id="295" r:id="rId18"/>
    <p:sldId id="284" r:id="rId19"/>
    <p:sldId id="287" r:id="rId20"/>
    <p:sldId id="263" r:id="rId21"/>
    <p:sldId id="266" r:id="rId22"/>
    <p:sldId id="262" r:id="rId23"/>
    <p:sldId id="276" r:id="rId24"/>
    <p:sldId id="283" r:id="rId25"/>
    <p:sldId id="267" r:id="rId26"/>
    <p:sldId id="288" r:id="rId27"/>
    <p:sldId id="305" r:id="rId28"/>
    <p:sldId id="304" r:id="rId29"/>
    <p:sldId id="292" r:id="rId30"/>
    <p:sldId id="307" r:id="rId31"/>
    <p:sldId id="299" r:id="rId32"/>
    <p:sldId id="300" r:id="rId33"/>
    <p:sldId id="301" r:id="rId34"/>
    <p:sldId id="302" r:id="rId35"/>
    <p:sldId id="303" r:id="rId36"/>
    <p:sldId id="308" r:id="rId37"/>
    <p:sldId id="309" r:id="rId38"/>
    <p:sldId id="30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7" autoAdjust="0"/>
    <p:restoredTop sz="94660"/>
  </p:normalViewPr>
  <p:slideViewPr>
    <p:cSldViewPr snapToGrid="0" snapToObjects="1">
      <p:cViewPr>
        <p:scale>
          <a:sx n="85" d="100"/>
          <a:sy n="85" d="100"/>
        </p:scale>
        <p:origin x="-1536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4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14/10/15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14/10/15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FEC2F-1286-49B8-90AC-9D1C6DE5FB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194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82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5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70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13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4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61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3973" y="6306391"/>
            <a:ext cx="384152" cy="258635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03200" y="621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HL-HL - LIU Joint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B7C18E8-ABFA-5B42-9C42-F50D576CF336}" type="datetimeFigureOut">
              <a:rPr lang="en-US" smtClean="0"/>
              <a:t>15/10/15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5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table, closer look with </a:t>
            </a:r>
            <a:r>
              <a:rPr lang="en-US" dirty="0" err="1" smtClean="0"/>
              <a:t>Lumi</a:t>
            </a:r>
            <a:r>
              <a:rPr lang="en-US" dirty="0" smtClean="0"/>
              <a:t> full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96299"/>
            <a:ext cx="8763034" cy="76910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Maximum achievable integrated luminosity with current </a:t>
            </a:r>
            <a:r>
              <a:rPr lang="en-US" b="1" dirty="0" smtClean="0"/>
              <a:t>baseline 		 </a:t>
            </a:r>
            <a:r>
              <a:rPr lang="en-US" b="1" dirty="0" smtClean="0"/>
              <a:t>   : </a:t>
            </a:r>
            <a:r>
              <a:rPr lang="en-US" b="1" dirty="0" smtClean="0"/>
              <a:t>1.17 nb</a:t>
            </a:r>
            <a:r>
              <a:rPr lang="en-US" b="1" baseline="30000" dirty="0" smtClean="0"/>
              <a:t>-1</a:t>
            </a:r>
            <a:r>
              <a:rPr lang="en-US" b="1" dirty="0" smtClean="0"/>
              <a:t>/y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Maximum </a:t>
            </a:r>
            <a:r>
              <a:rPr lang="en-US" dirty="0"/>
              <a:t>achievable integrated luminosity </a:t>
            </a:r>
            <a:r>
              <a:rPr lang="en-US" b="1" dirty="0" smtClean="0"/>
              <a:t>with upgraded SPS kicker     : 1.67 nb</a:t>
            </a:r>
            <a:r>
              <a:rPr lang="en-US" b="1" baseline="30000" dirty="0" smtClean="0"/>
              <a:t>-1</a:t>
            </a:r>
            <a:r>
              <a:rPr lang="en-US" b="1" dirty="0" smtClean="0"/>
              <a:t>/y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3973" y="6511216"/>
            <a:ext cx="384152" cy="258635"/>
          </a:xfrm>
        </p:spPr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17036" y="65296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John’s talk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25" y="1865400"/>
            <a:ext cx="7442200" cy="486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complex limitations </a:t>
            </a:r>
            <a:br>
              <a:rPr lang="en-US" dirty="0" smtClean="0"/>
            </a:br>
            <a:r>
              <a:rPr lang="en-US" dirty="0" smtClean="0"/>
              <a:t>(where we are a good fraction of our resources)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37973"/>
            <a:ext cx="8940800" cy="4745691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Linac3 reduced maximum current</a:t>
            </a:r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814500" lvl="1" indent="-342900">
              <a:buFontTx/>
              <a:buChar char="-"/>
            </a:pPr>
            <a:r>
              <a:rPr lang="en-US" dirty="0" smtClean="0"/>
              <a:t>Larger number of injections in LEIR </a:t>
            </a:r>
            <a:r>
              <a:rPr lang="en-US" dirty="0" smtClean="0">
                <a:sym typeface="Wingdings"/>
              </a:rPr>
              <a:t> longer cycles  longer SPS FB</a:t>
            </a:r>
          </a:p>
          <a:p>
            <a:pPr marL="814500" lvl="1" indent="-342900">
              <a:buFontTx/>
              <a:buChar char="-"/>
            </a:pPr>
            <a:endParaRPr lang="en-US" dirty="0">
              <a:sym typeface="Wingdings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ym typeface="Wingdings"/>
              </a:rPr>
              <a:t>LEIR maximum intensity due to losses at capture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Limiting maximum performances of the complex</a:t>
            </a:r>
          </a:p>
          <a:p>
            <a:pPr marL="814500" lvl="1" indent="-342900">
              <a:buFontTx/>
              <a:buChar char="-"/>
            </a:pPr>
            <a:endParaRPr lang="en-US" dirty="0">
              <a:sym typeface="Wingdings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ym typeface="Wingdings"/>
              </a:rPr>
              <a:t>Losses/</a:t>
            </a:r>
            <a:r>
              <a:rPr lang="en-US" dirty="0" err="1">
                <a:sym typeface="Wingdings"/>
              </a:rPr>
              <a:t>emittance</a:t>
            </a:r>
            <a:r>
              <a:rPr lang="en-US" dirty="0">
                <a:sym typeface="Wingdings"/>
              </a:rPr>
              <a:t> degradation </a:t>
            </a:r>
            <a:r>
              <a:rPr lang="en-US" dirty="0" smtClean="0">
                <a:sym typeface="Wingdings"/>
              </a:rPr>
              <a:t>at SPS FB due to IBS-TSK-like effect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Intensity decreases along the batch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with footprint remaining on LHC specific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luminosity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365" t="71257" r="48982"/>
          <a:stretch/>
        </p:blipFill>
        <p:spPr>
          <a:xfrm>
            <a:off x="5632825" y="1144980"/>
            <a:ext cx="1733175" cy="851282"/>
          </a:xfrm>
          <a:prstGeom prst="rect">
            <a:avLst/>
          </a:prstGeom>
        </p:spPr>
      </p:pic>
      <p:pic>
        <p:nvPicPr>
          <p:cNvPr id="7" name="Picture 6" descr="intensity_only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3" t="9101" r="7936" b="4499"/>
          <a:stretch/>
        </p:blipFill>
        <p:spPr>
          <a:xfrm>
            <a:off x="6604000" y="2461068"/>
            <a:ext cx="1981357" cy="1550638"/>
          </a:xfrm>
          <a:prstGeom prst="rect">
            <a:avLst/>
          </a:prstGeom>
        </p:spPr>
      </p:pic>
      <p:pic>
        <p:nvPicPr>
          <p:cNvPr id="8" name="Picture 7" descr="G:\Workspaces\m\mschauma\IonsDataAnalysis2011\Plots\Injection\InjectedIntensity_Fill2319_B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253" y="4572000"/>
            <a:ext cx="2873494" cy="215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423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79389"/>
            <a:ext cx="8763034" cy="524077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Intensity from the </a:t>
            </a:r>
            <a:r>
              <a:rPr lang="en-US" b="1" dirty="0" err="1" smtClean="0"/>
              <a:t>Linac</a:t>
            </a:r>
            <a:r>
              <a:rPr lang="en-US" b="1" dirty="0" smtClean="0"/>
              <a:t> </a:t>
            </a:r>
            <a:r>
              <a:rPr lang="en-US" b="1" dirty="0" smtClean="0"/>
              <a:t>limited </a:t>
            </a:r>
            <a:r>
              <a:rPr lang="en-US" b="1" dirty="0" smtClean="0"/>
              <a:t>due losses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between </a:t>
            </a:r>
            <a:r>
              <a:rPr lang="en-US" b="1" dirty="0" smtClean="0"/>
              <a:t>source and </a:t>
            </a:r>
            <a:r>
              <a:rPr lang="en-US" b="1" dirty="0" smtClean="0"/>
              <a:t>LEBT</a:t>
            </a:r>
            <a:endParaRPr lang="en-US" b="1" dirty="0" smtClean="0"/>
          </a:p>
          <a:p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u="sng" dirty="0" err="1" smtClean="0"/>
              <a:t>Emittance</a:t>
            </a:r>
            <a:r>
              <a:rPr lang="en-US" u="sng" dirty="0" smtClean="0"/>
              <a:t> from the source too large compared to the acceptance </a:t>
            </a:r>
            <a:r>
              <a:rPr lang="en-US" u="sng" dirty="0" smtClean="0"/>
              <a:t>of </a:t>
            </a:r>
            <a:r>
              <a:rPr lang="en-US" u="sng" dirty="0" smtClean="0"/>
              <a:t>the RFQ</a:t>
            </a:r>
          </a:p>
          <a:p>
            <a:pPr marL="814500" lvl="1" indent="-342900">
              <a:buFontTx/>
              <a:buChar char="-"/>
            </a:pPr>
            <a:r>
              <a:rPr lang="en-US" dirty="0"/>
              <a:t>l</a:t>
            </a:r>
            <a:r>
              <a:rPr lang="en-US" dirty="0" smtClean="0"/>
              <a:t>ongstanding issue for device measuring </a:t>
            </a:r>
            <a:r>
              <a:rPr lang="en-US" dirty="0" err="1" smtClean="0"/>
              <a:t>emittance</a:t>
            </a:r>
            <a:r>
              <a:rPr lang="en-US" dirty="0" smtClean="0"/>
              <a:t> from the source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u="sng" dirty="0" smtClean="0"/>
              <a:t>An initial </a:t>
            </a:r>
            <a:r>
              <a:rPr lang="en-US" u="sng" dirty="0" smtClean="0"/>
              <a:t>20% improvement in transmission </a:t>
            </a:r>
            <a:r>
              <a:rPr lang="en-US" dirty="0" smtClean="0"/>
              <a:t>in the low energy part of the </a:t>
            </a:r>
            <a:r>
              <a:rPr lang="en-US" dirty="0" err="1" smtClean="0"/>
              <a:t>Linac</a:t>
            </a:r>
            <a:r>
              <a:rPr lang="en-US" dirty="0" smtClean="0"/>
              <a:t> expected by installing new electrostatics </a:t>
            </a:r>
            <a:r>
              <a:rPr lang="en-US" dirty="0"/>
              <a:t>lens (</a:t>
            </a:r>
            <a:r>
              <a:rPr lang="en-US" dirty="0" err="1"/>
              <a:t>einzel</a:t>
            </a:r>
            <a:r>
              <a:rPr lang="en-US" dirty="0"/>
              <a:t> </a:t>
            </a:r>
            <a:r>
              <a:rPr lang="en-US" dirty="0" smtClean="0"/>
              <a:t>lens) and increasing aperture between source and first solenoid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Work to be done during YETS 2015-16</a:t>
            </a:r>
          </a:p>
          <a:p>
            <a:pPr marL="814500" lvl="1" indent="-342900">
              <a:buFontTx/>
              <a:buChar char="-"/>
            </a:pPr>
            <a:r>
              <a:rPr lang="en-US" dirty="0" err="1"/>
              <a:t>L</a:t>
            </a:r>
            <a:r>
              <a:rPr lang="en-US" dirty="0" err="1" smtClean="0"/>
              <a:t>inac</a:t>
            </a:r>
            <a:r>
              <a:rPr lang="en-US" dirty="0" smtClean="0"/>
              <a:t> improvement studies from early 2016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smtClean="0"/>
              <a:t>maximum </a:t>
            </a:r>
            <a:r>
              <a:rPr lang="en-US" dirty="0" smtClean="0"/>
              <a:t>gain beyond 20% will be </a:t>
            </a:r>
            <a:r>
              <a:rPr lang="en-US" dirty="0" smtClean="0"/>
              <a:t>probed, brainstorming started to possible studies.</a:t>
            </a:r>
            <a:endParaRPr lang="en-US" dirty="0" smtClean="0"/>
          </a:p>
          <a:p>
            <a:pPr marL="814500" lvl="1" indent="-342900">
              <a:buFontTx/>
              <a:buChar char="-"/>
            </a:pPr>
            <a:r>
              <a:rPr lang="en-US" dirty="0" smtClean="0"/>
              <a:t>Revising BI requirements for studies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u="sng" dirty="0" smtClean="0"/>
              <a:t>100 </a:t>
            </a:r>
            <a:r>
              <a:rPr lang="en-US" u="sng" dirty="0" err="1" smtClean="0"/>
              <a:t>ms</a:t>
            </a:r>
            <a:r>
              <a:rPr lang="en-US" u="sng" dirty="0" smtClean="0"/>
              <a:t> rep. rate operation to increase injection rep. rate in LEIR</a:t>
            </a:r>
            <a:endParaRPr lang="en-US" u="sng" dirty="0"/>
          </a:p>
          <a:p>
            <a:pPr marL="814500" lvl="1" indent="-342900">
              <a:buFontTx/>
              <a:buChar char="-"/>
            </a:pPr>
            <a:r>
              <a:rPr lang="en-US" dirty="0" smtClean="0"/>
              <a:t>Upgrade of power converters advanced </a:t>
            </a:r>
            <a:r>
              <a:rPr lang="en-US" dirty="0"/>
              <a:t>to YETS 2015-</a:t>
            </a:r>
            <a:r>
              <a:rPr lang="en-US" dirty="0" smtClean="0"/>
              <a:t>16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100 </a:t>
            </a:r>
            <a:r>
              <a:rPr lang="en-US" dirty="0" err="1" smtClean="0"/>
              <a:t>ms</a:t>
            </a:r>
            <a:r>
              <a:rPr lang="en-US" dirty="0"/>
              <a:t> </a:t>
            </a:r>
            <a:r>
              <a:rPr lang="en-US" dirty="0" smtClean="0"/>
              <a:t>operation limited before LS2 because of cooling and ventilation consolidation needed, but test periods already in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365" t="71257" r="48982"/>
          <a:stretch/>
        </p:blipFill>
        <p:spPr>
          <a:xfrm>
            <a:off x="5632825" y="281088"/>
            <a:ext cx="3018118" cy="148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419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intensity_only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3" t="9101" r="7936" b="4499"/>
          <a:stretch/>
        </p:blipFill>
        <p:spPr>
          <a:xfrm>
            <a:off x="59768" y="1209592"/>
            <a:ext cx="7108419" cy="55631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569108" y="2952477"/>
            <a:ext cx="2164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Extraction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@ 2880ms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749268" y="3416277"/>
            <a:ext cx="796084" cy="256774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001058" y="2779095"/>
            <a:ext cx="6019333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97454" y="1753785"/>
            <a:ext cx="3286071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Asymptotic int. lim.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max. </a:t>
            </a:r>
            <a:r>
              <a:rPr lang="en-US" sz="2400" dirty="0" err="1" smtClean="0"/>
              <a:t>extr</a:t>
            </a:r>
            <a:r>
              <a:rPr lang="en-US" sz="2400" dirty="0" smtClean="0"/>
              <a:t>.: </a:t>
            </a:r>
          </a:p>
          <a:p>
            <a:pPr>
              <a:lnSpc>
                <a:spcPct val="80000"/>
              </a:lnSpc>
            </a:pPr>
            <a:r>
              <a:rPr lang="en-GB" sz="2400" dirty="0" smtClean="0"/>
              <a:t>5.8x10</a:t>
            </a:r>
            <a:r>
              <a:rPr lang="en-GB" sz="2400" baseline="30000" dirty="0" smtClean="0"/>
              <a:t>8</a:t>
            </a:r>
            <a:r>
              <a:rPr lang="en-GB" sz="2400" dirty="0" smtClean="0"/>
              <a:t> Pb</a:t>
            </a:r>
            <a:r>
              <a:rPr lang="en-GB" sz="2400" baseline="30000" dirty="0" smtClean="0"/>
              <a:t>54</a:t>
            </a:r>
            <a:r>
              <a:rPr lang="en-GB" sz="2400" baseline="30000" dirty="0"/>
              <a:t>+</a:t>
            </a:r>
            <a:r>
              <a:rPr lang="en-GB" sz="2400" dirty="0"/>
              <a:t>/</a:t>
            </a:r>
            <a:r>
              <a:rPr lang="en-GB" sz="2400" dirty="0" smtClean="0"/>
              <a:t>bunch</a:t>
            </a:r>
            <a:endParaRPr lang="en-US" sz="2400" baseline="30000" dirty="0"/>
          </a:p>
        </p:txBody>
      </p:sp>
      <p:sp>
        <p:nvSpPr>
          <p:cNvPr id="39" name="TextBox 38"/>
          <p:cNvSpPr txBox="1"/>
          <p:nvPr/>
        </p:nvSpPr>
        <p:spPr>
          <a:xfrm>
            <a:off x="931572" y="1726572"/>
            <a:ext cx="18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(Coasting beam)</a:t>
            </a:r>
            <a:endParaRPr lang="en-US" sz="2000" dirty="0"/>
          </a:p>
        </p:txBody>
      </p:sp>
      <p:sp>
        <p:nvSpPr>
          <p:cNvPr id="40" name="Rectangle 39"/>
          <p:cNvSpPr/>
          <p:nvPr/>
        </p:nvSpPr>
        <p:spPr>
          <a:xfrm>
            <a:off x="6545352" y="5109662"/>
            <a:ext cx="994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B-field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-825206" y="2279001"/>
            <a:ext cx="2470335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FF0000"/>
                </a:solidFill>
              </a:rPr>
              <a:t>BHN current [</a:t>
            </a:r>
            <a:r>
              <a:rPr lang="en-US" sz="2100" dirty="0" smtClean="0">
                <a:solidFill>
                  <a:srgbClr val="FF0000"/>
                </a:solidFill>
              </a:rPr>
              <a:t>1000A</a:t>
            </a:r>
            <a:r>
              <a:rPr lang="en-US" sz="2100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75495" y="1348912"/>
            <a:ext cx="5158154" cy="0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569108" y="1353127"/>
            <a:ext cx="480645" cy="8877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49753" y="1161949"/>
            <a:ext cx="2743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LIU Ions goal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4920836" y="1433577"/>
            <a:ext cx="828431" cy="19827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?</a:t>
            </a:r>
            <a:endParaRPr lang="en-US" sz="54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Pb</a:t>
            </a:r>
            <a:r>
              <a:rPr lang="en-GB" baseline="30000" dirty="0"/>
              <a:t>54+</a:t>
            </a:r>
            <a:r>
              <a:rPr lang="en-GB" dirty="0"/>
              <a:t> life-</a:t>
            </a:r>
            <a:r>
              <a:rPr lang="en-GB" dirty="0" err="1"/>
              <a:t>cyle</a:t>
            </a:r>
            <a:r>
              <a:rPr lang="en-GB" dirty="0"/>
              <a:t> in LEIR</a:t>
            </a:r>
            <a:br>
              <a:rPr lang="en-GB" dirty="0"/>
            </a:b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6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performances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6614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Performances limited at beam capture for unclear reasons</a:t>
            </a:r>
          </a:p>
          <a:p>
            <a:r>
              <a:rPr lang="en-US" dirty="0"/>
              <a:t>	</a:t>
            </a:r>
            <a:r>
              <a:rPr lang="en-US" dirty="0" smtClean="0"/>
              <a:t>- direct space charge + resonances preferred mechanism,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test </a:t>
            </a:r>
            <a:r>
              <a:rPr lang="en-US" dirty="0" smtClean="0"/>
              <a:t>starting </a:t>
            </a:r>
            <a:r>
              <a:rPr lang="en-US" dirty="0" smtClean="0"/>
              <a:t>this </a:t>
            </a:r>
            <a:r>
              <a:rPr lang="en-US" dirty="0" smtClean="0"/>
              <a:t>month for transverse </a:t>
            </a:r>
            <a:r>
              <a:rPr lang="en-US" dirty="0" err="1" smtClean="0"/>
              <a:t>emittance</a:t>
            </a:r>
            <a:r>
              <a:rPr lang="en-US" dirty="0" smtClean="0"/>
              <a:t> control</a:t>
            </a:r>
          </a:p>
          <a:p>
            <a:r>
              <a:rPr lang="en-US" dirty="0"/>
              <a:t>	</a:t>
            </a:r>
            <a:r>
              <a:rPr lang="en-US" dirty="0" smtClean="0"/>
              <a:t>- not clear sign of beam instabilities </a:t>
            </a:r>
            <a:r>
              <a:rPr lang="en-US" dirty="0" smtClean="0"/>
              <a:t>observed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- chromaticity correction did not improve losses</a:t>
            </a:r>
          </a:p>
          <a:p>
            <a:r>
              <a:rPr lang="en-US" dirty="0"/>
              <a:t>	</a:t>
            </a:r>
            <a:r>
              <a:rPr lang="en-US" dirty="0" smtClean="0"/>
              <a:t>- local vacuum degradation seems excluded from past desorption studies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Studies limited in time because </a:t>
            </a:r>
          </a:p>
          <a:p>
            <a:r>
              <a:rPr lang="en-US" dirty="0"/>
              <a:t>	</a:t>
            </a:r>
            <a:r>
              <a:rPr lang="en-US" dirty="0" smtClean="0"/>
              <a:t>- machine model including impedance, e-cooler and precise optics not </a:t>
            </a:r>
          </a:p>
          <a:p>
            <a:r>
              <a:rPr lang="en-US" dirty="0"/>
              <a:t>	</a:t>
            </a:r>
            <a:r>
              <a:rPr lang="en-US" dirty="0" smtClean="0"/>
              <a:t>available </a:t>
            </a:r>
            <a:r>
              <a:rPr lang="en-US" dirty="0" smtClean="0">
                <a:sym typeface="Wingdings"/>
              </a:rPr>
              <a:t> planning for 2016 development</a:t>
            </a: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- </a:t>
            </a:r>
            <a:r>
              <a:rPr lang="en-US" u="sng" dirty="0" smtClean="0">
                <a:sym typeface="Wingdings"/>
              </a:rPr>
              <a:t>machine availability limited to </a:t>
            </a:r>
            <a:r>
              <a:rPr lang="en-US" u="sng" dirty="0" err="1" smtClean="0">
                <a:sym typeface="Wingdings"/>
              </a:rPr>
              <a:t>Pb</a:t>
            </a:r>
            <a:r>
              <a:rPr lang="en-US" u="sng" dirty="0" smtClean="0">
                <a:sym typeface="Wingdings"/>
              </a:rPr>
              <a:t> ion </a:t>
            </a:r>
            <a:r>
              <a:rPr lang="en-US" u="sng" dirty="0" smtClean="0">
                <a:sym typeface="Wingdings"/>
              </a:rPr>
              <a:t>run (see </a:t>
            </a:r>
            <a:r>
              <a:rPr lang="en-US" u="sng" dirty="0" err="1" smtClean="0">
                <a:sym typeface="Wingdings"/>
              </a:rPr>
              <a:t>Django’s</a:t>
            </a:r>
            <a:r>
              <a:rPr lang="en-US" u="sng" dirty="0" smtClean="0">
                <a:sym typeface="Wingdings"/>
              </a:rPr>
              <a:t> talk)</a:t>
            </a:r>
            <a:r>
              <a:rPr lang="en-US" dirty="0" smtClean="0">
                <a:sym typeface="Wingdings"/>
              </a:rPr>
              <a:t>, reason </a:t>
            </a:r>
            <a:r>
              <a:rPr lang="en-US" dirty="0" smtClean="0">
                <a:sym typeface="Wingdings"/>
              </a:rPr>
              <a:t>of early start </a:t>
            </a:r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in </a:t>
            </a:r>
            <a:r>
              <a:rPr lang="en-US" dirty="0" smtClean="0">
                <a:sym typeface="Wingdings"/>
              </a:rPr>
              <a:t>2016.</a:t>
            </a: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- tried to make best use of </a:t>
            </a:r>
            <a:r>
              <a:rPr lang="en-US" dirty="0" err="1" smtClean="0">
                <a:sym typeface="Wingdings"/>
              </a:rPr>
              <a:t>Ar</a:t>
            </a:r>
            <a:r>
              <a:rPr lang="en-US" dirty="0" smtClean="0">
                <a:sym typeface="Wingdings"/>
              </a:rPr>
              <a:t> run for studies</a:t>
            </a:r>
            <a:r>
              <a:rPr lang="en-US" dirty="0" smtClean="0">
                <a:sym typeface="Wingdings"/>
              </a:rPr>
              <a:t>. </a:t>
            </a:r>
            <a:r>
              <a:rPr lang="en-US" dirty="0"/>
              <a:t>Will do the same also for </a:t>
            </a:r>
            <a:r>
              <a:rPr lang="en-US" dirty="0" err="1"/>
              <a:t>Xe</a:t>
            </a:r>
            <a:r>
              <a:rPr lang="en-US" dirty="0"/>
              <a:t>.</a:t>
            </a:r>
          </a:p>
          <a:p>
            <a:r>
              <a:rPr lang="en-US" dirty="0" smtClean="0">
                <a:sym typeface="Wingdings"/>
              </a:rPr>
              <a:t>	 </a:t>
            </a:r>
            <a:r>
              <a:rPr lang="en-US" dirty="0"/>
              <a:t>Same </a:t>
            </a:r>
            <a:r>
              <a:rPr lang="en-US" dirty="0" smtClean="0"/>
              <a:t>resources </a:t>
            </a:r>
            <a:r>
              <a:rPr lang="en-US" dirty="0"/>
              <a:t>running the </a:t>
            </a:r>
            <a:r>
              <a:rPr lang="en-US" dirty="0" smtClean="0"/>
              <a:t>machine (for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smtClean="0"/>
              <a:t>post </a:t>
            </a:r>
            <a:r>
              <a:rPr lang="en-US" dirty="0"/>
              <a:t>LS restart and new particle) and </a:t>
            </a:r>
            <a:r>
              <a:rPr lang="en-US" dirty="0" smtClean="0"/>
              <a:t>	studying </a:t>
            </a:r>
            <a:r>
              <a:rPr lang="en-US" dirty="0"/>
              <a:t>performance limits</a:t>
            </a:r>
            <a:r>
              <a:rPr lang="en-US" dirty="0" smtClean="0"/>
              <a:t>.</a:t>
            </a:r>
          </a:p>
          <a:p>
            <a:r>
              <a:rPr lang="en-US" dirty="0"/>
              <a:t>	</a:t>
            </a:r>
            <a:endParaRPr lang="en-US" b="1" dirty="0" smtClean="0"/>
          </a:p>
          <a:p>
            <a:r>
              <a:rPr lang="en-US" b="1" dirty="0" smtClean="0"/>
              <a:t>100 </a:t>
            </a:r>
            <a:r>
              <a:rPr lang="en-US" b="1" dirty="0" err="1" smtClean="0"/>
              <a:t>ms</a:t>
            </a:r>
            <a:r>
              <a:rPr lang="en-US" b="1" dirty="0" smtClean="0"/>
              <a:t> injection to increase intensity before acceleration</a:t>
            </a:r>
          </a:p>
          <a:p>
            <a:r>
              <a:rPr lang="en-US" dirty="0"/>
              <a:t>	</a:t>
            </a:r>
            <a:r>
              <a:rPr lang="en-US" dirty="0" smtClean="0"/>
              <a:t>- e-cooling providing double current for faster cooling </a:t>
            </a:r>
            <a:r>
              <a:rPr lang="en-US" dirty="0" smtClean="0"/>
              <a:t>rate </a:t>
            </a:r>
            <a:r>
              <a:rPr lang="en-US" b="1" dirty="0" smtClean="0"/>
              <a:t>(proved with </a:t>
            </a:r>
            <a:r>
              <a:rPr lang="en-US" b="1" dirty="0" err="1" smtClean="0"/>
              <a:t>Ar</a:t>
            </a:r>
            <a:r>
              <a:rPr lang="en-US" b="1" dirty="0" smtClean="0"/>
              <a:t>)</a:t>
            </a:r>
            <a:r>
              <a:rPr lang="en-US" dirty="0" smtClean="0"/>
              <a:t>. </a:t>
            </a:r>
          </a:p>
          <a:p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dirty="0" smtClean="0"/>
              <a:t>Already </a:t>
            </a:r>
            <a:r>
              <a:rPr lang="en-US" dirty="0" smtClean="0"/>
              <a:t>tested </a:t>
            </a:r>
            <a:r>
              <a:rPr lang="en-US" dirty="0" smtClean="0"/>
              <a:t>for maximum current</a:t>
            </a:r>
            <a:r>
              <a:rPr lang="en-US" dirty="0" smtClean="0"/>
              <a:t>, cooling rate not yet.</a:t>
            </a:r>
          </a:p>
          <a:p>
            <a:r>
              <a:rPr lang="en-US" dirty="0" smtClean="0"/>
              <a:t>	- full tests planned for 2016	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3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 planning: </a:t>
            </a:r>
            <a:r>
              <a:rPr lang="en-US" dirty="0" err="1" smtClean="0"/>
              <a:t>Ar</a:t>
            </a:r>
            <a:r>
              <a:rPr lang="en-US" dirty="0" smtClean="0"/>
              <a:t> until April – </a:t>
            </a:r>
            <a:r>
              <a:rPr lang="en-US" dirty="0" err="1" smtClean="0"/>
              <a:t>Pb</a:t>
            </a:r>
            <a:r>
              <a:rPr lang="en-US" dirty="0" smtClean="0"/>
              <a:t> in LEIR since July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76" y="1197563"/>
            <a:ext cx="8064925" cy="4794561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2778606" y="1572747"/>
            <a:ext cx="5806995" cy="1837011"/>
          </a:xfrm>
          <a:prstGeom prst="frame">
            <a:avLst>
              <a:gd name="adj1" fmla="val 3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ame 7"/>
          <p:cNvSpPr/>
          <p:nvPr/>
        </p:nvSpPr>
        <p:spPr>
          <a:xfrm>
            <a:off x="970014" y="4117625"/>
            <a:ext cx="1337154" cy="1809042"/>
          </a:xfrm>
          <a:prstGeom prst="frame">
            <a:avLst>
              <a:gd name="adj1" fmla="val 3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7566121" y="3846691"/>
            <a:ext cx="638849" cy="270934"/>
          </a:xfrm>
          <a:prstGeom prst="frame">
            <a:avLst>
              <a:gd name="adj1" fmla="val 3571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3341911" y="5992124"/>
            <a:ext cx="1337154" cy="555975"/>
          </a:xfrm>
          <a:prstGeom prst="frame">
            <a:avLst>
              <a:gd name="adj1" fmla="val 3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0816" y="6102911"/>
            <a:ext cx="121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Argon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7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of LEIR studies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64152"/>
              </p:ext>
            </p:extLst>
          </p:nvPr>
        </p:nvGraphicFramePr>
        <p:xfrm>
          <a:off x="98018" y="1284024"/>
          <a:ext cx="8868215" cy="4282311"/>
        </p:xfrm>
        <a:graphic>
          <a:graphicData uri="http://schemas.openxmlformats.org/drawingml/2006/table">
            <a:tbl>
              <a:tblPr/>
              <a:tblGrid>
                <a:gridCol w="3111225"/>
                <a:gridCol w="134738"/>
                <a:gridCol w="159236"/>
                <a:gridCol w="220480"/>
                <a:gridCol w="171485"/>
                <a:gridCol w="391965"/>
                <a:gridCol w="293974"/>
                <a:gridCol w="244978"/>
                <a:gridCol w="171485"/>
                <a:gridCol w="159236"/>
                <a:gridCol w="183734"/>
                <a:gridCol w="183734"/>
                <a:gridCol w="183734"/>
                <a:gridCol w="3258211"/>
              </a:tblGrid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Activity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LEIR startup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LEIR for collider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Polarity check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HW prepared, but effect of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chroma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from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ad now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Optics measurements (LOCO)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started, need stable injection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Find refuting tests for working hypothesis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Space Charge &amp; Intrabeam scattering - experiment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started, need nominal intensity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Space Charge &amp; Intrabeam scattering - simulations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Desorption effects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Impedance model 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Postponed next year, no fellow found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Damper - optics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Damper - system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Ongoing, found doubts for transient during bunching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Magnetic model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Instabilities - experiment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started, need nominal intensity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during capture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Ongoing, started during setting up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 cooling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Doubling the current tested, now cooling rate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ms operation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Next year as planned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emittance blow-up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67" marR="11367" marT="113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Christian will start working on that soon</a:t>
                      </a:r>
                    </a:p>
                  </a:txBody>
                  <a:tcPr marL="11367" marR="11367" marT="11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 flipH="1">
            <a:off x="5168573" y="1284024"/>
            <a:ext cx="41865" cy="43405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-3143" y="5720214"/>
            <a:ext cx="9153091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Some precision studies LIU-specific delayed due to recent limited machine performance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Limited resources re-centered on recovering injection efficiency </a:t>
            </a:r>
            <a:endParaRPr lang="en-US" b="1" dirty="0" smtClean="0"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	</a:t>
            </a:r>
            <a:r>
              <a:rPr lang="en-US" b="1" dirty="0" smtClean="0">
                <a:latin typeface="Arial"/>
                <a:cs typeface="Arial"/>
              </a:rPr>
              <a:t>											</a:t>
            </a:r>
            <a:r>
              <a:rPr lang="en-US" b="1" dirty="0" smtClean="0">
                <a:latin typeface="Arial"/>
                <a:cs typeface="Arial"/>
              </a:rPr>
              <a:t>(</a:t>
            </a:r>
            <a:r>
              <a:rPr lang="en-US" b="1" dirty="0" smtClean="0">
                <a:latin typeface="Arial"/>
                <a:cs typeface="Arial"/>
              </a:rPr>
              <a:t>see </a:t>
            </a:r>
            <a:r>
              <a:rPr lang="en-US" b="1" dirty="0" err="1" smtClean="0">
                <a:latin typeface="Arial"/>
                <a:cs typeface="Arial"/>
              </a:rPr>
              <a:t>Django’s</a:t>
            </a:r>
            <a:r>
              <a:rPr lang="en-US" b="1" dirty="0" smtClean="0">
                <a:latin typeface="Arial"/>
                <a:cs typeface="Arial"/>
              </a:rPr>
              <a:t> talk)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33509" y="629738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03200" y="6401437"/>
            <a:ext cx="2895600" cy="365125"/>
          </a:xfrm>
        </p:spPr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248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Ion Schedule driven by LIU studies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99" y="859885"/>
            <a:ext cx="7975293" cy="55301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68945" y="1561112"/>
            <a:ext cx="806920" cy="34397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01709" y="4259991"/>
            <a:ext cx="674638" cy="21855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9176" y="1191780"/>
            <a:ext cx="126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Draft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- No limits identified so far for PS</a:t>
            </a:r>
          </a:p>
          <a:p>
            <a:endParaRPr lang="en-US" dirty="0"/>
          </a:p>
          <a:p>
            <a:r>
              <a:rPr lang="en-US" dirty="0" smtClean="0"/>
              <a:t>- RF gymnastics are similar to the one of protons and already implemented in the past</a:t>
            </a:r>
          </a:p>
          <a:p>
            <a:endParaRPr lang="en-US" dirty="0" smtClean="0"/>
          </a:p>
          <a:p>
            <a:r>
              <a:rPr lang="en-US" dirty="0" smtClean="0"/>
              <a:t>- 100 ns beam already produced in the PS this </a:t>
            </a:r>
            <a:r>
              <a:rPr lang="en-US" dirty="0" smtClean="0"/>
              <a:t>year (See </a:t>
            </a:r>
            <a:r>
              <a:rPr lang="en-US" dirty="0" err="1" smtClean="0"/>
              <a:t>Django</a:t>
            </a:r>
            <a:r>
              <a:rPr lang="en-US" dirty="0" err="1" smtClean="0"/>
              <a:t>’s</a:t>
            </a:r>
            <a:r>
              <a:rPr lang="en-US" dirty="0" smtClean="0"/>
              <a:t> talk)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93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 of SPS long injection flat bottom</a:t>
            </a:r>
            <a:endParaRPr lang="en-US" dirty="0"/>
          </a:p>
        </p:txBody>
      </p:sp>
      <p:pic>
        <p:nvPicPr>
          <p:cNvPr id="6" name="Picture 7" descr="G:\Workspaces\m\mschauma\IonsDataAnalysis2011\Plots\Injection\InjectedIntensity_Fill2319_B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253"/>
            <a:ext cx="4191950" cy="313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536445" y="2691239"/>
            <a:ext cx="5648520" cy="3828829"/>
            <a:chOff x="2195736" y="3087834"/>
            <a:chExt cx="5648520" cy="3828829"/>
          </a:xfrm>
        </p:grpSpPr>
        <p:grpSp>
          <p:nvGrpSpPr>
            <p:cNvPr id="8" name="Group 7"/>
            <p:cNvGrpSpPr/>
            <p:nvPr/>
          </p:nvGrpSpPr>
          <p:grpSpPr>
            <a:xfrm>
              <a:off x="2195736" y="3087834"/>
              <a:ext cx="5648520" cy="3828829"/>
              <a:chOff x="827584" y="4149079"/>
              <a:chExt cx="4209539" cy="2909844"/>
            </a:xfrm>
          </p:grpSpPr>
          <p:pic>
            <p:nvPicPr>
              <p:cNvPr id="10" name="Picture 6" descr="G:\Workspaces\m\mschauma\IonsDataAnalysis2011\Plots\InitialValues\InitialLuminosity_Fill2319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4149079"/>
                <a:ext cx="4209539" cy="29098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856522" y="4463084"/>
                <a:ext cx="8730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ATLAS data</a:t>
                </a:r>
                <a:endParaRPr lang="en-GB" sz="12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061456" y="3501008"/>
              <a:ext cx="1832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427BC"/>
                  </a:solidFill>
                </a:rPr>
                <a:t>Initial Luminosity</a:t>
              </a:r>
              <a:endParaRPr lang="en-GB" b="1" dirty="0">
                <a:solidFill>
                  <a:srgbClr val="0427BC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105298" y="5479306"/>
            <a:ext cx="5148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SPS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361200" y="3660579"/>
            <a:ext cx="4278744" cy="796982"/>
          </a:xfrm>
          <a:prstGeom prst="line">
            <a:avLst/>
          </a:prstGeom>
          <a:ln w="28575">
            <a:solidFill>
              <a:srgbClr val="1799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76943" y="3790404"/>
            <a:ext cx="550151" cy="369332"/>
          </a:xfrm>
          <a:prstGeom prst="rect">
            <a:avLst/>
          </a:prstGeom>
          <a:noFill/>
          <a:ln>
            <a:solidFill>
              <a:srgbClr val="17992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LHC</a:t>
            </a:r>
            <a:endParaRPr lang="en-GB" dirty="0">
              <a:solidFill>
                <a:srgbClr val="17992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61200" y="11708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Two </a:t>
            </a:r>
            <a:r>
              <a:rPr lang="en-GB" dirty="0" smtClean="0">
                <a:latin typeface="Arial"/>
                <a:cs typeface="Arial"/>
              </a:rPr>
              <a:t>effects observed on luminosity</a:t>
            </a:r>
            <a:r>
              <a:rPr lang="en-GB" dirty="0" smtClean="0">
                <a:latin typeface="Arial"/>
                <a:cs typeface="Arial"/>
              </a:rPr>
              <a:t>:</a:t>
            </a:r>
            <a:br>
              <a:rPr lang="en-GB" dirty="0" smtClean="0">
                <a:latin typeface="Arial"/>
                <a:cs typeface="Arial"/>
              </a:rPr>
            </a:br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Slope imprinted by </a:t>
            </a:r>
            <a:r>
              <a:rPr lang="en-GB" dirty="0">
                <a:solidFill>
                  <a:srgbClr val="FF0000"/>
                </a:solidFill>
                <a:latin typeface="Arial"/>
                <a:cs typeface="Arial"/>
              </a:rPr>
              <a:t>SPS</a:t>
            </a:r>
            <a:r>
              <a:rPr lang="en-GB" dirty="0">
                <a:latin typeface="Arial"/>
                <a:cs typeface="Arial"/>
              </a:rPr>
              <a:t> injection plateau.</a:t>
            </a:r>
          </a:p>
          <a:p>
            <a:r>
              <a:rPr lang="en-GB" dirty="0">
                <a:latin typeface="Arial"/>
                <a:cs typeface="Arial"/>
              </a:rPr>
              <a:t>Slope imprinted by </a:t>
            </a:r>
            <a:r>
              <a:rPr lang="en-GB" dirty="0">
                <a:solidFill>
                  <a:srgbClr val="179923"/>
                </a:solidFill>
                <a:latin typeface="Arial"/>
                <a:cs typeface="Arial"/>
              </a:rPr>
              <a:t>LHC</a:t>
            </a:r>
            <a:r>
              <a:rPr lang="en-GB" dirty="0">
                <a:latin typeface="Arial"/>
                <a:cs typeface="Arial"/>
              </a:rPr>
              <a:t> injection plateau.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45924" y="6488668"/>
            <a:ext cx="16980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latin typeface="Arial"/>
                <a:cs typeface="Arial"/>
              </a:rPr>
              <a:t>From M. </a:t>
            </a:r>
            <a:r>
              <a:rPr lang="en-GB" sz="1200" b="1" dirty="0" err="1" smtClean="0">
                <a:latin typeface="Arial"/>
                <a:cs typeface="Arial"/>
              </a:rPr>
              <a:t>Schaumann</a:t>
            </a:r>
            <a:r>
              <a:rPr lang="en-GB" sz="1200" b="1" dirty="0" smtClean="0">
                <a:latin typeface="Arial"/>
                <a:cs typeface="Arial"/>
              </a:rPr>
              <a:t>  </a:t>
            </a:r>
            <a:endParaRPr lang="en-GB" sz="1200" b="1" dirty="0">
              <a:latin typeface="Arial"/>
              <a:cs typeface="Arial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21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Ions: Updates on LIU baseline and options (incl. staged implementation), parameter reach, schedule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S. Gilardoni for LIU-</a:t>
            </a:r>
            <a:r>
              <a:rPr lang="en-US" dirty="0" smtClean="0"/>
              <a:t>ION group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 collaboration with:</a:t>
            </a:r>
          </a:p>
          <a:p>
            <a:r>
              <a:rPr lang="en-US" dirty="0" smtClean="0"/>
              <a:t>G. </a:t>
            </a:r>
            <a:r>
              <a:rPr lang="en-US" dirty="0" err="1" smtClean="0"/>
              <a:t>Bellodi</a:t>
            </a:r>
            <a:r>
              <a:rPr lang="en-US" dirty="0" smtClean="0"/>
              <a:t>, C. </a:t>
            </a:r>
            <a:r>
              <a:rPr lang="en-US" dirty="0" err="1" smtClean="0"/>
              <a:t>Carli</a:t>
            </a:r>
            <a:r>
              <a:rPr lang="en-US" dirty="0" smtClean="0"/>
              <a:t>, J. Jowett, M. </a:t>
            </a:r>
            <a:r>
              <a:rPr lang="en-US" dirty="0" err="1" smtClean="0"/>
              <a:t>Bodendorfer</a:t>
            </a:r>
            <a:r>
              <a:rPr lang="en-US" dirty="0" smtClean="0"/>
              <a:t>, D. </a:t>
            </a:r>
            <a:r>
              <a:rPr lang="en-US" dirty="0" err="1" smtClean="0"/>
              <a:t>Manglunki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HL-LHC – LIU Joint Meeting – 15 Oct. 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64214" y="427322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on IBS-TSK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16795"/>
            <a:ext cx="8763034" cy="507896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Observation from last run</a:t>
            </a:r>
            <a:r>
              <a:rPr lang="en-US" b="1" dirty="0"/>
              <a:t> </a:t>
            </a:r>
            <a:r>
              <a:rPr lang="en-US" b="1" dirty="0" smtClean="0"/>
              <a:t>not conclusive on source of losses @ SPS injection.</a:t>
            </a:r>
            <a:br>
              <a:rPr lang="en-US" b="1" dirty="0" smtClean="0"/>
            </a:br>
            <a:endParaRPr lang="en-US" b="1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Losses along the batch seems to be more caused by IBS or </a:t>
            </a:r>
            <a:r>
              <a:rPr lang="en-US" dirty="0" err="1" smtClean="0"/>
              <a:t>Touschek</a:t>
            </a:r>
            <a:r>
              <a:rPr lang="en-US" dirty="0" smtClean="0"/>
              <a:t>-like effect mixed with direct space-charge and RF-</a:t>
            </a:r>
            <a:r>
              <a:rPr lang="en-US" dirty="0" smtClean="0"/>
              <a:t>noise (most recent studies in 2012-13)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Consequence for 2015 studies (see Elena’s talk also):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Needs more data that can be taken, at least initially, parasitically on operational beam, with 100 ns to be compared with 200 ns bunch spacing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Interesting to measure with different bunch-length from PS (by adjusting final rotation with more 80 MHz cavities) </a:t>
            </a:r>
            <a:r>
              <a:rPr lang="en-US" dirty="0" smtClean="0"/>
              <a:t>and/or </a:t>
            </a:r>
            <a:r>
              <a:rPr lang="en-US" dirty="0" smtClean="0"/>
              <a:t>intensities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Profiting from: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Q20 (but eventually we could propose to study a Q19 or a Q18)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Improved RF noise from </a:t>
            </a:r>
            <a:r>
              <a:rPr lang="en-US" dirty="0" err="1" smtClean="0"/>
              <a:t>Ar</a:t>
            </a:r>
            <a:r>
              <a:rPr lang="en-US" dirty="0" smtClean="0"/>
              <a:t> run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Test with double harmonics injection in the SPS to inject in larger buckets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54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Slip stacking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RF confirmed that slip stacking in the SPS should work</a:t>
            </a:r>
            <a:r>
              <a:rPr lang="en-US" dirty="0" smtClean="0"/>
              <a:t>, with only final efficiency/beam parameters to better determined by further simulations</a:t>
            </a:r>
          </a:p>
          <a:p>
            <a:r>
              <a:rPr lang="en-US" b="1" dirty="0"/>
              <a:t>	</a:t>
            </a:r>
            <a:r>
              <a:rPr lang="en-US" b="1" dirty="0" smtClean="0"/>
              <a:t>- No first principle identified by which scheme should not perform</a:t>
            </a:r>
            <a:br>
              <a:rPr lang="en-US" b="1" dirty="0" smtClean="0"/>
            </a:br>
            <a:r>
              <a:rPr lang="en-US" b="1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en-US" b="1" dirty="0" smtClean="0"/>
              <a:t>Lack of manpower being identified within the RF group</a:t>
            </a:r>
          </a:p>
          <a:p>
            <a:pPr marL="814500" lvl="1" indent="-342900">
              <a:buFontTx/>
              <a:buChar char="-"/>
            </a:pPr>
            <a:r>
              <a:rPr lang="en-US" u="sng" dirty="0" smtClean="0"/>
              <a:t>Resources will be available starting early 2016 for</a:t>
            </a:r>
            <a:r>
              <a:rPr lang="en-US" dirty="0" smtClean="0"/>
              <a:t>: </a:t>
            </a:r>
          </a:p>
          <a:p>
            <a:pPr marL="1037700" lvl="2" indent="-342900">
              <a:buFontTx/>
              <a:buChar char="-"/>
            </a:pPr>
            <a:r>
              <a:rPr lang="en-US" sz="1800" u="sng" dirty="0" smtClean="0"/>
              <a:t>start developing of LLRF HW for slip-</a:t>
            </a:r>
            <a:r>
              <a:rPr lang="en-US" sz="1800" u="sng" dirty="0" smtClean="0"/>
              <a:t>stacking</a:t>
            </a:r>
            <a:endParaRPr lang="en-US" sz="1800" dirty="0" smtClean="0"/>
          </a:p>
          <a:p>
            <a:pPr marL="1943100" lvl="3" indent="-342900">
              <a:buFontTx/>
              <a:buChar char="-"/>
            </a:pPr>
            <a:r>
              <a:rPr lang="en-US" sz="1800" dirty="0" smtClean="0"/>
              <a:t>First conceptual design</a:t>
            </a:r>
            <a:r>
              <a:rPr lang="en-US" sz="1800" dirty="0"/>
              <a:t> </a:t>
            </a:r>
            <a:r>
              <a:rPr lang="en-US" sz="1800" dirty="0" smtClean="0"/>
              <a:t>included in the TDR</a:t>
            </a:r>
            <a:r>
              <a:rPr lang="en-US" sz="1800" dirty="0" smtClean="0"/>
              <a:t>	</a:t>
            </a:r>
            <a:endParaRPr lang="en-US" sz="1800" dirty="0"/>
          </a:p>
          <a:p>
            <a:pPr marL="1943100" lvl="3" indent="-342900">
              <a:buFontTx/>
              <a:buChar char="-"/>
            </a:pPr>
            <a:r>
              <a:rPr lang="en-US" sz="1800" dirty="0" smtClean="0"/>
              <a:t>Investigate </a:t>
            </a:r>
            <a:r>
              <a:rPr lang="en-US" sz="1800" dirty="0" smtClean="0"/>
              <a:t>also what can be done before LS2 with a single beam control instead of the two proposed for final LLRF</a:t>
            </a:r>
          </a:p>
          <a:p>
            <a:pPr marL="1037700" lvl="2" indent="-342900">
              <a:buFontTx/>
              <a:buChar char="-"/>
            </a:pPr>
            <a:r>
              <a:rPr lang="en-US" sz="1800" u="sng" dirty="0" smtClean="0"/>
              <a:t>assess expected performances</a:t>
            </a:r>
            <a:r>
              <a:rPr lang="en-US" sz="1800" dirty="0" smtClean="0"/>
              <a:t> of slip stacking via simulations</a:t>
            </a:r>
          </a:p>
          <a:p>
            <a:pPr marL="1037700" lvl="2" indent="-342900">
              <a:buFontTx/>
              <a:buChar char="-"/>
            </a:pPr>
            <a:r>
              <a:rPr lang="en-US" sz="1800" u="sng" dirty="0" smtClean="0"/>
              <a:t>study final bunch rotation</a:t>
            </a:r>
            <a:r>
              <a:rPr lang="en-US" sz="1800" dirty="0" smtClean="0"/>
              <a:t> needed with Q20 to</a:t>
            </a:r>
            <a:r>
              <a:rPr lang="en-US" sz="1800" dirty="0"/>
              <a:t> </a:t>
            </a:r>
            <a:r>
              <a:rPr lang="en-US" sz="1800" dirty="0" smtClean="0"/>
              <a:t>match LHC longitudinal acceptance</a:t>
            </a:r>
            <a:endParaRPr lang="en-US" sz="18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0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 stacking tests in </a:t>
            </a:r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02548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endParaRPr lang="en-US" dirty="0" smtClean="0"/>
          </a:p>
          <a:p>
            <a:r>
              <a:rPr lang="en-US" b="1" dirty="0" smtClean="0"/>
              <a:t>Tests </a:t>
            </a:r>
            <a:r>
              <a:rPr lang="en-US" b="1" dirty="0"/>
              <a:t>can be done before only with one batch </a:t>
            </a:r>
            <a:r>
              <a:rPr lang="en-US" dirty="0"/>
              <a:t>(flat top, flat bottom) to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Investigate </a:t>
            </a:r>
            <a:r>
              <a:rPr lang="en-US" b="1" dirty="0"/>
              <a:t>the beam life time without the phase loop</a:t>
            </a:r>
            <a:r>
              <a:rPr lang="en-US" dirty="0"/>
              <a:t> (PL</a:t>
            </a:r>
            <a:r>
              <a:rPr lang="en-US" dirty="0" smtClean="0"/>
              <a:t>)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unpredicted </a:t>
            </a:r>
            <a:r>
              <a:rPr lang="en-US" dirty="0"/>
              <a:t>behavior of the PL during the slip stacking </a:t>
            </a:r>
            <a:r>
              <a:rPr lang="en-US" dirty="0" smtClean="0"/>
              <a:t>procedure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might </a:t>
            </a:r>
            <a:r>
              <a:rPr lang="en-US" dirty="0"/>
              <a:t>be necessary to operate without </a:t>
            </a:r>
            <a:r>
              <a:rPr lang="en-US" dirty="0" smtClean="0"/>
              <a:t>PL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Define </a:t>
            </a:r>
            <a:r>
              <a:rPr lang="en-US" b="1" dirty="0"/>
              <a:t>the aperture limitation </a:t>
            </a:r>
            <a:r>
              <a:rPr lang="en-US" b="1" dirty="0" smtClean="0"/>
              <a:t>ΔR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Test </a:t>
            </a:r>
            <a:r>
              <a:rPr lang="en-US" b="1" dirty="0"/>
              <a:t>and optimize the designed RF programs regarding the particle losses and </a:t>
            </a:r>
            <a:r>
              <a:rPr lang="en-US" b="1" dirty="0" smtClean="0"/>
              <a:t>the final </a:t>
            </a:r>
            <a:r>
              <a:rPr lang="en-US" b="1" dirty="0"/>
              <a:t>longitudinal </a:t>
            </a:r>
            <a:r>
              <a:rPr lang="en-US" b="1" dirty="0" err="1" smtClean="0"/>
              <a:t>emittance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79692" y="5473889"/>
            <a:ext cx="1950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(see </a:t>
            </a:r>
            <a:r>
              <a:rPr lang="en-US" dirty="0" smtClean="0"/>
              <a:t>Elena’s </a:t>
            </a:r>
            <a:r>
              <a:rPr lang="en-US" dirty="0"/>
              <a:t>talk)</a:t>
            </a:r>
          </a:p>
        </p:txBody>
      </p:sp>
    </p:spTree>
    <p:extLst>
      <p:ext uri="{BB962C8B-B14F-4D97-AF65-F5344CB8AC3E}">
        <p14:creationId xmlns:p14="http://schemas.microsoft.com/office/powerpoint/2010/main" val="149884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 ns SPS kicker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7977" y="1255059"/>
            <a:ext cx="8763034" cy="4745691"/>
          </a:xfrm>
        </p:spPr>
        <p:txBody>
          <a:bodyPr/>
          <a:lstStyle/>
          <a:p>
            <a:r>
              <a:rPr lang="en-US" dirty="0"/>
              <a:t>First feasible option to bridge the gap with HL-LHC request is implementing the 100 ns kicker injection in </a:t>
            </a:r>
            <a:r>
              <a:rPr lang="en-US" dirty="0" smtClean="0"/>
              <a:t>SPS</a:t>
            </a:r>
            <a:r>
              <a:rPr lang="en-US" dirty="0"/>
              <a:t> </a:t>
            </a:r>
            <a:r>
              <a:rPr lang="en-US" dirty="0" smtClean="0"/>
              <a:t>to increase number of bunches.</a:t>
            </a:r>
          </a:p>
          <a:p>
            <a:endParaRPr lang="en-US" dirty="0" smtClean="0"/>
          </a:p>
          <a:p>
            <a:r>
              <a:rPr lang="en-US" b="1" dirty="0" smtClean="0"/>
              <a:t>Technically feasible for first YETS after </a:t>
            </a:r>
            <a:r>
              <a:rPr lang="en-US" b="1" dirty="0"/>
              <a:t>LS2, </a:t>
            </a:r>
            <a:r>
              <a:rPr lang="en-US" b="1" dirty="0" smtClean="0"/>
              <a:t>preliminary </a:t>
            </a:r>
            <a:r>
              <a:rPr lang="en-US" b="1" dirty="0"/>
              <a:t>design </a:t>
            </a:r>
            <a:r>
              <a:rPr lang="en-US" b="1" dirty="0" smtClean="0"/>
              <a:t>in </a:t>
            </a:r>
            <a:r>
              <a:rPr lang="en-US" b="1" dirty="0"/>
              <a:t>TDR</a:t>
            </a:r>
            <a:endParaRPr lang="en-US" b="1" dirty="0" smtClean="0"/>
          </a:p>
          <a:p>
            <a:r>
              <a:rPr lang="en-US" dirty="0"/>
              <a:t>	</a:t>
            </a:r>
            <a:r>
              <a:rPr lang="en-US" dirty="0" smtClean="0"/>
              <a:t>- decision has to be taken end of this year/beg</a:t>
            </a:r>
            <a:r>
              <a:rPr lang="en-US" dirty="0"/>
              <a:t>. next year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b="1" dirty="0" smtClean="0"/>
              <a:t>Main show stoppers to be probed: </a:t>
            </a:r>
          </a:p>
          <a:p>
            <a:r>
              <a:rPr lang="en-US" dirty="0"/>
              <a:t>	</a:t>
            </a:r>
            <a:r>
              <a:rPr lang="en-US" dirty="0" smtClean="0"/>
              <a:t>	- resources limited in ABT</a:t>
            </a:r>
            <a:r>
              <a:rPr lang="en-US" dirty="0"/>
              <a:t> </a:t>
            </a:r>
            <a:r>
              <a:rPr lang="en-US" dirty="0" smtClean="0"/>
              <a:t>(not included in planning) </a:t>
            </a:r>
            <a:br>
              <a:rPr lang="en-US" dirty="0" smtClean="0"/>
            </a:br>
            <a:r>
              <a:rPr lang="en-US" dirty="0" smtClean="0"/>
              <a:t>			and possibly in EN/STI</a:t>
            </a:r>
          </a:p>
          <a:p>
            <a:r>
              <a:rPr lang="en-US" dirty="0"/>
              <a:t>		- </a:t>
            </a:r>
            <a:r>
              <a:rPr lang="en-US" dirty="0" smtClean="0"/>
              <a:t>Technical </a:t>
            </a:r>
            <a:r>
              <a:rPr lang="en-US" dirty="0"/>
              <a:t>feasibility of the 100 ns (reason for present proto-</a:t>
            </a:r>
            <a:r>
              <a:rPr lang="en-US" dirty="0" smtClean="0"/>
              <a:t>typing)</a:t>
            </a:r>
            <a:endParaRPr lang="en-US" dirty="0"/>
          </a:p>
          <a:p>
            <a:r>
              <a:rPr lang="en-US" dirty="0" smtClean="0"/>
              <a:t>		- budget </a:t>
            </a:r>
            <a:r>
              <a:rPr lang="en-US" dirty="0" smtClean="0"/>
              <a:t>of ~ 3 MCHF not in LIU anymore, part of the budget </a:t>
            </a:r>
            <a:r>
              <a:rPr lang="en-US" dirty="0" smtClean="0"/>
              <a:t>cut, 		   more </a:t>
            </a:r>
            <a:r>
              <a:rPr lang="en-US" dirty="0" smtClean="0"/>
              <a:t>precise budget to be assessed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6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if LEIR intensity not improving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43379"/>
            <a:ext cx="8763034" cy="54259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 far, no clear understanding of losses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Ar</a:t>
            </a:r>
            <a:r>
              <a:rPr lang="en-US" dirty="0" smtClean="0"/>
              <a:t> run showed losses at capture as for </a:t>
            </a:r>
            <a:r>
              <a:rPr lang="en-US" dirty="0" err="1" smtClean="0"/>
              <a:t>Pb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parallel, trying to improve the loss decay in the SPS due to long waiting time at low energy</a:t>
            </a:r>
          </a:p>
          <a:p>
            <a:r>
              <a:rPr lang="en-US" dirty="0"/>
              <a:t>	</a:t>
            </a:r>
            <a:r>
              <a:rPr lang="en-US" dirty="0" smtClean="0"/>
              <a:t>- with Linac3 at injecting at 100 </a:t>
            </a:r>
            <a:r>
              <a:rPr lang="en-US" dirty="0" err="1" smtClean="0"/>
              <a:t>ms</a:t>
            </a:r>
            <a:r>
              <a:rPr lang="en-US" dirty="0" smtClean="0"/>
              <a:t> and an improvement of the </a:t>
            </a:r>
            <a:r>
              <a:rPr lang="en-US" dirty="0" err="1" smtClean="0"/>
              <a:t>Linac</a:t>
            </a:r>
            <a:r>
              <a:rPr lang="en-US" dirty="0"/>
              <a:t> </a:t>
            </a:r>
            <a:r>
              <a:rPr lang="en-US" dirty="0" smtClean="0"/>
              <a:t>current 	we could hope to shorten the LEIR cycle to 2.4 s (as </a:t>
            </a:r>
            <a:r>
              <a:rPr lang="en-US" dirty="0" smtClean="0"/>
              <a:t>in LHC </a:t>
            </a:r>
            <a:r>
              <a:rPr lang="en-US" dirty="0" smtClean="0"/>
              <a:t>Design Report).</a:t>
            </a:r>
          </a:p>
          <a:p>
            <a:r>
              <a:rPr lang="en-US" dirty="0"/>
              <a:t>	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Shorter </a:t>
            </a:r>
            <a:r>
              <a:rPr lang="en-US" dirty="0" smtClean="0"/>
              <a:t>flat bottom at SPS </a:t>
            </a:r>
            <a:r>
              <a:rPr lang="en-US" dirty="0" smtClean="0"/>
              <a:t>injection </a:t>
            </a:r>
            <a:r>
              <a:rPr lang="en-US" dirty="0" smtClean="0">
                <a:sym typeface="Wingdings"/>
              </a:rPr>
              <a:t> less batch degradation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First feasible option to bridge the gap with HL-LHC is clearly implementing the 100 ns kicker injection in SPS.</a:t>
            </a:r>
            <a:endParaRPr lang="en-US" b="1" dirty="0"/>
          </a:p>
          <a:p>
            <a:endParaRPr lang="en-US" dirty="0"/>
          </a:p>
          <a:p>
            <a:r>
              <a:rPr lang="en-US" b="1" u="sng" dirty="0" smtClean="0"/>
              <a:t>If LEIR problem is solved then </a:t>
            </a:r>
            <a:r>
              <a:rPr lang="en-US" b="1" dirty="0" smtClean="0"/>
              <a:t>(ultra-stretched scenario):</a:t>
            </a:r>
          </a:p>
          <a:p>
            <a:r>
              <a:rPr lang="en-US" dirty="0" smtClean="0"/>
              <a:t>	- profit from full intensity from the </a:t>
            </a:r>
            <a:r>
              <a:rPr lang="en-US" dirty="0" err="1" smtClean="0"/>
              <a:t>Linac</a:t>
            </a:r>
            <a:r>
              <a:rPr lang="en-US" dirty="0" smtClean="0"/>
              <a:t> and shorter cycles</a:t>
            </a:r>
          </a:p>
          <a:p>
            <a:r>
              <a:rPr lang="en-US" dirty="0" smtClean="0"/>
              <a:t>	- full intensity from LEIR</a:t>
            </a:r>
          </a:p>
          <a:p>
            <a:r>
              <a:rPr lang="en-US" dirty="0" smtClean="0"/>
              <a:t>	- </a:t>
            </a:r>
            <a:r>
              <a:rPr lang="en-US" dirty="0"/>
              <a:t>I</a:t>
            </a:r>
            <a:r>
              <a:rPr lang="en-US" dirty="0" smtClean="0"/>
              <a:t>mproved IBS-TSK </a:t>
            </a:r>
            <a:r>
              <a:rPr lang="en-US" dirty="0"/>
              <a:t>limit </a:t>
            </a:r>
            <a:r>
              <a:rPr lang="en-US" dirty="0" smtClean="0"/>
              <a:t>and/or short </a:t>
            </a:r>
            <a:r>
              <a:rPr lang="en-US" dirty="0"/>
              <a:t>SPS </a:t>
            </a:r>
            <a:r>
              <a:rPr lang="en-US" dirty="0" smtClean="0"/>
              <a:t>cycle </a:t>
            </a:r>
          </a:p>
          <a:p>
            <a:r>
              <a:rPr lang="en-US" dirty="0"/>
              <a:t>	</a:t>
            </a:r>
            <a:r>
              <a:rPr lang="en-US" dirty="0" smtClean="0"/>
              <a:t>- 100 ns injection in SPS</a:t>
            </a:r>
          </a:p>
          <a:p>
            <a:r>
              <a:rPr lang="en-US" dirty="0" smtClean="0"/>
              <a:t>Reachable parameters not evaluated yet, goal for 2016, to reduce even further gap with HL-LHC requests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" y="6382463"/>
            <a:ext cx="2895600" cy="365125"/>
          </a:xfrm>
        </p:spPr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brainstorming ideas (from 2010)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95614"/>
            <a:ext cx="8763034" cy="532015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Disclaimer</a:t>
            </a:r>
            <a:r>
              <a:rPr lang="en-US" dirty="0" smtClean="0"/>
              <a:t>: proposed as study case in 2010 but no resources available to proceed with them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Limitations </a:t>
            </a:r>
            <a:r>
              <a:rPr lang="en-US" dirty="0"/>
              <a:t>(likely)</a:t>
            </a:r>
            <a:r>
              <a:rPr lang="en-US" dirty="0" smtClean="0"/>
              <a:t>: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In </a:t>
            </a:r>
            <a:r>
              <a:rPr lang="en-US" dirty="0"/>
              <a:t>LEIR: for intensity per batch (some efforts to “see” nominal intensities ejected due </a:t>
            </a:r>
            <a:r>
              <a:rPr lang="en-US" dirty="0" smtClean="0"/>
              <a:t>to direct </a:t>
            </a:r>
            <a:r>
              <a:rPr lang="en-US" dirty="0"/>
              <a:t>space charge forces?</a:t>
            </a:r>
            <a:r>
              <a:rPr lang="en-US" dirty="0" smtClean="0"/>
              <a:t>)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In the SPS: for intensity per bunch (direct space charge</a:t>
            </a:r>
            <a:r>
              <a:rPr lang="en-US" dirty="0"/>
              <a:t>?)</a:t>
            </a:r>
            <a:r>
              <a:rPr lang="en-US" dirty="0" smtClean="0"/>
              <a:t>, duration of accumulation plateau (</a:t>
            </a:r>
            <a:r>
              <a:rPr lang="en-US" dirty="0"/>
              <a:t>ions diffusing out of bucket?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b="1" dirty="0" smtClean="0"/>
              <a:t>Additional </a:t>
            </a:r>
            <a:r>
              <a:rPr lang="en-US" b="1" dirty="0"/>
              <a:t>Linac3 RF tanks </a:t>
            </a:r>
            <a:r>
              <a:rPr lang="en-US" dirty="0"/>
              <a:t>(to increase the Energy)</a:t>
            </a:r>
            <a:r>
              <a:rPr lang="en-US" dirty="0" smtClean="0"/>
              <a:t>: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Additional </a:t>
            </a:r>
            <a:r>
              <a:rPr lang="en-US" dirty="0"/>
              <a:t>tanks after </a:t>
            </a:r>
            <a:r>
              <a:rPr lang="en-US" dirty="0" smtClean="0"/>
              <a:t>stripper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Mitigation </a:t>
            </a:r>
            <a:r>
              <a:rPr lang="en-US" dirty="0"/>
              <a:t>of space charge effects in LEIR for more bunches/PS </a:t>
            </a:r>
            <a:r>
              <a:rPr lang="en-US" dirty="0" smtClean="0"/>
              <a:t>cycle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Upgrades </a:t>
            </a:r>
            <a:r>
              <a:rPr lang="en-US" dirty="0"/>
              <a:t>of LEIR injection line, possibly increase of LEIR to PS transfer </a:t>
            </a:r>
            <a:r>
              <a:rPr lang="en-US" dirty="0" smtClean="0"/>
              <a:t>energy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Stripper </a:t>
            </a:r>
            <a:r>
              <a:rPr lang="en-US" dirty="0"/>
              <a:t>after additional tanks (increases charge state)</a:t>
            </a:r>
            <a:r>
              <a:rPr lang="en-US" dirty="0" smtClean="0"/>
              <a:t>: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Mitigation </a:t>
            </a:r>
            <a:r>
              <a:rPr lang="en-US" dirty="0"/>
              <a:t>of intensity limitations in LEIR and </a:t>
            </a:r>
            <a:r>
              <a:rPr lang="en-US" dirty="0" smtClean="0"/>
              <a:t>SPS</a:t>
            </a:r>
          </a:p>
          <a:p>
            <a:pPr marL="1037700" lvl="2" indent="-342900">
              <a:buFontTx/>
              <a:buChar char="-"/>
            </a:pPr>
            <a:r>
              <a:rPr lang="en-US" dirty="0" smtClean="0"/>
              <a:t>Still </a:t>
            </a:r>
            <a:r>
              <a:rPr lang="en-US" dirty="0"/>
              <a:t>upgrades of LEIR injection line </a:t>
            </a:r>
            <a:r>
              <a:rPr lang="en-US" dirty="0" smtClean="0"/>
              <a:t>…</a:t>
            </a:r>
          </a:p>
          <a:p>
            <a:pPr marL="814500" lvl="1" indent="-342900">
              <a:buFontTx/>
              <a:buChar char="-"/>
            </a:pPr>
            <a:r>
              <a:rPr lang="en-US" b="1" dirty="0" smtClean="0"/>
              <a:t>Cost, resources and time line not really compatible with upgrade program</a:t>
            </a:r>
            <a:br>
              <a:rPr lang="en-US" b="1" dirty="0" smtClean="0"/>
            </a:br>
            <a:endParaRPr lang="en-US" b="1" dirty="0" smtClean="0"/>
          </a:p>
          <a:p>
            <a:pPr marL="342900" indent="-342900">
              <a:buFontTx/>
              <a:buChar char="-"/>
            </a:pPr>
            <a:r>
              <a:rPr lang="en-US" b="1" dirty="0" smtClean="0"/>
              <a:t>Lower </a:t>
            </a:r>
            <a:r>
              <a:rPr lang="en-US" b="1" dirty="0"/>
              <a:t>frequency RF system in SPS </a:t>
            </a:r>
            <a:r>
              <a:rPr lang="en-US" dirty="0"/>
              <a:t>(in addition to 200 MHz) to mitigate SPS intensity </a:t>
            </a:r>
            <a:r>
              <a:rPr lang="en-US" dirty="0" smtClean="0"/>
              <a:t>limitations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For </a:t>
            </a:r>
            <a:r>
              <a:rPr lang="en-US" dirty="0"/>
              <a:t>longer bunches at PS to SPS </a:t>
            </a:r>
            <a:r>
              <a:rPr lang="en-US" dirty="0" smtClean="0"/>
              <a:t>transfer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To </a:t>
            </a:r>
            <a:r>
              <a:rPr lang="en-US" dirty="0"/>
              <a:t>revive the </a:t>
            </a:r>
            <a:r>
              <a:rPr lang="en-US" dirty="0" err="1"/>
              <a:t>bunchlet</a:t>
            </a:r>
            <a:r>
              <a:rPr lang="en-US" dirty="0"/>
              <a:t> </a:t>
            </a:r>
            <a:r>
              <a:rPr lang="en-US" dirty="0" smtClean="0"/>
              <a:t>scheme and </a:t>
            </a:r>
            <a:r>
              <a:rPr lang="en-US" dirty="0"/>
              <a:t>recombine </a:t>
            </a:r>
            <a:r>
              <a:rPr lang="en-US" dirty="0" smtClean="0"/>
              <a:t>bunches</a:t>
            </a:r>
          </a:p>
          <a:p>
            <a:pPr marL="814500" lvl="1" indent="-342900">
              <a:buFontTx/>
              <a:buChar char="-"/>
            </a:pPr>
            <a:r>
              <a:rPr lang="en-US" b="1" dirty="0" smtClean="0"/>
              <a:t>Already discarded for protons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6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77229"/>
            <a:ext cx="8763034" cy="534661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So far not possible to bridge the gap between the HL-LHC request and </a:t>
            </a:r>
            <a:br>
              <a:rPr lang="en-US" b="1" dirty="0" smtClean="0"/>
            </a:br>
            <a:r>
              <a:rPr lang="en-US" b="1" dirty="0" smtClean="0"/>
              <a:t>LIU-ION goals in terms of beam </a:t>
            </a:r>
            <a:r>
              <a:rPr lang="en-US" b="1" dirty="0" smtClean="0"/>
              <a:t>parameters.</a:t>
            </a:r>
            <a:endParaRPr lang="en-US" b="1" dirty="0" smtClean="0"/>
          </a:p>
          <a:p>
            <a:endParaRPr lang="en-US" dirty="0" smtClean="0"/>
          </a:p>
          <a:p>
            <a:r>
              <a:rPr lang="en-US" b="1" dirty="0" smtClean="0"/>
              <a:t>Coherent planning of studies in L3, LEIR and SPS proposed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Difficult so far to reach critical mass for resources available. Same resources on machine operation and machine study for LEIR.</a:t>
            </a:r>
            <a:br>
              <a:rPr lang="en-US" dirty="0" smtClean="0"/>
            </a:br>
            <a:r>
              <a:rPr lang="en-US" u="sng" dirty="0" smtClean="0"/>
              <a:t>Improving </a:t>
            </a:r>
            <a:r>
              <a:rPr lang="en-US" u="sng" dirty="0" smtClean="0"/>
              <a:t>in 2016 </a:t>
            </a:r>
            <a:r>
              <a:rPr lang="en-US" u="sng" dirty="0" smtClean="0"/>
              <a:t>for SPS, </a:t>
            </a:r>
            <a:r>
              <a:rPr lang="en-US" u="sng" dirty="0" smtClean="0"/>
              <a:t>less clear for </a:t>
            </a:r>
            <a:r>
              <a:rPr lang="en-US" u="sng" dirty="0" smtClean="0"/>
              <a:t>LEIR. </a:t>
            </a:r>
          </a:p>
          <a:p>
            <a:pPr marL="342900" indent="-342900">
              <a:buFontTx/>
              <a:buChar char="-"/>
            </a:pPr>
            <a:r>
              <a:rPr lang="en-US" u="sng" dirty="0" smtClean="0"/>
              <a:t>LEIR study requires running machine with </a:t>
            </a:r>
            <a:r>
              <a:rPr lang="en-US" u="sng" dirty="0" err="1" smtClean="0"/>
              <a:t>Pb</a:t>
            </a:r>
            <a:r>
              <a:rPr lang="en-US" dirty="0" smtClean="0"/>
              <a:t>, since machine model not sufficiently precise in many aspects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Impedance model </a:t>
            </a:r>
            <a:r>
              <a:rPr lang="en-US" dirty="0" smtClean="0">
                <a:sym typeface="Wingdings"/>
              </a:rPr>
              <a:t> 2016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Optics/Space-charge simulations </a:t>
            </a:r>
            <a:r>
              <a:rPr lang="en-US" dirty="0" smtClean="0">
                <a:sym typeface="Wingdings"/>
              </a:rPr>
              <a:t>available but to be improved</a:t>
            </a:r>
            <a:endParaRPr lang="en-US" dirty="0" smtClean="0"/>
          </a:p>
          <a:p>
            <a:r>
              <a:rPr lang="en-US" b="1" dirty="0" smtClean="0"/>
              <a:t>All schemes are based on the improvement of LEIR </a:t>
            </a:r>
            <a:r>
              <a:rPr lang="en-US" b="1" dirty="0" smtClean="0"/>
              <a:t>extracted intensity</a:t>
            </a:r>
            <a:endParaRPr lang="en-US" b="1" dirty="0" smtClean="0"/>
          </a:p>
          <a:p>
            <a:pPr marL="342900" indent="-342900">
              <a:buFontTx/>
              <a:buChar char="-"/>
            </a:pPr>
            <a:r>
              <a:rPr lang="en-US" dirty="0"/>
              <a:t>S</a:t>
            </a:r>
            <a:r>
              <a:rPr lang="en-US" dirty="0" smtClean="0"/>
              <a:t>tudying </a:t>
            </a:r>
            <a:r>
              <a:rPr lang="en-US" dirty="0"/>
              <a:t>improvement of the lifetime in the SPS and/or </a:t>
            </a:r>
            <a:r>
              <a:rPr lang="en-US" dirty="0" smtClean="0"/>
              <a:t>shorter cycles in LEIR to reduce spread along the batch.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This latter will be a plus anyhow in case of LEIR baseline parameters will be reached</a:t>
            </a:r>
            <a:r>
              <a:rPr lang="en-US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Clearly important to improve current from the Linac3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8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283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820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studies and HW implementations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877559"/>
              </p:ext>
            </p:extLst>
          </p:nvPr>
        </p:nvGraphicFramePr>
        <p:xfrm>
          <a:off x="47125" y="2182218"/>
          <a:ext cx="8919109" cy="3466912"/>
        </p:xfrm>
        <a:graphic>
          <a:graphicData uri="http://schemas.openxmlformats.org/drawingml/2006/table">
            <a:tbl>
              <a:tblPr/>
              <a:tblGrid>
                <a:gridCol w="4809781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  <a:gridCol w="256833"/>
              </a:tblGrid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operation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 operation with Pb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 operation with other ions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Linac3 studies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Linac3 implementations (LEBT changes, 100 ms)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intensity from Linac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Linac3 tests 100 ms 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0000"/>
                      </a:fgClr>
                      <a:bgClr>
                        <a:srgbClr val="4F81B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LEIR studies with Pb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e-cooler tests with Pb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Decision on ecooler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test on 100 ns PFL//PFN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feasibility test with slip stacking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slip stacking (after LS2)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IBS studies -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evolution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intensity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772" marR="10772" marT="10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Clarification of the scope </a:t>
            </a:r>
            <a:br>
              <a:rPr lang="en-US" dirty="0" smtClean="0"/>
            </a:br>
            <a:r>
              <a:rPr lang="en-US" dirty="0" smtClean="0"/>
              <a:t>(pending confirmation from HL-LHC)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Follow-up after C&amp;S review:</a:t>
            </a:r>
            <a:r>
              <a:rPr lang="en-US" dirty="0"/>
              <a:t> </a:t>
            </a:r>
            <a:r>
              <a:rPr lang="en-US" dirty="0" smtClean="0"/>
              <a:t>running </a:t>
            </a:r>
            <a:r>
              <a:rPr lang="en-US" dirty="0"/>
              <a:t>scenario after </a:t>
            </a:r>
            <a:r>
              <a:rPr lang="en-US" dirty="0" smtClean="0"/>
              <a:t>Alice upgrade </a:t>
            </a:r>
            <a:r>
              <a:rPr lang="en-US" u="sng" dirty="0" smtClean="0"/>
              <a:t>as requested by ALICE </a:t>
            </a:r>
            <a:r>
              <a:rPr lang="en-US" dirty="0" smtClean="0"/>
              <a:t>(see ALICE LOI </a:t>
            </a:r>
            <a:r>
              <a:rPr lang="en-US" dirty="0"/>
              <a:t>CERN-LHCC-2012-</a:t>
            </a:r>
            <a:r>
              <a:rPr lang="en-US" dirty="0" smtClean="0"/>
              <a:t>012):</a:t>
            </a:r>
            <a:br>
              <a:rPr lang="en-US" dirty="0" smtClean="0"/>
            </a:br>
            <a:endParaRPr lang="en-US" dirty="0"/>
          </a:p>
          <a:p>
            <a:pPr marL="814500" lvl="1" indent="-342900">
              <a:buFont typeface="Arial"/>
              <a:buChar char="•"/>
            </a:pPr>
            <a:r>
              <a:rPr lang="en-US" dirty="0"/>
              <a:t>2020 – </a:t>
            </a:r>
            <a:r>
              <a:rPr lang="en-US" dirty="0" err="1"/>
              <a:t>Pb</a:t>
            </a:r>
            <a:r>
              <a:rPr lang="en-US" dirty="0"/>
              <a:t>–</a:t>
            </a:r>
            <a:r>
              <a:rPr lang="en-US" dirty="0" err="1"/>
              <a:t>Pb</a:t>
            </a:r>
            <a:r>
              <a:rPr lang="en-US" dirty="0"/>
              <a:t>  2.85 nb-1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/>
              <a:t>2021 – </a:t>
            </a:r>
            <a:r>
              <a:rPr lang="en-US" dirty="0" err="1"/>
              <a:t>Pb</a:t>
            </a:r>
            <a:r>
              <a:rPr lang="en-US" dirty="0"/>
              <a:t>–</a:t>
            </a:r>
            <a:r>
              <a:rPr lang="en-US" dirty="0" err="1"/>
              <a:t>Pb</a:t>
            </a:r>
            <a:r>
              <a:rPr lang="en-US" dirty="0"/>
              <a:t>  2.85 nb-1 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/>
              <a:t>2022 – </a:t>
            </a:r>
            <a:r>
              <a:rPr lang="en-US" dirty="0" err="1"/>
              <a:t>pp</a:t>
            </a:r>
            <a:r>
              <a:rPr lang="en-US" dirty="0"/>
              <a:t> reference </a:t>
            </a:r>
            <a:r>
              <a:rPr lang="en-US" dirty="0" smtClean="0"/>
              <a:t>run</a:t>
            </a:r>
            <a:endParaRPr lang="en-US" dirty="0"/>
          </a:p>
          <a:p>
            <a:pPr marL="814500" lvl="1" indent="-342900">
              <a:buFont typeface="Arial"/>
              <a:buChar char="•"/>
            </a:pPr>
            <a:r>
              <a:rPr lang="en-US" dirty="0"/>
              <a:t>2023,2024 – </a:t>
            </a:r>
            <a:r>
              <a:rPr lang="en-US" dirty="0" smtClean="0"/>
              <a:t>LS3</a:t>
            </a:r>
            <a:endParaRPr lang="en-US" dirty="0"/>
          </a:p>
          <a:p>
            <a:pPr marL="814500" lvl="1" indent="-342900">
              <a:buFont typeface="Arial"/>
              <a:buChar char="•"/>
            </a:pPr>
            <a:r>
              <a:rPr lang="en-US" dirty="0"/>
              <a:t>2025 – </a:t>
            </a:r>
            <a:r>
              <a:rPr lang="en-US" dirty="0" err="1"/>
              <a:t>Pb</a:t>
            </a:r>
            <a:r>
              <a:rPr lang="en-US" dirty="0"/>
              <a:t>–</a:t>
            </a:r>
            <a:r>
              <a:rPr lang="en-US" dirty="0" err="1"/>
              <a:t>Pb</a:t>
            </a:r>
            <a:r>
              <a:rPr lang="en-US" dirty="0"/>
              <a:t>  2.85 nb-1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2026 – ½ </a:t>
            </a:r>
            <a:r>
              <a:rPr lang="en-US" dirty="0" err="1" smtClean="0"/>
              <a:t>Pb</a:t>
            </a:r>
            <a:r>
              <a:rPr lang="en-US" dirty="0" smtClean="0"/>
              <a:t>–</a:t>
            </a:r>
            <a:r>
              <a:rPr lang="en-US" dirty="0" err="1" smtClean="0"/>
              <a:t>Pb</a:t>
            </a:r>
            <a:r>
              <a:rPr lang="en-US" dirty="0" smtClean="0"/>
              <a:t>  1.5 nb-1  + ½ p–</a:t>
            </a:r>
            <a:r>
              <a:rPr lang="en-US" dirty="0" err="1" smtClean="0"/>
              <a:t>Pb</a:t>
            </a:r>
            <a:r>
              <a:rPr lang="en-US" dirty="0" smtClean="0"/>
              <a:t> 50 nb-1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2027 </a:t>
            </a:r>
            <a:r>
              <a:rPr lang="en-US" dirty="0"/>
              <a:t>– </a:t>
            </a:r>
            <a:r>
              <a:rPr lang="en-US" dirty="0" err="1"/>
              <a:t>Pb</a:t>
            </a:r>
            <a:r>
              <a:rPr lang="en-US" dirty="0"/>
              <a:t>–</a:t>
            </a:r>
            <a:r>
              <a:rPr lang="en-US" dirty="0" err="1"/>
              <a:t>Pb</a:t>
            </a:r>
            <a:r>
              <a:rPr lang="en-US" dirty="0"/>
              <a:t>  2.85 nb-</a:t>
            </a:r>
            <a:r>
              <a:rPr lang="en-US" dirty="0" smtClean="0"/>
              <a:t>1</a:t>
            </a:r>
          </a:p>
          <a:p>
            <a:pPr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 total ~ 4 runs to cumulate 10 nb</a:t>
            </a:r>
            <a:r>
              <a:rPr lang="en-US" baseline="30000" dirty="0" smtClean="0"/>
              <a:t>-1 </a:t>
            </a:r>
            <a:r>
              <a:rPr lang="en-US" dirty="0" smtClean="0"/>
              <a:t>starting integrating the 10 nb</a:t>
            </a:r>
            <a:r>
              <a:rPr lang="en-US" baseline="30000" dirty="0" smtClean="0"/>
              <a:t>-1 </a:t>
            </a:r>
            <a:br>
              <a:rPr lang="en-US" baseline="30000" dirty="0" smtClean="0"/>
            </a:br>
            <a:r>
              <a:rPr lang="en-US" dirty="0" smtClean="0"/>
              <a:t>after LS2, i.e., </a:t>
            </a:r>
            <a:r>
              <a:rPr lang="en-US" b="1" dirty="0" smtClean="0"/>
              <a:t>2021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72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 low energy modifications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496"/>
            <a:ext cx="9144000" cy="501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821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time_line_1d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" t="330" r="196" b="330"/>
          <a:stretch/>
        </p:blipFill>
        <p:spPr>
          <a:xfrm>
            <a:off x="1498" y="1320800"/>
            <a:ext cx="9144000" cy="54609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37758" y="4530822"/>
            <a:ext cx="832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Xmas</a:t>
            </a:r>
          </a:p>
          <a:p>
            <a:pPr algn="ctr"/>
            <a:r>
              <a:rPr lang="en-US" sz="2000" dirty="0" smtClean="0"/>
              <a:t>Tech stop</a:t>
            </a:r>
            <a:endParaRPr lang="en-US" sz="20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32117" y="5588006"/>
            <a:ext cx="0" cy="7873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89890" y="1449413"/>
            <a:ext cx="1566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Pb</a:t>
            </a:r>
            <a:r>
              <a:rPr lang="en-US" sz="2200" baseline="30000" dirty="0" smtClean="0"/>
              <a:t>54+</a:t>
            </a:r>
            <a:r>
              <a:rPr lang="en-US" sz="2200" dirty="0" smtClean="0"/>
              <a:t>/bunch</a:t>
            </a:r>
            <a:endParaRPr lang="en-US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2401297" y="1786468"/>
            <a:ext cx="265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Goal (4.5E8/bunch)</a:t>
            </a:r>
            <a:endParaRPr lang="en-US" sz="2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219206" y="1723316"/>
            <a:ext cx="338171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19206" y="2045049"/>
            <a:ext cx="338171" cy="0"/>
          </a:xfrm>
          <a:prstGeom prst="line">
            <a:avLst/>
          </a:prstGeom>
          <a:ln w="3175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68482" y="3"/>
            <a:ext cx="8142942" cy="74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intensity did LEIR </a:t>
            </a:r>
            <a:r>
              <a:rPr lang="en-GB" dirty="0" smtClean="0"/>
              <a:t>extract in 2013?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32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113083" y="799941"/>
            <a:ext cx="6647974" cy="1620444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GB" b="1" dirty="0"/>
              <a:t>Clues from measurements: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Working point on 4</a:t>
            </a:r>
            <a:r>
              <a:rPr lang="en-US" baseline="30000" dirty="0"/>
              <a:t>th</a:t>
            </a:r>
            <a:r>
              <a:rPr lang="en-US" dirty="0"/>
              <a:t> order </a:t>
            </a:r>
            <a:r>
              <a:rPr lang="en-US" dirty="0" smtClean="0"/>
              <a:t>resonance</a:t>
            </a:r>
            <a:endParaRPr lang="en-US" dirty="0"/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Transverse instability at RF capture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Positive </a:t>
            </a:r>
            <a:r>
              <a:rPr lang="en-US" dirty="0" smtClean="0"/>
              <a:t>chromaticity </a:t>
            </a:r>
            <a:r>
              <a:rPr lang="en-US" dirty="0"/>
              <a:t>in the vertical </a:t>
            </a:r>
            <a:r>
              <a:rPr lang="en-US" dirty="0" smtClean="0"/>
              <a:t>plane (2013)</a:t>
            </a:r>
            <a:endParaRPr lang="en-US" dirty="0"/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Beam loss associated to </a:t>
            </a:r>
            <a:r>
              <a:rPr lang="en-US" dirty="0" smtClean="0"/>
              <a:t>RF-capture </a:t>
            </a:r>
            <a:r>
              <a:rPr lang="en-US" dirty="0"/>
              <a:t>rather than mag. </a:t>
            </a:r>
            <a:r>
              <a:rPr lang="en-US" dirty="0" smtClean="0"/>
              <a:t>Ramp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Negative chromaticity in both planes (</a:t>
            </a:r>
            <a:r>
              <a:rPr lang="en-US" dirty="0" err="1" smtClean="0"/>
              <a:t>Ar</a:t>
            </a:r>
            <a:r>
              <a:rPr lang="en-US" dirty="0" smtClean="0"/>
              <a:t>, 2015)</a:t>
            </a:r>
            <a:endParaRPr lang="en-US" dirty="0"/>
          </a:p>
        </p:txBody>
      </p:sp>
      <p:pic>
        <p:nvPicPr>
          <p:cNvPr id="23" name="Picture 22" descr="intensity_only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3" t="9101" r="7936" b="4499"/>
          <a:stretch/>
        </p:blipFill>
        <p:spPr>
          <a:xfrm>
            <a:off x="213659" y="2480149"/>
            <a:ext cx="5103409" cy="398441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6783" y="2636056"/>
            <a:ext cx="1681476" cy="29754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7067" y="3995515"/>
            <a:ext cx="1941957" cy="2745509"/>
          </a:xfrm>
          <a:prstGeom prst="rect">
            <a:avLst/>
          </a:prstGeom>
          <a:ln w="34925">
            <a:solidFill>
              <a:srgbClr val="008000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498" y="2556349"/>
            <a:ext cx="1368526" cy="986953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cxnSp>
        <p:nvCxnSpPr>
          <p:cNvPr id="27" name="Straight Arrow Connector 26"/>
          <p:cNvCxnSpPr>
            <a:endCxn id="26" idx="1"/>
          </p:cNvCxnSpPr>
          <p:nvPr/>
        </p:nvCxnSpPr>
        <p:spPr>
          <a:xfrm flipV="1">
            <a:off x="3031068" y="3049825"/>
            <a:ext cx="2859431" cy="132218"/>
          </a:xfrm>
          <a:prstGeom prst="straightConnector1">
            <a:avLst/>
          </a:prstGeom>
          <a:ln w="28575" cmpd="sng">
            <a:solidFill>
              <a:srgbClr val="0000FF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107268" y="3276600"/>
            <a:ext cx="4289515" cy="520700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063999" y="4174067"/>
            <a:ext cx="1253068" cy="550335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-485062" y="3162669"/>
            <a:ext cx="19636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BHN current [100A]</a:t>
            </a:r>
          </a:p>
        </p:txBody>
      </p:sp>
      <p:pic>
        <p:nvPicPr>
          <p:cNvPr id="31" name="Picture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793" y="4156641"/>
            <a:ext cx="1477141" cy="145486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2895835" y="2720379"/>
            <a:ext cx="441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4.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752141" y="3168533"/>
            <a:ext cx="441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852568" y="3749710"/>
            <a:ext cx="441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8000"/>
                </a:solidFill>
              </a:rPr>
              <a:t>3.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14463" y="4577675"/>
            <a:ext cx="441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1.</a:t>
            </a:r>
          </a:p>
        </p:txBody>
      </p:sp>
      <p:pic>
        <p:nvPicPr>
          <p:cNvPr id="17" name="Picture 16" descr="04_chromaticity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3" y="2715524"/>
            <a:ext cx="1496203" cy="1122153"/>
          </a:xfrm>
          <a:prstGeom prst="rect">
            <a:avLst/>
          </a:prstGeom>
          <a:ln w="44450">
            <a:solidFill>
              <a:schemeClr val="accent4">
                <a:lumMod val="75000"/>
              </a:schemeClr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1773626" y="3045768"/>
            <a:ext cx="441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5.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581235">
            <a:off x="5741289" y="4919660"/>
            <a:ext cx="1097576" cy="584776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13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2013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158620" y="3467100"/>
            <a:ext cx="978518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Ar</a:t>
            </a:r>
            <a:r>
              <a:rPr lang="en-US" sz="2000" dirty="0" smtClean="0"/>
              <a:t> 2015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</p:spTree>
    <p:extLst>
      <p:ext uri="{BB962C8B-B14F-4D97-AF65-F5344CB8AC3E}">
        <p14:creationId xmlns:p14="http://schemas.microsoft.com/office/powerpoint/2010/main" val="304021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58" y="-66845"/>
            <a:ext cx="8638055" cy="70184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2275208" y="1451107"/>
            <a:ext cx="223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Electron cooler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092171" y="1852283"/>
            <a:ext cx="1331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Injection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948035" y="1764594"/>
            <a:ext cx="155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Extraction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20705" y="1804742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β</a:t>
            </a:r>
            <a:r>
              <a:rPr lang="en-US" sz="3200" b="1" baseline="-25000" dirty="0" smtClean="0">
                <a:solidFill>
                  <a:srgbClr val="FF0000"/>
                </a:solidFill>
              </a:rPr>
              <a:t>x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7253" y="2541918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β</a:t>
            </a:r>
            <a:r>
              <a:rPr lang="en-US" sz="3200" b="1" baseline="-25000" dirty="0">
                <a:solidFill>
                  <a:srgbClr val="0000FF"/>
                </a:solidFill>
              </a:rPr>
              <a:t>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2001" y="5240423"/>
            <a:ext cx="4810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18953" y="1443778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B00F9"/>
                </a:solidFill>
              </a:rPr>
              <a:t>μ</a:t>
            </a:r>
            <a:r>
              <a:rPr lang="en-US" sz="3200" b="1" baseline="-25000" dirty="0" err="1" smtClean="0">
                <a:solidFill>
                  <a:srgbClr val="FB00F9"/>
                </a:solidFill>
              </a:rPr>
              <a:t>y</a:t>
            </a:r>
            <a:endParaRPr lang="en-US" sz="3200" b="1" baseline="-25000" dirty="0">
              <a:solidFill>
                <a:srgbClr val="FB00F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89307" y="2214219"/>
            <a:ext cx="59503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116E01"/>
                </a:solidFill>
              </a:rPr>
              <a:t>μ</a:t>
            </a:r>
            <a:r>
              <a:rPr lang="en-US" sz="3200" b="1" baseline="-25000" dirty="0" err="1" smtClean="0">
                <a:solidFill>
                  <a:srgbClr val="116E01"/>
                </a:solidFill>
              </a:rPr>
              <a:t>x</a:t>
            </a:r>
            <a:endParaRPr lang="en-US" sz="3200" b="1" baseline="-25000" dirty="0">
              <a:solidFill>
                <a:srgbClr val="116E0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2114126" y="566166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Bend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3772635" y="566166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Bend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5413865" y="566166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Bend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7052664" y="566166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Bend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90000" y="-70137"/>
            <a:ext cx="700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Pb</a:t>
            </a:r>
            <a:r>
              <a:rPr lang="en-US" b="1" baseline="30000" dirty="0"/>
              <a:t>54+</a:t>
            </a:r>
            <a:r>
              <a:rPr lang="en-US" b="1" dirty="0"/>
              <a:t> MADX-PTC </a:t>
            </a:r>
            <a:r>
              <a:rPr lang="en-US" b="1" dirty="0" smtClean="0"/>
              <a:t>simulations with </a:t>
            </a:r>
            <a:r>
              <a:rPr lang="en-US" b="1" dirty="0"/>
              <a:t>operational parameters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1776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75" y="501757"/>
            <a:ext cx="7729158" cy="6021086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7046948" y="1198778"/>
            <a:ext cx="3164496" cy="476949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-1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4Q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11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10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8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9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57391" y="1424484"/>
            <a:ext cx="1289557" cy="2838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757392" y="2041983"/>
            <a:ext cx="1289558" cy="956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828943" y="2632651"/>
            <a:ext cx="1218006" cy="8913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498019" y="3230744"/>
            <a:ext cx="1548931" cy="8031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828944" y="3828833"/>
            <a:ext cx="1218005" cy="4465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98018" y="4490504"/>
            <a:ext cx="1548932" cy="5752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7"/>
          <p:cNvSpPr txBox="1">
            <a:spLocks/>
          </p:cNvSpPr>
          <p:nvPr/>
        </p:nvSpPr>
        <p:spPr>
          <a:xfrm>
            <a:off x="1" y="0"/>
            <a:ext cx="658666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Resonance lines diagram of LEIR</a:t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33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6191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4462" y="99368"/>
            <a:ext cx="954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2013: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534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1060" y="304273"/>
            <a:ext cx="7965175" cy="733281"/>
          </a:xfrm>
        </p:spPr>
        <p:txBody>
          <a:bodyPr>
            <a:normAutofit/>
          </a:bodyPr>
          <a:lstStyle/>
          <a:p>
            <a:pPr marL="457200" indent="-277200"/>
            <a:r>
              <a:rPr lang="en-US" sz="2200" dirty="0"/>
              <a:t>e</a:t>
            </a:r>
            <a:r>
              <a:rPr lang="en-US" sz="2200" dirty="0" smtClean="0"/>
              <a:t>-</a:t>
            </a:r>
            <a:r>
              <a:rPr lang="en-US" sz="2200" dirty="0" smtClean="0"/>
              <a:t>Cooler: Electron beam from 200mA to </a:t>
            </a:r>
            <a:r>
              <a:rPr lang="en-US" sz="2200" dirty="0" smtClean="0"/>
              <a:t>335mA (with </a:t>
            </a:r>
            <a:r>
              <a:rPr lang="en-US" sz="2200" dirty="0" err="1" smtClean="0"/>
              <a:t>Ar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pic>
        <p:nvPicPr>
          <p:cNvPr id="5" name="Picture 4" descr="200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77" y="859682"/>
            <a:ext cx="6986953" cy="58840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5400000">
            <a:off x="-1084649" y="3794982"/>
            <a:ext cx="3975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Time</a:t>
            </a:r>
            <a:endParaRPr lang="en-US" sz="2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5784" y="2856706"/>
            <a:ext cx="0" cy="17660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21033" y="4940214"/>
            <a:ext cx="366987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Momentum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11323" y="5218112"/>
            <a:ext cx="157501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85557" y="3977246"/>
            <a:ext cx="128755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200mA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50620" y="2625874"/>
            <a:ext cx="366987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</a:rPr>
              <a:t>Injection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881446" y="2247900"/>
            <a:ext cx="152400" cy="4699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921034" y="4121498"/>
            <a:ext cx="971028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892062" y="3874871"/>
            <a:ext cx="1877614" cy="12003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Cooled and dragged beam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034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1060" y="304273"/>
            <a:ext cx="7965175" cy="733281"/>
          </a:xfrm>
        </p:spPr>
        <p:txBody>
          <a:bodyPr>
            <a:normAutofit/>
          </a:bodyPr>
          <a:lstStyle/>
          <a:p>
            <a:pPr marL="457200" indent="-277200"/>
            <a:r>
              <a:rPr lang="en-US" sz="2200" dirty="0"/>
              <a:t>e-Cooler: Electron beam from 200mA to 335mA (with </a:t>
            </a:r>
            <a:r>
              <a:rPr lang="en-US" sz="2200" dirty="0" err="1"/>
              <a:t>Ar</a:t>
            </a:r>
            <a:r>
              <a:rPr lang="en-US" sz="2200" dirty="0"/>
              <a:t>)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77" y="859682"/>
            <a:ext cx="6986953" cy="58840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5400000">
            <a:off x="-1084649" y="3794982"/>
            <a:ext cx="3975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Time</a:t>
            </a:r>
            <a:endParaRPr lang="en-US" sz="2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5784" y="2856706"/>
            <a:ext cx="0" cy="17660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21033" y="4940214"/>
            <a:ext cx="366987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Momentum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11323" y="5218112"/>
            <a:ext cx="157501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85557" y="3977246"/>
            <a:ext cx="128755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335mA</a:t>
            </a:r>
            <a:endParaRPr lang="en-US" sz="2400" b="1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218013" y="3545776"/>
            <a:ext cx="971028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89040" y="3299149"/>
            <a:ext cx="1877614" cy="12003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Cooled and dragged beam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10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SPS-slip stacking: news from the past (PS)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3083"/>
            <a:ext cx="9144000" cy="51925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84080"/>
            <a:ext cx="160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Philippe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1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calendar for ions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smtClean="0"/>
              <a:t>Most </a:t>
            </a:r>
            <a:r>
              <a:rPr lang="nb-NO" dirty="0" err="1" smtClean="0"/>
              <a:t>recent</a:t>
            </a:r>
            <a:r>
              <a:rPr lang="nb-NO" dirty="0" smtClean="0"/>
              <a:t> </a:t>
            </a:r>
            <a:r>
              <a:rPr lang="nb-NO" dirty="0" err="1" smtClean="0"/>
              <a:t>calendar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HL-LHC (</a:t>
            </a:r>
            <a:r>
              <a:rPr lang="nb-NO" dirty="0" err="1" smtClean="0"/>
              <a:t>see</a:t>
            </a:r>
            <a:r>
              <a:rPr lang="nb-NO" dirty="0" smtClean="0"/>
              <a:t> John’s </a:t>
            </a:r>
            <a:r>
              <a:rPr lang="nb-NO" dirty="0" err="1" smtClean="0"/>
              <a:t>presentation</a:t>
            </a:r>
            <a:r>
              <a:rPr lang="nb-NO" dirty="0" smtClean="0"/>
              <a:t>)</a:t>
            </a:r>
          </a:p>
          <a:p>
            <a:endParaRPr lang="nb-NO" dirty="0" smtClean="0"/>
          </a:p>
          <a:p>
            <a:r>
              <a:rPr lang="nb-NO" dirty="0" smtClean="0"/>
              <a:t>Same as </a:t>
            </a:r>
            <a:r>
              <a:rPr lang="nb-NO" dirty="0" err="1" smtClean="0"/>
              <a:t>before</a:t>
            </a:r>
            <a:r>
              <a:rPr lang="nb-NO" dirty="0" smtClean="0"/>
              <a:t> </a:t>
            </a:r>
            <a:r>
              <a:rPr lang="nb-NO" dirty="0" err="1" smtClean="0"/>
              <a:t>but</a:t>
            </a:r>
            <a:r>
              <a:rPr lang="nb-NO" dirty="0" smtClean="0"/>
              <a:t> 1 </a:t>
            </a:r>
            <a:r>
              <a:rPr lang="nb-NO" dirty="0" err="1" smtClean="0"/>
              <a:t>year</a:t>
            </a:r>
            <a:r>
              <a:rPr lang="nb-NO" dirty="0" smtClean="0"/>
              <a:t> later</a:t>
            </a:r>
            <a:br>
              <a:rPr lang="nb-NO" dirty="0" smtClean="0"/>
            </a:br>
            <a:endParaRPr lang="nb-NO" dirty="0" smtClean="0"/>
          </a:p>
          <a:p>
            <a:pPr marL="342900" indent="-342900" algn="just">
              <a:buFont typeface="Arial"/>
              <a:buChar char="•"/>
            </a:pPr>
            <a:r>
              <a:rPr lang="nb-NO" dirty="0" smtClean="0"/>
              <a:t>2021 </a:t>
            </a:r>
            <a:r>
              <a:rPr lang="nb-NO" dirty="0"/>
              <a:t>- Pb-Pb  2.85 nb-1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2022 - Pb-Pb  2.85 nb-1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2023 - </a:t>
            </a:r>
            <a:r>
              <a:rPr lang="nb-NO" dirty="0" err="1"/>
              <a:t>pp</a:t>
            </a:r>
            <a:r>
              <a:rPr lang="nb-NO" dirty="0"/>
              <a:t> </a:t>
            </a:r>
            <a:r>
              <a:rPr lang="nb-NO" dirty="0" err="1"/>
              <a:t>reference</a:t>
            </a:r>
            <a:r>
              <a:rPr lang="nb-NO" dirty="0"/>
              <a:t> run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2024</a:t>
            </a:r>
            <a:r>
              <a:rPr lang="nb-NO" dirty="0" smtClean="0"/>
              <a:t>, 2025.6 </a:t>
            </a:r>
            <a:r>
              <a:rPr lang="nb-NO" dirty="0"/>
              <a:t>- LS3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2027 - Pb-Pb  2.85 nb-1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2028 - ½ Pb-Pb  1.5 nb-1  + ½ p-Pb 50 nb-1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2029 - Pb-Pb  2.85 nb-1</a:t>
            </a:r>
          </a:p>
          <a:p>
            <a:pPr marL="342900" indent="-342900" algn="just">
              <a:buFont typeface="Arial"/>
              <a:buChar char="•"/>
            </a:pPr>
            <a:r>
              <a:rPr lang="nb-NO" dirty="0"/>
              <a:t>2030   LS4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740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50399"/>
            <a:ext cx="8661567" cy="2149204"/>
          </a:xfrm>
        </p:spPr>
        <p:txBody>
          <a:bodyPr>
            <a:normAutofit fontScale="55000" lnSpcReduction="20000"/>
          </a:bodyPr>
          <a:lstStyle/>
          <a:p>
            <a:r>
              <a:rPr lang="en-GB" sz="3300" dirty="0" smtClean="0"/>
              <a:t>LIU (machine and simulation) studies during </a:t>
            </a:r>
            <a:r>
              <a:rPr lang="en-GB" sz="3300" b="1" dirty="0" smtClean="0">
                <a:solidFill>
                  <a:srgbClr val="00B050"/>
                </a:solidFill>
              </a:rPr>
              <a:t>Run 2</a:t>
            </a:r>
            <a:r>
              <a:rPr lang="en-GB" sz="3300" dirty="0" smtClean="0"/>
              <a:t> until </a:t>
            </a:r>
            <a:r>
              <a:rPr lang="en-GB" sz="3300" b="1" dirty="0" smtClean="0">
                <a:solidFill>
                  <a:srgbClr val="FF0000"/>
                </a:solidFill>
              </a:rPr>
              <a:t>LS2</a:t>
            </a:r>
          </a:p>
          <a:p>
            <a:pPr lvl="1"/>
            <a:r>
              <a:rPr lang="en-US" sz="2500" dirty="0" smtClean="0"/>
              <a:t>Key dates for pending decisions until 2016</a:t>
            </a:r>
            <a:endParaRPr lang="en-GB" sz="2500" dirty="0" smtClean="0"/>
          </a:p>
          <a:p>
            <a:r>
              <a:rPr lang="en-US" sz="3300" dirty="0" smtClean="0"/>
              <a:t>LIU installations and hardware work mainly during </a:t>
            </a:r>
            <a:r>
              <a:rPr lang="en-US" sz="3300" b="1" dirty="0" smtClean="0">
                <a:solidFill>
                  <a:srgbClr val="FF0000"/>
                </a:solidFill>
              </a:rPr>
              <a:t>LS2</a:t>
            </a:r>
            <a:br>
              <a:rPr lang="en-US" sz="3300" b="1" dirty="0" smtClean="0">
                <a:solidFill>
                  <a:srgbClr val="FF0000"/>
                </a:solidFill>
              </a:rPr>
            </a:br>
            <a:endParaRPr lang="en-US" sz="3300" b="1" dirty="0" smtClean="0">
              <a:solidFill>
                <a:srgbClr val="FF0000"/>
              </a:solidFill>
            </a:endParaRPr>
          </a:p>
          <a:p>
            <a:r>
              <a:rPr lang="en-US" sz="3300" dirty="0" smtClean="0"/>
              <a:t>Beam commissioning of LIU beams </a:t>
            </a:r>
          </a:p>
          <a:p>
            <a:pPr lvl="1"/>
            <a:r>
              <a:rPr lang="en-US" sz="2900" b="1" u="sng" dirty="0" err="1" smtClean="0"/>
              <a:t>Pb</a:t>
            </a:r>
            <a:r>
              <a:rPr lang="en-US" sz="2900" b="1" u="sng" dirty="0" smtClean="0"/>
              <a:t> ion beams </a:t>
            </a:r>
            <a:r>
              <a:rPr lang="en-US" sz="2900" u="sng" dirty="0" smtClean="0"/>
              <a:t>need to be ready by </a:t>
            </a:r>
            <a:r>
              <a:rPr lang="en-US" sz="2900" b="1" u="sng" dirty="0" smtClean="0">
                <a:solidFill>
                  <a:srgbClr val="FF9900"/>
                </a:solidFill>
              </a:rPr>
              <a:t>2021 ion run</a:t>
            </a:r>
          </a:p>
          <a:p>
            <a:pPr lvl="1"/>
            <a:r>
              <a:rPr lang="en-US" sz="2900" b="1" dirty="0" smtClean="0"/>
              <a:t>Proton beams </a:t>
            </a:r>
            <a:r>
              <a:rPr lang="en-US" sz="2900" dirty="0" smtClean="0"/>
              <a:t>during </a:t>
            </a:r>
            <a:r>
              <a:rPr lang="en-US" sz="2900" b="1" dirty="0" smtClean="0">
                <a:solidFill>
                  <a:srgbClr val="00B050"/>
                </a:solidFill>
              </a:rPr>
              <a:t>Run 3 </a:t>
            </a:r>
            <a:r>
              <a:rPr lang="en-US" sz="2900" dirty="0" smtClean="0"/>
              <a:t>to be ready after </a:t>
            </a:r>
            <a:r>
              <a:rPr lang="en-US" sz="2900" b="1" dirty="0" smtClean="0">
                <a:solidFill>
                  <a:srgbClr val="FF0000"/>
                </a:solidFill>
              </a:rPr>
              <a:t>LS3</a:t>
            </a:r>
            <a:endParaRPr lang="en-GB" sz="2900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Timelines of LIU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365410" y="3978664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81253" y="3569614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59681" y="3978664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0" name="Picture 49"/>
          <p:cNvPicPr>
            <a:picLocks/>
          </p:cNvPicPr>
          <p:nvPr/>
        </p:nvPicPr>
        <p:blipFill rotWithShape="1">
          <a:blip r:embed="rId3"/>
          <a:srcRect b="27752"/>
          <a:stretch/>
        </p:blipFill>
        <p:spPr>
          <a:xfrm>
            <a:off x="245839" y="3299603"/>
            <a:ext cx="8359769" cy="2881834"/>
          </a:xfrm>
          <a:prstGeom prst="rect">
            <a:avLst/>
          </a:prstGeom>
        </p:spPr>
      </p:pic>
      <p:cxnSp>
        <p:nvCxnSpPr>
          <p:cNvPr id="54" name="Straight Arrow Connector 53"/>
          <p:cNvCxnSpPr/>
          <p:nvPr/>
        </p:nvCxnSpPr>
        <p:spPr>
          <a:xfrm flipV="1">
            <a:off x="973257" y="4512255"/>
            <a:ext cx="7632352" cy="1324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592949" y="4389807"/>
            <a:ext cx="5621831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600" b="1" dirty="0" smtClean="0">
                <a:solidFill>
                  <a:srgbClr val="3399FF"/>
                </a:solidFill>
              </a:rPr>
              <a:t> PHASE 1 with LIU studies, installation and beam commissioning      </a:t>
            </a:r>
            <a:endParaRPr lang="fr-FR" sz="1600" b="1" dirty="0">
              <a:solidFill>
                <a:srgbClr val="3399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65410" y="3978664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847367" y="3978635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92336" y="4927614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59681" y="3978664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46675" y="5374541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</a:t>
            </a:r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291646" y="6352268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27334" y="6352268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5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5900619" y="6012160"/>
            <a:ext cx="2704990" cy="13436"/>
          </a:xfrm>
          <a:prstGeom prst="straightConnector1">
            <a:avLst/>
          </a:prstGeom>
          <a:ln w="28575">
            <a:solidFill>
              <a:srgbClr val="000066"/>
            </a:solidFill>
            <a:headEnd type="oval" w="med" len="med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015013" y="6012160"/>
            <a:ext cx="2168587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oval" w="med" len="med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304907" y="5842883"/>
            <a:ext cx="10599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66"/>
                </a:solidFill>
              </a:rPr>
              <a:t>PHASE 2</a:t>
            </a:r>
            <a:endParaRPr lang="fr-FR" sz="1600" b="1" dirty="0">
              <a:solidFill>
                <a:srgbClr val="00006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281167" y="534699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690014" y="534167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</a:t>
            </a:r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533605" y="5889049"/>
            <a:ext cx="1904367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600" b="1" dirty="0" smtClean="0">
                <a:solidFill>
                  <a:srgbClr val="3399FF"/>
                </a:solidFill>
              </a:rPr>
              <a:t>HL-LHC installation</a:t>
            </a:r>
            <a:endParaRPr lang="fr-FR" sz="1600" b="1" dirty="0">
              <a:solidFill>
                <a:srgbClr val="3399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  <p:sp>
        <p:nvSpPr>
          <p:cNvPr id="11" name="Bent-Up Arrow 10"/>
          <p:cNvSpPr/>
          <p:nvPr/>
        </p:nvSpPr>
        <p:spPr>
          <a:xfrm flipV="1">
            <a:off x="5343182" y="2644589"/>
            <a:ext cx="3262426" cy="463176"/>
          </a:xfrm>
          <a:prstGeom prst="bentUp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2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28463" y="6089313"/>
            <a:ext cx="716656" cy="7262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5318063" y="3224061"/>
            <a:ext cx="1688123" cy="304800"/>
            <a:chOff x="1872" y="2448"/>
            <a:chExt cx="2064" cy="192"/>
          </a:xfrm>
          <a:noFill/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1872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39" name="Group 22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45" name="Group 23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51" name="Arc 2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" name="Arc 2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3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4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46" name="Group 28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47" name="Arc 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" name="Arc 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40" name="Group 33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41" name="Arc 34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" name="Arc 35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" name="Line 36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4" name="Line 37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2" name="Group 38"/>
            <p:cNvGrpSpPr>
              <a:grpSpLocks/>
            </p:cNvGrpSpPr>
            <p:nvPr/>
          </p:nvGrpSpPr>
          <p:grpSpPr bwMode="auto">
            <a:xfrm>
              <a:off x="2880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23" name="Group 39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29" name="Group 40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5" name="Arc 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" name="Arc 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0" name="Group 45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1" name="Arc 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" name="Arc 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4" name="Group 5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5" name="Arc 5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" name="Arc 5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" name="Line 5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" name="Line 5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402" name="Rectangle 401"/>
          <p:cNvSpPr>
            <a:spLocks noChangeArrowheads="1"/>
          </p:cNvSpPr>
          <p:nvPr/>
        </p:nvSpPr>
        <p:spPr bwMode="auto">
          <a:xfrm>
            <a:off x="5453015" y="5284022"/>
            <a:ext cx="3692104" cy="90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1.55 10</a:t>
            </a:r>
            <a:r>
              <a:rPr lang="en-US" sz="2000" baseline="30000" dirty="0" smtClean="0">
                <a:solidFill>
                  <a:schemeClr val="accent2"/>
                </a:solidFill>
                <a:cs typeface="Times New Roman" pitchFamily="18" charset="0"/>
              </a:rPr>
              <a:t>8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 ions @ injection</a:t>
            </a:r>
            <a:endParaRPr lang="en-US" sz="2000" baseline="300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grpSp>
        <p:nvGrpSpPr>
          <p:cNvPr id="427" name="Group 426"/>
          <p:cNvGrpSpPr>
            <a:grpSpLocks/>
          </p:cNvGrpSpPr>
          <p:nvPr/>
        </p:nvGrpSpPr>
        <p:grpSpPr bwMode="auto">
          <a:xfrm>
            <a:off x="5100105" y="996116"/>
            <a:ext cx="2382582" cy="1201821"/>
            <a:chOff x="96" y="720"/>
            <a:chExt cx="1008" cy="528"/>
          </a:xfrm>
          <a:noFill/>
        </p:grpSpPr>
        <p:grpSp>
          <p:nvGrpSpPr>
            <p:cNvPr id="429" name="Group 429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431" name="Group 430"/>
              <p:cNvGrpSpPr>
                <a:grpSpLocks/>
              </p:cNvGrpSpPr>
              <p:nvPr/>
            </p:nvGrpSpPr>
            <p:grpSpPr bwMode="auto">
              <a:xfrm>
                <a:off x="96" y="720"/>
                <a:ext cx="480" cy="240"/>
                <a:chOff x="96" y="432"/>
                <a:chExt cx="768" cy="384"/>
              </a:xfrm>
              <a:grpFill/>
            </p:grpSpPr>
            <p:grpSp>
              <p:nvGrpSpPr>
                <p:cNvPr id="445" name="Group 431"/>
                <p:cNvGrpSpPr>
                  <a:grpSpLocks/>
                </p:cNvGrpSpPr>
                <p:nvPr/>
              </p:nvGrpSpPr>
              <p:grpSpPr bwMode="auto">
                <a:xfrm>
                  <a:off x="192" y="480"/>
                  <a:ext cx="480" cy="192"/>
                  <a:chOff x="240" y="1104"/>
                  <a:chExt cx="5760" cy="1536"/>
                </a:xfrm>
                <a:grpFill/>
              </p:grpSpPr>
              <p:grpSp>
                <p:nvGrpSpPr>
                  <p:cNvPr id="447" name="Group 432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2448" cy="1200"/>
                    <a:chOff x="816" y="1344"/>
                    <a:chExt cx="2448" cy="1200"/>
                  </a:xfrm>
                  <a:grpFill/>
                </p:grpSpPr>
                <p:grpSp>
                  <p:nvGrpSpPr>
                    <p:cNvPr id="451" name="Group 4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016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8" name="Arc 434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9" name="Arc 435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452" name="Group 4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680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6" name="Arc 437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7" name="Arc 43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453" name="Group 4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8" y="1344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454" name="Arc 440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55" name="Arc 441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 sz="2400"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48" name="Group 442"/>
                  <p:cNvGrpSpPr>
                    <a:grpSpLocks/>
                  </p:cNvGrpSpPr>
                  <p:nvPr/>
                </p:nvGrpSpPr>
                <p:grpSpPr bwMode="auto">
                  <a:xfrm>
                    <a:off x="2688" y="1104"/>
                    <a:ext cx="3312" cy="528"/>
                    <a:chOff x="2688" y="1104"/>
                    <a:chExt cx="3312" cy="528"/>
                  </a:xfrm>
                  <a:grpFill/>
                </p:grpSpPr>
                <p:sp>
                  <p:nvSpPr>
                    <p:cNvPr id="449" name="Arc 44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072" y="1104"/>
                      <a:ext cx="2928" cy="38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50" name="Arc 444"/>
                    <p:cNvSpPr>
                      <a:spLocks/>
                    </p:cNvSpPr>
                    <p:nvPr/>
                  </p:nvSpPr>
                  <p:spPr bwMode="auto">
                    <a:xfrm flipH="1">
                      <a:off x="2688" y="1104"/>
                      <a:ext cx="384" cy="528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sz="2400">
                        <a:cs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446" name="Oval 445"/>
                <p:cNvSpPr>
                  <a:spLocks noChangeArrowheads="1"/>
                </p:cNvSpPr>
                <p:nvPr/>
              </p:nvSpPr>
              <p:spPr bwMode="auto">
                <a:xfrm>
                  <a:off x="96" y="432"/>
                  <a:ext cx="768" cy="38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2" name="Group 446"/>
              <p:cNvGrpSpPr>
                <a:grpSpLocks/>
              </p:cNvGrpSpPr>
              <p:nvPr/>
            </p:nvGrpSpPr>
            <p:grpSpPr bwMode="auto">
              <a:xfrm>
                <a:off x="384" y="960"/>
                <a:ext cx="720" cy="288"/>
                <a:chOff x="576" y="2880"/>
                <a:chExt cx="960" cy="288"/>
              </a:xfrm>
              <a:grpFill/>
            </p:grpSpPr>
            <p:grpSp>
              <p:nvGrpSpPr>
                <p:cNvPr id="433" name="Group 447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960" cy="288"/>
                  <a:chOff x="912" y="2496"/>
                  <a:chExt cx="2832" cy="1008"/>
                </a:xfrm>
                <a:grpFill/>
              </p:grpSpPr>
              <p:sp>
                <p:nvSpPr>
                  <p:cNvPr id="438" name="Line 4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3312"/>
                    <a:ext cx="96" cy="192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9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1488" y="3312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0" name="Line 4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8" y="2496"/>
                    <a:ext cx="384" cy="816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1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2496"/>
                    <a:ext cx="288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2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2640" y="2496"/>
                    <a:ext cx="528" cy="100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3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3504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4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504"/>
                    <a:ext cx="576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34" name="Line 455"/>
                <p:cNvSpPr>
                  <a:spLocks noChangeShapeType="1"/>
                </p:cNvSpPr>
                <p:nvPr/>
              </p:nvSpPr>
              <p:spPr bwMode="auto">
                <a:xfrm flipH="1" flipV="1">
                  <a:off x="768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5" name="Line 456"/>
                <p:cNvSpPr>
                  <a:spLocks noChangeShapeType="1"/>
                </p:cNvSpPr>
                <p:nvPr/>
              </p:nvSpPr>
              <p:spPr bwMode="auto">
                <a:xfrm flipH="1" flipV="1">
                  <a:off x="816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6" name="Line 457"/>
                <p:cNvSpPr>
                  <a:spLocks noChangeShapeType="1"/>
                </p:cNvSpPr>
                <p:nvPr/>
              </p:nvSpPr>
              <p:spPr bwMode="auto">
                <a:xfrm flipH="1" flipV="1">
                  <a:off x="864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7" name="Line 458"/>
                <p:cNvSpPr>
                  <a:spLocks noChangeShapeType="1"/>
                </p:cNvSpPr>
                <p:nvPr/>
              </p:nvSpPr>
              <p:spPr bwMode="auto">
                <a:xfrm flipH="1" flipV="1">
                  <a:off x="912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430" name="Arc 459"/>
            <p:cNvSpPr>
              <a:spLocks/>
            </p:cNvSpPr>
            <p:nvPr/>
          </p:nvSpPr>
          <p:spPr bwMode="auto">
            <a:xfrm flipH="1" flipV="1">
              <a:off x="432" y="960"/>
              <a:ext cx="9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28" name="Rectangle 460"/>
          <p:cNvSpPr>
            <a:spLocks noChangeArrowheads="1"/>
          </p:cNvSpPr>
          <p:nvPr/>
        </p:nvSpPr>
        <p:spPr bwMode="auto">
          <a:xfrm>
            <a:off x="6706413" y="781615"/>
            <a:ext cx="1662446" cy="5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max. 13 </a:t>
            </a:r>
            <a:r>
              <a:rPr lang="en-US" sz="2400" dirty="0">
                <a:solidFill>
                  <a:schemeClr val="tx2"/>
                </a:solidFill>
                <a:cs typeface="Times New Roman" pitchFamily="18" charset="0"/>
              </a:rPr>
              <a:t>injections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302276" y="2617914"/>
            <a:ext cx="1682236" cy="305874"/>
            <a:chOff x="4076577" y="2847538"/>
            <a:chExt cx="1682236" cy="305874"/>
          </a:xfrm>
          <a:noFill/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6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7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9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477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478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79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80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81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926519" y="4028812"/>
            <a:ext cx="3778854" cy="439015"/>
            <a:chOff x="3172003" y="4033421"/>
            <a:chExt cx="3778856" cy="439015"/>
          </a:xfrm>
          <a:noFill/>
        </p:grpSpPr>
        <p:grpSp>
          <p:nvGrpSpPr>
            <p:cNvPr id="286" name="Group 285"/>
            <p:cNvGrpSpPr>
              <a:grpSpLocks/>
            </p:cNvGrpSpPr>
            <p:nvPr/>
          </p:nvGrpSpPr>
          <p:grpSpPr bwMode="auto">
            <a:xfrm>
              <a:off x="3172003" y="4033421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314" name="Group 288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28" name="Group 289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35" name="Arc 29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6" name="Arc 29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7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8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29" name="Group 294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31" name="Arc 29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2" name="Arc 29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3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4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30" name="Line 299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5" name="Group 300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17" name="Group 301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24" name="Arc 30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5" name="Arc 30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6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7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18" name="Group 306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20" name="Arc 30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1" name="Arc 30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2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19" name="Line 311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16" name="Line 312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287" name="Group 313"/>
            <p:cNvGrpSpPr>
              <a:grpSpLocks/>
            </p:cNvGrpSpPr>
            <p:nvPr/>
          </p:nvGrpSpPr>
          <p:grpSpPr bwMode="auto">
            <a:xfrm>
              <a:off x="4321517" y="4039308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289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03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10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1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2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3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04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06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7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8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9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05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0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292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299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0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1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2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93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295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6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7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8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94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91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43" name="Group 313"/>
            <p:cNvGrpSpPr>
              <a:grpSpLocks/>
            </p:cNvGrpSpPr>
            <p:nvPr/>
          </p:nvGrpSpPr>
          <p:grpSpPr bwMode="auto">
            <a:xfrm>
              <a:off x="5929711" y="4037742"/>
              <a:ext cx="1021148" cy="430306"/>
              <a:chOff x="1968" y="3504"/>
              <a:chExt cx="1056" cy="192"/>
            </a:xfrm>
            <a:grpFill/>
          </p:grpSpPr>
          <p:grpSp>
            <p:nvGrpSpPr>
              <p:cNvPr id="344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58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65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6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7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8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59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61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2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3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64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60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45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347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54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5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6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7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48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350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1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2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3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49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46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69" name="Line 393"/>
            <p:cNvSpPr>
              <a:spLocks noChangeShapeType="1"/>
            </p:cNvSpPr>
            <p:nvPr/>
          </p:nvSpPr>
          <p:spPr bwMode="auto">
            <a:xfrm flipV="1">
              <a:off x="5581616" y="4468048"/>
              <a:ext cx="255493" cy="438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513" name="Line 393"/>
          <p:cNvSpPr>
            <a:spLocks noChangeShapeType="1"/>
          </p:cNvSpPr>
          <p:nvPr/>
        </p:nvSpPr>
        <p:spPr bwMode="auto">
          <a:xfrm flipV="1">
            <a:off x="5926236" y="4463438"/>
            <a:ext cx="150472" cy="2231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sp>
        <p:nvSpPr>
          <p:cNvPr id="516" name="Rectangle 88"/>
          <p:cNvSpPr>
            <a:spLocks noChangeArrowheads="1"/>
          </p:cNvSpPr>
          <p:nvPr/>
        </p:nvSpPr>
        <p:spPr bwMode="auto">
          <a:xfrm>
            <a:off x="5398540" y="2376228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518" name="Rectangle 88"/>
          <p:cNvSpPr>
            <a:spLocks noChangeArrowheads="1"/>
          </p:cNvSpPr>
          <p:nvPr/>
        </p:nvSpPr>
        <p:spPr bwMode="auto">
          <a:xfrm>
            <a:off x="5398161" y="3676550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655" name="Rectangle 88"/>
          <p:cNvSpPr>
            <a:spLocks noChangeArrowheads="1"/>
          </p:cNvSpPr>
          <p:nvPr/>
        </p:nvSpPr>
        <p:spPr bwMode="auto">
          <a:xfrm>
            <a:off x="7222976" y="4637528"/>
            <a:ext cx="2130491" cy="61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24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736" name="Group 735"/>
          <p:cNvGrpSpPr>
            <a:grpSpLocks/>
          </p:cNvGrpSpPr>
          <p:nvPr/>
        </p:nvGrpSpPr>
        <p:grpSpPr bwMode="auto">
          <a:xfrm>
            <a:off x="4928000" y="4678135"/>
            <a:ext cx="1021147" cy="430306"/>
            <a:chOff x="1968" y="3504"/>
            <a:chExt cx="1056" cy="192"/>
          </a:xfrm>
          <a:noFill/>
        </p:grpSpPr>
        <p:grpSp>
          <p:nvGrpSpPr>
            <p:cNvPr id="737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51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58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9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60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61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52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54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5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6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7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53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738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40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47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8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9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50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41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43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4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5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46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42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739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762" name="Group 313"/>
          <p:cNvGrpSpPr>
            <a:grpSpLocks/>
          </p:cNvGrpSpPr>
          <p:nvPr/>
        </p:nvGrpSpPr>
        <p:grpSpPr bwMode="auto">
          <a:xfrm>
            <a:off x="6077513" y="4684022"/>
            <a:ext cx="1021147" cy="430306"/>
            <a:chOff x="1968" y="3504"/>
            <a:chExt cx="1056" cy="192"/>
          </a:xfrm>
          <a:noFill/>
        </p:grpSpPr>
        <p:grpSp>
          <p:nvGrpSpPr>
            <p:cNvPr id="763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77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84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5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6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7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78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80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1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2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83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79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764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766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73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4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5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6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67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769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0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1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772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768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765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815" name="Group 814"/>
          <p:cNvGrpSpPr>
            <a:grpSpLocks/>
          </p:cNvGrpSpPr>
          <p:nvPr/>
        </p:nvGrpSpPr>
        <p:grpSpPr bwMode="auto">
          <a:xfrm>
            <a:off x="5066900" y="4678135"/>
            <a:ext cx="1021147" cy="430306"/>
            <a:chOff x="1968" y="3504"/>
            <a:chExt cx="1056" cy="192"/>
          </a:xfrm>
          <a:noFill/>
        </p:grpSpPr>
        <p:grpSp>
          <p:nvGrpSpPr>
            <p:cNvPr id="81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3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3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4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3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3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3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3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1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1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2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2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2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2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2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1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841" name="Group 313"/>
          <p:cNvGrpSpPr>
            <a:grpSpLocks/>
          </p:cNvGrpSpPr>
          <p:nvPr/>
        </p:nvGrpSpPr>
        <p:grpSpPr bwMode="auto">
          <a:xfrm>
            <a:off x="6216413" y="4684022"/>
            <a:ext cx="1021147" cy="430306"/>
            <a:chOff x="1968" y="3504"/>
            <a:chExt cx="1056" cy="192"/>
          </a:xfrm>
          <a:noFill/>
        </p:grpSpPr>
        <p:grpSp>
          <p:nvGrpSpPr>
            <p:cNvPr id="842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56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63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4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5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6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57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59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0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1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62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58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43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45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52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3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4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5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46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848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49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0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851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847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44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894" name="Rectangle 88"/>
          <p:cNvSpPr>
            <a:spLocks noChangeArrowheads="1"/>
          </p:cNvSpPr>
          <p:nvPr/>
        </p:nvSpPr>
        <p:spPr bwMode="auto">
          <a:xfrm>
            <a:off x="6482528" y="6203263"/>
            <a:ext cx="3136110" cy="38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24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895" name="Group 894"/>
          <p:cNvGrpSpPr>
            <a:grpSpLocks/>
          </p:cNvGrpSpPr>
          <p:nvPr/>
        </p:nvGrpSpPr>
        <p:grpSpPr bwMode="auto">
          <a:xfrm>
            <a:off x="4953519" y="5841085"/>
            <a:ext cx="1021147" cy="430306"/>
            <a:chOff x="1968" y="3504"/>
            <a:chExt cx="1056" cy="192"/>
          </a:xfrm>
          <a:noFill/>
        </p:grpSpPr>
        <p:grpSp>
          <p:nvGrpSpPr>
            <p:cNvPr id="89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1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1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2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1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1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1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1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9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89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0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0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0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0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0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89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921" name="Group 313"/>
          <p:cNvGrpSpPr>
            <a:grpSpLocks/>
          </p:cNvGrpSpPr>
          <p:nvPr/>
        </p:nvGrpSpPr>
        <p:grpSpPr bwMode="auto">
          <a:xfrm>
            <a:off x="6103033" y="5846972"/>
            <a:ext cx="1021147" cy="430306"/>
            <a:chOff x="1968" y="3504"/>
            <a:chExt cx="1056" cy="192"/>
          </a:xfrm>
          <a:noFill/>
        </p:grpSpPr>
        <p:grpSp>
          <p:nvGrpSpPr>
            <p:cNvPr id="922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36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43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4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5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6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37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39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0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1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42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38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23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25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32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3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4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5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26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28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29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0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31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27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24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947" name="Line 393"/>
          <p:cNvSpPr>
            <a:spLocks noChangeShapeType="1"/>
          </p:cNvSpPr>
          <p:nvPr/>
        </p:nvSpPr>
        <p:spPr bwMode="auto">
          <a:xfrm flipV="1">
            <a:off x="7363134" y="6275712"/>
            <a:ext cx="255493" cy="4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grpSp>
        <p:nvGrpSpPr>
          <p:cNvPr id="948" name="Group 947"/>
          <p:cNvGrpSpPr>
            <a:grpSpLocks/>
          </p:cNvGrpSpPr>
          <p:nvPr/>
        </p:nvGrpSpPr>
        <p:grpSpPr bwMode="auto">
          <a:xfrm>
            <a:off x="5092419" y="5841085"/>
            <a:ext cx="1021147" cy="430306"/>
            <a:chOff x="1968" y="3504"/>
            <a:chExt cx="1056" cy="192"/>
          </a:xfrm>
          <a:noFill/>
        </p:grpSpPr>
        <p:grpSp>
          <p:nvGrpSpPr>
            <p:cNvPr id="949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63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70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1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2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73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64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66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7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8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9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65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50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52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59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0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1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62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53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55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6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7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58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54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51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974" name="Group 313"/>
          <p:cNvGrpSpPr>
            <a:grpSpLocks/>
          </p:cNvGrpSpPr>
          <p:nvPr/>
        </p:nvGrpSpPr>
        <p:grpSpPr bwMode="auto">
          <a:xfrm>
            <a:off x="6241932" y="5846972"/>
            <a:ext cx="1021147" cy="430306"/>
            <a:chOff x="1968" y="3504"/>
            <a:chExt cx="1056" cy="192"/>
          </a:xfrm>
          <a:noFill/>
        </p:grpSpPr>
        <p:grpSp>
          <p:nvGrpSpPr>
            <p:cNvPr id="975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89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96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7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8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9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90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92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3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4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95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91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976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978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85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6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7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8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79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981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2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3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984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80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977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1002" name="Group 1001"/>
          <p:cNvGrpSpPr>
            <a:grpSpLocks/>
          </p:cNvGrpSpPr>
          <p:nvPr/>
        </p:nvGrpSpPr>
        <p:grpSpPr bwMode="auto">
          <a:xfrm>
            <a:off x="7627662" y="5839445"/>
            <a:ext cx="1021147" cy="430306"/>
            <a:chOff x="1968" y="3504"/>
            <a:chExt cx="1056" cy="192"/>
          </a:xfrm>
          <a:noFill/>
        </p:grpSpPr>
        <p:grpSp>
          <p:nvGrpSpPr>
            <p:cNvPr id="1003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17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24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5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6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7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18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20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1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2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23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19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004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06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13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4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5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6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07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09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0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1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12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08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005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1055" name="Group 1054"/>
          <p:cNvGrpSpPr>
            <a:grpSpLocks/>
          </p:cNvGrpSpPr>
          <p:nvPr/>
        </p:nvGrpSpPr>
        <p:grpSpPr bwMode="auto">
          <a:xfrm>
            <a:off x="7766562" y="5839445"/>
            <a:ext cx="1021147" cy="430306"/>
            <a:chOff x="1968" y="3504"/>
            <a:chExt cx="1056" cy="192"/>
          </a:xfrm>
          <a:noFill/>
        </p:grpSpPr>
        <p:grpSp>
          <p:nvGrpSpPr>
            <p:cNvPr id="105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7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7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8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7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7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7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7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05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05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6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6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06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06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6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05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71" name="Line 589"/>
          <p:cNvSpPr>
            <a:spLocks noChangeShapeType="1"/>
          </p:cNvSpPr>
          <p:nvPr/>
        </p:nvSpPr>
        <p:spPr bwMode="auto">
          <a:xfrm flipV="1">
            <a:off x="5873206" y="5674453"/>
            <a:ext cx="240360" cy="233926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" name="Rectangle 88"/>
          <p:cNvSpPr>
            <a:spLocks noChangeArrowheads="1"/>
          </p:cNvSpPr>
          <p:nvPr/>
        </p:nvSpPr>
        <p:spPr bwMode="auto">
          <a:xfrm>
            <a:off x="5159997" y="2892051"/>
            <a:ext cx="1213338" cy="30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61" name="Rectangle 460"/>
          <p:cNvSpPr>
            <a:spLocks noChangeArrowheads="1"/>
          </p:cNvSpPr>
          <p:nvPr/>
        </p:nvSpPr>
        <p:spPr bwMode="auto">
          <a:xfrm>
            <a:off x="7352013" y="1440206"/>
            <a:ext cx="1709926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Twice 8x10</a:t>
            </a:r>
            <a:r>
              <a:rPr lang="en-US" sz="20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ions/bunch</a:t>
            </a:r>
            <a:endParaRPr lang="en-US" sz="20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62" name="Line 589"/>
          <p:cNvSpPr>
            <a:spLocks noChangeShapeType="1"/>
          </p:cNvSpPr>
          <p:nvPr/>
        </p:nvSpPr>
        <p:spPr bwMode="auto">
          <a:xfrm>
            <a:off x="6801260" y="1556776"/>
            <a:ext cx="511370" cy="15394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3" name="Rectangle 88"/>
          <p:cNvSpPr>
            <a:spLocks noChangeArrowheads="1"/>
          </p:cNvSpPr>
          <p:nvPr/>
        </p:nvSpPr>
        <p:spPr bwMode="auto">
          <a:xfrm>
            <a:off x="6690736" y="4080446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  <a:cs typeface="Times New Roman" pitchFamily="18" charset="0"/>
              </a:rPr>
              <a:t>~2μs</a:t>
            </a:r>
          </a:p>
          <a:p>
            <a:pPr algn="ctr"/>
            <a:endParaRPr lang="en-US" sz="20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076" y="1104773"/>
            <a:ext cx="553998" cy="99642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LEIR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4" name="TextBox 603"/>
          <p:cNvSpPr txBox="1"/>
          <p:nvPr/>
        </p:nvSpPr>
        <p:spPr>
          <a:xfrm>
            <a:off x="4283076" y="2724003"/>
            <a:ext cx="553998" cy="54918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5" name="TextBox 604"/>
          <p:cNvSpPr txBox="1"/>
          <p:nvPr/>
        </p:nvSpPr>
        <p:spPr>
          <a:xfrm>
            <a:off x="4283076" y="4095876"/>
            <a:ext cx="553998" cy="780021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6" name="TextBox 605"/>
          <p:cNvSpPr txBox="1"/>
          <p:nvPr/>
        </p:nvSpPr>
        <p:spPr>
          <a:xfrm>
            <a:off x="4283076" y="5606650"/>
            <a:ext cx="553998" cy="7752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LHC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10" name="Rectangle 609"/>
          <p:cNvSpPr>
            <a:spLocks noChangeArrowheads="1"/>
          </p:cNvSpPr>
          <p:nvPr/>
        </p:nvSpPr>
        <p:spPr bwMode="auto">
          <a:xfrm>
            <a:off x="5004769" y="6288238"/>
            <a:ext cx="1724638" cy="14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max. 1248</a:t>
            </a:r>
            <a:endParaRPr lang="en-US" sz="20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LS2 </a:t>
            </a:r>
            <a:r>
              <a:rPr lang="en-GB" dirty="0"/>
              <a:t>Scheme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4079876" cy="47456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Baseline requirements: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Maximize number of bunches in LHC with 50 ns bunch spacing</a:t>
            </a:r>
            <a:endParaRPr lang="en-US" dirty="0"/>
          </a:p>
          <a:p>
            <a:pPr marL="814500" lvl="1" indent="-342900">
              <a:buFontTx/>
              <a:buChar char="-"/>
            </a:pPr>
            <a:r>
              <a:rPr lang="en-US" dirty="0" smtClean="0"/>
              <a:t>Slip stacking in SPS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Increase at maximum the intensity per bunch.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More intensity from LEIR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More intensity from L3</a:t>
            </a:r>
            <a:br>
              <a:rPr lang="en-US" dirty="0" smtClean="0"/>
            </a:br>
            <a:r>
              <a:rPr lang="en-US" dirty="0" smtClean="0"/>
              <a:t>and increased rep. rate</a:t>
            </a:r>
          </a:p>
          <a:p>
            <a:pPr marL="814500" lvl="1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is less</a:t>
            </a:r>
            <a:br>
              <a:rPr lang="en-US" dirty="0" smtClean="0"/>
            </a:br>
            <a:r>
              <a:rPr lang="en-US" dirty="0" smtClean="0"/>
              <a:t>important than intensity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need of 50 ns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33384"/>
          </a:xfrm>
        </p:spPr>
        <p:txBody>
          <a:bodyPr>
            <a:normAutofit/>
          </a:bodyPr>
          <a:lstStyle/>
          <a:p>
            <a:r>
              <a:rPr lang="en-US" dirty="0" smtClean="0"/>
              <a:t>Only way to get it: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100 ns from the PS </a:t>
            </a:r>
            <a:r>
              <a:rPr lang="en-US" dirty="0" smtClean="0">
                <a:sym typeface="Wingdings"/>
              </a:rPr>
              <a:t> bunch splitting @ low energy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Not possible to split at high energy because too close to transition</a:t>
            </a:r>
          </a:p>
          <a:p>
            <a:pPr marL="1037700" lvl="2" indent="-342900">
              <a:buFontTx/>
              <a:buChar char="-"/>
            </a:pPr>
            <a:r>
              <a:rPr lang="en-US" dirty="0" smtClean="0">
                <a:sym typeface="Wingdings"/>
              </a:rPr>
              <a:t>PS optics not so flexible to change gamma transition as for the SPS.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Less intensity per bunch compared to 200 ns or 100 </a:t>
            </a:r>
            <a:r>
              <a:rPr lang="en-US" dirty="0">
                <a:sym typeface="Wingdings"/>
              </a:rPr>
              <a:t>ns </a:t>
            </a:r>
            <a:r>
              <a:rPr lang="en-US" dirty="0" smtClean="0">
                <a:sym typeface="Wingdings"/>
              </a:rPr>
              <a:t>spacing with no splitting (as for protons 25 – 50 ns)</a:t>
            </a:r>
          </a:p>
          <a:p>
            <a:pPr marL="1037700" lvl="2" indent="-342900">
              <a:buFontTx/>
              <a:buChar char="-"/>
            </a:pPr>
            <a:r>
              <a:rPr lang="en-US" dirty="0" smtClean="0">
                <a:sym typeface="Wingdings"/>
              </a:rPr>
              <a:t>Not possible so far to double the intensity per bunch extracted by LEIR to maintain the same intensity as the 200/100 ns with no </a:t>
            </a:r>
            <a:r>
              <a:rPr lang="en-US" dirty="0" err="1" smtClean="0">
                <a:sym typeface="Wingdings"/>
              </a:rPr>
              <a:t>splittings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ym typeface="Wingdings"/>
              </a:rPr>
              <a:t>Slip stacking in SPS</a:t>
            </a:r>
          </a:p>
          <a:p>
            <a:pPr marL="814500" lvl="1" indent="-342900">
              <a:buFontTx/>
              <a:buChar char="-"/>
            </a:pPr>
            <a:r>
              <a:rPr lang="en-US" dirty="0" smtClean="0">
                <a:sym typeface="Wingdings"/>
              </a:rPr>
              <a:t>Bunch spacing changed from 100 @ injection to 50 ns in intermediate porch to avoid spending too long time @ low energy</a:t>
            </a:r>
          </a:p>
          <a:p>
            <a:pPr marL="814500" lvl="1" indent="-342900">
              <a:buFontTx/>
              <a:buChar char="-"/>
            </a:pPr>
            <a:r>
              <a:rPr lang="en-US" dirty="0" err="1" smtClean="0">
                <a:sym typeface="Wingdings"/>
              </a:rPr>
              <a:t>Obs</a:t>
            </a:r>
            <a:r>
              <a:rPr lang="en-US" dirty="0" smtClean="0">
                <a:sym typeface="Wingdings"/>
              </a:rPr>
              <a:t>: 25 ns not possible because would require bunch splitting in PS.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HL-HL - LIU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25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Ion project baseline life-time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HL-HL - LIU Joint meeting</a:t>
            </a:r>
            <a:endParaRPr lang="en-US" dirty="0"/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b="68958"/>
          <a:stretch/>
        </p:blipFill>
        <p:spPr>
          <a:xfrm>
            <a:off x="245839" y="3299603"/>
            <a:ext cx="8359769" cy="123822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279349" y="2700434"/>
            <a:ext cx="697840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LEIR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197952" y="5217188"/>
            <a:ext cx="864878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Linac3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35738" y="4382725"/>
            <a:ext cx="583851" cy="246221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Design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386181" y="4793020"/>
            <a:ext cx="590927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Procur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1849010" y="5219167"/>
            <a:ext cx="426995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Inst.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2248796" y="5608662"/>
            <a:ext cx="850004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Comm.</a:t>
            </a:r>
            <a:endParaRPr lang="en-US" sz="1000" dirty="0"/>
          </a:p>
        </p:txBody>
      </p:sp>
      <p:sp>
        <p:nvSpPr>
          <p:cNvPr id="32" name="Rectangle 31"/>
          <p:cNvSpPr/>
          <p:nvPr/>
        </p:nvSpPr>
        <p:spPr>
          <a:xfrm>
            <a:off x="3209022" y="3195166"/>
            <a:ext cx="1037810" cy="1342657"/>
          </a:xfrm>
          <a:prstGeom prst="rect">
            <a:avLst/>
          </a:prstGeom>
          <a:solidFill>
            <a:schemeClr val="accent6">
              <a:alpha val="41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Xenon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Run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72936" y="2671946"/>
            <a:ext cx="985508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Performance improvements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4388005" y="2674070"/>
            <a:ext cx="985508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Performance improvements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4425633" y="5906281"/>
            <a:ext cx="985508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Performance improvements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7620100" y="2697133"/>
            <a:ext cx="985508" cy="4001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Performance improvements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7620100" y="5906281"/>
            <a:ext cx="985508" cy="40011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Performance improvements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307113" y="1554612"/>
            <a:ext cx="646556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079037" y="1571792"/>
            <a:ext cx="3066815" cy="246221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Design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7521702" y="1571792"/>
            <a:ext cx="1083906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Commissioning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5145853" y="1571792"/>
            <a:ext cx="1455780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Procurement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601632" y="1571729"/>
            <a:ext cx="920070" cy="246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Installatio</a:t>
            </a:r>
            <a:r>
              <a:rPr lang="en-US" sz="10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951498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662" y="274638"/>
            <a:ext cx="2841571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table</a:t>
            </a:r>
            <a:br>
              <a:rPr lang="en-US" dirty="0" smtClean="0"/>
            </a:br>
            <a:r>
              <a:rPr lang="en-US" dirty="0" smtClean="0"/>
              <a:t>@ SPS extraction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71824" y="1283290"/>
            <a:ext cx="3529307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HL-LHC parameters</a:t>
            </a:r>
            <a:br>
              <a:rPr lang="en-US" dirty="0" smtClean="0"/>
            </a:br>
            <a:r>
              <a:rPr lang="en-US" dirty="0" smtClean="0"/>
              <a:t>based EDMS </a:t>
            </a:r>
            <a:r>
              <a:rPr lang="en-US" dirty="0"/>
              <a:t>document</a:t>
            </a:r>
            <a:br>
              <a:rPr lang="en-US" dirty="0"/>
            </a:br>
            <a:r>
              <a:rPr lang="en-US" dirty="0"/>
              <a:t>1525065 v.</a:t>
            </a:r>
            <a:r>
              <a:rPr lang="en-US" dirty="0" smtClean="0"/>
              <a:t>0.3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     (</a:t>
            </a:r>
            <a:r>
              <a:rPr lang="en-US" i="1" dirty="0" smtClean="0"/>
              <a:t>evolving document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Production scheme</a:t>
            </a:r>
            <a:br>
              <a:rPr lang="en-US" dirty="0" smtClean="0"/>
            </a:br>
            <a:r>
              <a:rPr lang="en-US" dirty="0" smtClean="0"/>
              <a:t>with goal of matching</a:t>
            </a:r>
            <a:br>
              <a:rPr lang="en-US" dirty="0" smtClean="0"/>
            </a:br>
            <a:r>
              <a:rPr lang="en-US" dirty="0" smtClean="0"/>
              <a:t>requested beam </a:t>
            </a:r>
            <a:r>
              <a:rPr lang="en-US" dirty="0" err="1" smtClean="0"/>
              <a:t>param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EDMS </a:t>
            </a:r>
            <a:r>
              <a:rPr lang="en-US" dirty="0" smtClean="0"/>
              <a:t>document 1533832</a:t>
            </a:r>
            <a:br>
              <a:rPr lang="en-US" dirty="0" smtClean="0"/>
            </a:br>
            <a:r>
              <a:rPr lang="en-US" dirty="0" smtClean="0"/>
              <a:t>LIU of beam parameter</a:t>
            </a:r>
            <a:br>
              <a:rPr lang="en-US" dirty="0" smtClean="0"/>
            </a:br>
            <a:r>
              <a:rPr lang="en-US" dirty="0" smtClean="0"/>
              <a:t>in preparation, in </a:t>
            </a:r>
            <a:br>
              <a:rPr lang="en-US" dirty="0" smtClean="0"/>
            </a:br>
            <a:r>
              <a:rPr lang="en-US" dirty="0" smtClean="0"/>
              <a:t>collaboration with John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(</a:t>
            </a:r>
            <a:r>
              <a:rPr lang="en-US" i="1" dirty="0"/>
              <a:t>evolving document</a:t>
            </a:r>
            <a:r>
              <a:rPr lang="en-US" dirty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Obs</a:t>
            </a:r>
            <a:r>
              <a:rPr lang="en-US" dirty="0" smtClean="0"/>
              <a:t>: TDR in preparation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777220"/>
              </p:ext>
            </p:extLst>
          </p:nvPr>
        </p:nvGraphicFramePr>
        <p:xfrm>
          <a:off x="51411" y="274638"/>
          <a:ext cx="5820413" cy="6575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6" name="Document" r:id="rId4" imgW="6261100" imgH="7073900" progId="Word.Document.12">
                  <p:embed/>
                </p:oleObj>
              </mc:Choice>
              <mc:Fallback>
                <p:oleObj name="Document" r:id="rId4" imgW="6261100" imgH="707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411" y="274638"/>
                        <a:ext cx="5820413" cy="6575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961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LIU_PowerPoint_Template.potx</Template>
  <TotalTime>9848</TotalTime>
  <Words>1387</Words>
  <Application>Microsoft Macintosh PowerPoint</Application>
  <PresentationFormat>On-screen Show (4:3)</PresentationFormat>
  <Paragraphs>777</Paragraphs>
  <Slides>38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LIU_PowerPoint_Template</vt:lpstr>
      <vt:lpstr>Document</vt:lpstr>
      <vt:lpstr>PowerPoint Presentation</vt:lpstr>
      <vt:lpstr>Ions: Updates on LIU baseline and options (incl. staged implementation), parameter reach, schedule </vt:lpstr>
      <vt:lpstr>Clarification of the scope  (pending confirmation from HL-LHC)</vt:lpstr>
      <vt:lpstr>New calendar for ions run</vt:lpstr>
      <vt:lpstr>Timelines of LIU</vt:lpstr>
      <vt:lpstr>Post LS2 Scheme</vt:lpstr>
      <vt:lpstr>Impact of need of 50 ns </vt:lpstr>
      <vt:lpstr>Ion project baseline life-time</vt:lpstr>
      <vt:lpstr>Parameter table @ SPS extraction </vt:lpstr>
      <vt:lpstr>Parameter table, closer look with Lumi full model</vt:lpstr>
      <vt:lpstr>Main complex limitations  (where we are a good fraction of our resources)</vt:lpstr>
      <vt:lpstr>Linac3</vt:lpstr>
      <vt:lpstr>The Pb54+ life-cyle in LEIR </vt:lpstr>
      <vt:lpstr>LEIR performances</vt:lpstr>
      <vt:lpstr>2015 planning: Ar until April – Pb in LEIR since July</vt:lpstr>
      <vt:lpstr>Planning of LEIR studies</vt:lpstr>
      <vt:lpstr>2016 Ion Schedule driven by LIU studies </vt:lpstr>
      <vt:lpstr>PS</vt:lpstr>
      <vt:lpstr>Limitation of SPS long injection flat bottom</vt:lpstr>
      <vt:lpstr>Discussion on IBS-TSK </vt:lpstr>
      <vt:lpstr>SPS Slip stacking</vt:lpstr>
      <vt:lpstr>Slip stacking tests in 2015</vt:lpstr>
      <vt:lpstr>100 ns SPS kicker</vt:lpstr>
      <vt:lpstr>Risk if LEIR intensity not improving</vt:lpstr>
      <vt:lpstr>Other brainstorming ideas (from 2010)</vt:lpstr>
      <vt:lpstr>Conclusions</vt:lpstr>
      <vt:lpstr>PowerPoint Presentation</vt:lpstr>
      <vt:lpstr>Backup slides</vt:lpstr>
      <vt:lpstr>Planning for studies and HW implementations</vt:lpstr>
      <vt:lpstr>Linac3 low energy modifications</vt:lpstr>
      <vt:lpstr>What intensity did LEIR extract in 2013? </vt:lpstr>
      <vt:lpstr>Findings</vt:lpstr>
      <vt:lpstr>PowerPoint Presentation</vt:lpstr>
      <vt:lpstr>Resonance lines diagram of LEIR </vt:lpstr>
      <vt:lpstr>PowerPoint Presentation</vt:lpstr>
      <vt:lpstr>e-Cooler: Electron beam from 200mA to 335mA (with Ar)</vt:lpstr>
      <vt:lpstr>e-Cooler: Electron beam from 200mA to 335mA (with Ar)</vt:lpstr>
      <vt:lpstr>SPS-slip stacking: news from the past (PS)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234</cp:revision>
  <dcterms:created xsi:type="dcterms:W3CDTF">2011-05-16T09:28:26Z</dcterms:created>
  <dcterms:modified xsi:type="dcterms:W3CDTF">2015-10-15T00:37:20Z</dcterms:modified>
</cp:coreProperties>
</file>