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1"/>
  </p:sldMasterIdLst>
  <p:notesMasterIdLst>
    <p:notesMasterId r:id="rId21"/>
  </p:notesMasterIdLst>
  <p:handoutMasterIdLst>
    <p:handoutMasterId r:id="rId22"/>
  </p:handoutMasterIdLst>
  <p:sldIdLst>
    <p:sldId id="259" r:id="rId2"/>
    <p:sldId id="260" r:id="rId3"/>
    <p:sldId id="261" r:id="rId4"/>
    <p:sldId id="293" r:id="rId5"/>
    <p:sldId id="294" r:id="rId6"/>
    <p:sldId id="285" r:id="rId7"/>
    <p:sldId id="296" r:id="rId8"/>
    <p:sldId id="303" r:id="rId9"/>
    <p:sldId id="297" r:id="rId10"/>
    <p:sldId id="298" r:id="rId11"/>
    <p:sldId id="299" r:id="rId12"/>
    <p:sldId id="300" r:id="rId13"/>
    <p:sldId id="301" r:id="rId14"/>
    <p:sldId id="302" r:id="rId15"/>
    <p:sldId id="275" r:id="rId16"/>
    <p:sldId id="263" r:id="rId17"/>
    <p:sldId id="305" r:id="rId18"/>
    <p:sldId id="292" r:id="rId19"/>
    <p:sldId id="306" r:id="rId20"/>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ACC6"/>
    <a:srgbClr val="F79646"/>
    <a:srgbClr val="9BBB59"/>
    <a:srgbClr val="FF0000"/>
    <a:srgbClr val="00B0F0"/>
    <a:srgbClr val="FFFF99"/>
    <a:srgbClr val="FFFF00"/>
    <a:srgbClr val="000000"/>
    <a:srgbClr val="0055A0"/>
    <a:srgbClr val="6E0A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4660"/>
  </p:normalViewPr>
  <p:slideViewPr>
    <p:cSldViewPr snapToGrid="0" snapToObjects="1">
      <p:cViewPr varScale="1">
        <p:scale>
          <a:sx n="85" d="100"/>
          <a:sy n="85" d="100"/>
        </p:scale>
        <p:origin x="894" y="84"/>
      </p:cViewPr>
      <p:guideLst>
        <p:guide orient="horz" pos="2160"/>
        <p:guide pos="312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68" d="100"/>
          <a:sy n="68" d="100"/>
        </p:scale>
        <p:origin x="23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521B26-9659-8D44-A5C9-F7CE912C5589}" type="datetimeFigureOut">
              <a:rPr lang="en-US" smtClean="0"/>
              <a:pPr/>
              <a:t>10/15/2015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EDFFC-A7F5-9646-BF44-6505053A4CCB}" type="datetimeFigureOut">
              <a:rPr lang="en-US" smtClean="0"/>
              <a:pPr/>
              <a:t>10/15/2015</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1</a:t>
            </a:fld>
            <a:endParaRPr lang="en-US"/>
          </a:p>
        </p:txBody>
      </p:sp>
    </p:spTree>
    <p:extLst>
      <p:ext uri="{BB962C8B-B14F-4D97-AF65-F5344CB8AC3E}">
        <p14:creationId xmlns:p14="http://schemas.microsoft.com/office/powerpoint/2010/main" val="836933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2</a:t>
            </a:fld>
            <a:endParaRPr lang="en-US"/>
          </a:p>
        </p:txBody>
      </p:sp>
    </p:spTree>
    <p:extLst>
      <p:ext uri="{BB962C8B-B14F-4D97-AF65-F5344CB8AC3E}">
        <p14:creationId xmlns:p14="http://schemas.microsoft.com/office/powerpoint/2010/main" val="910874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3</a:t>
            </a:fld>
            <a:endParaRPr lang="en-US"/>
          </a:p>
        </p:txBody>
      </p:sp>
    </p:spTree>
    <p:extLst>
      <p:ext uri="{BB962C8B-B14F-4D97-AF65-F5344CB8AC3E}">
        <p14:creationId xmlns:p14="http://schemas.microsoft.com/office/powerpoint/2010/main" val="1728073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AE11AB-0296-3E4F-BC81-E4B843AB54FF}" type="slidenum">
              <a:rPr lang="en-US" smtClean="0"/>
              <a:pPr/>
              <a:t>5</a:t>
            </a:fld>
            <a:endParaRPr lang="en-US"/>
          </a:p>
        </p:txBody>
      </p:sp>
    </p:spTree>
    <p:extLst>
      <p:ext uri="{BB962C8B-B14F-4D97-AF65-F5344CB8AC3E}">
        <p14:creationId xmlns:p14="http://schemas.microsoft.com/office/powerpoint/2010/main" val="2381426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212964" y="2029633"/>
            <a:ext cx="9443720" cy="3822192"/>
          </a:xfrm>
          <a:prstGeom prst="rect">
            <a:avLst/>
          </a:prstGeom>
        </p:spPr>
      </p:pic>
      <p:sp>
        <p:nvSpPr>
          <p:cNvPr id="2" name="Title 1"/>
          <p:cNvSpPr>
            <a:spLocks noGrp="1"/>
          </p:cNvSpPr>
          <p:nvPr>
            <p:ph type="ctrTitle" hasCustomPrompt="1"/>
          </p:nvPr>
        </p:nvSpPr>
        <p:spPr>
          <a:xfrm>
            <a:off x="219556" y="2398059"/>
            <a:ext cx="9426594"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19556" y="4474884"/>
            <a:ext cx="9426594"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20135" y="6373168"/>
            <a:ext cx="4772516"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0857" y="326212"/>
            <a:ext cx="2480903" cy="129369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84481" y="274638"/>
            <a:ext cx="8628940"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20133" y="1255061"/>
            <a:ext cx="9493287" cy="4745691"/>
          </a:xfrm>
        </p:spPr>
        <p:txBody>
          <a:bodyPr/>
          <a:lstStyle>
            <a:lvl1pPr algn="just">
              <a:defRPr/>
            </a:lvl1pPr>
            <a:lvl2pPr algn="just">
              <a:defRPr/>
            </a:lvl2pPr>
            <a:lvl3pPr algn="just">
              <a:defRPr/>
            </a:lvl3p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9556" y="274638"/>
            <a:ext cx="670690" cy="747654"/>
          </a:xfrm>
          <a:prstGeom prst="rect">
            <a:avLst/>
          </a:prstGeom>
        </p:spPr>
      </p:pic>
      <p:sp>
        <p:nvSpPr>
          <p:cNvPr id="3" name="Date Placeholder 2"/>
          <p:cNvSpPr>
            <a:spLocks noGrp="1"/>
          </p:cNvSpPr>
          <p:nvPr>
            <p:ph type="dt" sz="half" idx="11"/>
          </p:nvPr>
        </p:nvSpPr>
        <p:spPr>
          <a:xfrm>
            <a:off x="220133" y="6356353"/>
            <a:ext cx="2228850" cy="365125"/>
          </a:xfrm>
        </p:spPr>
        <p:txBody>
          <a:bodyPr/>
          <a:lstStyle/>
          <a:p>
            <a:r>
              <a:rPr lang="en-US" smtClean="0"/>
              <a:t>15-Oct-2015</a:t>
            </a:r>
            <a:endParaRPr lang="en-GB"/>
          </a:p>
        </p:txBody>
      </p:sp>
      <p:sp>
        <p:nvSpPr>
          <p:cNvPr id="4" name="Footer Placeholder 3"/>
          <p:cNvSpPr>
            <a:spLocks noGrp="1"/>
          </p:cNvSpPr>
          <p:nvPr>
            <p:ph type="ftr" sz="quarter" idx="12"/>
          </p:nvPr>
        </p:nvSpPr>
        <p:spPr>
          <a:xfrm>
            <a:off x="2448983" y="6356353"/>
            <a:ext cx="4451133" cy="365125"/>
          </a:xfrm>
        </p:spPr>
        <p:txBody>
          <a:bodyPr/>
          <a:lstStyle/>
          <a:p>
            <a:r>
              <a:rPr lang="fr-FR" smtClean="0"/>
              <a:t>Joint LIU - HL-LHC meeting / Julie Coupard EN-MEF</a:t>
            </a:r>
            <a:endParaRPr lang="en-GB" dirty="0"/>
          </a:p>
        </p:txBody>
      </p:sp>
      <p:sp>
        <p:nvSpPr>
          <p:cNvPr id="8" name="Slide Number Placeholder 7"/>
          <p:cNvSpPr>
            <a:spLocks noGrp="1"/>
          </p:cNvSpPr>
          <p:nvPr>
            <p:ph type="sldNum" sz="quarter" idx="13"/>
          </p:nvPr>
        </p:nvSpPr>
        <p:spPr>
          <a:xfrm>
            <a:off x="6900116" y="6356353"/>
            <a:ext cx="2228850" cy="365125"/>
          </a:xfrm>
        </p:spPr>
        <p:txBody>
          <a:bodyPr/>
          <a:lstStyle/>
          <a:p>
            <a:fld id="{7064BDF3-7E79-4346-A7C0-0D746D37A62C}"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84481" y="274638"/>
            <a:ext cx="8628940"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28966" y="6167827"/>
            <a:ext cx="584454"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9556" y="274638"/>
            <a:ext cx="670690" cy="747654"/>
          </a:xfrm>
          <a:prstGeom prst="rect">
            <a:avLst/>
          </a:prstGeom>
        </p:spPr>
      </p:pic>
      <p:sp>
        <p:nvSpPr>
          <p:cNvPr id="3" name="Date Placeholder 2"/>
          <p:cNvSpPr>
            <a:spLocks noGrp="1"/>
          </p:cNvSpPr>
          <p:nvPr>
            <p:ph type="dt" sz="half" idx="11"/>
          </p:nvPr>
        </p:nvSpPr>
        <p:spPr>
          <a:xfrm>
            <a:off x="220133" y="6356353"/>
            <a:ext cx="2228850" cy="365125"/>
          </a:xfrm>
        </p:spPr>
        <p:txBody>
          <a:bodyPr/>
          <a:lstStyle/>
          <a:p>
            <a:r>
              <a:rPr lang="en-US" smtClean="0"/>
              <a:t>15-Oct-2015</a:t>
            </a:r>
            <a:endParaRPr lang="en-GB"/>
          </a:p>
        </p:txBody>
      </p:sp>
      <p:sp>
        <p:nvSpPr>
          <p:cNvPr id="4" name="Footer Placeholder 3"/>
          <p:cNvSpPr>
            <a:spLocks noGrp="1"/>
          </p:cNvSpPr>
          <p:nvPr>
            <p:ph type="ftr" sz="quarter" idx="12"/>
          </p:nvPr>
        </p:nvSpPr>
        <p:spPr>
          <a:xfrm>
            <a:off x="2448983" y="6356353"/>
            <a:ext cx="4451133" cy="365125"/>
          </a:xfrm>
        </p:spPr>
        <p:txBody>
          <a:bodyPr/>
          <a:lstStyle/>
          <a:p>
            <a:r>
              <a:rPr lang="fr-FR" smtClean="0"/>
              <a:t>Joint LIU - HL-LHC meeting / Julie Coupard EN-MEF</a:t>
            </a:r>
            <a:endParaRPr lang="en-GB" dirty="0"/>
          </a:p>
        </p:txBody>
      </p:sp>
      <p:sp>
        <p:nvSpPr>
          <p:cNvPr id="8" name="Slide Number Placeholder 7"/>
          <p:cNvSpPr>
            <a:spLocks noGrp="1"/>
          </p:cNvSpPr>
          <p:nvPr>
            <p:ph type="sldNum" sz="quarter" idx="13"/>
          </p:nvPr>
        </p:nvSpPr>
        <p:spPr>
          <a:xfrm>
            <a:off x="6900116" y="6356353"/>
            <a:ext cx="2228850" cy="365125"/>
          </a:xfrm>
        </p:spPr>
        <p:txBody>
          <a:bodyPr/>
          <a:lstStyle/>
          <a:p>
            <a:fld id="{7064BDF3-7E79-4346-A7C0-0D746D37A62C}" type="slidenum">
              <a:rPr lang="en-GB" smtClean="0"/>
              <a:t>‹#›</a:t>
            </a:fld>
            <a:endParaRPr lang="en-GB"/>
          </a:p>
        </p:txBody>
      </p:sp>
    </p:spTree>
    <p:extLst>
      <p:ext uri="{BB962C8B-B14F-4D97-AF65-F5344CB8AC3E}">
        <p14:creationId xmlns:p14="http://schemas.microsoft.com/office/powerpoint/2010/main" val="1941055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635311" y="4811058"/>
            <a:ext cx="863537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
        <p:nvSpPr>
          <p:cNvPr id="4" name="Date Placeholder 2"/>
          <p:cNvSpPr>
            <a:spLocks noGrp="1"/>
          </p:cNvSpPr>
          <p:nvPr>
            <p:ph type="dt" sz="half" idx="11"/>
          </p:nvPr>
        </p:nvSpPr>
        <p:spPr>
          <a:xfrm>
            <a:off x="220133" y="5975572"/>
            <a:ext cx="2228850" cy="365125"/>
          </a:xfrm>
        </p:spPr>
        <p:txBody>
          <a:bodyPr/>
          <a:lstStyle>
            <a:lvl1pPr>
              <a:defRPr>
                <a:solidFill>
                  <a:schemeClr val="bg1"/>
                </a:solidFill>
              </a:defRPr>
            </a:lvl1pPr>
          </a:lstStyle>
          <a:p>
            <a:r>
              <a:rPr lang="en-US" smtClean="0"/>
              <a:t>15-Oct-2015</a:t>
            </a:r>
            <a:endParaRPr lang="en-GB"/>
          </a:p>
        </p:txBody>
      </p:sp>
      <p:sp>
        <p:nvSpPr>
          <p:cNvPr id="5" name="Footer Placeholder 3"/>
          <p:cNvSpPr>
            <a:spLocks noGrp="1"/>
          </p:cNvSpPr>
          <p:nvPr>
            <p:ph type="ftr" sz="quarter" idx="12"/>
          </p:nvPr>
        </p:nvSpPr>
        <p:spPr>
          <a:xfrm>
            <a:off x="223418" y="6356353"/>
            <a:ext cx="3033039" cy="365125"/>
          </a:xfrm>
        </p:spPr>
        <p:txBody>
          <a:bodyPr/>
          <a:lstStyle>
            <a:lvl1pPr algn="l">
              <a:defRPr>
                <a:solidFill>
                  <a:schemeClr val="bg1"/>
                </a:solidFill>
              </a:defRPr>
            </a:lvl1pPr>
          </a:lstStyle>
          <a:p>
            <a:r>
              <a:rPr lang="fr-FR" smtClean="0"/>
              <a:t>Joint LIU - HL-LHC meeting / Julie Coupard EN-MEF</a:t>
            </a:r>
            <a:endParaRPr lang="en-GB" dirty="0"/>
          </a:p>
        </p:txBody>
      </p:sp>
    </p:spTree>
    <p:extLst>
      <p:ext uri="{BB962C8B-B14F-4D97-AF65-F5344CB8AC3E}">
        <p14:creationId xmlns:p14="http://schemas.microsoft.com/office/powerpoint/2010/main" val="3495267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fr-FR" smtClean="0"/>
              <a:t>Joint LIU - HL-LHC meeting / Julie Coupard EN-MEF</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95301" y="1245522"/>
            <a:ext cx="8911960"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1651029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95300" y="1463874"/>
            <a:ext cx="89154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15-Oct-2015</a:t>
            </a:r>
            <a:endParaRPr lang="en-GB"/>
          </a:p>
        </p:txBody>
      </p:sp>
      <p:sp>
        <p:nvSpPr>
          <p:cNvPr id="5" name="Footer Placeholder 4"/>
          <p:cNvSpPr>
            <a:spLocks noGrp="1"/>
          </p:cNvSpPr>
          <p:nvPr>
            <p:ph type="ftr" sz="quarter" idx="3"/>
          </p:nvPr>
        </p:nvSpPr>
        <p:spPr>
          <a:xfrm>
            <a:off x="3281364" y="6356353"/>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Joint LIU - HL-LHC meeting / Julie Coupard EN-MEF</a:t>
            </a:r>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64BDF3-7E79-4346-A7C0-0D746D37A62C}"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4" r:id="rId4"/>
    <p:sldLayoutId id="2147483692" r:id="rId5"/>
    <p:sldLayoutId id="2147483695" r:id="rId6"/>
  </p:sldLayoutIdLst>
  <p:hf hdr="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mp"/><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436424/"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1470895" TargetMode="External"/><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816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3399015" y="1255060"/>
            <a:ext cx="6314405" cy="4696665"/>
          </a:xfrm>
          <a:prstGeom prst="rect">
            <a:avLst/>
          </a:prstGeom>
          <a:effectLst>
            <a:outerShdw blurRad="63500" sx="102000" sy="102000" algn="ctr" rotWithShape="0">
              <a:prstClr val="black">
                <a:alpha val="40000"/>
              </a:prstClr>
            </a:outerShdw>
          </a:effectLst>
        </p:spPr>
      </p:pic>
      <p:sp>
        <p:nvSpPr>
          <p:cNvPr id="13" name="Rectangle 12"/>
          <p:cNvSpPr/>
          <p:nvPr/>
        </p:nvSpPr>
        <p:spPr>
          <a:xfrm>
            <a:off x="220133" y="1673853"/>
            <a:ext cx="2963335" cy="22255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pic>
        <p:nvPicPr>
          <p:cNvPr id="12" name="Picture 11"/>
          <p:cNvPicPr>
            <a:picLocks noChangeAspect="1"/>
          </p:cNvPicPr>
          <p:nvPr/>
        </p:nvPicPr>
        <p:blipFill>
          <a:blip r:embed="rId2">
            <a:duotone>
              <a:schemeClr val="bg2">
                <a:shade val="45000"/>
                <a:satMod val="135000"/>
              </a:schemeClr>
              <a:prstClr val="white"/>
            </a:duotone>
          </a:blip>
          <a:stretch>
            <a:fillRect/>
          </a:stretch>
        </p:blipFill>
        <p:spPr>
          <a:xfrm>
            <a:off x="3399014" y="1255061"/>
            <a:ext cx="6314405" cy="4696665"/>
          </a:xfrm>
          <a:prstGeom prst="rect">
            <a:avLst/>
          </a:prstGeom>
          <a:effectLst>
            <a:outerShdw blurRad="63500" sx="102000" sy="102000" algn="ctr" rotWithShape="0">
              <a:prstClr val="black">
                <a:alpha val="40000"/>
              </a:prstClr>
            </a:outerShdw>
          </a:effectLst>
        </p:spPr>
      </p:pic>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PS machine and TT2 </a:t>
            </a:r>
            <a:r>
              <a:rPr lang="en-GB" sz="2200" b="0" dirty="0">
                <a:solidFill>
                  <a:schemeClr val="tx1">
                    <a:lumMod val="50000"/>
                    <a:lumOff val="50000"/>
                  </a:schemeClr>
                </a:solidFill>
              </a:rPr>
              <a:t>+ transfer line BTP</a:t>
            </a:r>
            <a:endParaRPr lang="en-GB" b="0" dirty="0"/>
          </a:p>
        </p:txBody>
      </p:sp>
      <p:sp>
        <p:nvSpPr>
          <p:cNvPr id="6" name="Text Placeholder 5"/>
          <p:cNvSpPr>
            <a:spLocks noGrp="1"/>
          </p:cNvSpPr>
          <p:nvPr>
            <p:ph type="body" sz="quarter" idx="10"/>
          </p:nvPr>
        </p:nvSpPr>
        <p:spPr>
          <a:xfrm>
            <a:off x="220134" y="1255061"/>
            <a:ext cx="2963334" cy="4745691"/>
          </a:xfrm>
        </p:spPr>
        <p:txBody>
          <a:bodyPr/>
          <a:lstStyle/>
          <a:p>
            <a:pPr lvl="0" algn="l"/>
            <a:r>
              <a:rPr lang="en-US" sz="1300" b="1" dirty="0" err="1" smtClean="0">
                <a:solidFill>
                  <a:prstClr val="black"/>
                </a:solidFill>
              </a:rPr>
              <a:t>Decabling</a:t>
            </a:r>
            <a:r>
              <a:rPr lang="en-US" sz="1300" b="1" dirty="0" smtClean="0">
                <a:solidFill>
                  <a:prstClr val="black"/>
                </a:solidFill>
              </a:rPr>
              <a:t>/Cabling campaigns</a:t>
            </a:r>
          </a:p>
          <a:p>
            <a:pPr lvl="0" algn="l"/>
            <a:endParaRPr lang="en-US" sz="1300" b="1" dirty="0">
              <a:solidFill>
                <a:prstClr val="black"/>
              </a:solidFill>
            </a:endParaRPr>
          </a:p>
          <a:p>
            <a:pPr algn="l"/>
            <a:r>
              <a:rPr lang="en-US" sz="1300" b="1" dirty="0">
                <a:solidFill>
                  <a:prstClr val="black"/>
                </a:solidFill>
              </a:rPr>
              <a:t>Consolidation works </a:t>
            </a:r>
            <a:r>
              <a:rPr lang="en-US" sz="1300" b="1" dirty="0" smtClean="0">
                <a:solidFill>
                  <a:prstClr val="black"/>
                </a:solidFill>
              </a:rPr>
              <a:t>(?)</a:t>
            </a:r>
          </a:p>
          <a:p>
            <a:pPr marL="285750" indent="-285750" algn="l">
              <a:buFont typeface="Arial" panose="020B0604020202020204" pitchFamily="34" charset="0"/>
              <a:buChar char="•"/>
            </a:pPr>
            <a:r>
              <a:rPr lang="en-GB" sz="1300" dirty="0">
                <a:solidFill>
                  <a:prstClr val="black"/>
                </a:solidFill>
              </a:rPr>
              <a:t>Renovation of 43 quadrupole magnets in </a:t>
            </a:r>
            <a:r>
              <a:rPr lang="en-GB" sz="1300" dirty="0" smtClean="0">
                <a:solidFill>
                  <a:prstClr val="black"/>
                </a:solidFill>
              </a:rPr>
              <a:t>TT2 (?)</a:t>
            </a:r>
            <a:endParaRPr lang="en-GB" sz="1300" dirty="0">
              <a:solidFill>
                <a:prstClr val="black"/>
              </a:solidFill>
            </a:endParaRPr>
          </a:p>
          <a:p>
            <a:pPr marL="285750" indent="-285750" algn="l">
              <a:buFont typeface="Arial" panose="020B0604020202020204" pitchFamily="34" charset="0"/>
              <a:buChar char="•"/>
            </a:pPr>
            <a:r>
              <a:rPr lang="en-GB" sz="1300" dirty="0">
                <a:solidFill>
                  <a:prstClr val="black"/>
                </a:solidFill>
              </a:rPr>
              <a:t>Refurbishment of 44 main units with new </a:t>
            </a:r>
            <a:r>
              <a:rPr lang="en-GB" sz="1300" dirty="0" smtClean="0">
                <a:solidFill>
                  <a:prstClr val="black"/>
                </a:solidFill>
              </a:rPr>
              <a:t>PFW (?)</a:t>
            </a:r>
          </a:p>
          <a:p>
            <a:pPr marL="285750" indent="-285750" algn="l">
              <a:buFont typeface="Arial" panose="020B0604020202020204" pitchFamily="34" charset="0"/>
              <a:buChar char="•"/>
            </a:pPr>
            <a:r>
              <a:rPr lang="en-GB" sz="1300" dirty="0">
                <a:solidFill>
                  <a:prstClr val="black"/>
                </a:solidFill>
              </a:rPr>
              <a:t>Consolidation of the PS ventilation systems: removal of air cooling pipe (risk of asbestos) </a:t>
            </a:r>
            <a:r>
              <a:rPr lang="en-GB" sz="1300" dirty="0" smtClean="0">
                <a:solidFill>
                  <a:prstClr val="black"/>
                </a:solidFill>
              </a:rPr>
              <a:t>(?)</a:t>
            </a:r>
          </a:p>
          <a:p>
            <a:pPr marL="285750" indent="-285750" algn="l">
              <a:buFont typeface="Arial" panose="020B0604020202020204" pitchFamily="34" charset="0"/>
              <a:buChar char="•"/>
            </a:pPr>
            <a:r>
              <a:rPr lang="en-US" sz="1300" dirty="0" smtClean="0">
                <a:solidFill>
                  <a:prstClr val="black"/>
                </a:solidFill>
              </a:rPr>
              <a:t>…</a:t>
            </a:r>
            <a:endParaRPr lang="en-GB" sz="1300" dirty="0">
              <a:solidFill>
                <a:prstClr val="black"/>
              </a:solidFill>
            </a:endParaRPr>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10</a:t>
            </a:fld>
            <a:endParaRPr lang="en-GB"/>
          </a:p>
        </p:txBody>
      </p:sp>
    </p:spTree>
    <p:extLst>
      <p:ext uri="{BB962C8B-B14F-4D97-AF65-F5344CB8AC3E}">
        <p14:creationId xmlns:p14="http://schemas.microsoft.com/office/powerpoint/2010/main" val="413691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fade">
                                      <p:cBhvr>
                                        <p:cTn id="11" dur="500"/>
                                        <p:tgtEl>
                                          <p:spTgt spid="6">
                                            <p:txEl>
                                              <p:pRg st="2" end="2"/>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animEffect transition="in" filter="fade">
                                      <p:cBhvr>
                                        <p:cTn id="14" dur="500"/>
                                        <p:tgtEl>
                                          <p:spTgt spid="6">
                                            <p:txEl>
                                              <p:pRg st="3" end="3"/>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Effect transition="in" filter="fade">
                                      <p:cBhvr>
                                        <p:cTn id="23" dur="500"/>
                                        <p:tgtEl>
                                          <p:spTgt spid="6">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6" end="6"/>
                                            </p:txEl>
                                          </p:spTgt>
                                        </p:tgtEl>
                                        <p:attrNameLst>
                                          <p:attrName>style.visibility</p:attrName>
                                        </p:attrNameLst>
                                      </p:cBhvr>
                                      <p:to>
                                        <p:strVal val="visible"/>
                                      </p:to>
                                    </p:set>
                                    <p:animEffect transition="in" filter="fade">
                                      <p:cBhvr>
                                        <p:cTn id="26"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0134" y="1255059"/>
            <a:ext cx="9144793" cy="2066723"/>
            <a:chOff x="220134" y="1255059"/>
            <a:chExt cx="9144793" cy="2066723"/>
          </a:xfrm>
        </p:grpSpPr>
        <p:pic>
          <p:nvPicPr>
            <p:cNvPr id="7" name="Picture 6"/>
            <p:cNvPicPr>
              <a:picLocks noChangeAspect="1"/>
            </p:cNvPicPr>
            <p:nvPr/>
          </p:nvPicPr>
          <p:blipFill>
            <a:blip r:embed="rId2">
              <a:duotone>
                <a:schemeClr val="bg2">
                  <a:shade val="45000"/>
                  <a:satMod val="135000"/>
                </a:schemeClr>
                <a:prstClr val="white"/>
              </a:duotone>
            </a:blip>
            <a:stretch>
              <a:fillRect/>
            </a:stretch>
          </p:blipFill>
          <p:spPr>
            <a:xfrm>
              <a:off x="220134" y="1255059"/>
              <a:ext cx="9144793" cy="2066723"/>
            </a:xfrm>
            <a:prstGeom prst="rect">
              <a:avLst/>
            </a:prstGeom>
          </p:spPr>
        </p:pic>
        <p:pic>
          <p:nvPicPr>
            <p:cNvPr id="11" name="Picture 10"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678" y="2054373"/>
              <a:ext cx="7865390" cy="226298"/>
            </a:xfrm>
            <a:prstGeom prst="rect">
              <a:avLst/>
            </a:prstGeom>
          </p:spPr>
        </p:pic>
        <p:sp>
          <p:nvSpPr>
            <p:cNvPr id="12" name="TextBox 11"/>
            <p:cNvSpPr txBox="1"/>
            <p:nvPr/>
          </p:nvSpPr>
          <p:spPr>
            <a:xfrm>
              <a:off x="4144506" y="2026810"/>
              <a:ext cx="918841" cy="261610"/>
            </a:xfrm>
            <a:prstGeom prst="rect">
              <a:avLst/>
            </a:prstGeom>
            <a:noFill/>
          </p:spPr>
          <p:txBody>
            <a:bodyPr wrap="none" rtlCol="0">
              <a:spAutoFit/>
            </a:bodyPr>
            <a:lstStyle/>
            <a:p>
              <a:r>
                <a:rPr lang="en-US" sz="1100" b="1" dirty="0">
                  <a:solidFill>
                    <a:schemeClr val="bg1"/>
                  </a:solidFill>
                </a:rPr>
                <a:t>11.5 months</a:t>
              </a:r>
              <a:endParaRPr lang="en-GB" sz="1100" b="1" dirty="0">
                <a:solidFill>
                  <a:schemeClr val="bg1"/>
                </a:solidFill>
              </a:endParaRPr>
            </a:p>
          </p:txBody>
        </p:sp>
      </p:grpSp>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PS machine and TT2 </a:t>
            </a:r>
            <a:r>
              <a:rPr lang="en-GB" sz="2200" b="0" dirty="0">
                <a:solidFill>
                  <a:schemeClr val="tx1">
                    <a:lumMod val="50000"/>
                    <a:lumOff val="50000"/>
                  </a:schemeClr>
                </a:solidFill>
              </a:rPr>
              <a:t>+ transfer line BTP</a:t>
            </a:r>
            <a:endParaRPr lang="en-GB" b="0" dirty="0"/>
          </a:p>
        </p:txBody>
      </p:sp>
      <p:sp>
        <p:nvSpPr>
          <p:cNvPr id="6" name="Text Placeholder 5"/>
          <p:cNvSpPr>
            <a:spLocks noGrp="1"/>
          </p:cNvSpPr>
          <p:nvPr>
            <p:ph type="body" sz="quarter" idx="10"/>
          </p:nvPr>
        </p:nvSpPr>
        <p:spPr>
          <a:xfrm>
            <a:off x="220133" y="3321782"/>
            <a:ext cx="9493287" cy="2678970"/>
          </a:xfrm>
        </p:spPr>
        <p:txBody>
          <a:bodyPr/>
          <a:lstStyle/>
          <a:p>
            <a:pPr lvl="0" algn="l"/>
            <a:r>
              <a:rPr lang="en-US" b="1" u="sng" dirty="0">
                <a:solidFill>
                  <a:prstClr val="black"/>
                </a:solidFill>
              </a:rPr>
              <a:t>Critical tasks identified</a:t>
            </a:r>
          </a:p>
          <a:p>
            <a:pPr marL="342900" indent="-342900">
              <a:buFont typeface="Arial" panose="020B0604020202020204" pitchFamily="34" charset="0"/>
              <a:buChar char="•"/>
            </a:pPr>
            <a:r>
              <a:rPr lang="en-GB" sz="1800" dirty="0" smtClean="0">
                <a:solidFill>
                  <a:schemeClr val="accent6">
                    <a:lumMod val="75000"/>
                  </a:schemeClr>
                </a:solidFill>
              </a:rPr>
              <a:t>Consolidation of the magnets </a:t>
            </a:r>
            <a:r>
              <a:rPr lang="en-GB" sz="1800" dirty="0" smtClean="0"/>
              <a:t>(if validated)</a:t>
            </a:r>
            <a:endParaRPr lang="en-GB" sz="1800" dirty="0"/>
          </a:p>
          <a:p>
            <a:pPr marL="814500" lvl="1" indent="-342900">
              <a:buFont typeface="Arial" panose="020B0604020202020204" pitchFamily="34" charset="0"/>
              <a:buChar char="•"/>
            </a:pPr>
            <a:r>
              <a:rPr lang="en-GB" sz="1600" dirty="0" smtClean="0"/>
              <a:t>Refurbishment </a:t>
            </a:r>
            <a:r>
              <a:rPr lang="en-GB" sz="1600" dirty="0"/>
              <a:t>of 44 main units with new </a:t>
            </a:r>
            <a:r>
              <a:rPr lang="en-GB" sz="1600" dirty="0" smtClean="0"/>
              <a:t>PFW = </a:t>
            </a:r>
            <a:r>
              <a:rPr lang="en-GB" sz="1600" b="1" dirty="0" smtClean="0"/>
              <a:t>12 months</a:t>
            </a:r>
            <a:endParaRPr lang="en-GB" sz="1600" b="1" dirty="0"/>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11</a:t>
            </a:fld>
            <a:endParaRPr lang="en-GB"/>
          </a:p>
        </p:txBody>
      </p:sp>
      <p:sp>
        <p:nvSpPr>
          <p:cNvPr id="10" name="TextBox 9"/>
          <p:cNvSpPr txBox="1"/>
          <p:nvPr/>
        </p:nvSpPr>
        <p:spPr>
          <a:xfrm>
            <a:off x="1084481" y="4370642"/>
            <a:ext cx="1812163" cy="276999"/>
          </a:xfrm>
          <a:prstGeom prst="rect">
            <a:avLst/>
          </a:prstGeom>
          <a:solidFill>
            <a:schemeClr val="bg1"/>
          </a:solidFill>
        </p:spPr>
        <p:txBody>
          <a:bodyPr wrap="none" rtlCol="0">
            <a:spAutoFit/>
          </a:bodyPr>
          <a:lstStyle/>
          <a:p>
            <a:r>
              <a:rPr lang="en-US" sz="1200" dirty="0" smtClean="0">
                <a:solidFill>
                  <a:schemeClr val="tx2"/>
                </a:solidFill>
              </a:rPr>
              <a:t>Courtesy Simon Mataguez</a:t>
            </a:r>
            <a:endParaRPr lang="en-GB" sz="1200" dirty="0">
              <a:solidFill>
                <a:schemeClr val="tx2"/>
              </a:solidFill>
            </a:endParaRPr>
          </a:p>
        </p:txBody>
      </p:sp>
    </p:spTree>
    <p:extLst>
      <p:ext uri="{BB962C8B-B14F-4D97-AF65-F5344CB8AC3E}">
        <p14:creationId xmlns:p14="http://schemas.microsoft.com/office/powerpoint/2010/main" val="2282806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500"/>
                                        <p:tgtEl>
                                          <p:spTgt spid="6">
                                            <p:txEl>
                                              <p:pRg st="2" end="2"/>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3359467" y="1255060"/>
            <a:ext cx="6353954" cy="4745692"/>
          </a:xfrm>
          <a:prstGeom prst="rect">
            <a:avLst/>
          </a:prstGeom>
          <a:effectLst>
            <a:outerShdw blurRad="63500" sx="102000" sy="102000" algn="ctr" rotWithShape="0">
              <a:prstClr val="black">
                <a:alpha val="40000"/>
              </a:prstClr>
            </a:outerShdw>
          </a:effectLst>
        </p:spPr>
      </p:pic>
      <p:sp>
        <p:nvSpPr>
          <p:cNvPr id="9" name="Rectangle 8"/>
          <p:cNvSpPr/>
          <p:nvPr/>
        </p:nvSpPr>
        <p:spPr>
          <a:xfrm>
            <a:off x="220133" y="4417017"/>
            <a:ext cx="2963335" cy="193933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SPS machine </a:t>
            </a:r>
            <a:r>
              <a:rPr lang="en-GB" sz="2200" b="0" dirty="0">
                <a:solidFill>
                  <a:schemeClr val="tx1">
                    <a:lumMod val="50000"/>
                    <a:lumOff val="50000"/>
                  </a:schemeClr>
                </a:solidFill>
              </a:rPr>
              <a:t>+ transfer lines </a:t>
            </a:r>
            <a:r>
              <a:rPr lang="en-GB" sz="2200" b="0" dirty="0" smtClean="0">
                <a:solidFill>
                  <a:schemeClr val="tx1">
                    <a:lumMod val="50000"/>
                    <a:lumOff val="50000"/>
                  </a:schemeClr>
                </a:solidFill>
              </a:rPr>
              <a:t>TT10, Ti2 </a:t>
            </a:r>
            <a:r>
              <a:rPr lang="en-GB" sz="2200" b="0" dirty="0">
                <a:solidFill>
                  <a:schemeClr val="tx1">
                    <a:lumMod val="50000"/>
                    <a:lumOff val="50000"/>
                  </a:schemeClr>
                </a:solidFill>
              </a:rPr>
              <a:t>and Ti8</a:t>
            </a:r>
            <a:endParaRPr lang="en-GB" b="0" dirty="0"/>
          </a:p>
        </p:txBody>
      </p:sp>
      <p:sp>
        <p:nvSpPr>
          <p:cNvPr id="6" name="Text Placeholder 5"/>
          <p:cNvSpPr>
            <a:spLocks noGrp="1"/>
          </p:cNvSpPr>
          <p:nvPr>
            <p:ph type="body" sz="quarter" idx="10"/>
          </p:nvPr>
        </p:nvSpPr>
        <p:spPr>
          <a:xfrm>
            <a:off x="220133" y="1255061"/>
            <a:ext cx="2963335" cy="5254227"/>
          </a:xfrm>
        </p:spPr>
        <p:txBody>
          <a:bodyPr>
            <a:normAutofit fontScale="62500" lnSpcReduction="20000"/>
          </a:bodyPr>
          <a:lstStyle/>
          <a:p>
            <a:r>
              <a:rPr lang="en-US" b="1" dirty="0" err="1" smtClean="0"/>
              <a:t>aC</a:t>
            </a:r>
            <a:r>
              <a:rPr lang="en-US" b="1" dirty="0" smtClean="0"/>
              <a:t> coating</a:t>
            </a:r>
          </a:p>
          <a:p>
            <a:r>
              <a:rPr lang="en-GB" sz="1700" b="1" dirty="0" smtClean="0">
                <a:solidFill>
                  <a:srgbClr val="0070C0"/>
                </a:solidFill>
              </a:rPr>
              <a:t>EYETS 2016-2017</a:t>
            </a:r>
            <a:r>
              <a:rPr lang="en-GB" sz="1700" dirty="0" smtClean="0">
                <a:solidFill>
                  <a:srgbClr val="0070C0"/>
                </a:solidFill>
              </a:rPr>
              <a:t>:</a:t>
            </a:r>
          </a:p>
          <a:p>
            <a:pPr marL="285750" indent="-285750">
              <a:buFont typeface="Arial" panose="020B0604020202020204" pitchFamily="34" charset="0"/>
              <a:buChar char="•"/>
            </a:pPr>
            <a:r>
              <a:rPr lang="en-GB" sz="1700" dirty="0" smtClean="0">
                <a:solidFill>
                  <a:srgbClr val="0070C0"/>
                </a:solidFill>
              </a:rPr>
              <a:t>pilot (up to 1 arc) for coating QFs and QF SSS, in synergy with impedance reduction;</a:t>
            </a:r>
          </a:p>
          <a:p>
            <a:pPr marL="285750" indent="-285750">
              <a:buFont typeface="Arial" panose="020B0604020202020204" pitchFamily="34" charset="0"/>
              <a:buChar char="•"/>
            </a:pPr>
            <a:r>
              <a:rPr lang="en-GB" sz="1700" dirty="0" smtClean="0">
                <a:solidFill>
                  <a:srgbClr val="0070C0"/>
                </a:solidFill>
              </a:rPr>
              <a:t>A few (4) MBB half-cells coated in-situ, to prototype the ‘final’ cleaning and coating technology;</a:t>
            </a:r>
          </a:p>
          <a:p>
            <a:pPr marL="285750" indent="-285750">
              <a:buFont typeface="Arial" panose="020B0604020202020204" pitchFamily="34" charset="0"/>
              <a:buChar char="•"/>
            </a:pPr>
            <a:r>
              <a:rPr lang="en-GB" sz="1700" dirty="0" smtClean="0">
                <a:solidFill>
                  <a:srgbClr val="0070C0"/>
                </a:solidFill>
              </a:rPr>
              <a:t>Replacement of some (10%) standard 156 mm drifts with coated chambers.</a:t>
            </a:r>
          </a:p>
          <a:p>
            <a:r>
              <a:rPr lang="en-GB" sz="1700" b="1" dirty="0" smtClean="0">
                <a:solidFill>
                  <a:srgbClr val="FF0000"/>
                </a:solidFill>
              </a:rPr>
              <a:t>LS2</a:t>
            </a:r>
            <a:r>
              <a:rPr lang="en-GB" sz="1700" dirty="0" smtClean="0">
                <a:solidFill>
                  <a:srgbClr val="FF0000"/>
                </a:solidFill>
              </a:rPr>
              <a:t>:</a:t>
            </a:r>
          </a:p>
          <a:p>
            <a:pPr marL="285750" indent="-285750">
              <a:buFont typeface="Arial" panose="020B0604020202020204" pitchFamily="34" charset="0"/>
              <a:buChar char="•"/>
            </a:pPr>
            <a:r>
              <a:rPr lang="en-GB" sz="1700" dirty="0" smtClean="0">
                <a:solidFill>
                  <a:srgbClr val="FF0000"/>
                </a:solidFill>
              </a:rPr>
              <a:t>Complete coating of remaining QFs and QF SSS, in synergy with impedance reduction;</a:t>
            </a:r>
          </a:p>
          <a:p>
            <a:pPr marL="285750" indent="-285750">
              <a:buFont typeface="Arial" panose="020B0604020202020204" pitchFamily="34" charset="0"/>
              <a:buChar char="•"/>
            </a:pPr>
            <a:r>
              <a:rPr lang="en-GB" sz="1700" dirty="0" smtClean="0">
                <a:solidFill>
                  <a:srgbClr val="FF0000"/>
                </a:solidFill>
              </a:rPr>
              <a:t>Pilot (1 arc) MBB coating, to debug full-scale logistics and quality control;</a:t>
            </a:r>
          </a:p>
          <a:p>
            <a:pPr marL="285750" indent="-285750">
              <a:buFont typeface="Arial" panose="020B0604020202020204" pitchFamily="34" charset="0"/>
              <a:buChar char="•"/>
            </a:pPr>
            <a:r>
              <a:rPr lang="en-GB" sz="1700" dirty="0" smtClean="0">
                <a:solidFill>
                  <a:srgbClr val="FF0000"/>
                </a:solidFill>
              </a:rPr>
              <a:t>Replacement of remaining 156 mm standard drifts with coated chambers.</a:t>
            </a:r>
          </a:p>
          <a:p>
            <a:endParaRPr lang="en-GB" sz="1400" dirty="0" smtClean="0"/>
          </a:p>
          <a:p>
            <a:r>
              <a:rPr lang="en-US" sz="2100" b="1" dirty="0" err="1">
                <a:solidFill>
                  <a:prstClr val="black"/>
                </a:solidFill>
              </a:rPr>
              <a:t>Decabling</a:t>
            </a:r>
            <a:r>
              <a:rPr lang="en-US" sz="2100" b="1" dirty="0">
                <a:solidFill>
                  <a:prstClr val="black"/>
                </a:solidFill>
              </a:rPr>
              <a:t>/Cabling campaigns</a:t>
            </a:r>
            <a:endParaRPr lang="en-GB" sz="2100" b="1" dirty="0">
              <a:solidFill>
                <a:prstClr val="black"/>
              </a:solidFill>
            </a:endParaRPr>
          </a:p>
          <a:p>
            <a:pPr lvl="0"/>
            <a:endParaRPr lang="en-US" sz="1400" b="1" dirty="0" smtClean="0">
              <a:solidFill>
                <a:prstClr val="black"/>
              </a:solidFill>
            </a:endParaRPr>
          </a:p>
          <a:p>
            <a:pPr lvl="0"/>
            <a:r>
              <a:rPr lang="en-US" sz="2100" b="1" dirty="0" smtClean="0">
                <a:solidFill>
                  <a:prstClr val="black"/>
                </a:solidFill>
              </a:rPr>
              <a:t>HL-LHC</a:t>
            </a:r>
          </a:p>
          <a:p>
            <a:r>
              <a:rPr lang="en-US" sz="1800" b="1" dirty="0" smtClean="0">
                <a:solidFill>
                  <a:srgbClr val="00B0F0"/>
                </a:solidFill>
              </a:rPr>
              <a:t>YETS 2015-2016</a:t>
            </a:r>
            <a:r>
              <a:rPr lang="en-US" sz="1800" dirty="0" smtClean="0">
                <a:solidFill>
                  <a:srgbClr val="00B0F0"/>
                </a:solidFill>
              </a:rPr>
              <a:t>:</a:t>
            </a:r>
          </a:p>
          <a:p>
            <a:pPr marL="285750" indent="-285750">
              <a:buFont typeface="Arial" panose="020B0604020202020204" pitchFamily="34" charset="0"/>
              <a:buChar char="•"/>
            </a:pPr>
            <a:r>
              <a:rPr lang="en-US" sz="1800" dirty="0" smtClean="0">
                <a:solidFill>
                  <a:srgbClr val="00B0F0"/>
                </a:solidFill>
              </a:rPr>
              <a:t>High band-with pick-ups in LSS4</a:t>
            </a:r>
          </a:p>
          <a:p>
            <a:r>
              <a:rPr lang="en-GB" sz="1800" b="1" dirty="0" smtClean="0">
                <a:solidFill>
                  <a:srgbClr val="0070C0"/>
                </a:solidFill>
              </a:rPr>
              <a:t>EYETS 2016-2017 &amp; YETS 2017-2018</a:t>
            </a:r>
            <a:r>
              <a:rPr lang="en-GB" sz="1800" dirty="0" smtClean="0">
                <a:solidFill>
                  <a:srgbClr val="0070C0"/>
                </a:solidFill>
              </a:rPr>
              <a:t>:</a:t>
            </a:r>
          </a:p>
          <a:p>
            <a:pPr marL="285750" indent="-285750">
              <a:buFont typeface="Arial" panose="020B0604020202020204" pitchFamily="34" charset="0"/>
              <a:buChar char="•"/>
            </a:pPr>
            <a:r>
              <a:rPr lang="en-GB" sz="1800" dirty="0" smtClean="0">
                <a:solidFill>
                  <a:srgbClr val="0070C0"/>
                </a:solidFill>
              </a:rPr>
              <a:t>Crab-cavities in LSS6</a:t>
            </a:r>
          </a:p>
          <a:p>
            <a:pPr lvl="0"/>
            <a:endParaRPr lang="en-US" sz="1500" dirty="0" smtClean="0">
              <a:solidFill>
                <a:prstClr val="black"/>
              </a:solidFill>
            </a:endParaRPr>
          </a:p>
          <a:p>
            <a:pPr lvl="0"/>
            <a:r>
              <a:rPr lang="en-US" sz="2100" b="1" dirty="0" smtClean="0">
                <a:solidFill>
                  <a:prstClr val="black"/>
                </a:solidFill>
              </a:rPr>
              <a:t>Consolidation</a:t>
            </a:r>
          </a:p>
          <a:p>
            <a:pPr lvl="0"/>
            <a:r>
              <a:rPr lang="en-US" sz="1800" b="1" dirty="0" smtClean="0">
                <a:solidFill>
                  <a:srgbClr val="FF0000"/>
                </a:solidFill>
              </a:rPr>
              <a:t>LS2</a:t>
            </a:r>
            <a:r>
              <a:rPr lang="en-US" sz="1800" dirty="0" smtClean="0">
                <a:solidFill>
                  <a:srgbClr val="FF0000"/>
                </a:solidFill>
              </a:rPr>
              <a:t>:</a:t>
            </a:r>
          </a:p>
          <a:p>
            <a:pPr marL="285750" lvl="0" indent="-285750">
              <a:buFont typeface="Arial" panose="020B0604020202020204" pitchFamily="34" charset="0"/>
              <a:buChar char="•"/>
            </a:pPr>
            <a:r>
              <a:rPr lang="en-US" sz="1800" dirty="0" smtClean="0">
                <a:solidFill>
                  <a:srgbClr val="FF0000"/>
                </a:solidFill>
              </a:rPr>
              <a:t>Renovation of the access system</a:t>
            </a:r>
          </a:p>
          <a:p>
            <a:pPr marL="285750" lvl="0" indent="-285750" algn="l">
              <a:buFont typeface="Arial" panose="020B0604020202020204" pitchFamily="34" charset="0"/>
              <a:buChar char="•"/>
            </a:pPr>
            <a:r>
              <a:rPr lang="en-GB" sz="1800" dirty="0" smtClean="0">
                <a:solidFill>
                  <a:srgbClr val="FF0000"/>
                </a:solidFill>
              </a:rPr>
              <a:t>Consolidation of the electrical substation SPS 4-6-3</a:t>
            </a:r>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12</a:t>
            </a:fld>
            <a:endParaRPr lang="en-GB"/>
          </a:p>
        </p:txBody>
      </p:sp>
      <p:pic>
        <p:nvPicPr>
          <p:cNvPr id="11" name="Picture 10"/>
          <p:cNvPicPr>
            <a:picLocks noChangeAspect="1"/>
          </p:cNvPicPr>
          <p:nvPr/>
        </p:nvPicPr>
        <p:blipFill>
          <a:blip r:embed="rId2">
            <a:duotone>
              <a:schemeClr val="bg2">
                <a:shade val="45000"/>
                <a:satMod val="135000"/>
              </a:schemeClr>
              <a:prstClr val="white"/>
            </a:duotone>
          </a:blip>
          <a:stretch>
            <a:fillRect/>
          </a:stretch>
        </p:blipFill>
        <p:spPr>
          <a:xfrm>
            <a:off x="3359467" y="1255061"/>
            <a:ext cx="6353954" cy="4745692"/>
          </a:xfrm>
          <a:prstGeom prst="rect">
            <a:avLst/>
          </a:prstGeom>
          <a:effectLst>
            <a:outerShdw blurRad="63500" sx="102000" sy="102000" algn="ctr" rotWithShape="0">
              <a:prstClr val="black">
                <a:alpha val="40000"/>
              </a:prstClr>
            </a:outerShdw>
          </a:effectLst>
        </p:spPr>
      </p:pic>
      <p:sp>
        <p:nvSpPr>
          <p:cNvPr id="10" name="Oval 9"/>
          <p:cNvSpPr/>
          <p:nvPr/>
        </p:nvSpPr>
        <p:spPr>
          <a:xfrm>
            <a:off x="7478772" y="4384712"/>
            <a:ext cx="432000" cy="432000"/>
          </a:xfrm>
          <a:prstGeom prst="ellipse">
            <a:avLst/>
          </a:prstGeom>
          <a:solidFill>
            <a:srgbClr val="00B0F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2" name="Oval 11"/>
          <p:cNvSpPr/>
          <p:nvPr/>
        </p:nvSpPr>
        <p:spPr>
          <a:xfrm>
            <a:off x="5179677" y="4735137"/>
            <a:ext cx="432000" cy="432000"/>
          </a:xfrm>
          <a:prstGeom prst="ellipse">
            <a:avLst/>
          </a:prstGeom>
          <a:solidFill>
            <a:srgbClr val="0070C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452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12" end="12"/>
                                            </p:txEl>
                                          </p:spTgt>
                                        </p:tgtEl>
                                        <p:attrNameLst>
                                          <p:attrName>style.visibility</p:attrName>
                                        </p:attrNameLst>
                                      </p:cBhvr>
                                      <p:to>
                                        <p:strVal val="visible"/>
                                      </p:to>
                                    </p:set>
                                    <p:animEffect transition="in" filter="fade">
                                      <p:cBhvr>
                                        <p:cTn id="13" dur="500"/>
                                        <p:tgtEl>
                                          <p:spTgt spid="6">
                                            <p:txEl>
                                              <p:pRg st="12" end="1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13" end="13"/>
                                            </p:txEl>
                                          </p:spTgt>
                                        </p:tgtEl>
                                        <p:attrNameLst>
                                          <p:attrName>style.visibility</p:attrName>
                                        </p:attrNameLst>
                                      </p:cBhvr>
                                      <p:to>
                                        <p:strVal val="visible"/>
                                      </p:to>
                                    </p:set>
                                    <p:animEffect transition="in" filter="fade">
                                      <p:cBhvr>
                                        <p:cTn id="19" dur="500"/>
                                        <p:tgtEl>
                                          <p:spTgt spid="6">
                                            <p:txEl>
                                              <p:pRg st="13" end="1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xEl>
                                              <p:pRg st="14" end="14"/>
                                            </p:txEl>
                                          </p:spTgt>
                                        </p:tgtEl>
                                        <p:attrNameLst>
                                          <p:attrName>style.visibility</p:attrName>
                                        </p:attrNameLst>
                                      </p:cBhvr>
                                      <p:to>
                                        <p:strVal val="visible"/>
                                      </p:to>
                                    </p:set>
                                    <p:animEffect transition="in" filter="fade">
                                      <p:cBhvr>
                                        <p:cTn id="22" dur="500"/>
                                        <p:tgtEl>
                                          <p:spTgt spid="6">
                                            <p:txEl>
                                              <p:pRg st="14" end="1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15" end="15"/>
                                            </p:txEl>
                                          </p:spTgt>
                                        </p:tgtEl>
                                        <p:attrNameLst>
                                          <p:attrName>style.visibility</p:attrName>
                                        </p:attrNameLst>
                                      </p:cBhvr>
                                      <p:to>
                                        <p:strVal val="visible"/>
                                      </p:to>
                                    </p:set>
                                    <p:animEffect transition="in" filter="fade">
                                      <p:cBhvr>
                                        <p:cTn id="30" dur="500"/>
                                        <p:tgtEl>
                                          <p:spTgt spid="6">
                                            <p:txEl>
                                              <p:pRg st="15" end="1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16" end="16"/>
                                            </p:txEl>
                                          </p:spTgt>
                                        </p:tgtEl>
                                        <p:attrNameLst>
                                          <p:attrName>style.visibility</p:attrName>
                                        </p:attrNameLst>
                                      </p:cBhvr>
                                      <p:to>
                                        <p:strVal val="visible"/>
                                      </p:to>
                                    </p:set>
                                    <p:animEffect transition="in" filter="fade">
                                      <p:cBhvr>
                                        <p:cTn id="33" dur="500"/>
                                        <p:tgtEl>
                                          <p:spTgt spid="6">
                                            <p:txEl>
                                              <p:pRg st="16" end="1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xEl>
                                              <p:pRg st="18" end="18"/>
                                            </p:txEl>
                                          </p:spTgt>
                                        </p:tgtEl>
                                        <p:attrNameLst>
                                          <p:attrName>style.visibility</p:attrName>
                                        </p:attrNameLst>
                                      </p:cBhvr>
                                      <p:to>
                                        <p:strVal val="visible"/>
                                      </p:to>
                                    </p:set>
                                    <p:animEffect transition="in" filter="fade">
                                      <p:cBhvr>
                                        <p:cTn id="38" dur="500"/>
                                        <p:tgtEl>
                                          <p:spTgt spid="6">
                                            <p:txEl>
                                              <p:pRg st="18" end="18"/>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6">
                                            <p:txEl>
                                              <p:pRg st="19" end="19"/>
                                            </p:txEl>
                                          </p:spTgt>
                                        </p:tgtEl>
                                        <p:attrNameLst>
                                          <p:attrName>style.visibility</p:attrName>
                                        </p:attrNameLst>
                                      </p:cBhvr>
                                      <p:to>
                                        <p:strVal val="visible"/>
                                      </p:to>
                                    </p:set>
                                    <p:animEffect transition="in" filter="fade">
                                      <p:cBhvr>
                                        <p:cTn id="41" dur="500"/>
                                        <p:tgtEl>
                                          <p:spTgt spid="6">
                                            <p:txEl>
                                              <p:pRg st="19" end="19"/>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6">
                                            <p:txEl>
                                              <p:pRg st="20" end="20"/>
                                            </p:txEl>
                                          </p:spTgt>
                                        </p:tgtEl>
                                        <p:attrNameLst>
                                          <p:attrName>style.visibility</p:attrName>
                                        </p:attrNameLst>
                                      </p:cBhvr>
                                      <p:to>
                                        <p:strVal val="visible"/>
                                      </p:to>
                                    </p:set>
                                    <p:animEffect transition="in" filter="fade">
                                      <p:cBhvr>
                                        <p:cTn id="44" dur="500"/>
                                        <p:tgtEl>
                                          <p:spTgt spid="6">
                                            <p:txEl>
                                              <p:pRg st="20" end="2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6">
                                            <p:txEl>
                                              <p:pRg st="21" end="21"/>
                                            </p:txEl>
                                          </p:spTgt>
                                        </p:tgtEl>
                                        <p:attrNameLst>
                                          <p:attrName>style.visibility</p:attrName>
                                        </p:attrNameLst>
                                      </p:cBhvr>
                                      <p:to>
                                        <p:strVal val="visible"/>
                                      </p:to>
                                    </p:set>
                                    <p:animEffect transition="in" filter="fade">
                                      <p:cBhvr>
                                        <p:cTn id="47" dur="500"/>
                                        <p:tgtEl>
                                          <p:spTgt spid="6">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380604" y="1255059"/>
            <a:ext cx="9144793" cy="2066723"/>
            <a:chOff x="380604" y="1255059"/>
            <a:chExt cx="9144793" cy="2066723"/>
          </a:xfrm>
        </p:grpSpPr>
        <p:pic>
          <p:nvPicPr>
            <p:cNvPr id="7" name="Picture 6"/>
            <p:cNvPicPr>
              <a:picLocks noChangeAspect="1"/>
            </p:cNvPicPr>
            <p:nvPr/>
          </p:nvPicPr>
          <p:blipFill>
            <a:blip r:embed="rId2">
              <a:duotone>
                <a:schemeClr val="bg2">
                  <a:shade val="45000"/>
                  <a:satMod val="135000"/>
                </a:schemeClr>
                <a:prstClr val="white"/>
              </a:duotone>
            </a:blip>
            <a:stretch>
              <a:fillRect/>
            </a:stretch>
          </p:blipFill>
          <p:spPr>
            <a:xfrm>
              <a:off x="380604" y="1255059"/>
              <a:ext cx="9144793" cy="2066723"/>
            </a:xfrm>
            <a:prstGeom prst="rect">
              <a:avLst/>
            </a:prstGeom>
          </p:spPr>
        </p:pic>
        <p:pic>
          <p:nvPicPr>
            <p:cNvPr id="10" name="Picture 9"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660" y="2271898"/>
              <a:ext cx="8260598" cy="226234"/>
            </a:xfrm>
            <a:prstGeom prst="rect">
              <a:avLst/>
            </a:prstGeom>
          </p:spPr>
        </p:pic>
        <p:sp>
          <p:nvSpPr>
            <p:cNvPr id="19" name="TextBox 18"/>
            <p:cNvSpPr txBox="1"/>
            <p:nvPr/>
          </p:nvSpPr>
          <p:spPr>
            <a:xfrm>
              <a:off x="3036378" y="2250888"/>
              <a:ext cx="808235" cy="261610"/>
            </a:xfrm>
            <a:prstGeom prst="rect">
              <a:avLst/>
            </a:prstGeom>
            <a:noFill/>
          </p:spPr>
          <p:txBody>
            <a:bodyPr wrap="none" rtlCol="0">
              <a:spAutoFit/>
            </a:bodyPr>
            <a:lstStyle/>
            <a:p>
              <a:r>
                <a:rPr lang="en-US" sz="1100" b="1" dirty="0">
                  <a:solidFill>
                    <a:schemeClr val="bg1"/>
                  </a:solidFill>
                </a:rPr>
                <a:t>18 months</a:t>
              </a:r>
              <a:endParaRPr lang="en-GB" sz="1100" b="1" dirty="0">
                <a:solidFill>
                  <a:schemeClr val="bg1"/>
                </a:solidFill>
              </a:endParaRPr>
            </a:p>
          </p:txBody>
        </p:sp>
      </p:grpSp>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SPS machine </a:t>
            </a:r>
            <a:r>
              <a:rPr lang="en-GB" sz="2200" b="0" dirty="0">
                <a:solidFill>
                  <a:schemeClr val="tx1">
                    <a:lumMod val="50000"/>
                    <a:lumOff val="50000"/>
                  </a:schemeClr>
                </a:solidFill>
              </a:rPr>
              <a:t>+ transfer lines </a:t>
            </a:r>
            <a:r>
              <a:rPr lang="en-GB" sz="2200" b="0" dirty="0" smtClean="0">
                <a:solidFill>
                  <a:schemeClr val="tx1">
                    <a:lumMod val="50000"/>
                    <a:lumOff val="50000"/>
                  </a:schemeClr>
                </a:solidFill>
              </a:rPr>
              <a:t>TT10, Ti2 </a:t>
            </a:r>
            <a:r>
              <a:rPr lang="en-GB" sz="2200" b="0" dirty="0">
                <a:solidFill>
                  <a:schemeClr val="tx1">
                    <a:lumMod val="50000"/>
                    <a:lumOff val="50000"/>
                  </a:schemeClr>
                </a:solidFill>
              </a:rPr>
              <a:t>and Ti8</a:t>
            </a:r>
            <a:endParaRPr lang="en-GB" b="0" dirty="0"/>
          </a:p>
        </p:txBody>
      </p:sp>
      <p:sp>
        <p:nvSpPr>
          <p:cNvPr id="6" name="Text Placeholder 5"/>
          <p:cNvSpPr>
            <a:spLocks noGrp="1"/>
          </p:cNvSpPr>
          <p:nvPr>
            <p:ph type="body" sz="quarter" idx="10"/>
          </p:nvPr>
        </p:nvSpPr>
        <p:spPr>
          <a:xfrm>
            <a:off x="137712" y="3321782"/>
            <a:ext cx="3035878" cy="2678970"/>
          </a:xfrm>
        </p:spPr>
        <p:txBody>
          <a:bodyPr>
            <a:normAutofit/>
          </a:bodyPr>
          <a:lstStyle/>
          <a:p>
            <a:pPr algn="l"/>
            <a:r>
              <a:rPr lang="en-US" b="1" u="sng" dirty="0"/>
              <a:t>Critical tasks identified</a:t>
            </a:r>
          </a:p>
          <a:p>
            <a:pPr marL="285750" indent="-285750">
              <a:buFont typeface="Arial" panose="020B0604020202020204" pitchFamily="34" charset="0"/>
              <a:buChar char="•"/>
            </a:pPr>
            <a:r>
              <a:rPr lang="en-US" sz="1800" dirty="0">
                <a:solidFill>
                  <a:schemeClr val="accent6">
                    <a:lumMod val="75000"/>
                  </a:schemeClr>
                </a:solidFill>
              </a:rPr>
              <a:t>Installation of the new beam dump in </a:t>
            </a:r>
            <a:r>
              <a:rPr lang="en-US" sz="1800" dirty="0" smtClean="0">
                <a:solidFill>
                  <a:schemeClr val="accent6">
                    <a:lumMod val="75000"/>
                  </a:schemeClr>
                </a:solidFill>
              </a:rPr>
              <a:t>LSS5</a:t>
            </a:r>
          </a:p>
          <a:p>
            <a:pPr marL="285750" indent="-285750">
              <a:buFont typeface="Arial" panose="020B0604020202020204" pitchFamily="34" charset="0"/>
              <a:buChar char="•"/>
            </a:pPr>
            <a:endParaRPr lang="en-US" sz="1800" dirty="0" smtClean="0">
              <a:solidFill>
                <a:schemeClr val="accent6">
                  <a:lumMod val="75000"/>
                </a:schemeClr>
              </a:solidFill>
            </a:endParaRPr>
          </a:p>
          <a:p>
            <a:pPr marL="285750" indent="-285750">
              <a:buFont typeface="Arial" panose="020B0604020202020204" pitchFamily="34" charset="0"/>
              <a:buChar char="•"/>
            </a:pPr>
            <a:r>
              <a:rPr lang="en-US" sz="1800" dirty="0" err="1" smtClean="0">
                <a:solidFill>
                  <a:schemeClr val="accent6">
                    <a:lumMod val="75000"/>
                  </a:schemeClr>
                </a:solidFill>
              </a:rPr>
              <a:t>aC</a:t>
            </a:r>
            <a:r>
              <a:rPr lang="en-US" sz="1800" dirty="0" smtClean="0">
                <a:solidFill>
                  <a:schemeClr val="accent6">
                    <a:lumMod val="75000"/>
                  </a:schemeClr>
                </a:solidFill>
              </a:rPr>
              <a:t> coating</a:t>
            </a:r>
            <a:endParaRPr lang="en-GB" sz="1800" dirty="0">
              <a:solidFill>
                <a:schemeClr val="accent6">
                  <a:lumMod val="75000"/>
                </a:schemeClr>
              </a:solidFill>
            </a:endParaRPr>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13</a:t>
            </a:fld>
            <a:endParaRPr lang="en-GB"/>
          </a:p>
        </p:txBody>
      </p:sp>
      <p:pic>
        <p:nvPicPr>
          <p:cNvPr id="15" name="Picture 14"/>
          <p:cNvPicPr>
            <a:picLocks noChangeAspect="1"/>
          </p:cNvPicPr>
          <p:nvPr/>
        </p:nvPicPr>
        <p:blipFill>
          <a:blip r:embed="rId4">
            <a:clrChange>
              <a:clrFrom>
                <a:srgbClr val="FFFFFF"/>
              </a:clrFrom>
              <a:clrTo>
                <a:srgbClr val="FFFFFF">
                  <a:alpha val="0"/>
                </a:srgbClr>
              </a:clrTo>
            </a:clrChange>
          </a:blip>
          <a:stretch>
            <a:fillRect/>
          </a:stretch>
        </p:blipFill>
        <p:spPr>
          <a:xfrm>
            <a:off x="3173589" y="3194983"/>
            <a:ext cx="6594700" cy="2492095"/>
          </a:xfrm>
          <a:prstGeom prst="rect">
            <a:avLst/>
          </a:prstGeom>
        </p:spPr>
      </p:pic>
      <p:sp>
        <p:nvSpPr>
          <p:cNvPr id="16" name="Oval 15"/>
          <p:cNvSpPr/>
          <p:nvPr/>
        </p:nvSpPr>
        <p:spPr>
          <a:xfrm rot="872770">
            <a:off x="7924565" y="4314971"/>
            <a:ext cx="1919980" cy="73440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5122337" y="5217474"/>
            <a:ext cx="1688476" cy="276999"/>
          </a:xfrm>
          <a:prstGeom prst="rect">
            <a:avLst/>
          </a:prstGeom>
          <a:solidFill>
            <a:schemeClr val="bg1"/>
          </a:solidFill>
        </p:spPr>
        <p:txBody>
          <a:bodyPr wrap="none" rtlCol="0">
            <a:spAutoFit/>
          </a:bodyPr>
          <a:lstStyle/>
          <a:p>
            <a:r>
              <a:rPr lang="en-US" sz="1200" dirty="0" smtClean="0">
                <a:solidFill>
                  <a:schemeClr val="tx2"/>
                </a:solidFill>
              </a:rPr>
              <a:t>Courtesy Etienne Carlier</a:t>
            </a:r>
            <a:endParaRPr lang="en-GB" sz="1200" dirty="0">
              <a:solidFill>
                <a:schemeClr val="tx2"/>
              </a:solidFill>
            </a:endParaRPr>
          </a:p>
        </p:txBody>
      </p:sp>
      <p:pic>
        <p:nvPicPr>
          <p:cNvPr id="13" name="Picture 12"/>
          <p:cNvPicPr>
            <a:picLocks noChangeAspect="1"/>
          </p:cNvPicPr>
          <p:nvPr/>
        </p:nvPicPr>
        <p:blipFill>
          <a:blip r:embed="rId5"/>
          <a:stretch>
            <a:fillRect/>
          </a:stretch>
        </p:blipFill>
        <p:spPr>
          <a:xfrm>
            <a:off x="6989736" y="185955"/>
            <a:ext cx="2607447" cy="195558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83309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Status of preparation</a:t>
            </a:r>
            <a:endParaRPr lang="en-GB" b="0" dirty="0"/>
          </a:p>
        </p:txBody>
      </p:sp>
      <p:sp>
        <p:nvSpPr>
          <p:cNvPr id="6" name="Text Placeholder 5"/>
          <p:cNvSpPr>
            <a:spLocks noGrp="1"/>
          </p:cNvSpPr>
          <p:nvPr>
            <p:ph type="body" sz="quarter" idx="10"/>
          </p:nvPr>
        </p:nvSpPr>
        <p:spPr>
          <a:xfrm>
            <a:off x="220134" y="1255061"/>
            <a:ext cx="4727294" cy="1650643"/>
          </a:xfrm>
        </p:spPr>
        <p:txBody>
          <a:bodyPr>
            <a:normAutofit/>
          </a:bodyPr>
          <a:lstStyle/>
          <a:p>
            <a:pPr marL="342900" indent="-342900">
              <a:buFont typeface="Arial" panose="020B0604020202020204" pitchFamily="34" charset="0"/>
              <a:buChar char="•"/>
            </a:pPr>
            <a:r>
              <a:rPr lang="en-US" sz="1800" dirty="0" smtClean="0"/>
              <a:t>Close collaboration with EN-MME design office</a:t>
            </a:r>
          </a:p>
          <a:p>
            <a:pPr marL="342900" indent="-342900">
              <a:buFont typeface="Arial" panose="020B0604020202020204" pitchFamily="34" charset="0"/>
              <a:buChar char="•"/>
            </a:pPr>
            <a:r>
              <a:rPr lang="en-US" sz="1800" dirty="0" smtClean="0"/>
              <a:t>Lots of integration studies in progress</a:t>
            </a:r>
          </a:p>
          <a:p>
            <a:pPr marL="342900" indent="-342900">
              <a:buFont typeface="Arial" panose="020B0604020202020204" pitchFamily="34" charset="0"/>
              <a:buChar char="•"/>
            </a:pPr>
            <a:r>
              <a:rPr lang="en-US" sz="1800" dirty="0" smtClean="0"/>
              <a:t>Follow-up on the ECR before installation</a:t>
            </a:r>
            <a:endParaRPr lang="en-GB" sz="1800" dirty="0"/>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14</a:t>
            </a:fld>
            <a:endParaRPr lang="en-GB"/>
          </a:p>
        </p:txBody>
      </p:sp>
      <p:pic>
        <p:nvPicPr>
          <p:cNvPr id="8" name="Picture 7"/>
          <p:cNvPicPr>
            <a:picLocks noChangeAspect="1"/>
          </p:cNvPicPr>
          <p:nvPr/>
        </p:nvPicPr>
        <p:blipFill>
          <a:blip r:embed="rId2"/>
          <a:stretch>
            <a:fillRect/>
          </a:stretch>
        </p:blipFill>
        <p:spPr>
          <a:xfrm>
            <a:off x="4947427" y="1255060"/>
            <a:ext cx="4765993" cy="4745691"/>
          </a:xfrm>
          <a:prstGeom prst="rect">
            <a:avLst/>
          </a:prstGeom>
        </p:spPr>
      </p:pic>
      <p:sp>
        <p:nvSpPr>
          <p:cNvPr id="10" name="TextBox 9"/>
          <p:cNvSpPr txBox="1"/>
          <p:nvPr/>
        </p:nvSpPr>
        <p:spPr>
          <a:xfrm>
            <a:off x="8830685" y="3489405"/>
            <a:ext cx="1027141" cy="276999"/>
          </a:xfrm>
          <a:prstGeom prst="rect">
            <a:avLst/>
          </a:prstGeom>
          <a:solidFill>
            <a:schemeClr val="bg1"/>
          </a:solidFill>
        </p:spPr>
        <p:txBody>
          <a:bodyPr wrap="none" rtlCol="0">
            <a:spAutoFit/>
          </a:bodyPr>
          <a:lstStyle/>
          <a:p>
            <a:r>
              <a:rPr lang="en-US" sz="1200" dirty="0" smtClean="0">
                <a:solidFill>
                  <a:schemeClr val="tx2"/>
                </a:solidFill>
              </a:rPr>
              <a:t>23-Sept-2015</a:t>
            </a:r>
            <a:endParaRPr lang="en-GB" sz="1200" dirty="0">
              <a:solidFill>
                <a:schemeClr val="tx2"/>
              </a:solidFill>
            </a:endParaRPr>
          </a:p>
        </p:txBody>
      </p:sp>
      <p:pic>
        <p:nvPicPr>
          <p:cNvPr id="11" name="Picture 10"/>
          <p:cNvPicPr>
            <a:picLocks noChangeAspect="1"/>
          </p:cNvPicPr>
          <p:nvPr/>
        </p:nvPicPr>
        <p:blipFill>
          <a:blip r:embed="rId3"/>
          <a:stretch>
            <a:fillRect/>
          </a:stretch>
        </p:blipFill>
        <p:spPr>
          <a:xfrm>
            <a:off x="227882" y="2905703"/>
            <a:ext cx="4452606" cy="3095048"/>
          </a:xfrm>
          <a:prstGeom prst="rect">
            <a:avLst/>
          </a:prstGeom>
        </p:spPr>
      </p:pic>
    </p:spTree>
    <p:extLst>
      <p:ext uri="{BB962C8B-B14F-4D97-AF65-F5344CB8AC3E}">
        <p14:creationId xmlns:p14="http://schemas.microsoft.com/office/powerpoint/2010/main" val="413481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500"/>
                                        <p:tgtEl>
                                          <p:spTgt spid="6">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lum bright="70000" contrast="-70000"/>
          </a:blip>
          <a:stretch>
            <a:fillRect/>
          </a:stretch>
        </p:blipFill>
        <p:spPr>
          <a:xfrm>
            <a:off x="4352641" y="0"/>
            <a:ext cx="5553359" cy="1255059"/>
          </a:xfrm>
          <a:prstGeom prst="rect">
            <a:avLst/>
          </a:prstGeom>
        </p:spPr>
      </p:pic>
      <p:sp>
        <p:nvSpPr>
          <p:cNvPr id="2" name="Title 1"/>
          <p:cNvSpPr>
            <a:spLocks noGrp="1"/>
          </p:cNvSpPr>
          <p:nvPr>
            <p:ph type="title"/>
          </p:nvPr>
        </p:nvSpPr>
        <p:spPr/>
        <p:txBody>
          <a:bodyPr/>
          <a:lstStyle/>
          <a:p>
            <a:r>
              <a:rPr lang="en-US" dirty="0" smtClean="0"/>
              <a:t>Conclusions</a:t>
            </a:r>
            <a:endParaRPr lang="en-GB" dirty="0"/>
          </a:p>
        </p:txBody>
      </p:sp>
      <p:sp>
        <p:nvSpPr>
          <p:cNvPr id="3" name="Text Placeholder 2"/>
          <p:cNvSpPr>
            <a:spLocks noGrp="1"/>
          </p:cNvSpPr>
          <p:nvPr>
            <p:ph type="body" sz="quarter" idx="10"/>
          </p:nvPr>
        </p:nvSpPr>
        <p:spPr>
          <a:xfrm>
            <a:off x="584200" y="1255059"/>
            <a:ext cx="8763034" cy="5101294"/>
          </a:xfrm>
        </p:spPr>
        <p:txBody>
          <a:bodyPr>
            <a:normAutofit lnSpcReduction="10000"/>
          </a:bodyPr>
          <a:lstStyle/>
          <a:p>
            <a:pPr marL="342900" indent="-342900">
              <a:spcBef>
                <a:spcPts val="1200"/>
              </a:spcBef>
              <a:buFont typeface="Arial" panose="020B0604020202020204" pitchFamily="34" charset="0"/>
              <a:buChar char="•"/>
            </a:pPr>
            <a:r>
              <a:rPr lang="en-US" dirty="0" smtClean="0"/>
              <a:t>The (E)YETS before the LS2 will focus on the </a:t>
            </a:r>
            <a:r>
              <a:rPr lang="en-US" dirty="0" err="1" smtClean="0"/>
              <a:t>decabling</a:t>
            </a:r>
            <a:r>
              <a:rPr lang="en-US" dirty="0" smtClean="0"/>
              <a:t> campaigns. </a:t>
            </a:r>
            <a:br>
              <a:rPr lang="en-US" dirty="0" smtClean="0"/>
            </a:br>
            <a:r>
              <a:rPr lang="en-US" sz="1600" dirty="0" smtClean="0">
                <a:solidFill>
                  <a:srgbClr val="0070C0"/>
                </a:solidFill>
              </a:rPr>
              <a:t>ref. Sebastien’s talk</a:t>
            </a:r>
            <a:endParaRPr lang="en-US" dirty="0" smtClean="0">
              <a:solidFill>
                <a:srgbClr val="0070C0"/>
              </a:solidFill>
            </a:endParaRPr>
          </a:p>
          <a:p>
            <a:pPr marL="342900" indent="-342900">
              <a:spcBef>
                <a:spcPts val="1200"/>
              </a:spcBef>
              <a:buFont typeface="Arial" panose="020B0604020202020204" pitchFamily="34" charset="0"/>
              <a:buChar char="•"/>
            </a:pPr>
            <a:r>
              <a:rPr lang="en-US" dirty="0" smtClean="0"/>
              <a:t>Co-activities between the </a:t>
            </a:r>
            <a:r>
              <a:rPr lang="en-US" dirty="0" err="1" smtClean="0"/>
              <a:t>decabling</a:t>
            </a:r>
            <a:r>
              <a:rPr lang="en-US" dirty="0" smtClean="0"/>
              <a:t> campaigns and the </a:t>
            </a:r>
            <a:r>
              <a:rPr lang="en-US" dirty="0"/>
              <a:t>works </a:t>
            </a:r>
            <a:r>
              <a:rPr lang="en-US" dirty="0" smtClean="0"/>
              <a:t>scheduled during </a:t>
            </a:r>
            <a:r>
              <a:rPr lang="en-US" dirty="0"/>
              <a:t>the (E)YETS to </a:t>
            </a:r>
            <a:r>
              <a:rPr lang="en-US" dirty="0" smtClean="0"/>
              <a:t>be carefully identified </a:t>
            </a:r>
            <a:r>
              <a:rPr lang="en-US" dirty="0" smtClean="0">
                <a:sym typeface="Wingdings" panose="05000000000000000000" pitchFamily="2" charset="2"/>
              </a:rPr>
              <a:t> close collaboration between EN-MEF and EN-EL.</a:t>
            </a:r>
            <a:endParaRPr lang="en-US" dirty="0" smtClean="0"/>
          </a:p>
          <a:p>
            <a:pPr marL="342900" indent="-342900">
              <a:spcBef>
                <a:spcPts val="1200"/>
              </a:spcBef>
              <a:buFont typeface="Arial" panose="020B0604020202020204" pitchFamily="34" charset="0"/>
              <a:buChar char="•"/>
            </a:pPr>
            <a:r>
              <a:rPr lang="en-US" dirty="0" smtClean="0"/>
              <a:t>It is important to defined which </a:t>
            </a:r>
            <a:r>
              <a:rPr lang="en-US" dirty="0"/>
              <a:t>announced consolidation </a:t>
            </a:r>
            <a:r>
              <a:rPr lang="en-US" dirty="0" smtClean="0"/>
              <a:t>works are validated.</a:t>
            </a:r>
          </a:p>
          <a:p>
            <a:pPr marL="342900" indent="-342900">
              <a:spcBef>
                <a:spcPts val="1200"/>
              </a:spcBef>
              <a:buFont typeface="Arial" panose="020B0604020202020204" pitchFamily="34" charset="0"/>
              <a:buChar char="•"/>
            </a:pPr>
            <a:r>
              <a:rPr lang="en-US" dirty="0" smtClean="0"/>
              <a:t>The length of the LS2 gives more time for the PSB but the LIU-PSB is still on the critical path.</a:t>
            </a:r>
          </a:p>
          <a:p>
            <a:pPr marL="342900" indent="-342900">
              <a:spcBef>
                <a:spcPts val="1200"/>
              </a:spcBef>
              <a:buFont typeface="Arial" panose="020B0604020202020204" pitchFamily="34" charset="0"/>
              <a:buChar char="•"/>
            </a:pPr>
            <a:r>
              <a:rPr lang="en-US" dirty="0" smtClean="0"/>
              <a:t>The LIU Project will be completed during the LS2 but</a:t>
            </a:r>
          </a:p>
          <a:p>
            <a:pPr marL="814500" lvl="1" indent="-342900">
              <a:spcBef>
                <a:spcPts val="1200"/>
              </a:spcBef>
              <a:buFont typeface="Arial" panose="020B0604020202020204" pitchFamily="34" charset="0"/>
              <a:buChar char="•"/>
            </a:pPr>
            <a:r>
              <a:rPr lang="en-US" dirty="0" err="1" smtClean="0"/>
              <a:t>aC</a:t>
            </a:r>
            <a:r>
              <a:rPr lang="en-US" dirty="0" smtClean="0"/>
              <a:t> coating in the SPS:</a:t>
            </a:r>
          </a:p>
          <a:p>
            <a:pPr marL="980550" lvl="2" indent="-285750">
              <a:spcBef>
                <a:spcPts val="1200"/>
              </a:spcBef>
            </a:pPr>
            <a:r>
              <a:rPr lang="en-GB" dirty="0" smtClean="0"/>
              <a:t>Run3: Evaluation </a:t>
            </a:r>
            <a:r>
              <a:rPr lang="en-GB" dirty="0"/>
              <a:t>of whether these improvements, plus some improvements to the transverse damper, are already enough to reach the performance target</a:t>
            </a:r>
          </a:p>
          <a:p>
            <a:pPr marL="980550" lvl="2" indent="-285750">
              <a:spcBef>
                <a:spcPts val="1200"/>
              </a:spcBef>
            </a:pPr>
            <a:r>
              <a:rPr lang="en-GB" dirty="0" smtClean="0"/>
              <a:t>LS3: If </a:t>
            </a:r>
            <a:r>
              <a:rPr lang="en-GB" dirty="0"/>
              <a:t>required, coating of remaining MBBs around the </a:t>
            </a:r>
            <a:r>
              <a:rPr lang="en-GB" dirty="0" smtClean="0"/>
              <a:t>machine</a:t>
            </a:r>
            <a:endParaRPr lang="en-US" dirty="0" smtClean="0"/>
          </a:p>
        </p:txBody>
      </p:sp>
      <p:sp>
        <p:nvSpPr>
          <p:cNvPr id="4" name="Date Placeholder 3"/>
          <p:cNvSpPr>
            <a:spLocks noGrp="1"/>
          </p:cNvSpPr>
          <p:nvPr>
            <p:ph type="dt" sz="half" idx="11"/>
          </p:nvPr>
        </p:nvSpPr>
        <p:spPr/>
        <p:txBody>
          <a:bodyPr/>
          <a:lstStyle/>
          <a:p>
            <a:r>
              <a:rPr lang="en-US" smtClean="0"/>
              <a:t>15-Oct-2015</a:t>
            </a:r>
            <a:endParaRPr lang="en-GB"/>
          </a:p>
        </p:txBody>
      </p:sp>
      <p:sp>
        <p:nvSpPr>
          <p:cNvPr id="5" name="Footer Placeholder 4"/>
          <p:cNvSpPr>
            <a:spLocks noGrp="1"/>
          </p:cNvSpPr>
          <p:nvPr>
            <p:ph type="ftr" sz="quarter" idx="12"/>
          </p:nvPr>
        </p:nvSpPr>
        <p:spPr/>
        <p:txBody>
          <a:bodyPr/>
          <a:lstStyle/>
          <a:p>
            <a:r>
              <a:rPr lang="fr-FR" smtClean="0"/>
              <a:t>Joint LIU - HL-LHC meeting / Julie Coupard EN-MEF</a:t>
            </a:r>
            <a:endParaRPr lang="en-GB" dirty="0"/>
          </a:p>
        </p:txBody>
      </p:sp>
      <p:sp>
        <p:nvSpPr>
          <p:cNvPr id="6" name="Slide Number Placeholder 5"/>
          <p:cNvSpPr>
            <a:spLocks noGrp="1"/>
          </p:cNvSpPr>
          <p:nvPr>
            <p:ph type="sldNum" sz="quarter" idx="13"/>
          </p:nvPr>
        </p:nvSpPr>
        <p:spPr/>
        <p:txBody>
          <a:bodyPr/>
          <a:lstStyle/>
          <a:p>
            <a:fld id="{7064BDF3-7E79-4346-A7C0-0D746D37A62C}" type="slidenum">
              <a:rPr lang="en-GB" smtClean="0"/>
              <a:t>15</a:t>
            </a:fld>
            <a:endParaRPr lang="en-GB"/>
          </a:p>
        </p:txBody>
      </p:sp>
    </p:spTree>
    <p:extLst>
      <p:ext uri="{BB962C8B-B14F-4D97-AF65-F5344CB8AC3E}">
        <p14:creationId xmlns:p14="http://schemas.microsoft.com/office/powerpoint/2010/main" val="237365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1"/>
          </p:nvPr>
        </p:nvSpPr>
        <p:spPr/>
        <p:txBody>
          <a:bodyPr/>
          <a:lstStyle/>
          <a:p>
            <a:r>
              <a:rPr lang="en-US" smtClean="0"/>
              <a:t>15-Oct-2015</a:t>
            </a:r>
            <a:endParaRPr lang="en-GB" dirty="0"/>
          </a:p>
        </p:txBody>
      </p:sp>
      <p:sp>
        <p:nvSpPr>
          <p:cNvPr id="5" name="Footer Placeholder 4"/>
          <p:cNvSpPr>
            <a:spLocks noGrp="1"/>
          </p:cNvSpPr>
          <p:nvPr>
            <p:ph type="ftr" sz="quarter" idx="12"/>
          </p:nvPr>
        </p:nvSpPr>
        <p:spPr/>
        <p:txBody>
          <a:bodyPr/>
          <a:lstStyle/>
          <a:p>
            <a:r>
              <a:rPr lang="fr-FR" smtClean="0"/>
              <a:t>Joint LIU - HL-LHC meeting / Julie Coupard EN-MEF</a:t>
            </a:r>
            <a:endParaRPr lang="en-GB" dirty="0"/>
          </a:p>
        </p:txBody>
      </p:sp>
    </p:spTree>
    <p:extLst>
      <p:ext uri="{BB962C8B-B14F-4D97-AF65-F5344CB8AC3E}">
        <p14:creationId xmlns:p14="http://schemas.microsoft.com/office/powerpoint/2010/main" val="540416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smtClean="0">
                <a:solidFill>
                  <a:schemeClr val="tx1">
                    <a:lumMod val="50000"/>
                    <a:lumOff val="50000"/>
                  </a:schemeClr>
                </a:solidFill>
              </a:rPr>
              <a:t>Surface</a:t>
            </a:r>
            <a:endParaRPr lang="en-GB" b="0" dirty="0"/>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17</a:t>
            </a:fld>
            <a:endParaRPr lang="en-GB"/>
          </a:p>
        </p:txBody>
      </p:sp>
      <p:pic>
        <p:nvPicPr>
          <p:cNvPr id="6" name="Picture 5"/>
          <p:cNvPicPr>
            <a:picLocks noChangeAspect="1"/>
          </p:cNvPicPr>
          <p:nvPr/>
        </p:nvPicPr>
        <p:blipFill>
          <a:blip r:embed="rId2"/>
          <a:stretch>
            <a:fillRect/>
          </a:stretch>
        </p:blipFill>
        <p:spPr>
          <a:xfrm>
            <a:off x="220133" y="1255061"/>
            <a:ext cx="3455999" cy="2592000"/>
          </a:xfrm>
          <a:prstGeom prst="rect">
            <a:avLst/>
          </a:prstGeom>
          <a:effectLst>
            <a:outerShdw blurRad="63500" sx="102000" sy="102000" algn="ctr" rotWithShape="0">
              <a:prstClr val="black">
                <a:alpha val="40000"/>
              </a:prstClr>
            </a:outerShdw>
          </a:effectLst>
        </p:spPr>
      </p:pic>
      <p:pic>
        <p:nvPicPr>
          <p:cNvPr id="8" name="Picture 7"/>
          <p:cNvPicPr>
            <a:picLocks noChangeAspect="1"/>
          </p:cNvPicPr>
          <p:nvPr/>
        </p:nvPicPr>
        <p:blipFill>
          <a:blip r:embed="rId3"/>
          <a:stretch>
            <a:fillRect/>
          </a:stretch>
        </p:blipFill>
        <p:spPr>
          <a:xfrm>
            <a:off x="3238778" y="2339079"/>
            <a:ext cx="3455999" cy="2592000"/>
          </a:xfrm>
          <a:prstGeom prst="rect">
            <a:avLst/>
          </a:prstGeom>
          <a:effectLst>
            <a:outerShdw blurRad="63500" sx="102000" sy="102000" algn="ctr" rotWithShape="0">
              <a:prstClr val="black">
                <a:alpha val="40000"/>
              </a:prstClr>
            </a:outerShdw>
          </a:effectLst>
        </p:spPr>
      </p:pic>
      <p:pic>
        <p:nvPicPr>
          <p:cNvPr id="9" name="Picture 8"/>
          <p:cNvPicPr>
            <a:picLocks noChangeAspect="1"/>
          </p:cNvPicPr>
          <p:nvPr/>
        </p:nvPicPr>
        <p:blipFill>
          <a:blip r:embed="rId4"/>
          <a:stretch>
            <a:fillRect/>
          </a:stretch>
        </p:blipFill>
        <p:spPr>
          <a:xfrm>
            <a:off x="6257422" y="3423096"/>
            <a:ext cx="3455999" cy="25920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038786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Back-up slides</a:t>
            </a:r>
            <a:br>
              <a:rPr lang="en-US" dirty="0" smtClean="0"/>
            </a:br>
            <a:r>
              <a:rPr lang="en-US" sz="2000" dirty="0" smtClean="0">
                <a:solidFill>
                  <a:schemeClr val="tx1">
                    <a:lumMod val="50000"/>
                    <a:lumOff val="50000"/>
                  </a:schemeClr>
                </a:solidFill>
              </a:rPr>
              <a:t>Process of the Space Reservation and Engineering Change Requests for the injectors</a:t>
            </a:r>
            <a:endParaRPr lang="en-GB" dirty="0">
              <a:solidFill>
                <a:schemeClr val="tx1">
                  <a:lumMod val="50000"/>
                  <a:lumOff val="50000"/>
                </a:schemeClr>
              </a:solidFill>
            </a:endParaRPr>
          </a:p>
        </p:txBody>
      </p:sp>
      <p:sp>
        <p:nvSpPr>
          <p:cNvPr id="2" name="Date Placeholder 1"/>
          <p:cNvSpPr>
            <a:spLocks noGrp="1"/>
          </p:cNvSpPr>
          <p:nvPr>
            <p:ph type="dt" sz="half" idx="11"/>
          </p:nvPr>
        </p:nvSpPr>
        <p:spPr/>
        <p:txBody>
          <a:bodyPr/>
          <a:lstStyle/>
          <a:p>
            <a:r>
              <a:rPr lang="en-US" smtClean="0"/>
              <a:t>15-Oct-2015</a:t>
            </a:r>
            <a:endParaRPr lang="en-GB"/>
          </a:p>
        </p:txBody>
      </p:sp>
      <p:sp>
        <p:nvSpPr>
          <p:cNvPr id="3" name="Footer Placeholder 2"/>
          <p:cNvSpPr>
            <a:spLocks noGrp="1"/>
          </p:cNvSpPr>
          <p:nvPr>
            <p:ph type="ftr" sz="quarter" idx="12"/>
          </p:nvPr>
        </p:nvSpPr>
        <p:spPr/>
        <p:txBody>
          <a:bodyPr/>
          <a:lstStyle/>
          <a:p>
            <a:r>
              <a:rPr lang="fr-FR" smtClean="0"/>
              <a:t>Joint LIU - HL-LHC meeting / Julie Coupard EN-MEF</a:t>
            </a:r>
            <a:endParaRPr lang="en-GB" dirty="0"/>
          </a:p>
        </p:txBody>
      </p:sp>
      <p:pic>
        <p:nvPicPr>
          <p:cNvPr id="6" name="Picture 5"/>
          <p:cNvPicPr>
            <a:picLocks noChangeAspect="1"/>
          </p:cNvPicPr>
          <p:nvPr/>
        </p:nvPicPr>
        <p:blipFill>
          <a:blip r:embed="rId2"/>
          <a:stretch>
            <a:fillRect/>
          </a:stretch>
        </p:blipFill>
        <p:spPr>
          <a:xfrm>
            <a:off x="1017806" y="1755997"/>
            <a:ext cx="8084316" cy="3606714"/>
          </a:xfrm>
          <a:prstGeom prst="rect">
            <a:avLst/>
          </a:prstGeom>
        </p:spPr>
      </p:pic>
      <p:sp>
        <p:nvSpPr>
          <p:cNvPr id="5" name="Slide Number Placeholder 4"/>
          <p:cNvSpPr>
            <a:spLocks noGrp="1"/>
          </p:cNvSpPr>
          <p:nvPr>
            <p:ph type="sldNum" sz="quarter" idx="13"/>
          </p:nvPr>
        </p:nvSpPr>
        <p:spPr/>
        <p:txBody>
          <a:bodyPr/>
          <a:lstStyle/>
          <a:p>
            <a:fld id="{7064BDF3-7E79-4346-A7C0-0D746D37A62C}" type="slidenum">
              <a:rPr lang="en-GB" smtClean="0"/>
              <a:t>18</a:t>
            </a:fld>
            <a:endParaRPr lang="en-GB"/>
          </a:p>
        </p:txBody>
      </p:sp>
    </p:spTree>
    <p:extLst>
      <p:ext uri="{BB962C8B-B14F-4D97-AF65-F5344CB8AC3E}">
        <p14:creationId xmlns:p14="http://schemas.microsoft.com/office/powerpoint/2010/main" val="47398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81000" y="1575738"/>
            <a:ext cx="9144000" cy="2066009"/>
          </a:xfrm>
          <a:prstGeom prst="rect">
            <a:avLst/>
          </a:prstGeom>
        </p:spPr>
      </p:pic>
      <p:sp>
        <p:nvSpPr>
          <p:cNvPr id="20" name="TextBox 19"/>
          <p:cNvSpPr txBox="1"/>
          <p:nvPr/>
        </p:nvSpPr>
        <p:spPr>
          <a:xfrm>
            <a:off x="2155557" y="1892301"/>
            <a:ext cx="736099" cy="261610"/>
          </a:xfrm>
          <a:prstGeom prst="rect">
            <a:avLst/>
          </a:prstGeom>
          <a:noFill/>
        </p:spPr>
        <p:txBody>
          <a:bodyPr wrap="none" rtlCol="0">
            <a:spAutoFit/>
          </a:bodyPr>
          <a:lstStyle/>
          <a:p>
            <a:r>
              <a:rPr lang="en-US" sz="1100" b="1" dirty="0">
                <a:solidFill>
                  <a:schemeClr val="bg1"/>
                </a:solidFill>
              </a:rPr>
              <a:t>7 months</a:t>
            </a:r>
            <a:endParaRPr lang="en-GB" sz="1100" b="1" dirty="0">
              <a:solidFill>
                <a:schemeClr val="bg1"/>
              </a:solidFill>
            </a:endParaRPr>
          </a:p>
        </p:txBody>
      </p:sp>
      <p:sp>
        <p:nvSpPr>
          <p:cNvPr id="23" name="TextBox 22"/>
          <p:cNvSpPr txBox="1"/>
          <p:nvPr/>
        </p:nvSpPr>
        <p:spPr>
          <a:xfrm>
            <a:off x="3028428" y="2116480"/>
            <a:ext cx="918841" cy="261610"/>
          </a:xfrm>
          <a:prstGeom prst="rect">
            <a:avLst/>
          </a:prstGeom>
          <a:noFill/>
        </p:spPr>
        <p:txBody>
          <a:bodyPr wrap="none" rtlCol="0">
            <a:spAutoFit/>
          </a:bodyPr>
          <a:lstStyle/>
          <a:p>
            <a:r>
              <a:rPr lang="en-US" sz="1100" b="1" dirty="0">
                <a:solidFill>
                  <a:schemeClr val="bg1"/>
                </a:solidFill>
              </a:rPr>
              <a:t>15.5 months</a:t>
            </a:r>
            <a:endParaRPr lang="en-GB" sz="1100" b="1" dirty="0">
              <a:solidFill>
                <a:schemeClr val="bg1"/>
              </a:solidFill>
            </a:endParaRPr>
          </a:p>
        </p:txBody>
      </p:sp>
      <p:sp>
        <p:nvSpPr>
          <p:cNvPr id="25" name="TextBox 24"/>
          <p:cNvSpPr txBox="1"/>
          <p:nvPr/>
        </p:nvSpPr>
        <p:spPr>
          <a:xfrm>
            <a:off x="4144506" y="2347131"/>
            <a:ext cx="918841" cy="261610"/>
          </a:xfrm>
          <a:prstGeom prst="rect">
            <a:avLst/>
          </a:prstGeom>
          <a:noFill/>
        </p:spPr>
        <p:txBody>
          <a:bodyPr wrap="none" rtlCol="0">
            <a:spAutoFit/>
          </a:bodyPr>
          <a:lstStyle/>
          <a:p>
            <a:r>
              <a:rPr lang="en-US" sz="1100" b="1" dirty="0">
                <a:solidFill>
                  <a:schemeClr val="bg1"/>
                </a:solidFill>
              </a:rPr>
              <a:t>11.5 months</a:t>
            </a:r>
            <a:endParaRPr lang="en-GB" sz="1100" b="1" dirty="0">
              <a:solidFill>
                <a:schemeClr val="bg1"/>
              </a:solidFill>
            </a:endParaRPr>
          </a:p>
        </p:txBody>
      </p:sp>
      <p:sp>
        <p:nvSpPr>
          <p:cNvPr id="26" name="TextBox 25"/>
          <p:cNvSpPr txBox="1"/>
          <p:nvPr/>
        </p:nvSpPr>
        <p:spPr>
          <a:xfrm>
            <a:off x="3036378" y="2570895"/>
            <a:ext cx="808235" cy="261610"/>
          </a:xfrm>
          <a:prstGeom prst="rect">
            <a:avLst/>
          </a:prstGeom>
          <a:noFill/>
        </p:spPr>
        <p:txBody>
          <a:bodyPr wrap="none" rtlCol="0">
            <a:spAutoFit/>
          </a:bodyPr>
          <a:lstStyle/>
          <a:p>
            <a:r>
              <a:rPr lang="en-US" sz="1100" b="1" dirty="0">
                <a:solidFill>
                  <a:schemeClr val="bg1"/>
                </a:solidFill>
              </a:rPr>
              <a:t>18 months</a:t>
            </a:r>
            <a:endParaRPr lang="en-GB" sz="1100" b="1" dirty="0">
              <a:solidFill>
                <a:schemeClr val="bg1"/>
              </a:solidFill>
            </a:endParaRPr>
          </a:p>
        </p:txBody>
      </p:sp>
      <p:sp>
        <p:nvSpPr>
          <p:cNvPr id="27" name="TextBox 26"/>
          <p:cNvSpPr txBox="1"/>
          <p:nvPr/>
        </p:nvSpPr>
        <p:spPr>
          <a:xfrm>
            <a:off x="566591" y="1892301"/>
            <a:ext cx="316112" cy="261610"/>
          </a:xfrm>
          <a:prstGeom prst="rect">
            <a:avLst/>
          </a:prstGeom>
          <a:noFill/>
        </p:spPr>
        <p:txBody>
          <a:bodyPr wrap="none" rtlCol="0">
            <a:spAutoFit/>
          </a:bodyPr>
          <a:lstStyle/>
          <a:p>
            <a:pPr algn="r"/>
            <a:r>
              <a:rPr lang="en-US" sz="1100" b="1" dirty="0">
                <a:solidFill>
                  <a:srgbClr val="000000"/>
                </a:solidFill>
              </a:rPr>
              <a:t>L4</a:t>
            </a:r>
            <a:endParaRPr lang="en-GB" sz="1100" b="1" dirty="0">
              <a:solidFill>
                <a:srgbClr val="000000"/>
              </a:solidFill>
            </a:endParaRPr>
          </a:p>
        </p:txBody>
      </p:sp>
      <p:sp>
        <p:nvSpPr>
          <p:cNvPr id="28" name="TextBox 27"/>
          <p:cNvSpPr txBox="1"/>
          <p:nvPr/>
        </p:nvSpPr>
        <p:spPr>
          <a:xfrm>
            <a:off x="476823" y="2116480"/>
            <a:ext cx="405880" cy="261610"/>
          </a:xfrm>
          <a:prstGeom prst="rect">
            <a:avLst/>
          </a:prstGeom>
          <a:noFill/>
        </p:spPr>
        <p:txBody>
          <a:bodyPr wrap="none" rtlCol="0">
            <a:spAutoFit/>
          </a:bodyPr>
          <a:lstStyle/>
          <a:p>
            <a:pPr algn="r"/>
            <a:r>
              <a:rPr lang="en-US" sz="1100" b="1" dirty="0">
                <a:solidFill>
                  <a:srgbClr val="000000"/>
                </a:solidFill>
              </a:rPr>
              <a:t>PSB</a:t>
            </a:r>
            <a:endParaRPr lang="en-GB" sz="1100" b="1" dirty="0">
              <a:solidFill>
                <a:srgbClr val="000000"/>
              </a:solidFill>
            </a:endParaRPr>
          </a:p>
        </p:txBody>
      </p:sp>
      <p:sp>
        <p:nvSpPr>
          <p:cNvPr id="29" name="TextBox 28"/>
          <p:cNvSpPr txBox="1"/>
          <p:nvPr/>
        </p:nvSpPr>
        <p:spPr>
          <a:xfrm>
            <a:off x="555371" y="2347131"/>
            <a:ext cx="327333" cy="261610"/>
          </a:xfrm>
          <a:prstGeom prst="rect">
            <a:avLst/>
          </a:prstGeom>
          <a:noFill/>
        </p:spPr>
        <p:txBody>
          <a:bodyPr wrap="none" rtlCol="0">
            <a:spAutoFit/>
          </a:bodyPr>
          <a:lstStyle/>
          <a:p>
            <a:pPr algn="r"/>
            <a:r>
              <a:rPr lang="en-US" sz="1100" b="1" dirty="0">
                <a:solidFill>
                  <a:srgbClr val="000000"/>
                </a:solidFill>
              </a:rPr>
              <a:t>PS</a:t>
            </a:r>
            <a:endParaRPr lang="en-GB" sz="1100" b="1" dirty="0">
              <a:solidFill>
                <a:srgbClr val="000000"/>
              </a:solidFill>
            </a:endParaRPr>
          </a:p>
        </p:txBody>
      </p:sp>
      <p:sp>
        <p:nvSpPr>
          <p:cNvPr id="39" name="TextBox 38"/>
          <p:cNvSpPr txBox="1"/>
          <p:nvPr/>
        </p:nvSpPr>
        <p:spPr>
          <a:xfrm>
            <a:off x="488043" y="2570895"/>
            <a:ext cx="394660" cy="261610"/>
          </a:xfrm>
          <a:prstGeom prst="rect">
            <a:avLst/>
          </a:prstGeom>
          <a:noFill/>
        </p:spPr>
        <p:txBody>
          <a:bodyPr wrap="none" rtlCol="0">
            <a:spAutoFit/>
          </a:bodyPr>
          <a:lstStyle/>
          <a:p>
            <a:pPr algn="r"/>
            <a:r>
              <a:rPr lang="en-US" sz="1100" b="1" dirty="0">
                <a:solidFill>
                  <a:srgbClr val="000000"/>
                </a:solidFill>
              </a:rPr>
              <a:t>SPS</a:t>
            </a:r>
            <a:endParaRPr lang="en-GB" sz="1100" b="1" dirty="0">
              <a:solidFill>
                <a:srgbClr val="000000"/>
              </a:solidFill>
            </a:endParaRPr>
          </a:p>
        </p:txBody>
      </p:sp>
      <p:pic>
        <p:nvPicPr>
          <p:cNvPr id="40" name="Picture 39"/>
          <p:cNvPicPr>
            <a:picLocks noChangeAspect="1"/>
          </p:cNvPicPr>
          <p:nvPr/>
        </p:nvPicPr>
        <p:blipFill>
          <a:blip r:embed="rId3"/>
          <a:stretch>
            <a:fillRect/>
          </a:stretch>
        </p:blipFill>
        <p:spPr>
          <a:xfrm>
            <a:off x="3080825" y="2365770"/>
            <a:ext cx="886712" cy="229652"/>
          </a:xfrm>
          <a:prstGeom prst="rect">
            <a:avLst/>
          </a:prstGeom>
        </p:spPr>
      </p:pic>
      <p:sp>
        <p:nvSpPr>
          <p:cNvPr id="3" name="Text Placeholder 2"/>
          <p:cNvSpPr>
            <a:spLocks noGrp="1"/>
          </p:cNvSpPr>
          <p:nvPr>
            <p:ph type="body" sz="quarter" idx="10"/>
          </p:nvPr>
        </p:nvSpPr>
        <p:spPr>
          <a:xfrm>
            <a:off x="584200" y="1255060"/>
            <a:ext cx="8763034" cy="5602940"/>
          </a:xfrm>
        </p:spPr>
        <p:txBody>
          <a:bodyPr>
            <a:normAutofit lnSpcReduction="10000"/>
          </a:bodyPr>
          <a:lstStyle/>
          <a:p>
            <a:r>
              <a:rPr lang="en-US" dirty="0" smtClean="0"/>
              <a:t>LS2 – update time estimation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spcBef>
                <a:spcPts val="0"/>
              </a:spcBef>
            </a:pPr>
            <a:r>
              <a:rPr lang="en-US" sz="1600" b="1" dirty="0"/>
              <a:t>Linac4 :</a:t>
            </a:r>
          </a:p>
          <a:p>
            <a:pPr marL="285750" indent="-285750">
              <a:spcBef>
                <a:spcPts val="0"/>
              </a:spcBef>
              <a:buFont typeface="Arial" panose="020B0604020202020204" pitchFamily="34" charset="0"/>
              <a:buChar char="•"/>
            </a:pPr>
            <a:r>
              <a:rPr lang="en-US" sz="1100" b="1" dirty="0"/>
              <a:t>7 months </a:t>
            </a:r>
            <a:r>
              <a:rPr lang="en-US" sz="1100" dirty="0"/>
              <a:t>for the connection + </a:t>
            </a:r>
            <a:r>
              <a:rPr lang="en-US" sz="1100" b="1" dirty="0"/>
              <a:t>3 months </a:t>
            </a:r>
            <a:r>
              <a:rPr lang="en-US" sz="1100" dirty="0"/>
              <a:t>for beam tests in the LBE line + </a:t>
            </a:r>
            <a:r>
              <a:rPr lang="en-US" sz="1100" b="1" dirty="0"/>
              <a:t>6.5 months </a:t>
            </a:r>
            <a:r>
              <a:rPr lang="en-US" sz="1100" dirty="0"/>
              <a:t>of shutdown (=no work) + </a:t>
            </a:r>
            <a:r>
              <a:rPr lang="en-US" sz="1100" b="1" dirty="0"/>
              <a:t>5 months </a:t>
            </a:r>
            <a:r>
              <a:rPr lang="en-US" sz="1100" dirty="0"/>
              <a:t>of beam commissioning = </a:t>
            </a:r>
            <a:r>
              <a:rPr lang="en-US" sz="1100" b="1" dirty="0">
                <a:solidFill>
                  <a:srgbClr val="FF0000"/>
                </a:solidFill>
              </a:rPr>
              <a:t>21.5 months</a:t>
            </a:r>
          </a:p>
          <a:p>
            <a:pPr>
              <a:spcBef>
                <a:spcPts val="0"/>
              </a:spcBef>
            </a:pPr>
            <a:r>
              <a:rPr lang="en-US" sz="1600" b="1" dirty="0"/>
              <a:t>PSB</a:t>
            </a:r>
            <a:r>
              <a:rPr lang="en-US" sz="1600" dirty="0"/>
              <a:t> :</a:t>
            </a:r>
          </a:p>
          <a:p>
            <a:pPr marL="0" lvl="1" indent="-285750">
              <a:spcBef>
                <a:spcPts val="0"/>
              </a:spcBef>
              <a:buFont typeface="Arial" panose="020B0604020202020204" pitchFamily="34" charset="0"/>
              <a:buChar char="•"/>
            </a:pPr>
            <a:r>
              <a:rPr lang="en-US" sz="1100" b="1" dirty="0"/>
              <a:t>1.5 months </a:t>
            </a:r>
            <a:r>
              <a:rPr lang="en-US" sz="1100" dirty="0"/>
              <a:t>of RP cooling + </a:t>
            </a:r>
            <a:r>
              <a:rPr lang="en-US" sz="1100" b="1" dirty="0"/>
              <a:t>15.5 months </a:t>
            </a:r>
            <a:r>
              <a:rPr lang="en-US" sz="1100" dirty="0"/>
              <a:t>of work in the machine + </a:t>
            </a:r>
            <a:r>
              <a:rPr lang="en-US" sz="1100" b="1" dirty="0"/>
              <a:t>5 months </a:t>
            </a:r>
            <a:r>
              <a:rPr lang="en-US" sz="1100" dirty="0"/>
              <a:t>of hardware tests and cold check out </a:t>
            </a:r>
            <a:r>
              <a:rPr lang="en-US" sz="1100" dirty="0">
                <a:solidFill>
                  <a:srgbClr val="FF0000"/>
                </a:solidFill>
              </a:rPr>
              <a:t>= </a:t>
            </a:r>
            <a:r>
              <a:rPr lang="en-US" sz="1100" b="1" dirty="0">
                <a:solidFill>
                  <a:srgbClr val="FF0000"/>
                </a:solidFill>
              </a:rPr>
              <a:t>22 months</a:t>
            </a:r>
          </a:p>
          <a:p>
            <a:pPr marL="0" lvl="1" indent="-285750">
              <a:spcBef>
                <a:spcPts val="0"/>
              </a:spcBef>
              <a:buFont typeface="Arial" panose="020B0604020202020204" pitchFamily="34" charset="0"/>
              <a:buChar char="•"/>
            </a:pPr>
            <a:r>
              <a:rPr lang="en-US" sz="1100" dirty="0">
                <a:solidFill>
                  <a:srgbClr val="FF0000"/>
                </a:solidFill>
              </a:rPr>
              <a:t>+ </a:t>
            </a:r>
            <a:r>
              <a:rPr lang="en-US" sz="1100" b="1" dirty="0">
                <a:solidFill>
                  <a:srgbClr val="FF0000"/>
                </a:solidFill>
              </a:rPr>
              <a:t>2.5 months </a:t>
            </a:r>
            <a:r>
              <a:rPr lang="en-US" sz="1100" dirty="0"/>
              <a:t>of beam commissioning (LHCPROBE)</a:t>
            </a:r>
            <a:endParaRPr lang="en-US" sz="1100" b="1" dirty="0">
              <a:solidFill>
                <a:srgbClr val="FF0000"/>
              </a:solidFill>
            </a:endParaRPr>
          </a:p>
          <a:p>
            <a:pPr>
              <a:spcBef>
                <a:spcPts val="0"/>
              </a:spcBef>
            </a:pPr>
            <a:r>
              <a:rPr lang="en-US" sz="1600" b="1" dirty="0"/>
              <a:t>PS</a:t>
            </a:r>
            <a:r>
              <a:rPr lang="en-US" sz="1600" dirty="0"/>
              <a:t> :</a:t>
            </a:r>
          </a:p>
          <a:p>
            <a:pPr marL="0" lvl="1" indent="-285750">
              <a:spcBef>
                <a:spcPts val="0"/>
              </a:spcBef>
              <a:buFont typeface="Arial" panose="020B0604020202020204" pitchFamily="34" charset="0"/>
              <a:buChar char="•"/>
            </a:pPr>
            <a:r>
              <a:rPr lang="en-US" sz="1100" b="1" dirty="0"/>
              <a:t>1.5 months </a:t>
            </a:r>
            <a:r>
              <a:rPr lang="en-US" sz="1100" dirty="0"/>
              <a:t>of RP cooling + </a:t>
            </a:r>
            <a:r>
              <a:rPr lang="en-US" sz="1100" b="1" dirty="0"/>
              <a:t>11.5 months </a:t>
            </a:r>
            <a:r>
              <a:rPr lang="en-US" sz="1100" dirty="0"/>
              <a:t>of work in the machine (+ </a:t>
            </a:r>
            <a:r>
              <a:rPr lang="en-US" sz="1100" b="1" dirty="0"/>
              <a:t>3 months</a:t>
            </a:r>
            <a:r>
              <a:rPr lang="en-US" sz="1100" dirty="0"/>
              <a:t> of machine closed because of the Linac4 beam test in the LBE line) + </a:t>
            </a:r>
            <a:r>
              <a:rPr lang="en-US" sz="1100" b="1" dirty="0"/>
              <a:t>3 months</a:t>
            </a:r>
            <a:r>
              <a:rPr lang="en-US" sz="1100" dirty="0"/>
              <a:t> of extra-time + </a:t>
            </a:r>
            <a:r>
              <a:rPr lang="en-US" sz="1100" b="1" dirty="0"/>
              <a:t>3 months </a:t>
            </a:r>
            <a:r>
              <a:rPr lang="en-US" sz="1100" dirty="0"/>
              <a:t>of hardware tests (11 weeks) and cold check out (2 weeks) = </a:t>
            </a:r>
            <a:r>
              <a:rPr lang="en-US" sz="1100" b="1" dirty="0">
                <a:solidFill>
                  <a:srgbClr val="FF0000"/>
                </a:solidFill>
              </a:rPr>
              <a:t>22 months</a:t>
            </a:r>
          </a:p>
          <a:p>
            <a:pPr marL="0" lvl="1" indent="-285750">
              <a:spcBef>
                <a:spcPts val="0"/>
              </a:spcBef>
              <a:buFont typeface="Arial" panose="020B0604020202020204" pitchFamily="34" charset="0"/>
              <a:buChar char="•"/>
            </a:pPr>
            <a:r>
              <a:rPr lang="en-US" sz="1100" dirty="0">
                <a:solidFill>
                  <a:srgbClr val="FF0000"/>
                </a:solidFill>
              </a:rPr>
              <a:t>+ </a:t>
            </a:r>
            <a:r>
              <a:rPr lang="en-US" sz="1100" b="1" dirty="0">
                <a:solidFill>
                  <a:srgbClr val="FF0000"/>
                </a:solidFill>
              </a:rPr>
              <a:t>1.5 months</a:t>
            </a:r>
            <a:r>
              <a:rPr lang="en-US" sz="1100" dirty="0">
                <a:solidFill>
                  <a:srgbClr val="FF0000"/>
                </a:solidFill>
              </a:rPr>
              <a:t> </a:t>
            </a:r>
            <a:r>
              <a:rPr lang="en-US" sz="1100" dirty="0"/>
              <a:t>(6 weeks) of beam commissioning (LHCPROBE)</a:t>
            </a:r>
          </a:p>
          <a:p>
            <a:pPr marL="0" lvl="1" indent="0">
              <a:spcBef>
                <a:spcPts val="0"/>
              </a:spcBef>
              <a:buNone/>
            </a:pPr>
            <a:r>
              <a:rPr lang="en-US" sz="1600" b="1" dirty="0"/>
              <a:t>SPS</a:t>
            </a:r>
            <a:r>
              <a:rPr lang="en-US" sz="1600" dirty="0"/>
              <a:t> :</a:t>
            </a:r>
          </a:p>
          <a:p>
            <a:pPr marL="0" lvl="1" indent="-285750">
              <a:spcBef>
                <a:spcPts val="0"/>
              </a:spcBef>
              <a:buFont typeface="Arial" panose="020B0604020202020204" pitchFamily="34" charset="0"/>
              <a:buChar char="•"/>
            </a:pPr>
            <a:r>
              <a:rPr lang="en-US" sz="1100" b="1" dirty="0"/>
              <a:t>1.5 months </a:t>
            </a:r>
            <a:r>
              <a:rPr lang="en-US" sz="1100" dirty="0"/>
              <a:t>of RP cooling + </a:t>
            </a:r>
            <a:r>
              <a:rPr lang="en-US" sz="1100" b="1" dirty="0"/>
              <a:t>4 weeks</a:t>
            </a:r>
            <a:r>
              <a:rPr lang="en-US" sz="1100" dirty="0"/>
              <a:t> of magnets tests + </a:t>
            </a:r>
            <a:r>
              <a:rPr lang="en-US" sz="1100" b="1" dirty="0"/>
              <a:t>18 months </a:t>
            </a:r>
            <a:r>
              <a:rPr lang="en-US" sz="1100" dirty="0"/>
              <a:t>of work in the machine + </a:t>
            </a:r>
            <a:r>
              <a:rPr lang="en-US" sz="1100" b="1" dirty="0"/>
              <a:t>5 months </a:t>
            </a:r>
            <a:r>
              <a:rPr lang="en-US" sz="1100" dirty="0"/>
              <a:t>of hardware tests (2 months + 2 months of extra-time) and cold check out (4 weeks) = </a:t>
            </a:r>
            <a:r>
              <a:rPr lang="en-US" sz="1100" b="1" dirty="0">
                <a:solidFill>
                  <a:srgbClr val="FF0000"/>
                </a:solidFill>
              </a:rPr>
              <a:t>28.5 months</a:t>
            </a:r>
          </a:p>
          <a:p>
            <a:pPr marL="0" lvl="1" indent="-285750">
              <a:spcBef>
                <a:spcPts val="0"/>
              </a:spcBef>
              <a:buFont typeface="Arial" panose="020B0604020202020204" pitchFamily="34" charset="0"/>
              <a:buChar char="•"/>
            </a:pPr>
            <a:r>
              <a:rPr lang="en-US" sz="1100" dirty="0">
                <a:solidFill>
                  <a:srgbClr val="FF0000"/>
                </a:solidFill>
              </a:rPr>
              <a:t>+ </a:t>
            </a:r>
            <a:r>
              <a:rPr lang="en-US" sz="1100" b="1" dirty="0">
                <a:solidFill>
                  <a:srgbClr val="FF0000"/>
                </a:solidFill>
              </a:rPr>
              <a:t>1.5 months </a:t>
            </a:r>
            <a:r>
              <a:rPr lang="en-US" sz="1100" dirty="0"/>
              <a:t>(6 weeks) of beam commissioning (LHCPROBE)</a:t>
            </a:r>
            <a:endParaRPr lang="en-US" sz="1100" b="1" dirty="0"/>
          </a:p>
          <a:p>
            <a:pPr marL="0" lvl="1" indent="0">
              <a:spcBef>
                <a:spcPts val="0"/>
              </a:spcBef>
              <a:buNone/>
            </a:pPr>
            <a:r>
              <a:rPr lang="en-US" sz="1100" dirty="0">
                <a:solidFill>
                  <a:srgbClr val="FF0000"/>
                </a:solidFill>
              </a:rPr>
              <a:t>/!\ DSO tests for the SPS = +1 week</a:t>
            </a:r>
          </a:p>
        </p:txBody>
      </p:sp>
      <p:sp>
        <p:nvSpPr>
          <p:cNvPr id="2" name="Title 1"/>
          <p:cNvSpPr>
            <a:spLocks noGrp="1"/>
          </p:cNvSpPr>
          <p:nvPr>
            <p:ph type="title"/>
          </p:nvPr>
        </p:nvSpPr>
        <p:spPr/>
        <p:txBody>
          <a:bodyPr>
            <a:normAutofit fontScale="90000"/>
          </a:bodyPr>
          <a:lstStyle/>
          <a:p>
            <a:r>
              <a:rPr lang="en-US" dirty="0" smtClean="0"/>
              <a:t>LIU Project</a:t>
            </a:r>
            <a:br>
              <a:rPr lang="en-US" dirty="0" smtClean="0"/>
            </a:br>
            <a:r>
              <a:rPr lang="en-US" sz="2200" dirty="0">
                <a:solidFill>
                  <a:schemeClr val="bg1">
                    <a:lumMod val="65000"/>
                  </a:schemeClr>
                </a:solidFill>
              </a:rPr>
              <a:t>LS2 schedule</a:t>
            </a:r>
            <a:endParaRPr lang="en-GB" sz="2200" dirty="0">
              <a:solidFill>
                <a:schemeClr val="bg1">
                  <a:lumMod val="65000"/>
                </a:schemeClr>
              </a:solidFill>
            </a:endParaRPr>
          </a:p>
        </p:txBody>
      </p:sp>
      <p:grpSp>
        <p:nvGrpSpPr>
          <p:cNvPr id="5" name="Group 4"/>
          <p:cNvGrpSpPr/>
          <p:nvPr/>
        </p:nvGrpSpPr>
        <p:grpSpPr>
          <a:xfrm>
            <a:off x="7434171" y="3318692"/>
            <a:ext cx="1287163" cy="854061"/>
            <a:chOff x="7053170" y="3318691"/>
            <a:chExt cx="1287163" cy="854061"/>
          </a:xfrm>
        </p:grpSpPr>
        <p:cxnSp>
          <p:nvCxnSpPr>
            <p:cNvPr id="21" name="Straight Connector 20"/>
            <p:cNvCxnSpPr/>
            <p:nvPr/>
          </p:nvCxnSpPr>
          <p:spPr>
            <a:xfrm>
              <a:off x="7053170" y="3318691"/>
              <a:ext cx="0" cy="216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734517" y="3318691"/>
              <a:ext cx="0" cy="216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952407" y="3706272"/>
              <a:ext cx="0" cy="216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8284227" y="3706272"/>
              <a:ext cx="0" cy="2160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7053170" y="3534691"/>
              <a:ext cx="650879" cy="0"/>
            </a:xfrm>
            <a:prstGeom prst="straightConnector1">
              <a:avLst/>
            </a:prstGeom>
            <a:ln>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7952407" y="3946642"/>
              <a:ext cx="331820" cy="0"/>
            </a:xfrm>
            <a:prstGeom prst="straightConnector1">
              <a:avLst/>
            </a:prstGeom>
            <a:ln>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7160631" y="3569059"/>
              <a:ext cx="543418" cy="161583"/>
            </a:xfrm>
            <a:prstGeom prst="rect">
              <a:avLst/>
            </a:prstGeom>
            <a:noFill/>
          </p:spPr>
          <p:txBody>
            <a:bodyPr wrap="none" lIns="0" tIns="0" rIns="0" bIns="0" rtlCol="0">
              <a:spAutoFit/>
            </a:bodyPr>
            <a:lstStyle/>
            <a:p>
              <a:r>
                <a:rPr lang="en-US" sz="1050" dirty="0">
                  <a:solidFill>
                    <a:prstClr val="black"/>
                  </a:solidFill>
                </a:rPr>
                <a:t> 11 weeks</a:t>
              </a:r>
              <a:endParaRPr lang="en-GB" sz="1050" dirty="0">
                <a:solidFill>
                  <a:prstClr val="black"/>
                </a:solidFill>
              </a:endParaRPr>
            </a:p>
          </p:txBody>
        </p:sp>
        <p:sp>
          <p:nvSpPr>
            <p:cNvPr id="34" name="TextBox 33"/>
            <p:cNvSpPr txBox="1"/>
            <p:nvPr/>
          </p:nvSpPr>
          <p:spPr>
            <a:xfrm>
              <a:off x="7896301" y="4011169"/>
              <a:ext cx="444032" cy="161583"/>
            </a:xfrm>
            <a:prstGeom prst="rect">
              <a:avLst/>
            </a:prstGeom>
            <a:noFill/>
          </p:spPr>
          <p:txBody>
            <a:bodyPr wrap="none" lIns="0" tIns="0" rIns="0" bIns="0" rtlCol="0">
              <a:spAutoFit/>
            </a:bodyPr>
            <a:lstStyle/>
            <a:p>
              <a:r>
                <a:rPr lang="en-US" sz="1050" dirty="0">
                  <a:solidFill>
                    <a:prstClr val="black"/>
                  </a:solidFill>
                </a:rPr>
                <a:t>4 weeks</a:t>
              </a:r>
              <a:endParaRPr lang="en-GB" sz="1050" dirty="0">
                <a:solidFill>
                  <a:prstClr val="black"/>
                </a:solidFill>
              </a:endParaRPr>
            </a:p>
          </p:txBody>
        </p:sp>
      </p:grpSp>
    </p:spTree>
    <p:extLst>
      <p:ext uri="{BB962C8B-B14F-4D97-AF65-F5344CB8AC3E}">
        <p14:creationId xmlns:p14="http://schemas.microsoft.com/office/powerpoint/2010/main" val="3969748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3670" y="2398059"/>
            <a:ext cx="8701471" cy="2076822"/>
          </a:xfrm>
        </p:spPr>
        <p:txBody>
          <a:bodyPr>
            <a:normAutofit fontScale="90000"/>
          </a:bodyPr>
          <a:lstStyle/>
          <a:p>
            <a:r>
              <a:rPr lang="en-GB" sz="2000" dirty="0" smtClean="0"/>
              <a:t>Joint LIU – HL-LHC meeting</a:t>
            </a:r>
            <a:r>
              <a:rPr lang="en-GB" sz="2000" dirty="0"/>
              <a:t/>
            </a:r>
            <a:br>
              <a:rPr lang="en-GB" sz="2000" dirty="0"/>
            </a:br>
            <a:r>
              <a:rPr lang="en-GB" sz="2000" dirty="0"/>
              <a:t/>
            </a:r>
            <a:br>
              <a:rPr lang="en-GB" sz="2000" dirty="0"/>
            </a:br>
            <a:r>
              <a:rPr lang="en-US" dirty="0" smtClean="0"/>
              <a:t>Session 3 – Shutdown planning</a:t>
            </a:r>
            <a:br>
              <a:rPr lang="en-US" dirty="0" smtClean="0"/>
            </a:br>
            <a:r>
              <a:rPr lang="en-US" dirty="0" smtClean="0"/>
              <a:t>LIU Project</a:t>
            </a:r>
            <a:br>
              <a:rPr lang="en-US" dirty="0" smtClean="0"/>
            </a:br>
            <a:r>
              <a:rPr lang="en-US" dirty="0" smtClean="0"/>
              <a:t>Julie Coupard</a:t>
            </a:r>
            <a:br>
              <a:rPr lang="en-US" dirty="0" smtClean="0"/>
            </a:br>
            <a:r>
              <a:rPr lang="en-US" dirty="0" smtClean="0"/>
              <a:t/>
            </a:r>
            <a:br>
              <a:rPr lang="en-US" dirty="0" smtClean="0"/>
            </a:br>
            <a:r>
              <a:rPr lang="en-GB" sz="2000" dirty="0"/>
              <a:t/>
            </a:r>
            <a:br>
              <a:rPr lang="en-GB" sz="2000" dirty="0"/>
            </a:br>
            <a:endParaRPr lang="en-US" sz="2000" dirty="0"/>
          </a:p>
        </p:txBody>
      </p:sp>
      <p:sp>
        <p:nvSpPr>
          <p:cNvPr id="3" name="Subtitle 2"/>
          <p:cNvSpPr>
            <a:spLocks noGrp="1"/>
          </p:cNvSpPr>
          <p:nvPr>
            <p:ph type="subTitle" idx="1"/>
          </p:nvPr>
        </p:nvSpPr>
        <p:spPr/>
        <p:txBody>
          <a:bodyPr>
            <a:normAutofit/>
          </a:bodyPr>
          <a:lstStyle/>
          <a:p>
            <a:pPr algn="just"/>
            <a:r>
              <a:rPr lang="en-US" dirty="0" smtClean="0"/>
              <a:t>In collaboration with the </a:t>
            </a:r>
            <a:r>
              <a:rPr lang="en-US" smtClean="0"/>
              <a:t>Facility Coordinators </a:t>
            </a:r>
            <a:r>
              <a:rPr lang="en-US" dirty="0" smtClean="0"/>
              <a:t>of the PSB, PS&amp;TT2 and SPS machines: </a:t>
            </a:r>
            <a:r>
              <a:rPr lang="en-US" b="1" dirty="0" smtClean="0"/>
              <a:t>David Hay</a:t>
            </a:r>
            <a:r>
              <a:rPr lang="en-US" dirty="0" smtClean="0"/>
              <a:t>, </a:t>
            </a:r>
            <a:r>
              <a:rPr lang="en-US" b="1" dirty="0" smtClean="0"/>
              <a:t>Simon Mataguez</a:t>
            </a:r>
            <a:r>
              <a:rPr lang="en-US" dirty="0" smtClean="0"/>
              <a:t>, </a:t>
            </a:r>
            <a:r>
              <a:rPr lang="en-US" b="1" dirty="0" smtClean="0"/>
              <a:t>David Mcfarlane</a:t>
            </a:r>
            <a:endParaRPr lang="en-US" b="1" dirty="0"/>
          </a:p>
        </p:txBody>
      </p:sp>
      <p:sp>
        <p:nvSpPr>
          <p:cNvPr id="4" name="Content Placeholder 3"/>
          <p:cNvSpPr>
            <a:spLocks noGrp="1"/>
          </p:cNvSpPr>
          <p:nvPr>
            <p:ph sz="quarter" idx="18"/>
          </p:nvPr>
        </p:nvSpPr>
        <p:spPr/>
        <p:txBody>
          <a:bodyPr/>
          <a:lstStyle/>
          <a:p>
            <a:r>
              <a:rPr lang="en-US" dirty="0" smtClean="0"/>
              <a:t>Julie Coupard, </a:t>
            </a:r>
            <a:r>
              <a:rPr lang="en-GB" dirty="0" smtClean="0"/>
              <a:t>LIU – HL-LHC Meeting, 15</a:t>
            </a:r>
            <a:r>
              <a:rPr lang="en-GB" baseline="30000" dirty="0" smtClean="0"/>
              <a:t>th</a:t>
            </a:r>
            <a:r>
              <a:rPr lang="en-GB" dirty="0" smtClean="0"/>
              <a:t> October 2015</a:t>
            </a:r>
            <a:endParaRPr lang="en-US" dirty="0"/>
          </a:p>
        </p:txBody>
      </p:sp>
    </p:spTree>
    <p:extLst>
      <p:ext uri="{BB962C8B-B14F-4D97-AF65-F5344CB8AC3E}">
        <p14:creationId xmlns:p14="http://schemas.microsoft.com/office/powerpoint/2010/main" val="3599614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2061" y="297216"/>
            <a:ext cx="7965175" cy="747654"/>
          </a:xfrm>
        </p:spPr>
        <p:txBody>
          <a:bodyPr/>
          <a:lstStyle/>
          <a:p>
            <a:r>
              <a:rPr lang="en-US" dirty="0" smtClean="0"/>
              <a:t>Content</a:t>
            </a:r>
            <a:endParaRPr lang="en-US" dirty="0"/>
          </a:p>
        </p:txBody>
      </p:sp>
      <p:sp>
        <p:nvSpPr>
          <p:cNvPr id="3" name="Text Placeholder 2"/>
          <p:cNvSpPr>
            <a:spLocks noGrp="1"/>
          </p:cNvSpPr>
          <p:nvPr>
            <p:ph type="body" sz="quarter" idx="10"/>
          </p:nvPr>
        </p:nvSpPr>
        <p:spPr/>
        <p:txBody>
          <a:bodyPr>
            <a:normAutofit/>
          </a:bodyPr>
          <a:lstStyle/>
          <a:p>
            <a:pPr marL="342900" indent="-342900">
              <a:buFont typeface="Arial" panose="020B0604020202020204" pitchFamily="34" charset="0"/>
              <a:buChar char="•"/>
            </a:pPr>
            <a:r>
              <a:rPr lang="en-US" b="1" dirty="0" smtClean="0"/>
              <a:t>Master Schedule of the LIU Project</a:t>
            </a:r>
          </a:p>
          <a:p>
            <a:pPr marL="342900" indent="-342900" algn="l">
              <a:buFont typeface="Arial" panose="020B0604020202020204" pitchFamily="34" charset="0"/>
              <a:buChar char="•"/>
            </a:pPr>
            <a:r>
              <a:rPr lang="en-US" b="1" dirty="0" smtClean="0"/>
              <a:t>Activities </a:t>
            </a:r>
            <a:r>
              <a:rPr lang="en-US" b="1" dirty="0"/>
              <a:t>and Schedule</a:t>
            </a:r>
          </a:p>
          <a:p>
            <a:pPr marL="814500" lvl="1" indent="-342900">
              <a:buFont typeface="Arial" panose="020B0604020202020204" pitchFamily="34" charset="0"/>
              <a:buChar char="•"/>
            </a:pPr>
            <a:r>
              <a:rPr lang="en-US" b="1" dirty="0" smtClean="0"/>
              <a:t>Linac2-3-4 </a:t>
            </a:r>
            <a:r>
              <a:rPr lang="en-US" dirty="0"/>
              <a:t>+ transfer lines LT, LTB and BI</a:t>
            </a:r>
          </a:p>
          <a:p>
            <a:pPr marL="814500" lvl="1" indent="-342900">
              <a:buFont typeface="Arial" panose="020B0604020202020204" pitchFamily="34" charset="0"/>
              <a:buChar char="•"/>
            </a:pPr>
            <a:r>
              <a:rPr lang="en-US" b="1" dirty="0"/>
              <a:t>PSB machine </a:t>
            </a:r>
            <a:r>
              <a:rPr lang="en-US" dirty="0"/>
              <a:t>+ transfer lines BI and BTP and BTM</a:t>
            </a:r>
          </a:p>
          <a:p>
            <a:pPr marL="814500" lvl="1" indent="-342900">
              <a:buFont typeface="Arial" panose="020B0604020202020204" pitchFamily="34" charset="0"/>
              <a:buChar char="•"/>
            </a:pPr>
            <a:r>
              <a:rPr lang="en-US" b="1" dirty="0"/>
              <a:t>PS machine and TT2 </a:t>
            </a:r>
            <a:r>
              <a:rPr lang="en-US" dirty="0"/>
              <a:t>+ transfer line BTP</a:t>
            </a:r>
          </a:p>
          <a:p>
            <a:pPr marL="814500" lvl="1" indent="-342900">
              <a:buFont typeface="Arial" panose="020B0604020202020204" pitchFamily="34" charset="0"/>
              <a:buChar char="•"/>
            </a:pPr>
            <a:r>
              <a:rPr lang="en-US" b="1" dirty="0"/>
              <a:t>SPS machine </a:t>
            </a:r>
            <a:r>
              <a:rPr lang="en-US" dirty="0"/>
              <a:t>+ transfer lines </a:t>
            </a:r>
            <a:r>
              <a:rPr lang="en-US" dirty="0" smtClean="0"/>
              <a:t>TT10, Ti2 </a:t>
            </a:r>
            <a:r>
              <a:rPr lang="en-US" dirty="0"/>
              <a:t>and </a:t>
            </a:r>
            <a:r>
              <a:rPr lang="en-US" dirty="0" smtClean="0"/>
              <a:t>Ti8</a:t>
            </a:r>
          </a:p>
          <a:p>
            <a:pPr marL="342900" indent="-342900">
              <a:buFont typeface="Arial" panose="020B0604020202020204" pitchFamily="34" charset="0"/>
              <a:buChar char="•"/>
            </a:pPr>
            <a:r>
              <a:rPr lang="en-US" b="1" dirty="0" smtClean="0"/>
              <a:t>Status of preparation</a:t>
            </a:r>
            <a:endParaRPr lang="en-US" b="1" dirty="0"/>
          </a:p>
          <a:p>
            <a:pPr marL="342900" indent="-342900">
              <a:buFont typeface="Arial" panose="020B0604020202020204" pitchFamily="34" charset="0"/>
              <a:buChar char="•"/>
            </a:pPr>
            <a:r>
              <a:rPr lang="en-US" b="1" dirty="0" smtClean="0"/>
              <a:t>Conclusions</a:t>
            </a:r>
          </a:p>
          <a:p>
            <a:pPr marL="342900" indent="-342900">
              <a:buFont typeface="Arial" panose="020B0604020202020204" pitchFamily="34" charset="0"/>
              <a:buChar char="•"/>
            </a:pPr>
            <a:endParaRPr lang="en-US" b="1" dirty="0" smtClean="0"/>
          </a:p>
          <a:p>
            <a:pPr marL="342900" indent="-342900">
              <a:buFont typeface="Arial" panose="020B0604020202020204" pitchFamily="34" charset="0"/>
              <a:buChar char="•"/>
            </a:pPr>
            <a:endParaRPr lang="en-US" b="1" dirty="0"/>
          </a:p>
          <a:p>
            <a:pPr algn="l"/>
            <a:r>
              <a:rPr lang="en-US" sz="1400" b="1" dirty="0"/>
              <a:t>Reference: </a:t>
            </a:r>
            <a:r>
              <a:rPr lang="en-GB" sz="1400" dirty="0"/>
              <a:t>LS2 Days, Scope &amp; Objectives of the </a:t>
            </a:r>
            <a:r>
              <a:rPr lang="en-GB" sz="1400" dirty="0" smtClean="0"/>
              <a:t>LS2 </a:t>
            </a:r>
            <a:r>
              <a:rPr lang="en-GB" sz="1400" dirty="0"/>
              <a:t>- LIU Activities during </a:t>
            </a:r>
            <a:r>
              <a:rPr lang="en-GB" sz="1400" dirty="0" smtClean="0"/>
              <a:t>LS2 </a:t>
            </a:r>
            <a:r>
              <a:rPr lang="en-US" sz="1400" dirty="0" smtClean="0">
                <a:hlinkClick r:id="rId3"/>
              </a:rPr>
              <a:t>https</a:t>
            </a:r>
            <a:r>
              <a:rPr lang="en-US" sz="1400" dirty="0">
                <a:hlinkClick r:id="rId3"/>
              </a:rPr>
              <a:t>://indico.cern.ch/event/436424</a:t>
            </a:r>
            <a:r>
              <a:rPr lang="en-US" sz="1400" dirty="0" smtClean="0">
                <a:hlinkClick r:id="rId3"/>
              </a:rPr>
              <a:t>/</a:t>
            </a:r>
            <a:r>
              <a:rPr lang="en-US" sz="1400" dirty="0" smtClean="0"/>
              <a:t> </a:t>
            </a:r>
            <a:endParaRPr lang="en-US" sz="1400" dirty="0"/>
          </a:p>
        </p:txBody>
      </p:sp>
      <p:sp>
        <p:nvSpPr>
          <p:cNvPr id="4" name="Date Placeholder 3"/>
          <p:cNvSpPr>
            <a:spLocks noGrp="1"/>
          </p:cNvSpPr>
          <p:nvPr>
            <p:ph type="dt" sz="half" idx="11"/>
          </p:nvPr>
        </p:nvSpPr>
        <p:spPr/>
        <p:txBody>
          <a:bodyPr/>
          <a:lstStyle/>
          <a:p>
            <a:r>
              <a:rPr lang="en-US" smtClean="0"/>
              <a:t>15-Oct-2015</a:t>
            </a:r>
            <a:endParaRPr lang="en-GB"/>
          </a:p>
        </p:txBody>
      </p:sp>
      <p:sp>
        <p:nvSpPr>
          <p:cNvPr id="5" name="Footer Placeholder 4"/>
          <p:cNvSpPr>
            <a:spLocks noGrp="1"/>
          </p:cNvSpPr>
          <p:nvPr>
            <p:ph type="ftr" sz="quarter" idx="12"/>
          </p:nvPr>
        </p:nvSpPr>
        <p:spPr/>
        <p:txBody>
          <a:bodyPr/>
          <a:lstStyle/>
          <a:p>
            <a:r>
              <a:rPr lang="fr-FR" smtClean="0"/>
              <a:t>Joint LIU - HL-LHC meeting / Julie Coupard EN-MEF</a:t>
            </a:r>
            <a:endParaRPr lang="en-GB" dirty="0"/>
          </a:p>
        </p:txBody>
      </p:sp>
      <p:sp>
        <p:nvSpPr>
          <p:cNvPr id="6" name="Slide Number Placeholder 5"/>
          <p:cNvSpPr>
            <a:spLocks noGrp="1"/>
          </p:cNvSpPr>
          <p:nvPr>
            <p:ph type="sldNum" sz="quarter" idx="13"/>
          </p:nvPr>
        </p:nvSpPr>
        <p:spPr/>
        <p:txBody>
          <a:bodyPr/>
          <a:lstStyle/>
          <a:p>
            <a:fld id="{7064BDF3-7E79-4346-A7C0-0D746D37A62C}" type="slidenum">
              <a:rPr lang="en-GB" smtClean="0"/>
              <a:t>3</a:t>
            </a:fld>
            <a:endParaRPr lang="en-GB"/>
          </a:p>
        </p:txBody>
      </p:sp>
      <p:sp>
        <p:nvSpPr>
          <p:cNvPr id="7" name="Rectangle 6"/>
          <p:cNvSpPr/>
          <p:nvPr/>
        </p:nvSpPr>
        <p:spPr>
          <a:xfrm>
            <a:off x="220133" y="5633634"/>
            <a:ext cx="9493287" cy="3022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r>
              <a:rPr lang="en-GB" sz="1300" dirty="0">
                <a:solidFill>
                  <a:schemeClr val="tx1"/>
                </a:solidFill>
              </a:rPr>
              <a:t>To note: Detailed injectors beam commissioning timeline, with all beam types details, will be covered in another LIU dedicated meeting</a:t>
            </a:r>
          </a:p>
        </p:txBody>
      </p:sp>
    </p:spTree>
    <p:extLst>
      <p:ext uri="{BB962C8B-B14F-4D97-AF65-F5344CB8AC3E}">
        <p14:creationId xmlns:p14="http://schemas.microsoft.com/office/powerpoint/2010/main" val="284047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a:stCxn id="33" idx="2"/>
          </p:cNvCxnSpPr>
          <p:nvPr/>
        </p:nvCxnSpPr>
        <p:spPr>
          <a:xfrm>
            <a:off x="6850251" y="5015202"/>
            <a:ext cx="0" cy="905151"/>
          </a:xfrm>
          <a:prstGeom prst="straightConnector1">
            <a:avLst/>
          </a:prstGeom>
          <a:ln w="9525">
            <a:solidFill>
              <a:schemeClr val="bg2">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a:bodyPr>
          <a:lstStyle/>
          <a:p>
            <a:r>
              <a:rPr lang="en-GB" dirty="0"/>
              <a:t>Master schedule of the LIU Project</a:t>
            </a:r>
            <a:endParaRPr lang="en-US" dirty="0"/>
          </a:p>
        </p:txBody>
      </p:sp>
      <p:sp>
        <p:nvSpPr>
          <p:cNvPr id="3" name="Content Placeholder 2"/>
          <p:cNvSpPr>
            <a:spLocks noGrp="1"/>
          </p:cNvSpPr>
          <p:nvPr>
            <p:ph type="body" sz="quarter" idx="10"/>
          </p:nvPr>
        </p:nvSpPr>
        <p:spPr>
          <a:xfrm>
            <a:off x="220133" y="3347634"/>
            <a:ext cx="5320511" cy="2653118"/>
          </a:xfrm>
        </p:spPr>
        <p:txBody>
          <a:bodyPr>
            <a:noAutofit/>
          </a:bodyPr>
          <a:lstStyle/>
          <a:p>
            <a:pPr algn="just"/>
            <a:r>
              <a:rPr lang="en-GB" sz="1600" b="1" dirty="0"/>
              <a:t>3 periods are available for works before the Long Shutdown 2 (LS2):</a:t>
            </a:r>
          </a:p>
          <a:p>
            <a:pPr algn="just">
              <a:buFont typeface="Wingdings" panose="05000000000000000000" pitchFamily="2" charset="2"/>
              <a:buChar char="à"/>
            </a:pPr>
            <a:r>
              <a:rPr lang="en-GB" sz="1400" dirty="0"/>
              <a:t> Some activities will be anticipated </a:t>
            </a:r>
            <a:r>
              <a:rPr lang="en-GB" sz="1400" dirty="0" err="1"/>
              <a:t>wrt</a:t>
            </a:r>
            <a:r>
              <a:rPr lang="en-GB" sz="1400" dirty="0"/>
              <a:t> the availability of the equipment involved and machines operation</a:t>
            </a:r>
          </a:p>
          <a:p>
            <a:pPr algn="just">
              <a:buFont typeface="Wingdings" panose="05000000000000000000" pitchFamily="2" charset="2"/>
              <a:buChar char="à"/>
            </a:pPr>
            <a:r>
              <a:rPr lang="en-GB" sz="1400" dirty="0"/>
              <a:t> </a:t>
            </a:r>
            <a:r>
              <a:rPr lang="en-GB" sz="1400" dirty="0" err="1"/>
              <a:t>Decabling</a:t>
            </a:r>
            <a:r>
              <a:rPr lang="en-GB" sz="1400" dirty="0"/>
              <a:t> campaign will start for the obsolete systems (ref. </a:t>
            </a:r>
            <a:r>
              <a:rPr lang="en-GB" sz="1400" dirty="0" smtClean="0"/>
              <a:t>Sebastien’s </a:t>
            </a:r>
            <a:r>
              <a:rPr lang="en-GB" sz="1400" dirty="0"/>
              <a:t>talk)</a:t>
            </a:r>
          </a:p>
          <a:p>
            <a:pPr algn="just"/>
            <a:r>
              <a:rPr lang="en-US" sz="1600" b="1" dirty="0">
                <a:solidFill>
                  <a:srgbClr val="FF0000"/>
                </a:solidFill>
              </a:rPr>
              <a:t>*</a:t>
            </a:r>
            <a:r>
              <a:rPr lang="en-US" sz="1600" b="1" dirty="0"/>
              <a:t>: The connection of the Linac4 to the PS Booster is foreseen for the LS2 but all equipment need to be ready by the end of 2016 in case of an early full connection.</a:t>
            </a:r>
            <a:endParaRPr lang="en-GB" sz="1600" b="1" dirty="0"/>
          </a:p>
        </p:txBody>
      </p:sp>
      <p:sp>
        <p:nvSpPr>
          <p:cNvPr id="4" name="Footer Placeholder 3"/>
          <p:cNvSpPr>
            <a:spLocks noGrp="1"/>
          </p:cNvSpPr>
          <p:nvPr>
            <p:ph type="ftr" sz="quarter" idx="12"/>
          </p:nvPr>
        </p:nvSpPr>
        <p:spPr/>
        <p:txBody>
          <a:bodyPr/>
          <a:lstStyle/>
          <a:p>
            <a:r>
              <a:rPr lang="fr-FR" smtClean="0"/>
              <a:t>Joint LIU - HL-LHC meeting / Julie Coupard EN-MEF</a:t>
            </a:r>
            <a:endParaRPr lang="en-US" dirty="0"/>
          </a:p>
        </p:txBody>
      </p:sp>
      <p:sp>
        <p:nvSpPr>
          <p:cNvPr id="5" name="Slide Number Placeholder 4"/>
          <p:cNvSpPr>
            <a:spLocks noGrp="1"/>
          </p:cNvSpPr>
          <p:nvPr>
            <p:ph type="sldNum" sz="quarter" idx="13"/>
          </p:nvPr>
        </p:nvSpPr>
        <p:spPr/>
        <p:txBody>
          <a:bodyPr/>
          <a:lstStyle/>
          <a:p>
            <a:fld id="{8D6C380F-326D-3C40-9EE7-7FBAB0953422}" type="slidenum">
              <a:rPr lang="en-US" smtClean="0"/>
              <a:pPr/>
              <a:t>4</a:t>
            </a:fld>
            <a:endParaRPr lang="en-US"/>
          </a:p>
        </p:txBody>
      </p:sp>
      <p:grpSp>
        <p:nvGrpSpPr>
          <p:cNvPr id="26" name="Group 25"/>
          <p:cNvGrpSpPr/>
          <p:nvPr/>
        </p:nvGrpSpPr>
        <p:grpSpPr>
          <a:xfrm>
            <a:off x="381001" y="1385787"/>
            <a:ext cx="9418783" cy="1100667"/>
            <a:chOff x="0" y="1385786"/>
            <a:chExt cx="9418783" cy="1100667"/>
          </a:xfrm>
        </p:grpSpPr>
        <p:sp>
          <p:nvSpPr>
            <p:cNvPr id="7" name="Rectangle 6"/>
            <p:cNvSpPr/>
            <p:nvPr/>
          </p:nvSpPr>
          <p:spPr>
            <a:xfrm>
              <a:off x="7762599" y="1524833"/>
              <a:ext cx="144016" cy="144016"/>
            </a:xfrm>
            <a:prstGeom prst="rect">
              <a:avLst/>
            </a:prstGeom>
            <a:solidFill>
              <a:srgbClr val="FF0000"/>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en-GB" kern="0">
                <a:solidFill>
                  <a:prstClr val="white"/>
                </a:solidFill>
                <a:latin typeface="Calibri"/>
              </a:endParaRPr>
            </a:p>
          </p:txBody>
        </p:sp>
        <p:sp>
          <p:nvSpPr>
            <p:cNvPr id="8" name="Rectangle 7"/>
            <p:cNvSpPr/>
            <p:nvPr/>
          </p:nvSpPr>
          <p:spPr>
            <a:xfrm>
              <a:off x="7762599" y="1745499"/>
              <a:ext cx="144016" cy="144016"/>
            </a:xfrm>
            <a:prstGeom prst="rect">
              <a:avLst/>
            </a:prstGeom>
            <a:solidFill>
              <a:srgbClr val="FFFF00"/>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en-GB" kern="0">
                <a:solidFill>
                  <a:prstClr val="white"/>
                </a:solidFill>
                <a:latin typeface="Calibri"/>
              </a:endParaRPr>
            </a:p>
          </p:txBody>
        </p:sp>
        <p:sp>
          <p:nvSpPr>
            <p:cNvPr id="9" name="Rectangle 8"/>
            <p:cNvSpPr/>
            <p:nvPr/>
          </p:nvSpPr>
          <p:spPr>
            <a:xfrm>
              <a:off x="7762599" y="1966165"/>
              <a:ext cx="144016" cy="144016"/>
            </a:xfrm>
            <a:prstGeom prst="rect">
              <a:avLst/>
            </a:prstGeom>
            <a:solidFill>
              <a:srgbClr val="00B050"/>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en-GB" kern="0">
                <a:solidFill>
                  <a:prstClr val="white"/>
                </a:solidFill>
                <a:latin typeface="Calibri"/>
              </a:endParaRPr>
            </a:p>
          </p:txBody>
        </p:sp>
        <p:sp>
          <p:nvSpPr>
            <p:cNvPr id="10" name="Rectangle 9"/>
            <p:cNvSpPr/>
            <p:nvPr/>
          </p:nvSpPr>
          <p:spPr>
            <a:xfrm>
              <a:off x="7762599" y="2186831"/>
              <a:ext cx="144016" cy="144016"/>
            </a:xfrm>
            <a:prstGeom prst="rect">
              <a:avLst/>
            </a:prstGeom>
            <a:solidFill>
              <a:srgbClr val="00B0F0"/>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en-GB" kern="0">
                <a:solidFill>
                  <a:prstClr val="white"/>
                </a:solidFill>
                <a:latin typeface="Calibri"/>
              </a:endParaRPr>
            </a:p>
          </p:txBody>
        </p:sp>
        <p:sp>
          <p:nvSpPr>
            <p:cNvPr id="11" name="Rectangle 10"/>
            <p:cNvSpPr/>
            <p:nvPr/>
          </p:nvSpPr>
          <p:spPr>
            <a:xfrm>
              <a:off x="7854637" y="1524833"/>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a:defRPr/>
              </a:pPr>
              <a:r>
                <a:rPr lang="en-US" sz="1200" b="1" kern="0" dirty="0">
                  <a:solidFill>
                    <a:prstClr val="black"/>
                  </a:solidFill>
                  <a:latin typeface="Calibri"/>
                </a:rPr>
                <a:t>Long Shutdown</a:t>
              </a:r>
              <a:endParaRPr lang="en-GB" sz="1200" b="1" kern="0" dirty="0">
                <a:solidFill>
                  <a:prstClr val="black"/>
                </a:solidFill>
                <a:latin typeface="Calibri"/>
              </a:endParaRPr>
            </a:p>
          </p:txBody>
        </p:sp>
        <p:sp>
          <p:nvSpPr>
            <p:cNvPr id="12" name="Rectangle 11"/>
            <p:cNvSpPr/>
            <p:nvPr/>
          </p:nvSpPr>
          <p:spPr>
            <a:xfrm>
              <a:off x="7860019" y="1747267"/>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a:defRPr/>
              </a:pPr>
              <a:r>
                <a:rPr lang="en-US" sz="1200" b="1" kern="0" dirty="0">
                  <a:solidFill>
                    <a:prstClr val="black"/>
                  </a:solidFill>
                  <a:latin typeface="Calibri"/>
                </a:rPr>
                <a:t>Commissioning</a:t>
              </a:r>
              <a:endParaRPr lang="en-GB" sz="1200" b="1" kern="0" dirty="0">
                <a:solidFill>
                  <a:prstClr val="black"/>
                </a:solidFill>
                <a:latin typeface="Calibri"/>
              </a:endParaRPr>
            </a:p>
          </p:txBody>
        </p:sp>
        <p:sp>
          <p:nvSpPr>
            <p:cNvPr id="13" name="Rectangle 12"/>
            <p:cNvSpPr/>
            <p:nvPr/>
          </p:nvSpPr>
          <p:spPr>
            <a:xfrm>
              <a:off x="7865401" y="1969701"/>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a:defRPr/>
              </a:pPr>
              <a:r>
                <a:rPr lang="en-US" sz="1200" b="1" kern="0" dirty="0">
                  <a:solidFill>
                    <a:prstClr val="black"/>
                  </a:solidFill>
                  <a:latin typeface="Calibri"/>
                </a:rPr>
                <a:t>Operation</a:t>
              </a:r>
              <a:endParaRPr lang="en-GB" sz="1200" b="1" kern="0" dirty="0">
                <a:solidFill>
                  <a:prstClr val="black"/>
                </a:solidFill>
                <a:latin typeface="Calibri"/>
              </a:endParaRPr>
            </a:p>
          </p:txBody>
        </p:sp>
        <p:sp>
          <p:nvSpPr>
            <p:cNvPr id="14" name="Rectangle 13"/>
            <p:cNvSpPr/>
            <p:nvPr/>
          </p:nvSpPr>
          <p:spPr>
            <a:xfrm>
              <a:off x="7870783" y="2192135"/>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a:defRPr/>
              </a:pPr>
              <a:r>
                <a:rPr lang="en-US" sz="1200" b="1" kern="0" dirty="0">
                  <a:solidFill>
                    <a:prstClr val="black"/>
                  </a:solidFill>
                  <a:latin typeface="Calibri"/>
                </a:rPr>
                <a:t>Technical Stop</a:t>
              </a:r>
              <a:endParaRPr lang="en-GB" sz="1200" b="1" kern="0" dirty="0">
                <a:solidFill>
                  <a:prstClr val="black"/>
                </a:solidFill>
                <a:latin typeface="Calibri"/>
              </a:endParaRPr>
            </a:p>
          </p:txBody>
        </p:sp>
        <p:pic>
          <p:nvPicPr>
            <p:cNvPr id="15" name="Picture 14"/>
            <p:cNvPicPr>
              <a:picLocks noChangeAspect="1"/>
            </p:cNvPicPr>
            <p:nvPr/>
          </p:nvPicPr>
          <p:blipFill>
            <a:blip r:embed="rId2"/>
            <a:stretch>
              <a:fillRect/>
            </a:stretch>
          </p:blipFill>
          <p:spPr>
            <a:xfrm>
              <a:off x="0" y="1385786"/>
              <a:ext cx="7676444" cy="1100667"/>
            </a:xfrm>
            <a:prstGeom prst="rect">
              <a:avLst/>
            </a:prstGeom>
          </p:spPr>
        </p:pic>
      </p:grpSp>
      <p:grpSp>
        <p:nvGrpSpPr>
          <p:cNvPr id="27" name="Group 26"/>
          <p:cNvGrpSpPr/>
          <p:nvPr/>
        </p:nvGrpSpPr>
        <p:grpSpPr>
          <a:xfrm>
            <a:off x="1807634" y="2525753"/>
            <a:ext cx="833967" cy="478078"/>
            <a:chOff x="1426633" y="2525753"/>
            <a:chExt cx="833967" cy="478078"/>
          </a:xfrm>
        </p:grpSpPr>
        <p:sp>
          <p:nvSpPr>
            <p:cNvPr id="16" name="Rectangle 15"/>
            <p:cNvSpPr/>
            <p:nvPr/>
          </p:nvSpPr>
          <p:spPr>
            <a:xfrm>
              <a:off x="1426633" y="252575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srgbClr val="00B0F0"/>
                  </a:solidFill>
                  <a:latin typeface="Calibri"/>
                </a:rPr>
                <a:t>YETS 2015</a:t>
              </a:r>
              <a:endParaRPr lang="en-GB" sz="1200" b="1" kern="0" dirty="0">
                <a:solidFill>
                  <a:srgbClr val="00B0F0"/>
                </a:solidFill>
                <a:latin typeface="Calibri"/>
              </a:endParaRPr>
            </a:p>
          </p:txBody>
        </p:sp>
        <p:sp>
          <p:nvSpPr>
            <p:cNvPr id="20" name="Oval 19"/>
            <p:cNvSpPr/>
            <p:nvPr/>
          </p:nvSpPr>
          <p:spPr>
            <a:xfrm>
              <a:off x="1725083" y="2766765"/>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defRPr/>
              </a:pPr>
              <a:r>
                <a:rPr lang="en-US" b="1" kern="0" dirty="0">
                  <a:solidFill>
                    <a:prstClr val="white"/>
                  </a:solidFill>
                  <a:latin typeface="Calibri"/>
                </a:rPr>
                <a:t>1</a:t>
              </a:r>
              <a:endParaRPr lang="en-GB" b="1" kern="0" dirty="0">
                <a:solidFill>
                  <a:prstClr val="white"/>
                </a:solidFill>
                <a:latin typeface="Calibri"/>
              </a:endParaRPr>
            </a:p>
          </p:txBody>
        </p:sp>
      </p:grpSp>
      <p:grpSp>
        <p:nvGrpSpPr>
          <p:cNvPr id="32" name="Group 31"/>
          <p:cNvGrpSpPr/>
          <p:nvPr/>
        </p:nvGrpSpPr>
        <p:grpSpPr>
          <a:xfrm>
            <a:off x="2732853" y="2525753"/>
            <a:ext cx="1039516" cy="478078"/>
            <a:chOff x="2351853" y="2525753"/>
            <a:chExt cx="1039516" cy="478078"/>
          </a:xfrm>
        </p:grpSpPr>
        <p:sp>
          <p:nvSpPr>
            <p:cNvPr id="17" name="Rectangle 16"/>
            <p:cNvSpPr/>
            <p:nvPr/>
          </p:nvSpPr>
          <p:spPr>
            <a:xfrm>
              <a:off x="2351853" y="2525753"/>
              <a:ext cx="1039516"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srgbClr val="0070C0"/>
                  </a:solidFill>
                  <a:latin typeface="Calibri"/>
                </a:rPr>
                <a:t>EYETS 2016</a:t>
              </a:r>
            </a:p>
          </p:txBody>
        </p:sp>
        <p:sp>
          <p:nvSpPr>
            <p:cNvPr id="21" name="Oval 20"/>
            <p:cNvSpPr/>
            <p:nvPr/>
          </p:nvSpPr>
          <p:spPr>
            <a:xfrm>
              <a:off x="2753078" y="2766765"/>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defRPr/>
              </a:pPr>
              <a:r>
                <a:rPr lang="en-US" b="1" kern="0" dirty="0">
                  <a:solidFill>
                    <a:prstClr val="white"/>
                  </a:solidFill>
                  <a:latin typeface="Calibri"/>
                </a:rPr>
                <a:t>2</a:t>
              </a:r>
              <a:endParaRPr lang="en-GB" b="1" kern="0" dirty="0">
                <a:solidFill>
                  <a:prstClr val="white"/>
                </a:solidFill>
                <a:latin typeface="Calibri"/>
              </a:endParaRPr>
            </a:p>
          </p:txBody>
        </p:sp>
      </p:grpSp>
      <p:sp>
        <p:nvSpPr>
          <p:cNvPr id="31" name="Rectangle 30"/>
          <p:cNvSpPr/>
          <p:nvPr/>
        </p:nvSpPr>
        <p:spPr>
          <a:xfrm>
            <a:off x="2772337" y="2525750"/>
            <a:ext cx="108943"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srgbClr val="FF0000"/>
                </a:solidFill>
                <a:latin typeface="Calibri"/>
              </a:rPr>
              <a:t>*</a:t>
            </a:r>
            <a:endParaRPr lang="en-US" sz="1200" b="1" kern="0" dirty="0">
              <a:solidFill>
                <a:srgbClr val="0070C0"/>
              </a:solidFill>
              <a:latin typeface="Calibri"/>
            </a:endParaRPr>
          </a:p>
        </p:txBody>
      </p:sp>
      <p:grpSp>
        <p:nvGrpSpPr>
          <p:cNvPr id="29" name="Group 28"/>
          <p:cNvGrpSpPr/>
          <p:nvPr/>
        </p:nvGrpSpPr>
        <p:grpSpPr>
          <a:xfrm>
            <a:off x="3778747" y="2525752"/>
            <a:ext cx="917222" cy="473393"/>
            <a:chOff x="3397747" y="2525751"/>
            <a:chExt cx="917222" cy="473393"/>
          </a:xfrm>
        </p:grpSpPr>
        <p:sp>
          <p:nvSpPr>
            <p:cNvPr id="18" name="Rectangle 17"/>
            <p:cNvSpPr/>
            <p:nvPr/>
          </p:nvSpPr>
          <p:spPr>
            <a:xfrm>
              <a:off x="3397747" y="2525751"/>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srgbClr val="7030A0"/>
                  </a:solidFill>
                  <a:latin typeface="Calibri"/>
                </a:rPr>
                <a:t>YETS 2017</a:t>
              </a:r>
              <a:endParaRPr lang="en-GB" sz="1200" b="1" kern="0" dirty="0">
                <a:solidFill>
                  <a:srgbClr val="7030A0"/>
                </a:solidFill>
                <a:latin typeface="Calibri"/>
              </a:endParaRPr>
            </a:p>
          </p:txBody>
        </p:sp>
        <p:sp>
          <p:nvSpPr>
            <p:cNvPr id="22" name="Oval 21"/>
            <p:cNvSpPr/>
            <p:nvPr/>
          </p:nvSpPr>
          <p:spPr>
            <a:xfrm>
              <a:off x="3719689" y="2762078"/>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defRPr/>
              </a:pPr>
              <a:r>
                <a:rPr lang="en-US" b="1" kern="0" dirty="0">
                  <a:solidFill>
                    <a:prstClr val="white"/>
                  </a:solidFill>
                  <a:latin typeface="Calibri"/>
                </a:rPr>
                <a:t>3</a:t>
              </a:r>
              <a:endParaRPr lang="en-GB" b="1" kern="0" dirty="0">
                <a:solidFill>
                  <a:prstClr val="white"/>
                </a:solidFill>
                <a:latin typeface="Calibri"/>
              </a:endParaRPr>
            </a:p>
          </p:txBody>
        </p:sp>
      </p:grpSp>
      <p:grpSp>
        <p:nvGrpSpPr>
          <p:cNvPr id="30" name="Group 29"/>
          <p:cNvGrpSpPr/>
          <p:nvPr/>
        </p:nvGrpSpPr>
        <p:grpSpPr>
          <a:xfrm>
            <a:off x="5140442" y="2525751"/>
            <a:ext cx="917222" cy="478081"/>
            <a:chOff x="4759442" y="2525750"/>
            <a:chExt cx="917222" cy="478081"/>
          </a:xfrm>
        </p:grpSpPr>
        <p:sp>
          <p:nvSpPr>
            <p:cNvPr id="19" name="Rectangle 18"/>
            <p:cNvSpPr/>
            <p:nvPr/>
          </p:nvSpPr>
          <p:spPr>
            <a:xfrm>
              <a:off x="4759442" y="2525750"/>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srgbClr val="FF0000"/>
                  </a:solidFill>
                  <a:latin typeface="Calibri"/>
                </a:rPr>
                <a:t>LS2</a:t>
              </a:r>
              <a:endParaRPr lang="en-GB" sz="1200" b="1" kern="0" dirty="0">
                <a:solidFill>
                  <a:srgbClr val="FF0000"/>
                </a:solidFill>
                <a:latin typeface="Calibri"/>
              </a:endParaRPr>
            </a:p>
          </p:txBody>
        </p:sp>
        <p:sp>
          <p:nvSpPr>
            <p:cNvPr id="23" name="Oval 22"/>
            <p:cNvSpPr/>
            <p:nvPr/>
          </p:nvSpPr>
          <p:spPr>
            <a:xfrm>
              <a:off x="5099520" y="2766765"/>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defRPr/>
              </a:pPr>
              <a:r>
                <a:rPr lang="en-US" b="1" kern="0" dirty="0">
                  <a:solidFill>
                    <a:prstClr val="white"/>
                  </a:solidFill>
                  <a:latin typeface="Calibri"/>
                </a:rPr>
                <a:t>4</a:t>
              </a:r>
              <a:endParaRPr lang="en-GB" b="1" kern="0" dirty="0">
                <a:solidFill>
                  <a:prstClr val="white"/>
                </a:solidFill>
                <a:latin typeface="Calibri"/>
              </a:endParaRPr>
            </a:p>
          </p:txBody>
        </p:sp>
      </p:grpSp>
      <p:graphicFrame>
        <p:nvGraphicFramePr>
          <p:cNvPr id="24" name="Table 23"/>
          <p:cNvGraphicFramePr>
            <a:graphicFrameLocks noGrp="1"/>
          </p:cNvGraphicFramePr>
          <p:nvPr>
            <p:extLst>
              <p:ext uri="{D42A27DB-BD31-4B8C-83A1-F6EECF244321}">
                <p14:modId xmlns:p14="http://schemas.microsoft.com/office/powerpoint/2010/main" val="3819045752"/>
              </p:ext>
            </p:extLst>
          </p:nvPr>
        </p:nvGraphicFramePr>
        <p:xfrm>
          <a:off x="5599053" y="3560298"/>
          <a:ext cx="3748181" cy="1485900"/>
        </p:xfrm>
        <a:graphic>
          <a:graphicData uri="http://schemas.openxmlformats.org/drawingml/2006/table">
            <a:tbl>
              <a:tblPr bandRow="1"/>
              <a:tblGrid>
                <a:gridCol w="760730"/>
                <a:gridCol w="995817"/>
                <a:gridCol w="995817"/>
                <a:gridCol w="995817"/>
              </a:tblGrid>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Machines</a:t>
                      </a:r>
                      <a:endParaRPr lang="en-GB" sz="1100" b="1" dirty="0">
                        <a:solidFill>
                          <a:srgbClr val="000000"/>
                        </a:solidFill>
                      </a:endParaRPr>
                    </a:p>
                  </a:txBody>
                  <a:tcPr anchor="ctr">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gridSpan="3">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rgbClr val="000000"/>
                          </a:solidFill>
                        </a:rPr>
                        <a:t>Opening of the machine (weeks)</a:t>
                      </a:r>
                      <a:br>
                        <a:rPr lang="en-US" sz="1400" b="1" dirty="0" smtClean="0">
                          <a:solidFill>
                            <a:srgbClr val="000000"/>
                          </a:solidFill>
                        </a:rPr>
                      </a:br>
                      <a:r>
                        <a:rPr lang="en-US" sz="1100" b="1" dirty="0" smtClean="0">
                          <a:solidFill>
                            <a:srgbClr val="000000"/>
                          </a:solidFill>
                        </a:rPr>
                        <a:t>not including the </a:t>
                      </a:r>
                      <a:r>
                        <a:rPr lang="en-US" sz="1100" b="1" dirty="0" err="1" smtClean="0">
                          <a:solidFill>
                            <a:srgbClr val="000000"/>
                          </a:solidFill>
                        </a:rPr>
                        <a:t>xmas</a:t>
                      </a:r>
                      <a:r>
                        <a:rPr lang="en-US" sz="1100" b="1" dirty="0" smtClean="0">
                          <a:solidFill>
                            <a:srgbClr val="000000"/>
                          </a:solidFill>
                        </a:rPr>
                        <a:t> break of 2 weeks</a:t>
                      </a:r>
                      <a:endParaRPr lang="en-GB" sz="1100" b="1" dirty="0">
                        <a:solidFill>
                          <a:srgbClr val="000000"/>
                        </a:solidFill>
                      </a:endParaRPr>
                    </a:p>
                  </a:txBody>
                  <a:tcPr>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hMerge="1">
                  <a:txBody>
                    <a:bodyPr/>
                    <a:lstStyle/>
                    <a:p>
                      <a:pPr algn="ctr"/>
                      <a:endParaRPr lang="en-GB" sz="1100" dirty="0"/>
                    </a:p>
                  </a:txBody>
                  <a:tcPr/>
                </a:tc>
                <a:tc hMerge="1">
                  <a:txBody>
                    <a:bodyPr/>
                    <a:lstStyle/>
                    <a:p>
                      <a:pPr algn="ctr"/>
                      <a:endParaRPr lang="en-GB" sz="1100" dirty="0"/>
                    </a:p>
                  </a:txBody>
                  <a:tcPr/>
                </a:tc>
              </a:tr>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YETS 2015</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EYETS 2016</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YETS 2017</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r>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PSB</a:t>
                      </a:r>
                      <a:endParaRPr lang="en-GB" sz="105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chemeClr val="tx1"/>
                          </a:solidFill>
                        </a:rPr>
                        <a:t>10</a:t>
                      </a:r>
                      <a:endParaRPr lang="en-GB" sz="1050" dirty="0">
                        <a:solidFill>
                          <a:schemeClr val="tx1"/>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13</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r>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PS</a:t>
                      </a:r>
                      <a:endParaRPr lang="en-GB" sz="105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13</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r>
              <a:tr h="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SPS</a:t>
                      </a:r>
                      <a:endParaRPr lang="en-GB" sz="1050" b="1" dirty="0">
                        <a:solidFill>
                          <a:srgbClr val="000000"/>
                        </a:solidFill>
                      </a:endParaRP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11 (BA1) - 13</a:t>
                      </a: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7 (BA1) - 8</a:t>
                      </a:r>
                      <a:endParaRPr lang="en-GB" sz="1050" dirty="0">
                        <a:solidFill>
                          <a:srgbClr val="000000"/>
                        </a:solidFill>
                      </a:endParaRP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Text" lastClr="000000">
                        <a:tint val="20000"/>
                      </a:sysClr>
                    </a:solidFill>
                  </a:tcPr>
                </a:tc>
              </a:tr>
            </a:tbl>
          </a:graphicData>
        </a:graphic>
      </p:graphicFrame>
      <p:sp>
        <p:nvSpPr>
          <p:cNvPr id="25" name="Rectangle 24"/>
          <p:cNvSpPr/>
          <p:nvPr/>
        </p:nvSpPr>
        <p:spPr>
          <a:xfrm>
            <a:off x="5599053" y="5145073"/>
            <a:ext cx="3748180" cy="461665"/>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a:defRPr/>
            </a:pPr>
            <a:r>
              <a:rPr lang="en-US" sz="1200" b="1" kern="0" dirty="0">
                <a:solidFill>
                  <a:prstClr val="black"/>
                </a:solidFill>
                <a:latin typeface="Calibri"/>
                <a:hlinkClick r:id="rId3"/>
              </a:rPr>
              <a:t>EDMS 1470895</a:t>
            </a:r>
            <a:r>
              <a:rPr lang="en-GB" sz="1200" u="sng" kern="0" dirty="0">
                <a:solidFill>
                  <a:prstClr val="black"/>
                </a:solidFill>
                <a:latin typeface="Calibri"/>
              </a:rPr>
              <a:t>: </a:t>
            </a:r>
            <a:r>
              <a:rPr lang="en-US" sz="1200" u="sng" kern="0" dirty="0">
                <a:solidFill>
                  <a:prstClr val="black"/>
                </a:solidFill>
                <a:latin typeface="Calibri"/>
              </a:rPr>
              <a:t>Length of the YETS 2015-2016 / EYETS 2016-2017 / YETS 2017-2018</a:t>
            </a:r>
          </a:p>
        </p:txBody>
      </p:sp>
      <p:sp>
        <p:nvSpPr>
          <p:cNvPr id="6" name="Right Arrow 5"/>
          <p:cNvSpPr/>
          <p:nvPr/>
        </p:nvSpPr>
        <p:spPr>
          <a:xfrm>
            <a:off x="1199432" y="1048208"/>
            <a:ext cx="5125168" cy="362708"/>
          </a:xfrm>
          <a:prstGeom prst="rightArrow">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a:r>
              <a:rPr lang="en-US" sz="1200" b="1" kern="0" dirty="0">
                <a:solidFill>
                  <a:prstClr val="white"/>
                </a:solidFill>
                <a:latin typeface="Calibri"/>
              </a:rPr>
              <a:t>Activities independent from the operation </a:t>
            </a:r>
            <a:r>
              <a:rPr lang="en-US" sz="1200" kern="0" dirty="0">
                <a:solidFill>
                  <a:prstClr val="white"/>
                </a:solidFill>
                <a:latin typeface="Calibri"/>
              </a:rPr>
              <a:t>(i.e. surface, Linac4…)</a:t>
            </a:r>
            <a:endParaRPr lang="en-GB" sz="1200" kern="0" dirty="0">
              <a:solidFill>
                <a:prstClr val="white"/>
              </a:solidFill>
              <a:latin typeface="Calibri"/>
            </a:endParaRPr>
          </a:p>
        </p:txBody>
      </p:sp>
      <p:sp>
        <p:nvSpPr>
          <p:cNvPr id="28" name="Date Placeholder 27"/>
          <p:cNvSpPr>
            <a:spLocks noGrp="1"/>
          </p:cNvSpPr>
          <p:nvPr>
            <p:ph type="dt" sz="half" idx="11"/>
          </p:nvPr>
        </p:nvSpPr>
        <p:spPr/>
        <p:txBody>
          <a:bodyPr/>
          <a:lstStyle/>
          <a:p>
            <a:r>
              <a:rPr lang="en-US" smtClean="0"/>
              <a:t>15-Oct-2015</a:t>
            </a:r>
            <a:endParaRPr lang="en-GB"/>
          </a:p>
        </p:txBody>
      </p:sp>
      <p:sp>
        <p:nvSpPr>
          <p:cNvPr id="33" name="Rectangle 32"/>
          <p:cNvSpPr/>
          <p:nvPr/>
        </p:nvSpPr>
        <p:spPr>
          <a:xfrm>
            <a:off x="6726265" y="4308529"/>
            <a:ext cx="247972" cy="706673"/>
          </a:xfrm>
          <a:prstGeom prst="rect">
            <a:avLst/>
          </a:prstGeom>
          <a:no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p:cNvSpPr txBox="1"/>
          <p:nvPr/>
        </p:nvSpPr>
        <p:spPr>
          <a:xfrm>
            <a:off x="5648508" y="5920353"/>
            <a:ext cx="3684535" cy="276999"/>
          </a:xfrm>
          <a:prstGeom prst="rect">
            <a:avLst/>
          </a:prstGeom>
          <a:noFill/>
          <a:effectLst>
            <a:outerShdw blurRad="50800" dist="38100" dir="5400000" algn="t" rotWithShape="0">
              <a:prstClr val="black">
                <a:alpha val="40000"/>
              </a:prstClr>
            </a:outerShdw>
          </a:effectLst>
        </p:spPr>
        <p:txBody>
          <a:bodyPr wrap="none" rtlCol="0">
            <a:spAutoFit/>
          </a:bodyPr>
          <a:lstStyle/>
          <a:p>
            <a:r>
              <a:rPr lang="en-US" sz="1200" dirty="0" smtClean="0">
                <a:solidFill>
                  <a:schemeClr val="bg2">
                    <a:lumMod val="50000"/>
                  </a:schemeClr>
                </a:solidFill>
              </a:rPr>
              <a:t>Access constraints defined with the Facility Coordinators</a:t>
            </a:r>
            <a:endParaRPr lang="en-GB" sz="1200" dirty="0">
              <a:solidFill>
                <a:schemeClr val="bg2">
                  <a:lumMod val="50000"/>
                </a:schemeClr>
              </a:solidFill>
            </a:endParaRPr>
          </a:p>
        </p:txBody>
      </p:sp>
    </p:spTree>
    <p:extLst>
      <p:ext uri="{BB962C8B-B14F-4D97-AF65-F5344CB8AC3E}">
        <p14:creationId xmlns:p14="http://schemas.microsoft.com/office/powerpoint/2010/main" val="363554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Master schedule of the LIU Project</a:t>
            </a:r>
          </a:p>
        </p:txBody>
      </p:sp>
      <p:sp>
        <p:nvSpPr>
          <p:cNvPr id="5" name="Content Placeholder 4"/>
          <p:cNvSpPr>
            <a:spLocks noGrp="1"/>
          </p:cNvSpPr>
          <p:nvPr>
            <p:ph type="body" sz="quarter" idx="10"/>
          </p:nvPr>
        </p:nvSpPr>
        <p:spPr>
          <a:xfrm>
            <a:off x="220133" y="3541363"/>
            <a:ext cx="9493287" cy="2459389"/>
          </a:xfrm>
        </p:spPr>
        <p:txBody>
          <a:bodyPr>
            <a:normAutofit/>
          </a:bodyPr>
          <a:lstStyle/>
          <a:p>
            <a:pPr algn="just"/>
            <a:r>
              <a:rPr lang="en-US" sz="1800" b="1" dirty="0"/>
              <a:t>The machine schedules are defined individually and need to be combined in order to level the resources.</a:t>
            </a:r>
          </a:p>
          <a:p>
            <a:pPr algn="just"/>
            <a:endParaRPr lang="en-US" sz="1800" dirty="0"/>
          </a:p>
          <a:p>
            <a:pPr algn="just"/>
            <a:r>
              <a:rPr lang="en-US" sz="1800" b="1" dirty="0"/>
              <a:t>Start of LS2 for the injectors:</a:t>
            </a:r>
          </a:p>
          <a:p>
            <a:pPr marL="285750" indent="-285750" algn="just">
              <a:buFont typeface="Arial" panose="020B0604020202020204" pitchFamily="34" charset="0"/>
              <a:buChar char="•"/>
            </a:pPr>
            <a:r>
              <a:rPr lang="en-US" sz="1600" dirty="0">
                <a:solidFill>
                  <a:srgbClr val="000000"/>
                </a:solidFill>
              </a:rPr>
              <a:t>Surface activities for Linac2, Linac4 and PSB machines will start in </a:t>
            </a:r>
            <a:r>
              <a:rPr lang="en-US" sz="1600" b="1" dirty="0">
                <a:solidFill>
                  <a:srgbClr val="000000"/>
                </a:solidFill>
              </a:rPr>
              <a:t>November 2018</a:t>
            </a:r>
            <a:r>
              <a:rPr lang="en-US" sz="1600" dirty="0">
                <a:solidFill>
                  <a:srgbClr val="000000"/>
                </a:solidFill>
              </a:rPr>
              <a:t>, during tunnel RP cooling.</a:t>
            </a:r>
          </a:p>
          <a:p>
            <a:pPr marL="285750" indent="-285750" algn="just">
              <a:buFont typeface="Arial" panose="020B0604020202020204" pitchFamily="34" charset="0"/>
              <a:buChar char="•"/>
            </a:pPr>
            <a:r>
              <a:rPr lang="en-US" sz="1600" dirty="0">
                <a:solidFill>
                  <a:srgbClr val="7030A0"/>
                </a:solidFill>
              </a:rPr>
              <a:t>All other surface activities for PS and SPS will start at the end of the ion run, in </a:t>
            </a:r>
            <a:r>
              <a:rPr lang="en-US" sz="1600" b="1" dirty="0">
                <a:solidFill>
                  <a:srgbClr val="7030A0"/>
                </a:solidFill>
              </a:rPr>
              <a:t>December </a:t>
            </a:r>
            <a:r>
              <a:rPr lang="en-US" sz="1600" b="1" dirty="0" smtClean="0">
                <a:solidFill>
                  <a:srgbClr val="7030A0"/>
                </a:solidFill>
              </a:rPr>
              <a:t>2018</a:t>
            </a:r>
            <a:r>
              <a:rPr lang="en-US" sz="1600" dirty="0" smtClean="0">
                <a:solidFill>
                  <a:srgbClr val="7030A0"/>
                </a:solidFill>
              </a:rPr>
              <a:t>.</a:t>
            </a:r>
            <a:endParaRPr lang="en-US" sz="1600" dirty="0">
              <a:solidFill>
                <a:srgbClr val="7030A0"/>
              </a:solidFill>
            </a:endParaRPr>
          </a:p>
          <a:p>
            <a:pPr algn="just"/>
            <a:endParaRPr lang="en-GB" sz="1800" dirty="0"/>
          </a:p>
        </p:txBody>
      </p:sp>
      <p:sp>
        <p:nvSpPr>
          <p:cNvPr id="3" name="Footer Placeholder 2"/>
          <p:cNvSpPr>
            <a:spLocks noGrp="1"/>
          </p:cNvSpPr>
          <p:nvPr>
            <p:ph type="ftr" sz="quarter" idx="12"/>
          </p:nvPr>
        </p:nvSpPr>
        <p:spPr/>
        <p:txBody>
          <a:bodyPr/>
          <a:lstStyle/>
          <a:p>
            <a:r>
              <a:rPr lang="fr-FR" smtClean="0"/>
              <a:t>Joint LIU - HL-LHC meeting / Julie Coupard EN-MEF</a:t>
            </a:r>
            <a:endParaRPr lang="en-US" dirty="0"/>
          </a:p>
        </p:txBody>
      </p:sp>
      <p:sp>
        <p:nvSpPr>
          <p:cNvPr id="4" name="Slide Number Placeholder 3"/>
          <p:cNvSpPr>
            <a:spLocks noGrp="1"/>
          </p:cNvSpPr>
          <p:nvPr>
            <p:ph type="sldNum" sz="quarter" idx="13"/>
          </p:nvPr>
        </p:nvSpPr>
        <p:spPr/>
        <p:txBody>
          <a:bodyPr/>
          <a:lstStyle/>
          <a:p>
            <a:fld id="{8D6C380F-326D-3C40-9EE7-7FBAB0953422}" type="slidenum">
              <a:rPr lang="en-US" smtClean="0"/>
              <a:pPr/>
              <a:t>5</a:t>
            </a:fld>
            <a:endParaRPr lang="en-US"/>
          </a:p>
        </p:txBody>
      </p:sp>
      <p:pic>
        <p:nvPicPr>
          <p:cNvPr id="8" name="Picture 7" descr="Screen Clippi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1000" y="1403749"/>
            <a:ext cx="9144000" cy="2066009"/>
          </a:xfrm>
          <a:prstGeom prst="rect">
            <a:avLst/>
          </a:prstGeom>
        </p:spPr>
      </p:pic>
      <p:sp>
        <p:nvSpPr>
          <p:cNvPr id="9" name="Down Arrow 8"/>
          <p:cNvSpPr/>
          <p:nvPr/>
        </p:nvSpPr>
        <p:spPr>
          <a:xfrm>
            <a:off x="768459" y="1160467"/>
            <a:ext cx="131735" cy="243281"/>
          </a:xfrm>
          <a:prstGeom prst="downArrow">
            <a:avLst/>
          </a:prstGeom>
          <a:solidFill>
            <a:srgbClr val="000000"/>
          </a:solidFill>
          <a:ln>
            <a:noFill/>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0" name="Down Arrow 9"/>
          <p:cNvSpPr/>
          <p:nvPr/>
        </p:nvSpPr>
        <p:spPr>
          <a:xfrm>
            <a:off x="1026477" y="1160467"/>
            <a:ext cx="131735" cy="243281"/>
          </a:xfrm>
          <a:prstGeom prst="downArrow">
            <a:avLst/>
          </a:prstGeom>
          <a:solidFill>
            <a:srgbClr val="7030A0"/>
          </a:solidFill>
          <a:ln>
            <a:noFill/>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 name="TextBox 5"/>
          <p:cNvSpPr txBox="1"/>
          <p:nvPr/>
        </p:nvSpPr>
        <p:spPr>
          <a:xfrm>
            <a:off x="2155557" y="1720312"/>
            <a:ext cx="736099" cy="261610"/>
          </a:xfrm>
          <a:prstGeom prst="rect">
            <a:avLst/>
          </a:prstGeom>
          <a:noFill/>
        </p:spPr>
        <p:txBody>
          <a:bodyPr wrap="none" rtlCol="0">
            <a:spAutoFit/>
          </a:bodyPr>
          <a:lstStyle/>
          <a:p>
            <a:r>
              <a:rPr lang="en-US" sz="1100" b="1" dirty="0">
                <a:solidFill>
                  <a:schemeClr val="bg1"/>
                </a:solidFill>
              </a:rPr>
              <a:t>7 months</a:t>
            </a:r>
            <a:endParaRPr lang="en-GB" sz="1100" b="1" dirty="0">
              <a:solidFill>
                <a:schemeClr val="bg1"/>
              </a:solidFill>
            </a:endParaRPr>
          </a:p>
        </p:txBody>
      </p:sp>
      <p:sp>
        <p:nvSpPr>
          <p:cNvPr id="11" name="TextBox 10"/>
          <p:cNvSpPr txBox="1"/>
          <p:nvPr/>
        </p:nvSpPr>
        <p:spPr>
          <a:xfrm>
            <a:off x="3028428" y="1944491"/>
            <a:ext cx="918841" cy="261610"/>
          </a:xfrm>
          <a:prstGeom prst="rect">
            <a:avLst/>
          </a:prstGeom>
          <a:noFill/>
        </p:spPr>
        <p:txBody>
          <a:bodyPr wrap="none" rtlCol="0">
            <a:spAutoFit/>
          </a:bodyPr>
          <a:lstStyle/>
          <a:p>
            <a:r>
              <a:rPr lang="en-US" sz="1100" b="1" dirty="0">
                <a:solidFill>
                  <a:schemeClr val="bg1"/>
                </a:solidFill>
              </a:rPr>
              <a:t>15.5 months</a:t>
            </a:r>
            <a:endParaRPr lang="en-GB" sz="1100" b="1" dirty="0">
              <a:solidFill>
                <a:schemeClr val="bg1"/>
              </a:solidFill>
            </a:endParaRPr>
          </a:p>
        </p:txBody>
      </p:sp>
      <p:sp>
        <p:nvSpPr>
          <p:cNvPr id="12" name="TextBox 11"/>
          <p:cNvSpPr txBox="1"/>
          <p:nvPr/>
        </p:nvSpPr>
        <p:spPr>
          <a:xfrm>
            <a:off x="4144506" y="2175142"/>
            <a:ext cx="918841" cy="261610"/>
          </a:xfrm>
          <a:prstGeom prst="rect">
            <a:avLst/>
          </a:prstGeom>
          <a:noFill/>
        </p:spPr>
        <p:txBody>
          <a:bodyPr wrap="none" rtlCol="0">
            <a:spAutoFit/>
          </a:bodyPr>
          <a:lstStyle/>
          <a:p>
            <a:r>
              <a:rPr lang="en-US" sz="1100" b="1" dirty="0">
                <a:solidFill>
                  <a:schemeClr val="bg1"/>
                </a:solidFill>
              </a:rPr>
              <a:t>11.5 months</a:t>
            </a:r>
            <a:endParaRPr lang="en-GB" sz="1100" b="1" dirty="0">
              <a:solidFill>
                <a:schemeClr val="bg1"/>
              </a:solidFill>
            </a:endParaRPr>
          </a:p>
        </p:txBody>
      </p:sp>
      <p:sp>
        <p:nvSpPr>
          <p:cNvPr id="13" name="TextBox 12"/>
          <p:cNvSpPr txBox="1"/>
          <p:nvPr/>
        </p:nvSpPr>
        <p:spPr>
          <a:xfrm>
            <a:off x="3036378" y="2398906"/>
            <a:ext cx="808235" cy="261610"/>
          </a:xfrm>
          <a:prstGeom prst="rect">
            <a:avLst/>
          </a:prstGeom>
          <a:noFill/>
        </p:spPr>
        <p:txBody>
          <a:bodyPr wrap="none" rtlCol="0">
            <a:spAutoFit/>
          </a:bodyPr>
          <a:lstStyle/>
          <a:p>
            <a:r>
              <a:rPr lang="en-US" sz="1100" b="1" dirty="0">
                <a:solidFill>
                  <a:schemeClr val="bg1"/>
                </a:solidFill>
              </a:rPr>
              <a:t>18 months</a:t>
            </a:r>
            <a:endParaRPr lang="en-GB" sz="1100" b="1" dirty="0">
              <a:solidFill>
                <a:schemeClr val="bg1"/>
              </a:solidFill>
            </a:endParaRPr>
          </a:p>
        </p:txBody>
      </p:sp>
      <p:sp>
        <p:nvSpPr>
          <p:cNvPr id="14" name="TextBox 13"/>
          <p:cNvSpPr txBox="1"/>
          <p:nvPr/>
        </p:nvSpPr>
        <p:spPr>
          <a:xfrm>
            <a:off x="566591" y="1720312"/>
            <a:ext cx="316112" cy="261610"/>
          </a:xfrm>
          <a:prstGeom prst="rect">
            <a:avLst/>
          </a:prstGeom>
          <a:noFill/>
        </p:spPr>
        <p:txBody>
          <a:bodyPr wrap="none" rtlCol="0">
            <a:spAutoFit/>
          </a:bodyPr>
          <a:lstStyle/>
          <a:p>
            <a:pPr algn="r"/>
            <a:r>
              <a:rPr lang="en-US" sz="1100" b="1" dirty="0">
                <a:solidFill>
                  <a:srgbClr val="000000"/>
                </a:solidFill>
              </a:rPr>
              <a:t>L4</a:t>
            </a:r>
            <a:endParaRPr lang="en-GB" sz="1100" b="1" dirty="0">
              <a:solidFill>
                <a:srgbClr val="000000"/>
              </a:solidFill>
            </a:endParaRPr>
          </a:p>
        </p:txBody>
      </p:sp>
      <p:sp>
        <p:nvSpPr>
          <p:cNvPr id="15" name="TextBox 14"/>
          <p:cNvSpPr txBox="1"/>
          <p:nvPr/>
        </p:nvSpPr>
        <p:spPr>
          <a:xfrm>
            <a:off x="476823" y="1944491"/>
            <a:ext cx="405880" cy="261610"/>
          </a:xfrm>
          <a:prstGeom prst="rect">
            <a:avLst/>
          </a:prstGeom>
          <a:noFill/>
        </p:spPr>
        <p:txBody>
          <a:bodyPr wrap="none" rtlCol="0">
            <a:spAutoFit/>
          </a:bodyPr>
          <a:lstStyle/>
          <a:p>
            <a:pPr algn="r"/>
            <a:r>
              <a:rPr lang="en-US" sz="1100" b="1" dirty="0">
                <a:solidFill>
                  <a:srgbClr val="000000"/>
                </a:solidFill>
              </a:rPr>
              <a:t>PSB</a:t>
            </a:r>
            <a:endParaRPr lang="en-GB" sz="1100" b="1" dirty="0">
              <a:solidFill>
                <a:srgbClr val="000000"/>
              </a:solidFill>
            </a:endParaRPr>
          </a:p>
        </p:txBody>
      </p:sp>
      <p:sp>
        <p:nvSpPr>
          <p:cNvPr id="16" name="TextBox 15"/>
          <p:cNvSpPr txBox="1"/>
          <p:nvPr/>
        </p:nvSpPr>
        <p:spPr>
          <a:xfrm>
            <a:off x="555371" y="2175142"/>
            <a:ext cx="327333" cy="261610"/>
          </a:xfrm>
          <a:prstGeom prst="rect">
            <a:avLst/>
          </a:prstGeom>
          <a:noFill/>
        </p:spPr>
        <p:txBody>
          <a:bodyPr wrap="none" rtlCol="0">
            <a:spAutoFit/>
          </a:bodyPr>
          <a:lstStyle/>
          <a:p>
            <a:pPr algn="r"/>
            <a:r>
              <a:rPr lang="en-US" sz="1100" b="1" dirty="0">
                <a:solidFill>
                  <a:srgbClr val="000000"/>
                </a:solidFill>
              </a:rPr>
              <a:t>PS</a:t>
            </a:r>
            <a:endParaRPr lang="en-GB" sz="1100" b="1" dirty="0">
              <a:solidFill>
                <a:srgbClr val="000000"/>
              </a:solidFill>
            </a:endParaRPr>
          </a:p>
        </p:txBody>
      </p:sp>
      <p:sp>
        <p:nvSpPr>
          <p:cNvPr id="17" name="TextBox 16"/>
          <p:cNvSpPr txBox="1"/>
          <p:nvPr/>
        </p:nvSpPr>
        <p:spPr>
          <a:xfrm>
            <a:off x="488043" y="2398906"/>
            <a:ext cx="394660" cy="261610"/>
          </a:xfrm>
          <a:prstGeom prst="rect">
            <a:avLst/>
          </a:prstGeom>
          <a:noFill/>
        </p:spPr>
        <p:txBody>
          <a:bodyPr wrap="none" rtlCol="0">
            <a:spAutoFit/>
          </a:bodyPr>
          <a:lstStyle/>
          <a:p>
            <a:pPr algn="r"/>
            <a:r>
              <a:rPr lang="en-US" sz="1100" b="1" dirty="0">
                <a:solidFill>
                  <a:srgbClr val="000000"/>
                </a:solidFill>
              </a:rPr>
              <a:t>SPS</a:t>
            </a:r>
            <a:endParaRPr lang="en-GB" sz="1100" b="1" dirty="0">
              <a:solidFill>
                <a:srgbClr val="000000"/>
              </a:solidFill>
            </a:endParaRPr>
          </a:p>
        </p:txBody>
      </p:sp>
      <p:pic>
        <p:nvPicPr>
          <p:cNvPr id="22" name="Picture 21"/>
          <p:cNvPicPr>
            <a:picLocks noChangeAspect="1"/>
          </p:cNvPicPr>
          <p:nvPr/>
        </p:nvPicPr>
        <p:blipFill>
          <a:blip r:embed="rId4"/>
          <a:stretch>
            <a:fillRect/>
          </a:stretch>
        </p:blipFill>
        <p:spPr>
          <a:xfrm>
            <a:off x="3073076" y="2193781"/>
            <a:ext cx="886712" cy="229652"/>
          </a:xfrm>
          <a:prstGeom prst="rect">
            <a:avLst/>
          </a:prstGeom>
        </p:spPr>
      </p:pic>
      <p:sp>
        <p:nvSpPr>
          <p:cNvPr id="7" name="Date Placeholder 6"/>
          <p:cNvSpPr>
            <a:spLocks noGrp="1"/>
          </p:cNvSpPr>
          <p:nvPr>
            <p:ph type="dt" sz="half" idx="11"/>
          </p:nvPr>
        </p:nvSpPr>
        <p:spPr/>
        <p:txBody>
          <a:bodyPr/>
          <a:lstStyle/>
          <a:p>
            <a:r>
              <a:rPr lang="en-US" smtClean="0"/>
              <a:t>15-Oct-2015</a:t>
            </a:r>
            <a:endParaRPr lang="en-GB"/>
          </a:p>
        </p:txBody>
      </p:sp>
      <p:sp>
        <p:nvSpPr>
          <p:cNvPr id="18" name="Oval 17"/>
          <p:cNvSpPr/>
          <p:nvPr/>
        </p:nvSpPr>
        <p:spPr>
          <a:xfrm>
            <a:off x="8587353" y="2603715"/>
            <a:ext cx="967352" cy="5424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5791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500"/>
                            </p:stCondLst>
                            <p:childTnLst>
                              <p:par>
                                <p:cTn id="18" presetID="10" presetClass="entr" presetSubtype="0" fill="hold" grpId="0" nodeType="after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par>
                          <p:cTn id="21" fill="hold">
                            <p:stCondLst>
                              <p:cond delay="2500"/>
                            </p:stCondLst>
                            <p:childTnLst>
                              <p:par>
                                <p:cTn id="22" presetID="10" presetClass="entr" presetSubtype="0" fill="hold" grpId="0" nodeType="afterEffect">
                                  <p:stCondLst>
                                    <p:cond delay="50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2" end="2"/>
                                            </p:txEl>
                                          </p:spTgt>
                                        </p:tgtEl>
                                        <p:attrNameLst>
                                          <p:attrName>style.visibility</p:attrName>
                                        </p:attrNameLst>
                                      </p:cBhvr>
                                      <p:to>
                                        <p:strVal val="visible"/>
                                      </p:to>
                                    </p:set>
                                    <p:animEffect transition="in" filter="fade">
                                      <p:cBhvr>
                                        <p:cTn id="34" dur="500"/>
                                        <p:tgtEl>
                                          <p:spTgt spid="5">
                                            <p:txEl>
                                              <p:pRg st="2" end="2"/>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par>
                          <p:cTn id="39" fill="hold">
                            <p:stCondLst>
                              <p:cond delay="1000"/>
                            </p:stCondLst>
                            <p:childTnLst>
                              <p:par>
                                <p:cTn id="40" presetID="2" presetClass="entr" presetSubtype="1"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
                                            <p:txEl>
                                              <p:pRg st="4" end="4"/>
                                            </p:txEl>
                                          </p:spTgt>
                                        </p:tgtEl>
                                        <p:attrNameLst>
                                          <p:attrName>style.visibility</p:attrName>
                                        </p:attrNameLst>
                                      </p:cBhvr>
                                      <p:to>
                                        <p:strVal val="visible"/>
                                      </p:to>
                                    </p:set>
                                    <p:animEffect transition="in" filter="fade">
                                      <p:cBhvr>
                                        <p:cTn id="48" dur="500"/>
                                        <p:tgtEl>
                                          <p:spTgt spid="5">
                                            <p:txEl>
                                              <p:pRg st="4" end="4"/>
                                            </p:txEl>
                                          </p:spTgt>
                                        </p:tgtEl>
                                      </p:cBhvr>
                                    </p:animEffect>
                                  </p:childTnLst>
                                </p:cTn>
                              </p:par>
                            </p:childTnLst>
                          </p:cTn>
                        </p:par>
                        <p:par>
                          <p:cTn id="49" fill="hold">
                            <p:stCondLst>
                              <p:cond delay="500"/>
                            </p:stCondLst>
                            <p:childTnLst>
                              <p:par>
                                <p:cTn id="50" presetID="2" presetClass="entr" presetSubtype="1"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0"/>
      <p:bldP spid="11" grpId="0"/>
      <p:bldP spid="12" grpId="0"/>
      <p:bldP spid="13" grpId="0"/>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Linac2-3-4 </a:t>
            </a:r>
            <a:r>
              <a:rPr lang="en-GB" sz="2200" b="0" dirty="0">
                <a:solidFill>
                  <a:schemeClr val="tx1">
                    <a:lumMod val="50000"/>
                    <a:lumOff val="50000"/>
                  </a:schemeClr>
                </a:solidFill>
              </a:rPr>
              <a:t>+ transfer lines LT, LTB and BI</a:t>
            </a:r>
            <a:endParaRPr lang="en-GB" b="0" dirty="0"/>
          </a:p>
        </p:txBody>
      </p:sp>
      <p:sp>
        <p:nvSpPr>
          <p:cNvPr id="6" name="Text Placeholder 5"/>
          <p:cNvSpPr>
            <a:spLocks noGrp="1"/>
          </p:cNvSpPr>
          <p:nvPr>
            <p:ph type="body" sz="quarter" idx="10"/>
          </p:nvPr>
        </p:nvSpPr>
        <p:spPr>
          <a:xfrm>
            <a:off x="220133" y="1573078"/>
            <a:ext cx="3680049" cy="4427674"/>
          </a:xfrm>
        </p:spPr>
        <p:txBody>
          <a:bodyPr>
            <a:normAutofit/>
          </a:bodyPr>
          <a:lstStyle/>
          <a:p>
            <a:r>
              <a:rPr lang="en-US" sz="1600" b="1" dirty="0"/>
              <a:t>Linac4</a:t>
            </a:r>
          </a:p>
          <a:p>
            <a:pPr marL="285750" indent="-285750">
              <a:buFont typeface="Arial" panose="020B0604020202020204" pitchFamily="34" charset="0"/>
              <a:buChar char="•"/>
            </a:pPr>
            <a:r>
              <a:rPr lang="en-US" sz="1200" dirty="0"/>
              <a:t>Installation phase for 100 MeV is in parallel of the YETS </a:t>
            </a:r>
            <a:r>
              <a:rPr lang="en-US" sz="1200" dirty="0" smtClean="0"/>
              <a:t>2015-2016</a:t>
            </a:r>
          </a:p>
          <a:p>
            <a:pPr marL="285750" indent="-285750">
              <a:buFont typeface="Arial" panose="020B0604020202020204" pitchFamily="34" charset="0"/>
              <a:buChar char="•"/>
            </a:pPr>
            <a:r>
              <a:rPr lang="en-US" sz="1200" dirty="0" smtClean="0"/>
              <a:t>Installation phase 160 MeV during the 2016.</a:t>
            </a:r>
            <a:endParaRPr lang="en-GB" sz="1200" dirty="0"/>
          </a:p>
          <a:p>
            <a:endParaRPr lang="en-US" sz="1600" b="1" dirty="0" smtClean="0"/>
          </a:p>
          <a:p>
            <a:r>
              <a:rPr lang="en-US" sz="1600" b="1" dirty="0" smtClean="0"/>
              <a:t>Linac3 &amp; LEIR</a:t>
            </a:r>
          </a:p>
          <a:p>
            <a:pPr marL="285750" indent="-285750">
              <a:buFont typeface="Arial" panose="020B0604020202020204" pitchFamily="34" charset="0"/>
              <a:buChar char="•"/>
            </a:pPr>
            <a:r>
              <a:rPr lang="en-US" sz="1200" dirty="0" smtClean="0"/>
              <a:t>LIU-IONS upgrade will be done during the YETS 2015-2016 and EYETS 2016-2017</a:t>
            </a:r>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6</a:t>
            </a:fld>
            <a:endParaRPr lang="en-GB"/>
          </a:p>
        </p:txBody>
      </p:sp>
      <p:pic>
        <p:nvPicPr>
          <p:cNvPr id="12" name="Picture 11"/>
          <p:cNvPicPr>
            <a:picLocks noChangeAspect="1"/>
          </p:cNvPicPr>
          <p:nvPr/>
        </p:nvPicPr>
        <p:blipFill>
          <a:blip r:embed="rId2"/>
          <a:stretch>
            <a:fillRect/>
          </a:stretch>
        </p:blipFill>
        <p:spPr>
          <a:xfrm>
            <a:off x="3900182" y="1022292"/>
            <a:ext cx="5813238" cy="2827956"/>
          </a:xfrm>
          <a:prstGeom prst="rect">
            <a:avLst/>
          </a:prstGeom>
        </p:spPr>
      </p:pic>
      <p:pic>
        <p:nvPicPr>
          <p:cNvPr id="17" name="Picture 16"/>
          <p:cNvPicPr>
            <a:picLocks noChangeAspect="1"/>
          </p:cNvPicPr>
          <p:nvPr/>
        </p:nvPicPr>
        <p:blipFill>
          <a:blip r:embed="rId3"/>
          <a:stretch>
            <a:fillRect/>
          </a:stretch>
        </p:blipFill>
        <p:spPr>
          <a:xfrm>
            <a:off x="220133" y="3950584"/>
            <a:ext cx="3073909" cy="2305432"/>
          </a:xfrm>
          <a:prstGeom prst="rect">
            <a:avLst/>
          </a:prstGeom>
          <a:effectLst>
            <a:outerShdw blurRad="63500" sx="102000" sy="102000" algn="ctr" rotWithShape="0">
              <a:prstClr val="black">
                <a:alpha val="40000"/>
              </a:prstClr>
            </a:outerShdw>
          </a:effectLst>
        </p:spPr>
      </p:pic>
      <p:pic>
        <p:nvPicPr>
          <p:cNvPr id="18" name="Picture 17"/>
          <p:cNvPicPr>
            <a:picLocks noChangeAspect="1"/>
          </p:cNvPicPr>
          <p:nvPr/>
        </p:nvPicPr>
        <p:blipFill>
          <a:blip r:embed="rId4"/>
          <a:stretch>
            <a:fillRect/>
          </a:stretch>
        </p:blipFill>
        <p:spPr>
          <a:xfrm>
            <a:off x="3429822" y="3950584"/>
            <a:ext cx="3073909" cy="2305432"/>
          </a:xfrm>
          <a:prstGeom prst="rect">
            <a:avLst/>
          </a:prstGeom>
          <a:effectLst>
            <a:outerShdw blurRad="63500" sx="102000" sy="102000" algn="ctr" rotWithShape="0">
              <a:prstClr val="black">
                <a:alpha val="40000"/>
              </a:prstClr>
            </a:outerShdw>
          </a:effectLst>
        </p:spPr>
      </p:pic>
      <p:pic>
        <p:nvPicPr>
          <p:cNvPr id="22" name="Picture 21"/>
          <p:cNvPicPr>
            <a:picLocks noChangeAspect="1"/>
          </p:cNvPicPr>
          <p:nvPr/>
        </p:nvPicPr>
        <p:blipFill>
          <a:blip r:embed="rId5"/>
          <a:stretch>
            <a:fillRect/>
          </a:stretch>
        </p:blipFill>
        <p:spPr>
          <a:xfrm>
            <a:off x="6639510" y="3950584"/>
            <a:ext cx="3073909" cy="2305432"/>
          </a:xfrm>
          <a:prstGeom prst="rect">
            <a:avLst/>
          </a:prstGeom>
          <a:effectLst>
            <a:outerShdw blurRad="63500" sx="102000" sy="102000" algn="ctr" rotWithShape="0">
              <a:prstClr val="black">
                <a:alpha val="40000"/>
              </a:prstClr>
            </a:outerShdw>
          </a:effectLst>
        </p:spPr>
      </p:pic>
      <p:grpSp>
        <p:nvGrpSpPr>
          <p:cNvPr id="9" name="Group 8"/>
          <p:cNvGrpSpPr/>
          <p:nvPr/>
        </p:nvGrpSpPr>
        <p:grpSpPr>
          <a:xfrm>
            <a:off x="2060157" y="1425844"/>
            <a:ext cx="4108168" cy="1069383"/>
            <a:chOff x="2060157" y="1425844"/>
            <a:chExt cx="4108168" cy="1069383"/>
          </a:xfrm>
        </p:grpSpPr>
        <p:sp>
          <p:nvSpPr>
            <p:cNvPr id="23" name="Rectangle 22"/>
            <p:cNvSpPr/>
            <p:nvPr/>
          </p:nvSpPr>
          <p:spPr>
            <a:xfrm>
              <a:off x="5470902" y="1425844"/>
              <a:ext cx="697423" cy="1069383"/>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a:off x="2060157" y="2169761"/>
              <a:ext cx="341074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56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xEl>
                                              <p:pRg st="4" end="4"/>
                                            </p:txEl>
                                          </p:spTgt>
                                        </p:tgtEl>
                                        <p:attrNameLst>
                                          <p:attrName>style.visibility</p:attrName>
                                        </p:attrNameLst>
                                      </p:cBhvr>
                                      <p:to>
                                        <p:strVal val="visible"/>
                                      </p:to>
                                    </p:set>
                                    <p:animEffect transition="in" filter="fade">
                                      <p:cBhvr>
                                        <p:cTn id="26" dur="500"/>
                                        <p:tgtEl>
                                          <p:spTgt spid="6">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animEffect transition="in" filter="fade">
                                      <p:cBhvr>
                                        <p:cTn id="29" dur="500"/>
                                        <p:tgtEl>
                                          <p:spTgt spid="6">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0134" y="1255059"/>
            <a:ext cx="9144793" cy="2066723"/>
            <a:chOff x="220134" y="1255059"/>
            <a:chExt cx="9144793" cy="2066723"/>
          </a:xfrm>
        </p:grpSpPr>
        <p:pic>
          <p:nvPicPr>
            <p:cNvPr id="16" name="Picture 15"/>
            <p:cNvPicPr>
              <a:picLocks noChangeAspect="1"/>
            </p:cNvPicPr>
            <p:nvPr/>
          </p:nvPicPr>
          <p:blipFill>
            <a:blip r:embed="rId2">
              <a:duotone>
                <a:schemeClr val="bg2">
                  <a:shade val="45000"/>
                  <a:satMod val="135000"/>
                </a:schemeClr>
                <a:prstClr val="white"/>
              </a:duotone>
            </a:blip>
            <a:stretch>
              <a:fillRect/>
            </a:stretch>
          </p:blipFill>
          <p:spPr>
            <a:xfrm>
              <a:off x="220134" y="1255059"/>
              <a:ext cx="9144793" cy="2066723"/>
            </a:xfrm>
            <a:prstGeom prst="rect">
              <a:avLst/>
            </a:prstGeom>
          </p:spPr>
        </p:pic>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678" y="1595021"/>
              <a:ext cx="6571281" cy="232721"/>
            </a:xfrm>
            <a:prstGeom prst="rect">
              <a:avLst/>
            </a:prstGeom>
          </p:spPr>
        </p:pic>
        <p:sp>
          <p:nvSpPr>
            <p:cNvPr id="17" name="TextBox 16"/>
            <p:cNvSpPr txBox="1"/>
            <p:nvPr/>
          </p:nvSpPr>
          <p:spPr>
            <a:xfrm>
              <a:off x="1938581" y="1577662"/>
              <a:ext cx="736099" cy="261610"/>
            </a:xfrm>
            <a:prstGeom prst="rect">
              <a:avLst/>
            </a:prstGeom>
            <a:noFill/>
          </p:spPr>
          <p:txBody>
            <a:bodyPr wrap="none" rtlCol="0">
              <a:spAutoFit/>
            </a:bodyPr>
            <a:lstStyle/>
            <a:p>
              <a:r>
                <a:rPr lang="en-US" sz="1100" b="1" dirty="0">
                  <a:solidFill>
                    <a:schemeClr val="bg1"/>
                  </a:solidFill>
                </a:rPr>
                <a:t>7 months</a:t>
              </a:r>
              <a:endParaRPr lang="en-GB" sz="1100" b="1" dirty="0">
                <a:solidFill>
                  <a:schemeClr val="bg1"/>
                </a:solidFill>
              </a:endParaRPr>
            </a:p>
          </p:txBody>
        </p:sp>
      </p:grpSp>
      <p:pic>
        <p:nvPicPr>
          <p:cNvPr id="15" name="Picture 14"/>
          <p:cNvPicPr>
            <a:picLocks noChangeAspect="1"/>
          </p:cNvPicPr>
          <p:nvPr/>
        </p:nvPicPr>
        <p:blipFill>
          <a:blip r:embed="rId4"/>
          <a:stretch>
            <a:fillRect/>
          </a:stretch>
        </p:blipFill>
        <p:spPr>
          <a:xfrm>
            <a:off x="6141460" y="3321782"/>
            <a:ext cx="3571960" cy="2678970"/>
          </a:xfrm>
          <a:prstGeom prst="rect">
            <a:avLst/>
          </a:prstGeom>
          <a:effectLst>
            <a:outerShdw blurRad="63500" sx="102000" sy="102000" algn="ctr" rotWithShape="0">
              <a:prstClr val="black">
                <a:alpha val="40000"/>
              </a:prstClr>
            </a:outerShdw>
          </a:effectLst>
        </p:spPr>
      </p:pic>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prstClr val="black">
                    <a:lumMod val="50000"/>
                    <a:lumOff val="50000"/>
                  </a:prstClr>
                </a:solidFill>
              </a:rPr>
              <a:t>Linac2-3-4 </a:t>
            </a:r>
            <a:r>
              <a:rPr lang="en-GB" sz="2200" b="0" dirty="0">
                <a:solidFill>
                  <a:prstClr val="black">
                    <a:lumMod val="50000"/>
                    <a:lumOff val="50000"/>
                  </a:prstClr>
                </a:solidFill>
              </a:rPr>
              <a:t>+ transfer lines LT, LTB and BI</a:t>
            </a:r>
            <a:endParaRPr lang="en-GB" b="0" dirty="0"/>
          </a:p>
        </p:txBody>
      </p:sp>
      <p:sp>
        <p:nvSpPr>
          <p:cNvPr id="6" name="Text Placeholder 5"/>
          <p:cNvSpPr>
            <a:spLocks noGrp="1"/>
          </p:cNvSpPr>
          <p:nvPr>
            <p:ph type="body" sz="quarter" idx="10"/>
          </p:nvPr>
        </p:nvSpPr>
        <p:spPr>
          <a:xfrm>
            <a:off x="220133" y="3321781"/>
            <a:ext cx="5830711" cy="3034571"/>
          </a:xfrm>
        </p:spPr>
        <p:txBody>
          <a:bodyPr>
            <a:normAutofit lnSpcReduction="10000"/>
          </a:bodyPr>
          <a:lstStyle/>
          <a:p>
            <a:pPr marL="342900" indent="-342900">
              <a:buFont typeface="Arial" panose="020B0604020202020204" pitchFamily="34" charset="0"/>
              <a:buChar char="•"/>
            </a:pPr>
            <a:r>
              <a:rPr lang="en-US" sz="1600" dirty="0" smtClean="0"/>
              <a:t>During the connection of the Linac4 to the PSB, many works will be carried out in the interface with Linac2 and the PS switch yard.</a:t>
            </a:r>
          </a:p>
          <a:p>
            <a:pPr marL="342900" indent="-342900">
              <a:buFont typeface="Arial" panose="020B0604020202020204" pitchFamily="34" charset="0"/>
              <a:buChar char="•"/>
            </a:pPr>
            <a:endParaRPr lang="en-US" sz="1600" dirty="0" smtClean="0"/>
          </a:p>
          <a:p>
            <a:pPr marL="342900" indent="-342900">
              <a:buFont typeface="Arial" panose="020B0604020202020204" pitchFamily="34" charset="0"/>
              <a:buChar char="•"/>
            </a:pPr>
            <a:r>
              <a:rPr lang="en-US" sz="1600" dirty="0" smtClean="0"/>
              <a:t>It is important to define if:</a:t>
            </a:r>
          </a:p>
          <a:p>
            <a:pPr marL="814500" lvl="1" indent="-342900">
              <a:buFont typeface="Arial" panose="020B0604020202020204" pitchFamily="34" charset="0"/>
              <a:buChar char="•"/>
            </a:pPr>
            <a:r>
              <a:rPr lang="en-US" sz="1600" dirty="0" smtClean="0"/>
              <a:t>The services of Linac2 can be considered as obsolete and dismantled, especially in the room of building 363 in order to define the new layout of racks for the power converters.</a:t>
            </a:r>
          </a:p>
          <a:p>
            <a:pPr marL="814500" lvl="1" indent="-342900">
              <a:buFont typeface="Arial" panose="020B0604020202020204" pitchFamily="34" charset="0"/>
              <a:buChar char="•"/>
            </a:pPr>
            <a:r>
              <a:rPr lang="en-US" sz="1600" dirty="0" smtClean="0"/>
              <a:t>The Linac2 area should remain accessible during the Run 3 after the LS2.</a:t>
            </a:r>
            <a:endParaRPr lang="en-GB" sz="1600" dirty="0"/>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7</a:t>
            </a:fld>
            <a:endParaRPr lang="en-GB"/>
          </a:p>
        </p:txBody>
      </p:sp>
      <p:pic>
        <p:nvPicPr>
          <p:cNvPr id="14" name="Picture 13"/>
          <p:cNvPicPr>
            <a:picLocks noChangeAspect="1"/>
          </p:cNvPicPr>
          <p:nvPr/>
        </p:nvPicPr>
        <p:blipFill>
          <a:blip r:embed="rId4">
            <a:duotone>
              <a:schemeClr val="bg2">
                <a:shade val="45000"/>
                <a:satMod val="135000"/>
              </a:schemeClr>
              <a:prstClr val="white"/>
            </a:duotone>
          </a:blip>
          <a:stretch>
            <a:fillRect/>
          </a:stretch>
        </p:blipFill>
        <p:spPr>
          <a:xfrm>
            <a:off x="6141461" y="3321781"/>
            <a:ext cx="3571960" cy="267897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4811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3333102" y="1255061"/>
            <a:ext cx="6380319" cy="4745692"/>
          </a:xfrm>
          <a:prstGeom prst="rect">
            <a:avLst/>
          </a:prstGeom>
          <a:effectLst>
            <a:outerShdw blurRad="63500" sx="102000" sy="102000" algn="ctr" rotWithShape="0">
              <a:prstClr val="black">
                <a:alpha val="40000"/>
              </a:prstClr>
            </a:outerShdw>
          </a:effectLst>
        </p:spPr>
      </p:pic>
      <p:sp>
        <p:nvSpPr>
          <p:cNvPr id="7" name="Rectangle 6"/>
          <p:cNvSpPr/>
          <p:nvPr/>
        </p:nvSpPr>
        <p:spPr>
          <a:xfrm>
            <a:off x="220133" y="3254644"/>
            <a:ext cx="2963335" cy="186146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PSB machine </a:t>
            </a:r>
            <a:r>
              <a:rPr lang="en-GB" sz="2200" b="0" dirty="0">
                <a:solidFill>
                  <a:schemeClr val="tx1">
                    <a:lumMod val="50000"/>
                    <a:lumOff val="50000"/>
                  </a:schemeClr>
                </a:solidFill>
              </a:rPr>
              <a:t>+ transfer lines BI and BTP and BTM</a:t>
            </a:r>
            <a:endParaRPr lang="en-GB" b="0" dirty="0"/>
          </a:p>
        </p:txBody>
      </p:sp>
      <p:sp>
        <p:nvSpPr>
          <p:cNvPr id="6" name="Text Placeholder 5"/>
          <p:cNvSpPr>
            <a:spLocks noGrp="1"/>
          </p:cNvSpPr>
          <p:nvPr>
            <p:ph type="body" sz="quarter" idx="10"/>
          </p:nvPr>
        </p:nvSpPr>
        <p:spPr>
          <a:xfrm>
            <a:off x="220134" y="1255061"/>
            <a:ext cx="2963334" cy="4745691"/>
          </a:xfrm>
        </p:spPr>
        <p:txBody>
          <a:bodyPr>
            <a:normAutofit/>
          </a:bodyPr>
          <a:lstStyle/>
          <a:p>
            <a:r>
              <a:rPr lang="en-US" sz="1300" b="1" dirty="0" smtClean="0"/>
              <a:t>Connection of the Linac4</a:t>
            </a:r>
          </a:p>
          <a:p>
            <a:r>
              <a:rPr lang="en-US" sz="1100" b="1" dirty="0" smtClean="0">
                <a:solidFill>
                  <a:srgbClr val="FF0000"/>
                </a:solidFill>
              </a:rPr>
              <a:t>LS2 (*)</a:t>
            </a:r>
            <a:endParaRPr lang="en-GB" sz="1100" b="1" dirty="0" smtClean="0">
              <a:solidFill>
                <a:srgbClr val="FF0000"/>
              </a:solidFill>
            </a:endParaRPr>
          </a:p>
          <a:p>
            <a:pPr marL="342900" indent="-342900">
              <a:buFont typeface="Arial" panose="020B0604020202020204" pitchFamily="34" charset="0"/>
              <a:buChar char="•"/>
            </a:pPr>
            <a:r>
              <a:rPr lang="en-GB" sz="1100" dirty="0" smtClean="0">
                <a:solidFill>
                  <a:srgbClr val="FF0000"/>
                </a:solidFill>
              </a:rPr>
              <a:t>The </a:t>
            </a:r>
            <a:r>
              <a:rPr lang="en-GB" sz="1100" dirty="0">
                <a:solidFill>
                  <a:srgbClr val="FF0000"/>
                </a:solidFill>
              </a:rPr>
              <a:t>connection of the Linac4 to the PS Booster is foreseen for the LS2 but all equipment need to be ready by the end of 2016 in case of an early full connection</a:t>
            </a:r>
            <a:r>
              <a:rPr lang="en-GB" sz="1100" dirty="0" smtClean="0">
                <a:solidFill>
                  <a:srgbClr val="FF0000"/>
                </a:solidFill>
              </a:rPr>
              <a:t>.</a:t>
            </a:r>
          </a:p>
          <a:p>
            <a:endParaRPr lang="en-US" sz="1200" dirty="0" smtClean="0"/>
          </a:p>
          <a:p>
            <a:r>
              <a:rPr lang="en-US" sz="1300" b="1" dirty="0" err="1" smtClean="0"/>
              <a:t>Decabling</a:t>
            </a:r>
            <a:r>
              <a:rPr lang="en-US" sz="1300" b="1" dirty="0" smtClean="0"/>
              <a:t>/Cabling campaigns</a:t>
            </a:r>
          </a:p>
          <a:p>
            <a:endParaRPr lang="en-US" sz="1300" b="1" dirty="0"/>
          </a:p>
          <a:p>
            <a:r>
              <a:rPr lang="en-US" sz="1300" b="1" dirty="0"/>
              <a:t>Consolidation</a:t>
            </a:r>
          </a:p>
          <a:p>
            <a:r>
              <a:rPr lang="en-US" sz="1100" dirty="0">
                <a:solidFill>
                  <a:srgbClr val="FF0000"/>
                </a:solidFill>
              </a:rPr>
              <a:t>LS2</a:t>
            </a:r>
          </a:p>
          <a:p>
            <a:pPr marL="342900" indent="-342900">
              <a:buFont typeface="Arial" panose="020B0604020202020204" pitchFamily="34" charset="0"/>
              <a:buChar char="•"/>
            </a:pPr>
            <a:r>
              <a:rPr lang="en-US" sz="1100" dirty="0">
                <a:solidFill>
                  <a:srgbClr val="FF0000"/>
                </a:solidFill>
              </a:rPr>
              <a:t>PS Access system evolutions</a:t>
            </a:r>
          </a:p>
          <a:p>
            <a:endParaRPr lang="en-US" sz="900" dirty="0"/>
          </a:p>
          <a:p>
            <a:pPr lvl="0"/>
            <a:r>
              <a:rPr lang="en-US" sz="1300" b="1" dirty="0" smtClean="0">
                <a:solidFill>
                  <a:prstClr val="black"/>
                </a:solidFill>
              </a:rPr>
              <a:t>Additional consolidation </a:t>
            </a:r>
            <a:r>
              <a:rPr lang="en-US" sz="1300" b="1" dirty="0">
                <a:solidFill>
                  <a:prstClr val="black"/>
                </a:solidFill>
              </a:rPr>
              <a:t>works </a:t>
            </a:r>
            <a:r>
              <a:rPr lang="en-US" sz="1300" b="1" dirty="0" smtClean="0">
                <a:solidFill>
                  <a:prstClr val="black"/>
                </a:solidFill>
              </a:rPr>
              <a:t>(?)</a:t>
            </a:r>
          </a:p>
          <a:p>
            <a:pPr marL="285750" lvl="0" indent="-285750">
              <a:buFont typeface="Arial" panose="020B0604020202020204" pitchFamily="34" charset="0"/>
              <a:buChar char="•"/>
            </a:pPr>
            <a:r>
              <a:rPr lang="en-US" sz="1300" dirty="0" smtClean="0">
                <a:solidFill>
                  <a:prstClr val="black"/>
                </a:solidFill>
              </a:rPr>
              <a:t>Cooling and Ventilation (risk of asbestos) (?)</a:t>
            </a:r>
          </a:p>
          <a:p>
            <a:pPr marL="285750" lvl="0" indent="-285750">
              <a:buFont typeface="Arial" panose="020B0604020202020204" pitchFamily="34" charset="0"/>
              <a:buChar char="•"/>
            </a:pPr>
            <a:r>
              <a:rPr lang="en-US" sz="1300" dirty="0" smtClean="0">
                <a:solidFill>
                  <a:prstClr val="black"/>
                </a:solidFill>
              </a:rPr>
              <a:t>…</a:t>
            </a:r>
            <a:endParaRPr lang="en-US" sz="1300" dirty="0">
              <a:solidFill>
                <a:prstClr val="black"/>
              </a:solidFill>
            </a:endParaRPr>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8</a:t>
            </a:fld>
            <a:endParaRPr lang="en-GB"/>
          </a:p>
        </p:txBody>
      </p:sp>
      <p:pic>
        <p:nvPicPr>
          <p:cNvPr id="8" name="Picture 7"/>
          <p:cNvPicPr>
            <a:picLocks noChangeAspect="1"/>
          </p:cNvPicPr>
          <p:nvPr/>
        </p:nvPicPr>
        <p:blipFill>
          <a:blip r:embed="rId2">
            <a:duotone>
              <a:schemeClr val="bg2">
                <a:shade val="45000"/>
                <a:satMod val="135000"/>
              </a:schemeClr>
              <a:prstClr val="white"/>
            </a:duotone>
          </a:blip>
          <a:stretch>
            <a:fillRect/>
          </a:stretch>
        </p:blipFill>
        <p:spPr>
          <a:xfrm>
            <a:off x="3333101" y="1255061"/>
            <a:ext cx="6380319" cy="474569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61973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animEffect transition="in" filter="fade">
                                      <p:cBhvr>
                                        <p:cTn id="11" dur="500"/>
                                        <p:tgtEl>
                                          <p:spTgt spid="6">
                                            <p:txEl>
                                              <p:pRg st="6" end="6"/>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
                                            <p:txEl>
                                              <p:pRg st="7" end="7"/>
                                            </p:txEl>
                                          </p:spTgt>
                                        </p:tgtEl>
                                        <p:attrNameLst>
                                          <p:attrName>style.visibility</p:attrName>
                                        </p:attrNameLst>
                                      </p:cBhvr>
                                      <p:to>
                                        <p:strVal val="visible"/>
                                      </p:to>
                                    </p:set>
                                    <p:animEffect transition="in" filter="fade">
                                      <p:cBhvr>
                                        <p:cTn id="14" dur="500"/>
                                        <p:tgtEl>
                                          <p:spTgt spid="6">
                                            <p:txEl>
                                              <p:pRg st="7" end="7"/>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6">
                                            <p:txEl>
                                              <p:pRg st="8" end="8"/>
                                            </p:txEl>
                                          </p:spTgt>
                                        </p:tgtEl>
                                        <p:attrNameLst>
                                          <p:attrName>style.visibility</p:attrName>
                                        </p:attrNameLst>
                                      </p:cBhvr>
                                      <p:to>
                                        <p:strVal val="visible"/>
                                      </p:to>
                                    </p:set>
                                    <p:animEffect transition="in" filter="fade">
                                      <p:cBhvr>
                                        <p:cTn id="17" dur="500"/>
                                        <p:tgtEl>
                                          <p:spTgt spid="6">
                                            <p:txEl>
                                              <p:pRg st="8" end="8"/>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
                                            <p:txEl>
                                              <p:pRg st="10" end="10"/>
                                            </p:txEl>
                                          </p:spTgt>
                                        </p:tgtEl>
                                        <p:attrNameLst>
                                          <p:attrName>style.visibility</p:attrName>
                                        </p:attrNameLst>
                                      </p:cBhvr>
                                      <p:to>
                                        <p:strVal val="visible"/>
                                      </p:to>
                                    </p:set>
                                    <p:animEffect transition="in" filter="fade">
                                      <p:cBhvr>
                                        <p:cTn id="20" dur="500"/>
                                        <p:tgtEl>
                                          <p:spTgt spid="6">
                                            <p:txEl>
                                              <p:pRg st="10" end="1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6">
                                            <p:txEl>
                                              <p:pRg st="11" end="11"/>
                                            </p:txEl>
                                          </p:spTgt>
                                        </p:tgtEl>
                                        <p:attrNameLst>
                                          <p:attrName>style.visibility</p:attrName>
                                        </p:attrNameLst>
                                      </p:cBhvr>
                                      <p:to>
                                        <p:strVal val="visible"/>
                                      </p:to>
                                    </p:set>
                                    <p:animEffect transition="in" filter="fade">
                                      <p:cBhvr>
                                        <p:cTn id="23" dur="500"/>
                                        <p:tgtEl>
                                          <p:spTgt spid="6">
                                            <p:txEl>
                                              <p:pRg st="11" end="1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12" end="12"/>
                                            </p:txEl>
                                          </p:spTgt>
                                        </p:tgtEl>
                                        <p:attrNameLst>
                                          <p:attrName>style.visibility</p:attrName>
                                        </p:attrNameLst>
                                      </p:cBhvr>
                                      <p:to>
                                        <p:strVal val="visible"/>
                                      </p:to>
                                    </p:set>
                                    <p:animEffect transition="in" filter="fade">
                                      <p:cBhvr>
                                        <p:cTn id="26" dur="500"/>
                                        <p:tgtEl>
                                          <p:spTgt spid="6">
                                            <p:txEl>
                                              <p:pRg st="12" end="1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duotone>
              <a:schemeClr val="bg2">
                <a:shade val="45000"/>
                <a:satMod val="135000"/>
              </a:schemeClr>
              <a:prstClr val="white"/>
            </a:duotone>
          </a:blip>
          <a:stretch>
            <a:fillRect/>
          </a:stretch>
        </p:blipFill>
        <p:spPr>
          <a:xfrm>
            <a:off x="220134" y="1255059"/>
            <a:ext cx="9144793" cy="2066723"/>
          </a:xfrm>
          <a:prstGeom prst="rect">
            <a:avLst/>
          </a:prstGeom>
        </p:spPr>
      </p:pic>
      <p:sp>
        <p:nvSpPr>
          <p:cNvPr id="2" name="Title 1"/>
          <p:cNvSpPr>
            <a:spLocks noGrp="1"/>
          </p:cNvSpPr>
          <p:nvPr>
            <p:ph type="title"/>
          </p:nvPr>
        </p:nvSpPr>
        <p:spPr/>
        <p:txBody>
          <a:bodyPr>
            <a:normAutofit fontScale="90000"/>
          </a:bodyPr>
          <a:lstStyle/>
          <a:p>
            <a:r>
              <a:rPr lang="en-US" dirty="0"/>
              <a:t>Activities and Schedule</a:t>
            </a:r>
            <a:br>
              <a:rPr lang="en-US" dirty="0"/>
            </a:br>
            <a:r>
              <a:rPr lang="en-GB" sz="2200" dirty="0">
                <a:solidFill>
                  <a:schemeClr val="tx1">
                    <a:lumMod val="50000"/>
                    <a:lumOff val="50000"/>
                  </a:schemeClr>
                </a:solidFill>
              </a:rPr>
              <a:t>PSB machine </a:t>
            </a:r>
            <a:r>
              <a:rPr lang="en-GB" sz="2200" b="0" dirty="0">
                <a:solidFill>
                  <a:schemeClr val="tx1">
                    <a:lumMod val="50000"/>
                    <a:lumOff val="50000"/>
                  </a:schemeClr>
                </a:solidFill>
              </a:rPr>
              <a:t>+ transfer lines BI and BTP and BTM</a:t>
            </a:r>
            <a:endParaRPr lang="en-GB" b="0" dirty="0"/>
          </a:p>
        </p:txBody>
      </p:sp>
      <p:sp>
        <p:nvSpPr>
          <p:cNvPr id="6" name="Text Placeholder 5"/>
          <p:cNvSpPr>
            <a:spLocks noGrp="1"/>
          </p:cNvSpPr>
          <p:nvPr>
            <p:ph type="body" sz="quarter" idx="10"/>
          </p:nvPr>
        </p:nvSpPr>
        <p:spPr>
          <a:xfrm>
            <a:off x="220133" y="3321782"/>
            <a:ext cx="9493287" cy="2678970"/>
          </a:xfrm>
        </p:spPr>
        <p:txBody>
          <a:bodyPr/>
          <a:lstStyle/>
          <a:p>
            <a:pPr algn="l"/>
            <a:r>
              <a:rPr lang="en-US" b="1" u="sng" dirty="0" smtClean="0"/>
              <a:t>Critical tasks identified</a:t>
            </a:r>
          </a:p>
          <a:p>
            <a:pPr marL="342900" indent="-342900" algn="l">
              <a:buFont typeface="Arial" panose="020B0604020202020204" pitchFamily="34" charset="0"/>
              <a:buChar char="•"/>
            </a:pPr>
            <a:r>
              <a:rPr lang="en-US" sz="1800" dirty="0" err="1" smtClean="0">
                <a:solidFill>
                  <a:schemeClr val="accent6">
                    <a:lumMod val="75000"/>
                  </a:schemeClr>
                </a:solidFill>
              </a:rPr>
              <a:t>Decabling</a:t>
            </a:r>
            <a:r>
              <a:rPr lang="en-US" sz="1800" dirty="0" smtClean="0">
                <a:solidFill>
                  <a:schemeClr val="accent6">
                    <a:lumMod val="75000"/>
                  </a:schemeClr>
                </a:solidFill>
              </a:rPr>
              <a:t>/cabling campaign for the PSB</a:t>
            </a:r>
            <a:br>
              <a:rPr lang="en-US" sz="1800" dirty="0" smtClean="0">
                <a:solidFill>
                  <a:schemeClr val="accent6">
                    <a:lumMod val="75000"/>
                  </a:schemeClr>
                </a:solidFill>
              </a:rPr>
            </a:br>
            <a:r>
              <a:rPr lang="en-US" sz="1200" dirty="0" smtClean="0"/>
              <a:t>rough estimation to be studied with safety aspects such as RP, electrical</a:t>
            </a:r>
          </a:p>
          <a:p>
            <a:pPr marL="814500" lvl="1" indent="-342900" algn="l">
              <a:buFont typeface="Arial" panose="020B0604020202020204" pitchFamily="34" charset="0"/>
              <a:buChar char="•"/>
            </a:pPr>
            <a:r>
              <a:rPr lang="en-US" sz="1400" dirty="0" smtClean="0"/>
              <a:t>Option 1: 20 weeks for </a:t>
            </a:r>
            <a:r>
              <a:rPr lang="en-US" sz="1400" dirty="0" err="1" smtClean="0"/>
              <a:t>decabling</a:t>
            </a:r>
            <a:r>
              <a:rPr lang="en-US" sz="1400" dirty="0" smtClean="0"/>
              <a:t> + 38 weeks for cabling in one shift = </a:t>
            </a:r>
            <a:r>
              <a:rPr lang="en-US" sz="1400" b="1" dirty="0" smtClean="0"/>
              <a:t>14.5 months</a:t>
            </a:r>
          </a:p>
          <a:p>
            <a:pPr marL="814500" lvl="1" indent="-342900" algn="l">
              <a:buFont typeface="Arial" panose="020B0604020202020204" pitchFamily="34" charset="0"/>
              <a:buChar char="•"/>
            </a:pPr>
            <a:r>
              <a:rPr lang="en-US" sz="1400" dirty="0" smtClean="0"/>
              <a:t>Option 2: </a:t>
            </a:r>
            <a:r>
              <a:rPr lang="en-US" sz="1400" b="1" dirty="0" smtClean="0"/>
              <a:t>9 months </a:t>
            </a:r>
            <a:r>
              <a:rPr lang="en-US" sz="1400" dirty="0" smtClean="0"/>
              <a:t>with two shifts</a:t>
            </a:r>
          </a:p>
          <a:p>
            <a:pPr marL="342900" indent="-342900" algn="l">
              <a:buFont typeface="Arial" panose="020B0604020202020204" pitchFamily="34" charset="0"/>
              <a:buChar char="•"/>
            </a:pPr>
            <a:endParaRPr lang="en-US" sz="1800" dirty="0"/>
          </a:p>
          <a:p>
            <a:pPr marL="342900" indent="-342900" algn="l">
              <a:buFont typeface="Arial" panose="020B0604020202020204" pitchFamily="34" charset="0"/>
              <a:buChar char="•"/>
            </a:pPr>
            <a:r>
              <a:rPr lang="en-US" sz="1800" dirty="0" smtClean="0">
                <a:solidFill>
                  <a:schemeClr val="accent6">
                    <a:lumMod val="75000"/>
                  </a:schemeClr>
                </a:solidFill>
              </a:rPr>
              <a:t>Consolidation of the PSB ventilation systems </a:t>
            </a:r>
            <a:r>
              <a:rPr lang="en-US" sz="1800" dirty="0" smtClean="0"/>
              <a:t>(risk of asbestos) = impact planning</a:t>
            </a:r>
            <a:endParaRPr lang="en-GB" sz="1800" dirty="0"/>
          </a:p>
          <a:p>
            <a:pPr marL="342900" indent="-342900" algn="l">
              <a:buFont typeface="Arial" panose="020B0604020202020204" pitchFamily="34" charset="0"/>
              <a:buChar char="•"/>
            </a:pPr>
            <a:endParaRPr lang="en-GB" sz="1800" dirty="0"/>
          </a:p>
        </p:txBody>
      </p:sp>
      <p:sp>
        <p:nvSpPr>
          <p:cNvPr id="3" name="Date Placeholder 2"/>
          <p:cNvSpPr>
            <a:spLocks noGrp="1"/>
          </p:cNvSpPr>
          <p:nvPr>
            <p:ph type="dt" sz="half" idx="11"/>
          </p:nvPr>
        </p:nvSpPr>
        <p:spPr/>
        <p:txBody>
          <a:bodyPr/>
          <a:lstStyle/>
          <a:p>
            <a:r>
              <a:rPr lang="en-US" smtClean="0"/>
              <a:t>15-Oct-2015</a:t>
            </a:r>
            <a:endParaRPr lang="en-GB"/>
          </a:p>
        </p:txBody>
      </p:sp>
      <p:sp>
        <p:nvSpPr>
          <p:cNvPr id="4" name="Footer Placeholder 3"/>
          <p:cNvSpPr>
            <a:spLocks noGrp="1"/>
          </p:cNvSpPr>
          <p:nvPr>
            <p:ph type="ftr" sz="quarter" idx="12"/>
          </p:nvPr>
        </p:nvSpPr>
        <p:spPr/>
        <p:txBody>
          <a:bodyPr/>
          <a:lstStyle/>
          <a:p>
            <a:r>
              <a:rPr lang="fr-FR" smtClean="0"/>
              <a:t>Joint LIU - HL-LHC meeting / Julie Coupard EN-MEF</a:t>
            </a:r>
            <a:endParaRPr lang="en-GB" dirty="0"/>
          </a:p>
        </p:txBody>
      </p:sp>
      <p:sp>
        <p:nvSpPr>
          <p:cNvPr id="5" name="Slide Number Placeholder 4"/>
          <p:cNvSpPr>
            <a:spLocks noGrp="1"/>
          </p:cNvSpPr>
          <p:nvPr>
            <p:ph type="sldNum" sz="quarter" idx="13"/>
          </p:nvPr>
        </p:nvSpPr>
        <p:spPr/>
        <p:txBody>
          <a:bodyPr/>
          <a:lstStyle/>
          <a:p>
            <a:fld id="{7064BDF3-7E79-4346-A7C0-0D746D37A62C}" type="slidenum">
              <a:rPr lang="en-GB" smtClean="0"/>
              <a:t>9</a:t>
            </a:fld>
            <a:endParaRPr lang="en-GB"/>
          </a:p>
        </p:txBody>
      </p:sp>
      <p:sp>
        <p:nvSpPr>
          <p:cNvPr id="12" name="TextBox 11"/>
          <p:cNvSpPr txBox="1"/>
          <p:nvPr/>
        </p:nvSpPr>
        <p:spPr>
          <a:xfrm>
            <a:off x="1084481" y="4927882"/>
            <a:ext cx="1843710" cy="276999"/>
          </a:xfrm>
          <a:prstGeom prst="rect">
            <a:avLst/>
          </a:prstGeom>
          <a:solidFill>
            <a:schemeClr val="bg1"/>
          </a:solidFill>
        </p:spPr>
        <p:txBody>
          <a:bodyPr wrap="none" rtlCol="0">
            <a:spAutoFit/>
          </a:bodyPr>
          <a:lstStyle/>
          <a:p>
            <a:r>
              <a:rPr lang="en-US" sz="1200" dirty="0" smtClean="0">
                <a:solidFill>
                  <a:schemeClr val="tx2"/>
                </a:solidFill>
              </a:rPr>
              <a:t>Courtesy Georgi Georgiev</a:t>
            </a:r>
            <a:endParaRPr lang="en-GB" sz="1200" dirty="0">
              <a:solidFill>
                <a:schemeClr val="tx2"/>
              </a:solidFill>
            </a:endParaRPr>
          </a:p>
        </p:txBody>
      </p:sp>
      <p:grpSp>
        <p:nvGrpSpPr>
          <p:cNvPr id="14" name="Group 13"/>
          <p:cNvGrpSpPr/>
          <p:nvPr/>
        </p:nvGrpSpPr>
        <p:grpSpPr>
          <a:xfrm>
            <a:off x="666427" y="1806693"/>
            <a:ext cx="7291953" cy="261610"/>
            <a:chOff x="666427" y="1806693"/>
            <a:chExt cx="7291953" cy="261610"/>
          </a:xfrm>
        </p:grpSpPr>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427" y="1833309"/>
              <a:ext cx="7291953" cy="220042"/>
            </a:xfrm>
            <a:prstGeom prst="rect">
              <a:avLst/>
            </a:prstGeom>
          </p:spPr>
        </p:pic>
        <p:sp>
          <p:nvSpPr>
            <p:cNvPr id="13" name="TextBox 12"/>
            <p:cNvSpPr txBox="1"/>
            <p:nvPr/>
          </p:nvSpPr>
          <p:spPr>
            <a:xfrm>
              <a:off x="2928191" y="1806693"/>
              <a:ext cx="918841" cy="261610"/>
            </a:xfrm>
            <a:prstGeom prst="rect">
              <a:avLst/>
            </a:prstGeom>
            <a:noFill/>
          </p:spPr>
          <p:txBody>
            <a:bodyPr wrap="none" rtlCol="0">
              <a:spAutoFit/>
            </a:bodyPr>
            <a:lstStyle/>
            <a:p>
              <a:r>
                <a:rPr lang="en-US" sz="1100" b="1" dirty="0">
                  <a:solidFill>
                    <a:schemeClr val="bg1"/>
                  </a:solidFill>
                </a:rPr>
                <a:t>15.5 months</a:t>
              </a:r>
              <a:endParaRPr lang="en-GB" sz="1100" b="1" dirty="0">
                <a:solidFill>
                  <a:schemeClr val="bg1"/>
                </a:solidFill>
              </a:endParaRPr>
            </a:p>
          </p:txBody>
        </p:sp>
      </p:grpSp>
    </p:spTree>
    <p:extLst>
      <p:ext uri="{BB962C8B-B14F-4D97-AF65-F5344CB8AC3E}">
        <p14:creationId xmlns:p14="http://schemas.microsoft.com/office/powerpoint/2010/main" val="9387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500"/>
                                        <p:tgtEl>
                                          <p:spTgt spid="6">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500"/>
                                        <p:tgtEl>
                                          <p:spTgt spid="6">
                                            <p:txEl>
                                              <p:pRg st="2" end="2"/>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fade">
                                      <p:cBhvr>
                                        <p:cTn id="25"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Template>
  <TotalTime>4910</TotalTime>
  <Words>1291</Words>
  <Application>Microsoft Office PowerPoint</Application>
  <PresentationFormat>A4 Paper (210x297 mm)</PresentationFormat>
  <Paragraphs>247</Paragraphs>
  <Slides>19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Lucida Grande</vt:lpstr>
      <vt:lpstr>Wingdings</vt:lpstr>
      <vt:lpstr>LIU_PowerPoint_Template</vt:lpstr>
      <vt:lpstr>PowerPoint Presentation</vt:lpstr>
      <vt:lpstr>Joint LIU – HL-LHC meeting  Session 3 – Shutdown planning LIU Project Julie Coupard   </vt:lpstr>
      <vt:lpstr>Content</vt:lpstr>
      <vt:lpstr>Master schedule of the LIU Project</vt:lpstr>
      <vt:lpstr>Master schedule of the LIU Project</vt:lpstr>
      <vt:lpstr>Activities and Schedule Linac2-3-4 + transfer lines LT, LTB and BI</vt:lpstr>
      <vt:lpstr>Activities and Schedule Linac2-3-4 + transfer lines LT, LTB and BI</vt:lpstr>
      <vt:lpstr>Activities and Schedule PSB machine + transfer lines BI and BTP and BTM</vt:lpstr>
      <vt:lpstr>Activities and Schedule PSB machine + transfer lines BI and BTP and BTM</vt:lpstr>
      <vt:lpstr>Activities and Schedule PS machine and TT2 + transfer line BTP</vt:lpstr>
      <vt:lpstr>Activities and Schedule PS machine and TT2 + transfer line BTP</vt:lpstr>
      <vt:lpstr>Activities and Schedule SPS machine + transfer lines TT10, Ti2 and Ti8</vt:lpstr>
      <vt:lpstr>Activities and Schedule SPS machine + transfer lines TT10, Ti2 and Ti8</vt:lpstr>
      <vt:lpstr>Status of preparation</vt:lpstr>
      <vt:lpstr>Conclusions</vt:lpstr>
      <vt:lpstr>PowerPoint Presentation</vt:lpstr>
      <vt:lpstr>Activities and Schedule Surface</vt:lpstr>
      <vt:lpstr>Back-up slides Process of the Space Reservation and Engineering Change Requests for the injectors</vt:lpstr>
      <vt:lpstr>LIU Project LS2 schedule</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Julie Coupard</cp:lastModifiedBy>
  <cp:revision>516</cp:revision>
  <dcterms:created xsi:type="dcterms:W3CDTF">2011-05-16T09:28:26Z</dcterms:created>
  <dcterms:modified xsi:type="dcterms:W3CDTF">2015-10-15T09:24:12Z</dcterms:modified>
</cp:coreProperties>
</file>