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357" r:id="rId3"/>
    <p:sldId id="355" r:id="rId4"/>
    <p:sldId id="356" r:id="rId5"/>
    <p:sldId id="348" r:id="rId6"/>
    <p:sldId id="358" r:id="rId7"/>
    <p:sldId id="362" r:id="rId8"/>
    <p:sldId id="353" r:id="rId9"/>
    <p:sldId id="360" r:id="rId10"/>
    <p:sldId id="343" r:id="rId11"/>
    <p:sldId id="361" r:id="rId12"/>
    <p:sldId id="339" r:id="rId13"/>
    <p:sldId id="329" r:id="rId14"/>
    <p:sldId id="320" r:id="rId15"/>
    <p:sldId id="313" r:id="rId16"/>
    <p:sldId id="316" r:id="rId17"/>
    <p:sldId id="276" r:id="rId18"/>
    <p:sldId id="332" r:id="rId19"/>
    <p:sldId id="350" r:id="rId20"/>
    <p:sldId id="351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02"/>
  </p:normalViewPr>
  <p:slideViewPr>
    <p:cSldViewPr snapToGrid="0" snapToObjects="1">
      <p:cViewPr>
        <p:scale>
          <a:sx n="120" d="100"/>
          <a:sy n="120" d="100"/>
        </p:scale>
        <p:origin x="144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87EF4-CFA9-4ABC-9F3D-ED1D86A48CA6}" type="datetimeFigureOut">
              <a:rPr lang="fr-FR" smtClean="0"/>
              <a:t>02/12/2015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62B9-9963-4D5D-877D-7ECA900DD8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4896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07894-1A2A-4E48-96D1-5D646A1D837C}" type="datetimeFigureOut">
              <a:rPr lang="fr-FR" smtClean="0"/>
              <a:t>02/12/2015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F2E9B-3469-4325-93E4-89A8D7DB5B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065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34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998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10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56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485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080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D9DE59-AA6B-4F17-A208-F5EBEF9FA7E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1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6956" y="5589324"/>
            <a:ext cx="2693778" cy="917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10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Isolde Workshop -</a:t>
            </a:r>
            <a:r>
              <a:rPr lang="en-US" baseline="0" dirty="0" smtClean="0"/>
              <a:t> </a:t>
            </a:r>
            <a:r>
              <a:rPr lang="en-US" dirty="0" smtClean="0"/>
              <a:t>CERN-MEDICIS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5704" y="6461335"/>
            <a:ext cx="1072315" cy="233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EN-STI - CERN-MEDICIS –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EN-STI - CERN-MEDICIS –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Isolde</a:t>
            </a:r>
            <a:r>
              <a:rPr lang="en-US" baseline="0" dirty="0" smtClean="0"/>
              <a:t> Workshop </a:t>
            </a:r>
            <a:r>
              <a:rPr lang="en-US" dirty="0" smtClean="0"/>
              <a:t>CERN-MEDICIS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68209" y="6438929"/>
            <a:ext cx="1132793" cy="246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5850" y="6378515"/>
            <a:ext cx="1023877" cy="348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3037"/>
            <a:ext cx="2133600" cy="198438"/>
          </a:xfrm>
          <a:prstGeom prst="rect">
            <a:avLst/>
          </a:prstGeom>
        </p:spPr>
        <p:txBody>
          <a:bodyPr/>
          <a:lstStyle/>
          <a:p>
            <a:fld id="{7A51D34B-1CD1-4CEC-8425-917250BE959A}" type="datetime1">
              <a:rPr lang="en-US" smtClean="0"/>
              <a:pPr/>
              <a:t>12/2/15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425516"/>
            <a:ext cx="438150" cy="365125"/>
          </a:xfrm>
          <a:prstGeom prst="rect">
            <a:avLst/>
          </a:prstGeom>
        </p:spPr>
        <p:txBody>
          <a:bodyPr/>
          <a:lstStyle/>
          <a:p>
            <a:fld id="{6BDBDBCA-A700-4781-8443-DF9BA018194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Stora EN-STI – Isolde</a:t>
            </a:r>
            <a:r>
              <a:rPr lang="en-US" baseline="0" dirty="0" smtClean="0"/>
              <a:t> workshop 2015</a:t>
            </a:r>
            <a:endParaRPr lang="en-US" dirty="0"/>
          </a:p>
        </p:txBody>
      </p:sp>
      <p:sp>
        <p:nvSpPr>
          <p:cNvPr id="8" name="Slide Number Placeholder 3"/>
          <p:cNvSpPr txBox="1">
            <a:spLocks/>
          </p:cNvSpPr>
          <p:nvPr userDrawn="1"/>
        </p:nvSpPr>
        <p:spPr>
          <a:xfrm>
            <a:off x="7962567" y="6350704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5810" y="6432035"/>
            <a:ext cx="799516" cy="272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0331" y="6379412"/>
            <a:ext cx="1319279" cy="28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00985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 txBox="1">
            <a:spLocks/>
          </p:cNvSpPr>
          <p:nvPr userDrawn="1"/>
        </p:nvSpPr>
        <p:spPr>
          <a:xfrm>
            <a:off x="3672077" y="6350704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EN-STI - CERN-MEDICIS – kick-off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19 Feb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dirty="0" smtClean="0"/>
              <a:t>T. </a:t>
            </a:r>
            <a:r>
              <a:rPr lang="en-US" dirty="0" err="1" smtClean="0"/>
              <a:t>Stora</a:t>
            </a:r>
            <a:r>
              <a:rPr lang="en-US" dirty="0" smtClean="0"/>
              <a:t> - CERN-MEDICIS – ATS seminar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7" r:id="rId6"/>
    <p:sldLayoutId id="2147483680" r:id="rId7"/>
    <p:sldLayoutId id="2147483676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emf"/><Relationship Id="rId6" Type="http://schemas.openxmlformats.org/officeDocument/2006/relationships/image" Target="../media/image39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Relationship Id="rId3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4.png"/><Relationship Id="rId1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6.emf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Relationship Id="rId3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4" Type="http://schemas.openxmlformats.org/officeDocument/2006/relationships/image" Target="../media/image61.emf"/><Relationship Id="rId5" Type="http://schemas.openxmlformats.org/officeDocument/2006/relationships/image" Target="../media/image62.png"/><Relationship Id="rId6" Type="http://schemas.openxmlformats.org/officeDocument/2006/relationships/image" Target="../media/image63.emf"/><Relationship Id="rId7" Type="http://schemas.openxmlformats.org/officeDocument/2006/relationships/image" Target="../media/image64.emf"/><Relationship Id="rId8" Type="http://schemas.openxmlformats.org/officeDocument/2006/relationships/image" Target="../media/image65.e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microsoft.com/office/2007/relationships/hdphoto" Target="../media/hdphoto1.wdp"/><Relationship Id="rId5" Type="http://schemas.openxmlformats.org/officeDocument/2006/relationships/image" Target="../media/image13.jpeg"/><Relationship Id="rId6" Type="http://schemas.microsoft.com/office/2007/relationships/hdphoto" Target="../media/hdphoto2.wdp"/><Relationship Id="rId7" Type="http://schemas.openxmlformats.org/officeDocument/2006/relationships/image" Target="../media/image14.png"/><Relationship Id="rId8" Type="http://schemas.openxmlformats.org/officeDocument/2006/relationships/image" Target="../media/image15.jpeg"/><Relationship Id="rId9" Type="http://schemas.openxmlformats.org/officeDocument/2006/relationships/image" Target="../media/image16.emf"/><Relationship Id="rId10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tiff"/><Relationship Id="rId5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jpeg"/><Relationship Id="rId7" Type="http://schemas.openxmlformats.org/officeDocument/2006/relationships/image" Target="../media/image25.emf"/><Relationship Id="rId8" Type="http://schemas.openxmlformats.org/officeDocument/2006/relationships/image" Target="../media/image26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6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427144"/>
            <a:ext cx="8265984" cy="1066688"/>
          </a:xfrm>
        </p:spPr>
        <p:txBody>
          <a:bodyPr/>
          <a:lstStyle/>
          <a:p>
            <a:r>
              <a:rPr lang="en-US" dirty="0" smtClean="0"/>
              <a:t>Thierry </a:t>
            </a:r>
            <a:r>
              <a:rPr lang="en-US" dirty="0" err="1" smtClean="0"/>
              <a:t>Stora</a:t>
            </a:r>
            <a:r>
              <a:rPr lang="en-US" dirty="0" smtClean="0"/>
              <a:t>, EN-STI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0594" y="4775705"/>
            <a:ext cx="3298205" cy="71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92169" y="1706620"/>
            <a:ext cx="77277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ln w="12700">
                  <a:noFill/>
                  <a:prstDash val="solid"/>
                </a:ln>
                <a:solidFill>
                  <a:srgbClr val="0C377B"/>
                </a:solidFill>
                <a:ea typeface="+mj-ea"/>
              </a:rPr>
              <a:t>CERN-MEDICIS</a:t>
            </a:r>
          </a:p>
          <a:p>
            <a:r>
              <a:rPr lang="en-US" sz="4000" b="1" dirty="0" smtClean="0">
                <a:ln w="12700">
                  <a:noFill/>
                  <a:prstDash val="solid"/>
                </a:ln>
                <a:solidFill>
                  <a:srgbClr val="0C377B"/>
                </a:solidFill>
                <a:ea typeface="+mj-ea"/>
              </a:rPr>
              <a:t>An update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1"/>
          <p:cNvSpPr txBox="1">
            <a:spLocks/>
          </p:cNvSpPr>
          <p:nvPr/>
        </p:nvSpPr>
        <p:spPr>
          <a:xfrm>
            <a:off x="76200" y="2286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2000" b="1" kern="0" dirty="0" smtClean="0">
                <a:solidFill>
                  <a:srgbClr val="0070C0"/>
                </a:solidFill>
              </a:rPr>
              <a:t>Collaboration with </a:t>
            </a:r>
            <a:r>
              <a:rPr lang="en-GB" sz="2000" b="1" kern="0" dirty="0">
                <a:solidFill>
                  <a:srgbClr val="0070C0"/>
                </a:solidFill>
              </a:rPr>
              <a:t>JRC-ITU</a:t>
            </a:r>
            <a:endParaRPr lang="en-US" sz="2000" b="1" kern="0" dirty="0">
              <a:solidFill>
                <a:srgbClr val="0070C0"/>
              </a:solidFill>
            </a:endParaRPr>
          </a:p>
          <a:p>
            <a:pPr algn="ctr">
              <a:defRPr/>
            </a:pPr>
            <a:r>
              <a:rPr lang="en-GB" sz="2000" b="1" kern="0" dirty="0" err="1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Intracavity</a:t>
            </a:r>
            <a:r>
              <a:rPr lang="en-GB" sz="2000" b="1" kern="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 injection</a:t>
            </a:r>
          </a:p>
          <a:p>
            <a:pPr algn="ctr">
              <a:defRPr/>
            </a:pPr>
            <a:r>
              <a:rPr lang="en-GB" sz="2000" b="1" kern="0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+resection of Glioblastoma</a:t>
            </a:r>
            <a:endParaRPr lang="en-US" sz="2000" b="1" kern="0" dirty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Title 11"/>
          <p:cNvSpPr txBox="1">
            <a:spLocks/>
          </p:cNvSpPr>
          <p:nvPr/>
        </p:nvSpPr>
        <p:spPr>
          <a:xfrm>
            <a:off x="228600" y="3810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endParaRPr lang="en-US" sz="20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4012" y="2470540"/>
            <a:ext cx="5316990" cy="3197488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012" y="1232249"/>
            <a:ext cx="5293484" cy="13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068261" y="1232249"/>
            <a:ext cx="2352810" cy="181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1335" y="3140477"/>
            <a:ext cx="2825158" cy="2926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1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54" y="2464156"/>
            <a:ext cx="5024383" cy="2619717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727249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51233" y="4047351"/>
            <a:ext cx="5618193" cy="15255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yearly Grace-MEDICIS collaboration/public lecture</a:t>
            </a:r>
          </a:p>
          <a:p>
            <a:pPr algn="just"/>
            <a:r>
              <a:rPr lang="en-US" sz="1800" dirty="0" smtClean="0"/>
              <a:t>took place on 15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October 2014</a:t>
            </a:r>
          </a:p>
          <a:p>
            <a:pPr algn="just"/>
            <a:endParaRPr lang="en-US" sz="1800" dirty="0"/>
          </a:p>
          <a:p>
            <a:pPr algn="just"/>
            <a:r>
              <a:rPr lang="en-US" sz="1800" dirty="0" smtClean="0"/>
              <a:t>The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one is in preparation:</a:t>
            </a:r>
          </a:p>
          <a:p>
            <a:pPr algn="just"/>
            <a:r>
              <a:rPr lang="en-US" sz="1800" dirty="0" smtClean="0"/>
              <a:t>Prof. W. Weber, </a:t>
            </a:r>
            <a:r>
              <a:rPr lang="en-US" sz="1800" dirty="0"/>
              <a:t>Memorial Sloan Kettering Cancer </a:t>
            </a:r>
            <a:r>
              <a:rPr lang="en-US" sz="1800" dirty="0" smtClean="0"/>
              <a:t>Center New York</a:t>
            </a:r>
            <a:endParaRPr lang="en-US" sz="1800" dirty="0"/>
          </a:p>
          <a:p>
            <a:pPr algn="just"/>
            <a:endParaRPr lang="en-US" sz="1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3600" y="943802"/>
            <a:ext cx="4648565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7676" y="3429000"/>
            <a:ext cx="1249680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4923216" y="5823466"/>
            <a:ext cx="3760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AACR’s Lifetime Achievement Award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371600" y="1524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GB" sz="3600" b="1" kern="0" dirty="0" smtClean="0">
                <a:solidFill>
                  <a:srgbClr val="0070C0"/>
                </a:solidFill>
              </a:rPr>
              <a:t>Outreach</a:t>
            </a:r>
            <a:endParaRPr lang="en-US" sz="3600" b="1" kern="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58000" y="5029200"/>
            <a:ext cx="20890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dirty="0"/>
              <a:t>Prof Doug </a:t>
            </a:r>
            <a:r>
              <a:rPr lang="en-US" dirty="0" err="1"/>
              <a:t>Hanahan</a:t>
            </a:r>
            <a:r>
              <a:rPr lang="en-US" dirty="0"/>
              <a:t>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943600" y="5439054"/>
            <a:ext cx="30034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Director </a:t>
            </a:r>
            <a:r>
              <a:rPr lang="en-US" dirty="0" smtClean="0"/>
              <a:t>ISREC Lausanne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879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Tentative planning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15F24055-9601-4630-8B4E-698E84C9DAAB" descr="092D3BD2-0E6D-4209-9072-193D67297450@c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27" y="1260000"/>
            <a:ext cx="756285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66131" y="1721955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 </a:t>
            </a:r>
            <a:r>
              <a:rPr lang="fr-FR" dirty="0" smtClean="0"/>
              <a:t>(*)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42553" y="4999973"/>
            <a:ext cx="4249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* </a:t>
            </a:r>
            <a:r>
              <a:rPr lang="fr-FR" dirty="0" err="1" smtClean="0"/>
              <a:t>Preferable</a:t>
            </a:r>
            <a:r>
              <a:rPr lang="fr-FR" dirty="0" smtClean="0"/>
              <a:t> but </a:t>
            </a:r>
            <a:r>
              <a:rPr lang="fr-FR" dirty="0" err="1" smtClean="0"/>
              <a:t>may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hard to </a:t>
            </a:r>
            <a:r>
              <a:rPr lang="fr-FR" dirty="0" err="1" smtClean="0"/>
              <a:t>achieve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745976" y="1964989"/>
            <a:ext cx="20345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844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92169" y="1706620"/>
            <a:ext cx="56139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n w="12700">
                  <a:noFill/>
                  <a:prstDash val="solid"/>
                </a:ln>
                <a:solidFill>
                  <a:srgbClr val="0C377B"/>
                </a:solidFill>
                <a:ea typeface="+mj-ea"/>
              </a:rPr>
              <a:t>MEDICIS-PROMED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88" t="7345" r="17154" b="8619"/>
          <a:stretch/>
        </p:blipFill>
        <p:spPr bwMode="auto">
          <a:xfrm>
            <a:off x="7114772" y="0"/>
            <a:ext cx="2006482" cy="1623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7"/>
          <p:cNvSpPr txBox="1">
            <a:spLocks/>
          </p:cNvSpPr>
          <p:nvPr/>
        </p:nvSpPr>
        <p:spPr>
          <a:xfrm>
            <a:off x="616543" y="2614155"/>
            <a:ext cx="8265984" cy="301292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fr-FR" dirty="0" smtClean="0"/>
              <a:t>« MEDICIS-</a:t>
            </a:r>
            <a:r>
              <a:rPr lang="fr-FR" dirty="0" err="1" smtClean="0"/>
              <a:t>Produced</a:t>
            </a:r>
            <a:r>
              <a:rPr lang="fr-FR" dirty="0" smtClean="0"/>
              <a:t> </a:t>
            </a:r>
            <a:r>
              <a:rPr lang="fr-FR" dirty="0" err="1" smtClean="0"/>
              <a:t>radioisotope</a:t>
            </a:r>
            <a:r>
              <a:rPr lang="fr-FR" dirty="0" smtClean="0"/>
              <a:t> </a:t>
            </a:r>
            <a:r>
              <a:rPr lang="fr-FR" dirty="0" err="1" smtClean="0"/>
              <a:t>beams</a:t>
            </a:r>
            <a:r>
              <a:rPr lang="fr-FR" dirty="0" smtClean="0"/>
              <a:t> for </a:t>
            </a:r>
            <a:r>
              <a:rPr lang="fr-FR" dirty="0" err="1" smtClean="0"/>
              <a:t>medicine</a:t>
            </a:r>
            <a:r>
              <a:rPr lang="fr-FR" dirty="0" smtClean="0"/>
              <a:t> »</a:t>
            </a:r>
          </a:p>
          <a:p>
            <a:endParaRPr lang="fr-FR" dirty="0"/>
          </a:p>
          <a:p>
            <a:r>
              <a:rPr lang="fr-FR" dirty="0" err="1" smtClean="0"/>
              <a:t>www.cern.ch</a:t>
            </a:r>
            <a:r>
              <a:rPr lang="fr-FR" dirty="0" smtClean="0"/>
              <a:t>/</a:t>
            </a:r>
            <a:r>
              <a:rPr lang="fr-FR" dirty="0" err="1" smtClean="0"/>
              <a:t>medicis-promed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4598" y="1695100"/>
            <a:ext cx="1926830" cy="719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18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9488" y="122830"/>
            <a:ext cx="8378456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</a:t>
            </a:r>
            <a:r>
              <a:rPr lang="en-US" sz="3600" b="1" dirty="0" err="1" smtClean="0">
                <a:solidFill>
                  <a:srgbClr val="0070C0"/>
                </a:solidFill>
              </a:rPr>
              <a:t>intersectorial</a:t>
            </a:r>
            <a:r>
              <a:rPr lang="en-US" sz="3600" b="1" dirty="0" smtClean="0">
                <a:solidFill>
                  <a:srgbClr val="0070C0"/>
                </a:solidFill>
              </a:rPr>
              <a:t> distributed network</a:t>
            </a:r>
            <a:endParaRPr lang="en-US" sz="3600" b="1" dirty="0">
              <a:solidFill>
                <a:srgbClr val="0070C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5101" y="722934"/>
            <a:ext cx="6390721" cy="5332135"/>
            <a:chOff x="1285986" y="732430"/>
            <a:chExt cx="6390721" cy="5332135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5986" y="732430"/>
              <a:ext cx="6390721" cy="5332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Oval 1"/>
            <p:cNvSpPr/>
            <p:nvPr/>
          </p:nvSpPr>
          <p:spPr>
            <a:xfrm>
              <a:off x="4534510" y="3161794"/>
              <a:ext cx="880637" cy="804564"/>
            </a:xfrm>
            <a:prstGeom prst="ellipse">
              <a:avLst/>
            </a:prstGeom>
            <a:noFill/>
            <a:ln w="381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>
              <a:endCxn id="2" idx="1"/>
            </p:cNvCxnSpPr>
            <p:nvPr/>
          </p:nvCxnSpPr>
          <p:spPr>
            <a:xfrm>
              <a:off x="4348716" y="2987749"/>
              <a:ext cx="314760" cy="2918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381132" y="2806993"/>
              <a:ext cx="1576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b="1" dirty="0" smtClean="0"/>
                <a:t>CERN, HUG, CHUV, EPFL</a:t>
              </a:r>
            </a:p>
            <a:p>
              <a:r>
                <a:rPr lang="fr-FR" sz="900" b="1" dirty="0" smtClean="0"/>
                <a:t>AAA, ILL, CNAO</a:t>
              </a:r>
              <a:endParaRPr lang="en-GB" sz="900" b="1" dirty="0"/>
            </a:p>
          </p:txBody>
        </p:sp>
        <p:pic>
          <p:nvPicPr>
            <p:cNvPr id="5122" name="Picture 2" descr="https://cdsweb.cern.ch/record/1632695/files/logo_medaustron_n_ot_rgb_office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6280" y="3043084"/>
              <a:ext cx="892475" cy="23742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6" name="Picture 6" descr="logo Arronax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097" y="3048762"/>
              <a:ext cx="340240" cy="34024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48" name="Picture 28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5132" y="886685"/>
              <a:ext cx="770845" cy="44400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5149" name="Picture 29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120" y="5516226"/>
              <a:ext cx="577870" cy="281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5150" name="Picture 30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04074" y="1807654"/>
              <a:ext cx="681043" cy="225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51" name="Picture 31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3732" y="1654852"/>
              <a:ext cx="1346730" cy="30560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5152" name="Picture 32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0333" y="2666622"/>
              <a:ext cx="811269" cy="18573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4781" y="2247089"/>
              <a:ext cx="866167" cy="435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5" name="Content Placeholder 1"/>
          <p:cNvPicPr>
            <a:picLocks noGrp="1" noChangeAspect="1"/>
          </p:cNvPicPr>
          <p:nvPr>
            <p:ph idx="1"/>
          </p:nvPr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5692" y="3379506"/>
            <a:ext cx="4031848" cy="2767687"/>
          </a:xfrm>
          <a:prstGeom prst="ellipse">
            <a:avLst/>
          </a:prstGeom>
          <a:ln w="38100">
            <a:solidFill>
              <a:srgbClr val="0000FF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6815602" y="2641051"/>
            <a:ext cx="22621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The </a:t>
            </a:r>
            <a:r>
              <a:rPr lang="en-US" b="1" dirty="0" err="1" smtClean="0">
                <a:solidFill>
                  <a:srgbClr val="0070C0"/>
                </a:solidFill>
              </a:rPr>
              <a:t>intersectorial</a:t>
            </a:r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“regional</a:t>
            </a:r>
            <a:r>
              <a:rPr lang="en-US" b="1" dirty="0">
                <a:solidFill>
                  <a:srgbClr val="0070C0"/>
                </a:solidFill>
              </a:rPr>
              <a:t>” network</a:t>
            </a:r>
          </a:p>
        </p:txBody>
      </p:sp>
    </p:spTree>
    <p:extLst>
      <p:ext uri="{BB962C8B-B14F-4D97-AF65-F5344CB8AC3E}">
        <p14:creationId xmlns:p14="http://schemas.microsoft.com/office/powerpoint/2010/main" val="247445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54488" y="122830"/>
            <a:ext cx="8378456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Overview of the Research Network</a:t>
            </a:r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244" y="1058545"/>
            <a:ext cx="9221348" cy="3524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36999" y="1420340"/>
            <a:ext cx="3385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Medical coordination : PhD, MD J. Prior, CHUV</a:t>
            </a:r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788092" y="724893"/>
            <a:ext cx="7149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&gt;7/15 </a:t>
            </a:r>
            <a:r>
              <a:rPr lang="fr-FR" dirty="0" err="1" smtClean="0"/>
              <a:t>young</a:t>
            </a:r>
            <a:r>
              <a:rPr lang="fr-FR" dirty="0" smtClean="0"/>
              <a:t> </a:t>
            </a:r>
            <a:r>
              <a:rPr lang="fr-FR" dirty="0" err="1" smtClean="0"/>
              <a:t>researchers</a:t>
            </a:r>
            <a:r>
              <a:rPr lang="fr-FR" dirty="0" smtClean="0"/>
              <a:t> have been </a:t>
            </a:r>
            <a:r>
              <a:rPr lang="fr-FR" dirty="0" err="1" smtClean="0"/>
              <a:t>hired</a:t>
            </a:r>
            <a:r>
              <a:rPr lang="fr-FR" dirty="0" smtClean="0"/>
              <a:t> : </a:t>
            </a:r>
            <a:r>
              <a:rPr lang="fr-FR" dirty="0" err="1" smtClean="0"/>
              <a:t>recruitment</a:t>
            </a:r>
            <a:r>
              <a:rPr lang="fr-FR" dirty="0" smtClean="0"/>
              <a:t> </a:t>
            </a:r>
            <a:r>
              <a:rPr lang="fr-FR" dirty="0" smtClean="0">
                <a:sym typeface="Wingdings" panose="05000000000000000000" pitchFamily="2" charset="2"/>
              </a:rPr>
              <a:t> </a:t>
            </a:r>
            <a:r>
              <a:rPr lang="fr-FR" dirty="0" err="1" smtClean="0">
                <a:sym typeface="Wingdings" panose="05000000000000000000" pitchFamily="2" charset="2"/>
              </a:rPr>
              <a:t>Dec</a:t>
            </a:r>
            <a:r>
              <a:rPr lang="fr-FR" dirty="0" smtClean="0">
                <a:sym typeface="Wingdings" panose="05000000000000000000" pitchFamily="2" charset="2"/>
              </a:rPr>
              <a:t> 2015</a:t>
            </a:r>
            <a:endParaRPr lang="en-GB" dirty="0"/>
          </a:p>
        </p:txBody>
      </p:sp>
      <p:pic>
        <p:nvPicPr>
          <p:cNvPr id="8" name="Picture 5" descr="\\cern.ch\dfs\Workspaces\s\Stora_data\My Documents\administratif\isotopes medicaux_MEDICIS\MEDICIS_PROMED_Marie_curieITN\Diagram_ITN_MEDICIS_PROMED_B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0060" y="4582168"/>
            <a:ext cx="6068885" cy="227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16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54488" y="122830"/>
            <a:ext cx="8378456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Training : Events and models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53343" y="2440993"/>
            <a:ext cx="3542035" cy="1741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519654"/>
              </p:ext>
            </p:extLst>
          </p:nvPr>
        </p:nvGraphicFramePr>
        <p:xfrm>
          <a:off x="111984" y="885325"/>
          <a:ext cx="6953834" cy="15556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53834"/>
              </a:tblGrid>
              <a:tr h="388233">
                <a:tc>
                  <a:txBody>
                    <a:bodyPr/>
                    <a:lstStyle/>
                    <a:p>
                      <a:pPr marL="36195" marR="36195" algn="l" fontAlgn="base">
                        <a:spcAft>
                          <a:spcPts val="0"/>
                        </a:spcAft>
                      </a:pPr>
                      <a:r>
                        <a:rPr lang="en-GB" sz="1200" b="1" kern="0" dirty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Kick-off week – CERN (EU</a:t>
                      </a:r>
                      <a:r>
                        <a:rPr lang="en-GB" sz="1200" b="1" kern="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) </a:t>
                      </a:r>
                      <a:r>
                        <a:rPr lang="en-GB" sz="1200" b="1" kern="0" baseline="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1</a:t>
                      </a:r>
                      <a:r>
                        <a:rPr lang="en-GB" sz="1200" b="1" kern="0" baseline="3000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st</a:t>
                      </a:r>
                      <a:r>
                        <a:rPr lang="en-GB" sz="1200" b="1" kern="0" baseline="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 half </a:t>
                      </a:r>
                      <a:r>
                        <a:rPr lang="en-GB" sz="1200" b="1" kern="0" baseline="0" dirty="0" err="1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feb</a:t>
                      </a:r>
                      <a:r>
                        <a:rPr lang="en-GB" sz="1200" b="1" kern="0" baseline="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 2016, and ICTR-PHE 2016</a:t>
                      </a:r>
                      <a:endParaRPr lang="en-GB" sz="1200" b="1" kern="1000" dirty="0">
                        <a:effectLst/>
                        <a:uFill>
                          <a:solidFill>
                            <a:srgbClr val="505050"/>
                          </a:solidFill>
                        </a:uFill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07688">
                <a:tc>
                  <a:txBody>
                    <a:bodyPr/>
                    <a:lstStyle/>
                    <a:p>
                      <a:pPr marL="36195" marR="36195" algn="l" fontAlgn="base">
                        <a:spcAft>
                          <a:spcPts val="0"/>
                        </a:spcAft>
                      </a:pPr>
                      <a:r>
                        <a:rPr lang="en-GB" sz="1200" b="1" kern="0" dirty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General training 1 – Manchester (UK</a:t>
                      </a:r>
                      <a:r>
                        <a:rPr lang="en-GB" sz="1200" b="1" kern="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)</a:t>
                      </a:r>
                      <a:endParaRPr lang="en-GB" sz="1200" b="1" kern="1000" dirty="0">
                        <a:effectLst/>
                        <a:uFill>
                          <a:solidFill>
                            <a:srgbClr val="505050"/>
                          </a:solidFill>
                        </a:uFill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39885">
                <a:tc>
                  <a:txBody>
                    <a:bodyPr/>
                    <a:lstStyle/>
                    <a:p>
                      <a:pPr marL="36195" marR="36195" algn="l" fontAlgn="base">
                        <a:spcAft>
                          <a:spcPts val="0"/>
                        </a:spcAft>
                      </a:pPr>
                      <a:r>
                        <a:rPr lang="en-GB" sz="1200" b="1" kern="0" dirty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Workshop on functional multimodal SPECT/PET imaging – Lausanne/Geneva (CH</a:t>
                      </a:r>
                      <a:r>
                        <a:rPr lang="en-GB" sz="1200" b="1" kern="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)</a:t>
                      </a:r>
                      <a:endParaRPr lang="en-GB" sz="1200" b="1" kern="1000" dirty="0">
                        <a:effectLst/>
                        <a:uFill>
                          <a:solidFill>
                            <a:srgbClr val="505050"/>
                          </a:solidFill>
                        </a:uFill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39673">
                <a:tc>
                  <a:txBody>
                    <a:bodyPr/>
                    <a:lstStyle/>
                    <a:p>
                      <a:pPr marL="36195" marR="36195" algn="l" fontAlgn="base">
                        <a:spcAft>
                          <a:spcPts val="0"/>
                        </a:spcAft>
                      </a:pPr>
                      <a:r>
                        <a:rPr lang="en-GB" sz="1200" b="1" kern="0" dirty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Specialized training 2 – Leuven (BE</a:t>
                      </a:r>
                      <a:r>
                        <a:rPr lang="en-GB" sz="1200" b="1" kern="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)</a:t>
                      </a:r>
                      <a:endParaRPr lang="en-GB" sz="1200" b="1" kern="1000" dirty="0">
                        <a:effectLst/>
                        <a:uFill>
                          <a:solidFill>
                            <a:srgbClr val="505050"/>
                          </a:solidFill>
                        </a:uFill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40304">
                <a:tc>
                  <a:txBody>
                    <a:bodyPr/>
                    <a:lstStyle/>
                    <a:p>
                      <a:pPr marL="36195" marR="36195" algn="l" fontAlgn="base">
                        <a:spcAft>
                          <a:spcPts val="0"/>
                        </a:spcAft>
                      </a:pPr>
                      <a:r>
                        <a:rPr lang="en-GB" sz="1200" b="1" kern="0" dirty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Summer school 1 at CNAO – Pavia (IT</a:t>
                      </a:r>
                      <a:r>
                        <a:rPr lang="en-GB" sz="1200" b="1" kern="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).</a:t>
                      </a:r>
                      <a:endParaRPr lang="en-GB" sz="1200" b="1" kern="1000" dirty="0">
                        <a:effectLst/>
                        <a:uFill>
                          <a:solidFill>
                            <a:srgbClr val="505050"/>
                          </a:solidFill>
                        </a:uFill>
                        <a:latin typeface="Arial"/>
                        <a:ea typeface="Times New Roman"/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  <a:tr h="239885">
                <a:tc>
                  <a:txBody>
                    <a:bodyPr/>
                    <a:lstStyle/>
                    <a:p>
                      <a:pPr marL="36195" marR="36195" algn="l" fontAlgn="base">
                        <a:spcAft>
                          <a:spcPts val="0"/>
                        </a:spcAft>
                      </a:pPr>
                      <a:r>
                        <a:rPr lang="en-GB" sz="1200" b="1" kern="0" dirty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Summer school 2 at C2TN-IST – Lisbon (PT</a:t>
                      </a:r>
                      <a:r>
                        <a:rPr lang="en-GB" sz="1200" b="1" kern="0" dirty="0" smtClean="0">
                          <a:effectLst/>
                          <a:uFill>
                            <a:solidFill>
                              <a:srgbClr val="505050"/>
                            </a:solidFill>
                          </a:uFill>
                        </a:rPr>
                        <a:t>)</a:t>
                      </a:r>
                      <a:endParaRPr lang="en-GB" sz="1200" b="1" kern="1000" dirty="0">
                        <a:effectLst/>
                        <a:uFill>
                          <a:solidFill>
                            <a:srgbClr val="505050"/>
                          </a:solidFill>
                        </a:uFill>
                      </a:endParaRPr>
                    </a:p>
                  </a:txBody>
                  <a:tcPr marL="0" marR="0" marT="0" marB="0" anchor="ctr">
                    <a:noFill/>
                  </a:tcPr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11983" y="2600781"/>
            <a:ext cx="55406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K. </a:t>
            </a:r>
            <a:r>
              <a:rPr lang="en-GB" sz="1200" b="1" dirty="0" err="1"/>
              <a:t>Novoselov</a:t>
            </a:r>
            <a:r>
              <a:rPr lang="en-GB" sz="1200" dirty="0"/>
              <a:t>, Graphene Institute – Physics Nobel Prize 2010 – Scientific Innovation and Advanced </a:t>
            </a:r>
            <a:r>
              <a:rPr lang="en-GB" sz="1200" dirty="0" smtClean="0"/>
              <a:t>Materials</a:t>
            </a:r>
          </a:p>
          <a:p>
            <a:endParaRPr lang="en-GB" sz="1200" dirty="0"/>
          </a:p>
          <a:p>
            <a:r>
              <a:rPr lang="en-GB" sz="1200" b="1" dirty="0"/>
              <a:t>U. Koester</a:t>
            </a:r>
            <a:r>
              <a:rPr lang="en-GB" sz="1200" dirty="0"/>
              <a:t>, ILL- chairman of the </a:t>
            </a:r>
            <a:r>
              <a:rPr lang="en-GB" sz="1200" dirty="0" err="1"/>
              <a:t>NuPECC</a:t>
            </a:r>
            <a:r>
              <a:rPr lang="en-GB" sz="1200" dirty="0"/>
              <a:t> working group for </a:t>
            </a:r>
            <a:r>
              <a:rPr lang="en-GB" sz="1200" i="1" dirty="0"/>
              <a:t>Nuclear Physics for Medicine-Radioisotope production</a:t>
            </a:r>
            <a:r>
              <a:rPr lang="en-GB" sz="1200" dirty="0"/>
              <a:t>– Production of medical </a:t>
            </a:r>
            <a:r>
              <a:rPr lang="en-GB" sz="1200" dirty="0" smtClean="0"/>
              <a:t>radioisotopes</a:t>
            </a:r>
          </a:p>
          <a:p>
            <a:endParaRPr lang="en-GB" sz="1200" dirty="0"/>
          </a:p>
          <a:p>
            <a:r>
              <a:rPr lang="en-GB" sz="1200" b="1" dirty="0"/>
              <a:t>P. Van </a:t>
            </a:r>
            <a:r>
              <a:rPr lang="en-GB" sz="1200" b="1" dirty="0" err="1"/>
              <a:t>Duppen</a:t>
            </a:r>
            <a:r>
              <a:rPr lang="en-GB" sz="1200" dirty="0"/>
              <a:t>, KUL – </a:t>
            </a:r>
            <a:r>
              <a:rPr lang="en-GB" sz="1200" dirty="0" err="1"/>
              <a:t>Adv</a:t>
            </a:r>
            <a:r>
              <a:rPr lang="en-GB" sz="1200" dirty="0"/>
              <a:t> ERC – Radioactive Ion Beams and </a:t>
            </a:r>
            <a:r>
              <a:rPr lang="en-GB" sz="1200" dirty="0" smtClean="0"/>
              <a:t>Lasers</a:t>
            </a:r>
          </a:p>
          <a:p>
            <a:endParaRPr lang="en-GB" sz="1200" dirty="0"/>
          </a:p>
          <a:p>
            <a:r>
              <a:rPr lang="en-GB" sz="1200" b="1" dirty="0"/>
              <a:t>S. Buono</a:t>
            </a:r>
            <a:r>
              <a:rPr lang="en-GB" sz="1200" dirty="0"/>
              <a:t>, AAA – Radiopharmaceuticals marketing and </a:t>
            </a:r>
            <a:r>
              <a:rPr lang="en-GB" sz="1200" dirty="0" smtClean="0"/>
              <a:t>Entrepreneurship</a:t>
            </a:r>
          </a:p>
          <a:p>
            <a:endParaRPr lang="en-GB" sz="1200" dirty="0"/>
          </a:p>
          <a:p>
            <a:r>
              <a:rPr lang="en-GB" sz="1200" b="1" dirty="0"/>
              <a:t>G. </a:t>
            </a:r>
            <a:r>
              <a:rPr lang="en-GB" sz="1200" b="1" dirty="0" err="1"/>
              <a:t>Coukos</a:t>
            </a:r>
            <a:r>
              <a:rPr lang="en-GB" sz="1200" dirty="0"/>
              <a:t>, CHUV – Adv. ERC – Immunotherapy and cancer </a:t>
            </a:r>
            <a:r>
              <a:rPr lang="en-GB" sz="1200" dirty="0" smtClean="0"/>
              <a:t>treatment</a:t>
            </a:r>
          </a:p>
          <a:p>
            <a:endParaRPr lang="en-GB" sz="1200" dirty="0"/>
          </a:p>
          <a:p>
            <a:r>
              <a:rPr lang="en-GB" sz="1200" b="1" dirty="0"/>
              <a:t>P. Lecoq</a:t>
            </a:r>
            <a:r>
              <a:rPr lang="en-GB" sz="1200" dirty="0"/>
              <a:t>, CERN – </a:t>
            </a:r>
            <a:r>
              <a:rPr lang="en-GB" sz="1200" dirty="0" err="1"/>
              <a:t>Adv</a:t>
            </a:r>
            <a:r>
              <a:rPr lang="en-GB" sz="1200" dirty="0"/>
              <a:t> ERC – Detectors and Medical </a:t>
            </a:r>
            <a:r>
              <a:rPr lang="en-GB" sz="1200" dirty="0" smtClean="0"/>
              <a:t>imaging</a:t>
            </a:r>
          </a:p>
          <a:p>
            <a:endParaRPr lang="en-GB" sz="1200" dirty="0"/>
          </a:p>
          <a:p>
            <a:r>
              <a:rPr lang="en-GB" sz="1200" b="1" dirty="0"/>
              <a:t>K. Noda</a:t>
            </a:r>
            <a:r>
              <a:rPr lang="en-GB" sz="1200" dirty="0"/>
              <a:t>-san – NIRS – PET-aided hadron therapy with carbon </a:t>
            </a:r>
            <a:r>
              <a:rPr lang="en-GB" sz="1200" dirty="0" smtClean="0"/>
              <a:t>ions</a:t>
            </a:r>
          </a:p>
          <a:p>
            <a:endParaRPr lang="fr-FR" sz="1200" dirty="0"/>
          </a:p>
          <a:p>
            <a:endParaRPr lang="fr-FR" sz="1200" dirty="0"/>
          </a:p>
          <a:p>
            <a:r>
              <a:rPr lang="fr-FR" sz="1200" dirty="0" smtClean="0"/>
              <a:t>Program </a:t>
            </a:r>
            <a:r>
              <a:rPr lang="fr-FR" sz="1200" dirty="0" err="1" smtClean="0"/>
              <a:t>cohesion</a:t>
            </a:r>
            <a:r>
              <a:rPr lang="fr-FR" sz="1200" dirty="0" smtClean="0"/>
              <a:t> : Oxford </a:t>
            </a:r>
            <a:r>
              <a:rPr lang="fr-FR" sz="1200" dirty="0" err="1" smtClean="0"/>
              <a:t>University</a:t>
            </a:r>
            <a:r>
              <a:rPr lang="fr-FR" sz="1200" dirty="0" smtClean="0"/>
              <a:t> </a:t>
            </a:r>
            <a:r>
              <a:rPr lang="fr-FR" sz="1200" dirty="0" err="1" smtClean="0"/>
              <a:t>Said</a:t>
            </a:r>
            <a:r>
              <a:rPr lang="fr-FR" sz="1200" dirty="0" smtClean="0"/>
              <a:t> Business </a:t>
            </a:r>
            <a:r>
              <a:rPr lang="fr-FR" sz="1200" dirty="0" err="1" smtClean="0"/>
              <a:t>School</a:t>
            </a:r>
            <a:r>
              <a:rPr lang="fr-FR" sz="1200" dirty="0" smtClean="0"/>
              <a:t> (ECTS, PhD)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98307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512619" y="5734046"/>
            <a:ext cx="6535738" cy="931768"/>
          </a:xfrm>
        </p:spPr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, questions , </a:t>
            </a:r>
            <a:r>
              <a:rPr lang="fr-FR" dirty="0" err="1" smtClean="0"/>
              <a:t>comments</a:t>
            </a:r>
            <a:r>
              <a:rPr lang="fr-FR" dirty="0" smtClean="0"/>
              <a:t> ?</a:t>
            </a:r>
            <a:endParaRPr lang="en-GB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8640" y="4196303"/>
            <a:ext cx="452645" cy="577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0272" y="4072599"/>
            <a:ext cx="543597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995" t="3413"/>
          <a:stretch/>
        </p:blipFill>
        <p:spPr bwMode="auto">
          <a:xfrm>
            <a:off x="7502971" y="4148799"/>
            <a:ext cx="589469" cy="68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1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823464" y="4159329"/>
            <a:ext cx="583176" cy="58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6774502" y="5128809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And many </a:t>
            </a:r>
            <a:r>
              <a:rPr lang="en-US" dirty="0" err="1" smtClean="0"/>
              <a:t>orthers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882" y="3241194"/>
            <a:ext cx="2374900" cy="23749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4042" y="4988000"/>
            <a:ext cx="3759200" cy="7493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619" y="0"/>
            <a:ext cx="5486400" cy="28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81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" b="49889"/>
          <a:stretch/>
        </p:blipFill>
        <p:spPr bwMode="auto">
          <a:xfrm>
            <a:off x="304800" y="988409"/>
            <a:ext cx="8534400" cy="5869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847449" y="0"/>
            <a:ext cx="5472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70C0"/>
                </a:solidFill>
                <a:latin typeface="+mj-lt"/>
              </a:rPr>
              <a:t>Some yield estimates</a:t>
            </a:r>
            <a:endParaRPr lang="en-US" sz="3200" b="1" dirty="0" smtClean="0">
              <a:solidFill>
                <a:srgbClr val="0070C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752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872196"/>
            <a:ext cx="8915400" cy="3810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400" dirty="0" err="1" smtClean="0"/>
              <a:t>Bio</a:t>
            </a:r>
            <a:r>
              <a:rPr lang="fr-FR" sz="2400" dirty="0" err="1"/>
              <a:t>m</a:t>
            </a:r>
            <a:r>
              <a:rPr lang="fr-FR" sz="2400" dirty="0" err="1" smtClean="0"/>
              <a:t>edicine</a:t>
            </a:r>
            <a:endParaRPr lang="en-GB" sz="2400" dirty="0" smtClean="0"/>
          </a:p>
          <a:p>
            <a:r>
              <a:rPr lang="en-GB" sz="2400" dirty="0" smtClean="0"/>
              <a:t>Innovative protocols (Surgery/brachytherapy/combination)</a:t>
            </a:r>
          </a:p>
          <a:p>
            <a:r>
              <a:rPr lang="fr-FR" sz="2400" dirty="0" err="1" smtClean="0"/>
              <a:t>Innovative</a:t>
            </a:r>
            <a:r>
              <a:rPr lang="fr-FR" sz="2400" dirty="0" smtClean="0"/>
              <a:t> isotopes for </a:t>
            </a:r>
            <a:r>
              <a:rPr lang="fr-FR" sz="2400" dirty="0" err="1" smtClean="0"/>
              <a:t>imaging</a:t>
            </a:r>
            <a:r>
              <a:rPr lang="fr-FR" sz="2400" dirty="0" smtClean="0"/>
              <a:t> and </a:t>
            </a:r>
            <a:r>
              <a:rPr lang="fr-FR" sz="2400" dirty="0" err="1" smtClean="0"/>
              <a:t>treatment</a:t>
            </a:r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/>
          </a:p>
          <a:p>
            <a:endParaRPr lang="fr-FR" sz="2400" dirty="0" smtClean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r>
              <a:rPr lang="fr-FR" sz="2400" dirty="0" err="1" smtClean="0"/>
              <a:t>Studies</a:t>
            </a:r>
            <a:r>
              <a:rPr lang="fr-FR" sz="2400" dirty="0" smtClean="0"/>
              <a:t> on </a:t>
            </a:r>
            <a:r>
              <a:rPr lang="fr-FR" sz="2400" dirty="0" err="1" smtClean="0"/>
              <a:t>cells</a:t>
            </a:r>
            <a:r>
              <a:rPr lang="fr-FR" sz="2400" dirty="0" smtClean="0"/>
              <a:t>, </a:t>
            </a:r>
            <a:r>
              <a:rPr lang="fr-FR" sz="2400" dirty="0" err="1" smtClean="0"/>
              <a:t>animals</a:t>
            </a:r>
            <a:r>
              <a:rPr lang="fr-FR" sz="2400" dirty="0" smtClean="0"/>
              <a:t> (« </a:t>
            </a:r>
            <a:r>
              <a:rPr lang="fr-FR" sz="2400" dirty="0" err="1" smtClean="0"/>
              <a:t>preclinical</a:t>
            </a:r>
            <a:r>
              <a:rPr lang="fr-FR" sz="2400" dirty="0" smtClean="0"/>
              <a:t> »)</a:t>
            </a:r>
            <a:br>
              <a:rPr lang="fr-FR" sz="2400" dirty="0" smtClean="0"/>
            </a:br>
            <a:r>
              <a:rPr lang="fr-FR" sz="2400" i="1" dirty="0" err="1" smtClean="0"/>
              <a:t>possibly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extended</a:t>
            </a:r>
            <a:r>
              <a:rPr lang="fr-FR" sz="2400" i="1" dirty="0" smtClean="0"/>
              <a:t> to </a:t>
            </a:r>
            <a:r>
              <a:rPr lang="fr-FR" sz="2400" i="1" dirty="0" err="1" smtClean="0"/>
              <a:t>clinical</a:t>
            </a:r>
            <a:r>
              <a:rPr lang="fr-FR" sz="2400" i="1" dirty="0" smtClean="0"/>
              <a:t> phases </a:t>
            </a:r>
            <a:br>
              <a:rPr lang="fr-FR" sz="2400" i="1" dirty="0" smtClean="0"/>
            </a:br>
            <a:r>
              <a:rPr lang="fr-FR" sz="2400" i="1" dirty="0" smtClean="0"/>
              <a:t>(</a:t>
            </a:r>
            <a:r>
              <a:rPr lang="fr-FR" sz="2400" i="1" dirty="0" err="1" smtClean="0"/>
              <a:t>needs</a:t>
            </a:r>
            <a:r>
              <a:rPr lang="fr-FR" sz="2400" i="1" dirty="0" smtClean="0"/>
              <a:t> upgrades, but </a:t>
            </a:r>
            <a:r>
              <a:rPr lang="fr-FR" sz="2400" i="1" dirty="0" err="1" smtClean="0"/>
              <a:t>this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can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be</a:t>
            </a:r>
            <a:r>
              <a:rPr lang="fr-FR" sz="2400" i="1" dirty="0" smtClean="0"/>
              <a:t> </a:t>
            </a:r>
            <a:r>
              <a:rPr lang="fr-FR" sz="2400" i="1" dirty="0" err="1" smtClean="0"/>
              <a:t>reached</a:t>
            </a:r>
            <a:r>
              <a:rPr lang="fr-FR" sz="2400" i="1" dirty="0" smtClean="0"/>
              <a:t>)</a:t>
            </a:r>
            <a:endParaRPr lang="en-GB" sz="2400" i="1" dirty="0" smtClean="0"/>
          </a:p>
          <a:p>
            <a:endParaRPr lang="en-GB" sz="2400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5400" y="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The Scope</a:t>
            </a:r>
            <a:endParaRPr lang="en-US" sz="3600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359985" y="2213319"/>
          <a:ext cx="6328472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7872"/>
                <a:gridCol w="1226943"/>
                <a:gridCol w="2209800"/>
                <a:gridCol w="1363857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Field of Application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Radiation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Chemical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elements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Half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lives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FR" baseline="30000" dirty="0" smtClean="0"/>
                        <a:t>+</a:t>
                      </a:r>
                      <a:endParaRPr lang="en-GB" baseline="30000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fr-FR" baseline="0" dirty="0" err="1" smtClean="0"/>
                        <a:t>Alkaline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earth</a:t>
                      </a:r>
                      <a:endParaRPr lang="fr-FR" baseline="0" dirty="0" smtClean="0"/>
                    </a:p>
                    <a:p>
                      <a:r>
                        <a:rPr lang="fr-FR" baseline="0" dirty="0" err="1" smtClean="0"/>
                        <a:t>Halogen</a:t>
                      </a:r>
                      <a:endParaRPr lang="fr-FR" baseline="0" dirty="0" smtClean="0"/>
                    </a:p>
                    <a:p>
                      <a:r>
                        <a:rPr lang="fr-FR" dirty="0" smtClean="0"/>
                        <a:t>Lanthanide</a:t>
                      </a:r>
                    </a:p>
                    <a:p>
                      <a:r>
                        <a:rPr lang="fr-FR" dirty="0" smtClean="0"/>
                        <a:t>Transition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metals</a:t>
                      </a:r>
                      <a:endParaRPr lang="fr-FR" baseline="0" dirty="0" smtClean="0"/>
                    </a:p>
                    <a:p>
                      <a:r>
                        <a:rPr lang="fr-FR" baseline="0" dirty="0" smtClean="0"/>
                        <a:t>…</a:t>
                      </a:r>
                      <a:endParaRPr lang="en-GB" dirty="0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r>
                        <a:rPr lang="fr-FR" dirty="0" smtClean="0"/>
                        <a:t>10’s min.</a:t>
                      </a:r>
                    </a:p>
                    <a:p>
                      <a:r>
                        <a:rPr lang="fr-FR" dirty="0" err="1" smtClean="0"/>
                        <a:t>Hours</a:t>
                      </a:r>
                      <a:endParaRPr lang="fr-FR" dirty="0" smtClean="0"/>
                    </a:p>
                    <a:p>
                      <a:r>
                        <a:rPr lang="fr-FR" dirty="0" err="1" smtClean="0"/>
                        <a:t>Days</a:t>
                      </a:r>
                      <a:endParaRPr lang="en-GB" dirty="0" smtClean="0"/>
                    </a:p>
                    <a:p>
                      <a:r>
                        <a:rPr lang="fr-FR" dirty="0" err="1" smtClean="0"/>
                        <a:t>Months</a:t>
                      </a:r>
                      <a:endParaRPr lang="fr-F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SPECT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g</a:t>
                      </a:r>
                      <a:endParaRPr lang="en-GB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a</a:t>
                      </a:r>
                      <a:endParaRPr lang="en-GB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Beta </a:t>
                      </a:r>
                      <a:r>
                        <a:rPr lang="fr-FR" dirty="0" err="1" smtClean="0"/>
                        <a:t>therapy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fr-FR" baseline="30000" dirty="0" smtClean="0"/>
                        <a:t>-</a:t>
                      </a:r>
                      <a:endParaRPr lang="en-GB" baseline="30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Auger </a:t>
                      </a:r>
                      <a:r>
                        <a:rPr lang="fr-FR" dirty="0" err="1" smtClean="0"/>
                        <a:t>therapy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e</a:t>
                      </a:r>
                      <a:r>
                        <a:rPr lang="fr-FR" baseline="30000" dirty="0" smtClean="0"/>
                        <a:t>-</a:t>
                      </a:r>
                      <a:endParaRPr lang="en-GB" baseline="300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190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109" b="-1"/>
          <a:stretch/>
        </p:blipFill>
        <p:spPr bwMode="auto">
          <a:xfrm>
            <a:off x="228600" y="1066800"/>
            <a:ext cx="8648002" cy="5211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234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Why CERN-MEDICIS could be done *?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257800" y="3539490"/>
            <a:ext cx="1797514" cy="2937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Picture 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055" y="1284605"/>
            <a:ext cx="8009890" cy="496379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Oval 7"/>
          <p:cNvSpPr/>
          <p:nvPr/>
        </p:nvSpPr>
        <p:spPr>
          <a:xfrm>
            <a:off x="2743200" y="4267200"/>
            <a:ext cx="2743200" cy="2209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177547" y="4315262"/>
            <a:ext cx="185403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Offline </a:t>
            </a:r>
            <a:r>
              <a:rPr lang="fr-FR" dirty="0" err="1" smtClean="0"/>
              <a:t>separation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61950" y="857250"/>
            <a:ext cx="385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* </a:t>
            </a:r>
            <a:r>
              <a:rPr lang="fr-FR" dirty="0" err="1" smtClean="0"/>
              <a:t>Without</a:t>
            </a:r>
            <a:r>
              <a:rPr lang="fr-FR" dirty="0" smtClean="0"/>
              <a:t> an </a:t>
            </a:r>
            <a:r>
              <a:rPr lang="fr-FR" dirty="0" err="1" smtClean="0"/>
              <a:t>additional</a:t>
            </a:r>
            <a:r>
              <a:rPr lang="fr-FR" dirty="0" smtClean="0"/>
              <a:t> proton driver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1325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753" y="106881"/>
            <a:ext cx="8769326" cy="71584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Irradiation station commissioned with beam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0" y="1525825"/>
            <a:ext cx="8226425" cy="501606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1661445"/>
            <a:ext cx="4731549" cy="1391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86784" y="3512916"/>
            <a:ext cx="1683890" cy="17191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2468277"/>
            <a:ext cx="1262023" cy="9295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2396933" y="2243335"/>
            <a:ext cx="1729204" cy="1639874"/>
          </a:xfrm>
          <a:custGeom>
            <a:avLst/>
            <a:gdLst>
              <a:gd name="connsiteX0" fmla="*/ 1609646 w 1700331"/>
              <a:gd name="connsiteY0" fmla="*/ 0 h 1639874"/>
              <a:gd name="connsiteX1" fmla="*/ 0 w 1700331"/>
              <a:gd name="connsiteY1" fmla="*/ 1564304 h 1639874"/>
              <a:gd name="connsiteX2" fmla="*/ 52899 w 1700331"/>
              <a:gd name="connsiteY2" fmla="*/ 1639874 h 1639874"/>
              <a:gd name="connsiteX3" fmla="*/ 1700331 w 1700331"/>
              <a:gd name="connsiteY3" fmla="*/ 37785 h 1639874"/>
              <a:gd name="connsiteX4" fmla="*/ 1609646 w 1700331"/>
              <a:gd name="connsiteY4" fmla="*/ 0 h 1639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0331" h="1639874">
                <a:moveTo>
                  <a:pt x="1609646" y="0"/>
                </a:moveTo>
                <a:lnTo>
                  <a:pt x="0" y="1564304"/>
                </a:lnTo>
                <a:lnTo>
                  <a:pt x="52899" y="1639874"/>
                </a:lnTo>
                <a:lnTo>
                  <a:pt x="1700331" y="37785"/>
                </a:lnTo>
                <a:lnTo>
                  <a:pt x="1609646" y="0"/>
                </a:lnTo>
                <a:close/>
              </a:path>
            </a:pathLst>
          </a:custGeom>
          <a:solidFill>
            <a:srgbClr val="FFC000">
              <a:alpha val="4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6439" y="4147624"/>
            <a:ext cx="3806396" cy="20915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496" y="1661445"/>
            <a:ext cx="3945583" cy="2217479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4829143" y="2709201"/>
            <a:ext cx="3572934" cy="270933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4"/>
          <p:cNvSpPr txBox="1"/>
          <p:nvPr/>
        </p:nvSpPr>
        <p:spPr>
          <a:xfrm rot="21321623">
            <a:off x="6405689" y="2504594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smtClean="0">
                <a:solidFill>
                  <a:srgbClr val="FF0000"/>
                </a:solidFill>
              </a:rPr>
              <a:t>Proton Beam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262162" y="2281120"/>
            <a:ext cx="2425805" cy="1569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22426" y="2986729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89637" y="2878606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 grounded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21692" y="4226115"/>
            <a:ext cx="2111475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Tests with protons:</a:t>
            </a:r>
          </a:p>
          <a:p>
            <a:r>
              <a:rPr lang="en-US" sz="1600" b="1" dirty="0" smtClean="0"/>
              <a:t>Done successfully 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78799" y="890668"/>
            <a:ext cx="4365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M. </a:t>
            </a:r>
            <a:r>
              <a:rPr lang="en-US" dirty="0" err="1" smtClean="0">
                <a:solidFill>
                  <a:srgbClr val="0070C0"/>
                </a:solidFill>
              </a:rPr>
              <a:t>Vagnoni</a:t>
            </a:r>
            <a:r>
              <a:rPr lang="en-US" dirty="0" smtClean="0">
                <a:solidFill>
                  <a:srgbClr val="0070C0"/>
                </a:solidFill>
              </a:rPr>
              <a:t> (EN-STI fellow), et al.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33" y="1661445"/>
            <a:ext cx="3148946" cy="1793038"/>
          </a:xfrm>
          <a:prstGeom prst="rect">
            <a:avLst/>
          </a:prstGeom>
          <a:ln>
            <a:noFill/>
          </a:ln>
        </p:spPr>
      </p:pic>
      <p:cxnSp>
        <p:nvCxnSpPr>
          <p:cNvPr id="19" name="Straight Arrow Connector 18"/>
          <p:cNvCxnSpPr/>
          <p:nvPr/>
        </p:nvCxnSpPr>
        <p:spPr>
          <a:xfrm flipH="1">
            <a:off x="2241930" y="2243335"/>
            <a:ext cx="1544140" cy="1947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xplosion 1 19"/>
          <p:cNvSpPr/>
          <p:nvPr/>
        </p:nvSpPr>
        <p:spPr>
          <a:xfrm>
            <a:off x="3891868" y="2127041"/>
            <a:ext cx="285890" cy="318843"/>
          </a:xfrm>
          <a:prstGeom prst="irregularSeal1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753" y="789240"/>
            <a:ext cx="832282" cy="832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3052" y="5424453"/>
            <a:ext cx="318548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&amp; RIB separated 1 </a:t>
            </a:r>
            <a:r>
              <a:rPr lang="en-US" smtClean="0"/>
              <a:t>week later</a:t>
            </a:r>
          </a:p>
          <a:p>
            <a:r>
              <a:rPr lang="en-US" dirty="0" smtClean="0"/>
              <a:t>on GPS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111" y="3508045"/>
            <a:ext cx="5738348" cy="1727317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61535" y="4826947"/>
            <a:ext cx="1578639" cy="133397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5" name="TextBox 24"/>
          <p:cNvSpPr txBox="1"/>
          <p:nvPr/>
        </p:nvSpPr>
        <p:spPr>
          <a:xfrm>
            <a:off x="2384452" y="3524215"/>
            <a:ext cx="349807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During </a:t>
            </a:r>
            <a:r>
              <a:rPr lang="en-US" sz="1400" smtClean="0"/>
              <a:t>last 2015 Isolde beam time (CRIS)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15883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icture 14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756"/>
          <a:stretch/>
        </p:blipFill>
        <p:spPr>
          <a:xfrm>
            <a:off x="143300" y="308984"/>
            <a:ext cx="4879076" cy="5954291"/>
          </a:xfrm>
          <a:prstGeom prst="rect">
            <a:avLst/>
          </a:prstGeom>
        </p:spPr>
      </p:pic>
      <p:sp>
        <p:nvSpPr>
          <p:cNvPr id="140" name="Title 1"/>
          <p:cNvSpPr txBox="1">
            <a:spLocks/>
          </p:cNvSpPr>
          <p:nvPr/>
        </p:nvSpPr>
        <p:spPr>
          <a:xfrm>
            <a:off x="1472217" y="-7231"/>
            <a:ext cx="6043186" cy="73443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70C0"/>
                </a:solidFill>
              </a:rPr>
              <a:t>The building extension</a:t>
            </a:r>
            <a:endParaRPr lang="en-US" sz="3600" b="1" dirty="0" smtClean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2376" y="926219"/>
            <a:ext cx="3832264" cy="21646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22376" y="3259192"/>
            <a:ext cx="39677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Temporary shielding removed</a:t>
            </a:r>
          </a:p>
          <a:p>
            <a:r>
              <a:rPr lang="en-US" dirty="0" smtClean="0"/>
              <a:t>And final shielding/access under way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0752" y="4023539"/>
            <a:ext cx="16510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29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itle 1"/>
          <p:cNvSpPr txBox="1">
            <a:spLocks/>
          </p:cNvSpPr>
          <p:nvPr/>
        </p:nvSpPr>
        <p:spPr>
          <a:xfrm>
            <a:off x="1472217" y="-7231"/>
            <a:ext cx="6043186" cy="73443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70C0"/>
                </a:solidFill>
              </a:rPr>
              <a:t>The building extension</a:t>
            </a:r>
            <a:endParaRPr lang="en-US" sz="3600" b="1" dirty="0" smtClean="0">
              <a:solidFill>
                <a:srgbClr val="0070C0"/>
              </a:solidFill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687" y="1130592"/>
            <a:ext cx="3875953" cy="4872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698624" y="2385058"/>
            <a:ext cx="1273017" cy="1216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1190197" y="1520776"/>
            <a:ext cx="636509" cy="60807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95688" y="1798130"/>
            <a:ext cx="804364" cy="70784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017185" y="2385058"/>
            <a:ext cx="79349" cy="672575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381181" y="2393875"/>
            <a:ext cx="79349" cy="672575"/>
          </a:xfrm>
          <a:prstGeom prst="rect">
            <a:avLst/>
          </a:prstGeom>
          <a:solidFill>
            <a:srgbClr val="92D05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1190197" y="2425363"/>
            <a:ext cx="105339" cy="1660025"/>
          </a:xfrm>
          <a:prstGeom prst="rect">
            <a:avLst/>
          </a:prstGeom>
          <a:solidFill>
            <a:srgbClr val="FFC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017185" y="3069966"/>
            <a:ext cx="119023" cy="336287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937836" y="3904964"/>
            <a:ext cx="522694" cy="84072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97870" y="3054222"/>
            <a:ext cx="119023" cy="336287"/>
          </a:xfrm>
          <a:prstGeom prst="rect">
            <a:avLst/>
          </a:prstGeom>
          <a:solidFill>
            <a:srgbClr val="FF0000">
              <a:alpha val="6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321318" y="2957683"/>
            <a:ext cx="28226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Robot hardware installed </a:t>
            </a:r>
            <a:endParaRPr lang="en-US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96002" y="2333553"/>
            <a:ext cx="1940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Storage shelves (V. Barozier &amp; Y. </a:t>
            </a:r>
            <a:r>
              <a:rPr lang="en-US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Gavrikov</a:t>
            </a: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48565" y="5770973"/>
            <a:ext cx="2278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 shielded door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219198" y="3228390"/>
            <a:ext cx="2028010" cy="5459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8853" y="800471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J.L. Grenard, K, Kershaw et al.</a:t>
            </a:r>
            <a:endParaRPr lang="fr-FR" dirty="0"/>
          </a:p>
        </p:txBody>
      </p:sp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204" y="1260000"/>
            <a:ext cx="566247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09" y="1210393"/>
            <a:ext cx="532272" cy="67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 flipV="1">
            <a:off x="1242866" y="2000361"/>
            <a:ext cx="3250944" cy="1014587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209" y="3830518"/>
            <a:ext cx="2232244" cy="16741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20189" y="591630"/>
            <a:ext cx="3213100" cy="2413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3319" y="3736554"/>
            <a:ext cx="2616200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0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70C0"/>
                </a:solidFill>
              </a:rPr>
              <a:t>The </a:t>
            </a:r>
            <a:r>
              <a:rPr lang="fr-FR" sz="3600" b="1" dirty="0" err="1" smtClean="0">
                <a:solidFill>
                  <a:srgbClr val="0070C0"/>
                </a:solidFill>
              </a:rPr>
              <a:t>nuclear</a:t>
            </a:r>
            <a:r>
              <a:rPr lang="fr-FR" sz="3600" b="1" dirty="0" smtClean="0">
                <a:solidFill>
                  <a:srgbClr val="0070C0"/>
                </a:solidFill>
              </a:rPr>
              <a:t> ventilation</a:t>
            </a:r>
            <a:endParaRPr lang="en-US" sz="3600" b="1" dirty="0" smtClean="0">
              <a:solidFill>
                <a:srgbClr val="0070C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4615" y="949333"/>
            <a:ext cx="3505200" cy="2336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76" y="2345182"/>
            <a:ext cx="3695700" cy="248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565" y="3500882"/>
            <a:ext cx="35433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1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49034" y="76170"/>
            <a:ext cx="6043186" cy="73443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b="1" dirty="0" smtClean="0">
                <a:solidFill>
                  <a:srgbClr val="0070C0"/>
                </a:solidFill>
              </a:rPr>
              <a:t>The Mass </a:t>
            </a:r>
            <a:r>
              <a:rPr lang="fr-FR" sz="3600" b="1" dirty="0" err="1" smtClean="0">
                <a:solidFill>
                  <a:srgbClr val="0070C0"/>
                </a:solidFill>
              </a:rPr>
              <a:t>separator</a:t>
            </a:r>
            <a:endParaRPr lang="en-US" sz="3600" b="1" dirty="0" smtClean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3253824"/>
            <a:ext cx="3548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LISOL dipole ready for shipment </a:t>
            </a:r>
          </a:p>
          <a:p>
            <a:r>
              <a:rPr lang="en-US" dirty="0" smtClean="0"/>
              <a:t>In Louvain La </a:t>
            </a:r>
            <a:r>
              <a:rPr lang="en-US" dirty="0" err="1" smtClean="0"/>
              <a:t>Neuve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5845638"/>
            <a:ext cx="5429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Conceptual design – collection chamber (A. Brown)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2799" y="25719815"/>
            <a:ext cx="8775680" cy="66285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5199" y="25872215"/>
            <a:ext cx="8775680" cy="66285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619151" y="5383973"/>
            <a:ext cx="3198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Separator in CERN-MEDICIS</a:t>
            </a:r>
          </a:p>
          <a:p>
            <a:r>
              <a:rPr lang="en-US" dirty="0" smtClean="0"/>
              <a:t>Configuration (Y. Martinez)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3120" y="2956951"/>
            <a:ext cx="3210371" cy="24270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649" y="3864438"/>
            <a:ext cx="4368800" cy="1981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809" y="1004460"/>
            <a:ext cx="2209800" cy="16637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928" y="995002"/>
            <a:ext cx="2819400" cy="210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66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scientific</a:t>
            </a:r>
            <a:r>
              <a:rPr lang="fr-FR" dirty="0" smtClean="0"/>
              <a:t> case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8710" y="949333"/>
            <a:ext cx="6563833" cy="492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5791200"/>
            <a:ext cx="6378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Courtesy</a:t>
            </a:r>
            <a:r>
              <a:rPr lang="fr-FR" dirty="0" smtClean="0"/>
              <a:t> prof. </a:t>
            </a:r>
            <a:r>
              <a:rPr lang="fr-FR" dirty="0" err="1" smtClean="0"/>
              <a:t>Ratib</a:t>
            </a:r>
            <a:r>
              <a:rPr lang="fr-FR" dirty="0" smtClean="0"/>
              <a:t>, in the </a:t>
            </a:r>
            <a:r>
              <a:rPr lang="fr-FR" dirty="0" err="1" smtClean="0"/>
              <a:t>context</a:t>
            </a:r>
            <a:r>
              <a:rPr lang="fr-FR" dirty="0" smtClean="0"/>
              <a:t> of the CERN-MEDICIS </a:t>
            </a:r>
            <a:r>
              <a:rPr lang="fr-FR" dirty="0" err="1" smtClean="0"/>
              <a:t>project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5173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1627</TotalTime>
  <Words>530</Words>
  <Application>Microsoft Macintosh PowerPoint</Application>
  <PresentationFormat>On-screen Show (4:3)</PresentationFormat>
  <Paragraphs>130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Calibri</vt:lpstr>
      <vt:lpstr>Symbol</vt:lpstr>
      <vt:lpstr>Times New Roman</vt:lpstr>
      <vt:lpstr>Ubuntu</vt:lpstr>
      <vt:lpstr>Ubuntu Light</vt:lpstr>
      <vt:lpstr>Wingdings</vt:lpstr>
      <vt:lpstr>Arial</vt:lpstr>
      <vt:lpstr>CERN_ENdept_Presentation_ArialFont</vt:lpstr>
      <vt:lpstr>PowerPoint Presentation</vt:lpstr>
      <vt:lpstr>PowerPoint Presentation</vt:lpstr>
      <vt:lpstr>Why CERN-MEDICIS could be done *?</vt:lpstr>
      <vt:lpstr>Irradiation station commissioned with beam</vt:lpstr>
      <vt:lpstr>PowerPoint Presentation</vt:lpstr>
      <vt:lpstr>PowerPoint Presentation</vt:lpstr>
      <vt:lpstr>The nuclear ventilation</vt:lpstr>
      <vt:lpstr>PowerPoint Presentation</vt:lpstr>
      <vt:lpstr>The scientific case</vt:lpstr>
      <vt:lpstr>PowerPoint Presentation</vt:lpstr>
      <vt:lpstr>PowerPoint Presentation</vt:lpstr>
      <vt:lpstr>PowerPoint Presentation</vt:lpstr>
      <vt:lpstr>Tentative planning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tstora</dc:creator>
  <cp:lastModifiedBy>Microsoft Office User</cp:lastModifiedBy>
  <cp:revision>299</cp:revision>
  <cp:lastPrinted>2015-02-19T09:49:45Z</cp:lastPrinted>
  <dcterms:created xsi:type="dcterms:W3CDTF">2015-02-18T15:58:36Z</dcterms:created>
  <dcterms:modified xsi:type="dcterms:W3CDTF">2015-12-02T16:51:11Z</dcterms:modified>
</cp:coreProperties>
</file>