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88" r:id="rId2"/>
    <p:sldId id="291" r:id="rId3"/>
    <p:sldId id="289" r:id="rId4"/>
    <p:sldId id="292" r:id="rId5"/>
    <p:sldId id="293" r:id="rId6"/>
    <p:sldId id="295" r:id="rId7"/>
    <p:sldId id="296" r:id="rId8"/>
    <p:sldId id="29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510" autoAdjust="0"/>
  </p:normalViewPr>
  <p:slideViewPr>
    <p:cSldViewPr snapToGrid="0" snapToObjects="1">
      <p:cViewPr varScale="1">
        <p:scale>
          <a:sx n="61" d="100"/>
          <a:sy n="61" d="100"/>
        </p:scale>
        <p:origin x="10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89B51-4505-4BF2-A7BE-5CF122D549E1}" type="datetimeFigureOut">
              <a:rPr lang="en-GB" smtClean="0"/>
              <a:pPr/>
              <a:t>02/12/2015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A9FA7-835F-4FB5-A04F-62DAE7DF387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161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A9FA7-835F-4FB5-A04F-62DAE7DF387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512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A9FA7-835F-4FB5-A04F-62DAE7DF387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139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order for the workshop to</a:t>
            </a:r>
            <a:r>
              <a:rPr lang="en-GB" baseline="0" dirty="0" smtClean="0"/>
              <a:t> be as adaptable as possible, no additional pieces were used outside those included in the base Education set. This is so that the workshop may be easily implemented at a new location. </a:t>
            </a:r>
          </a:p>
          <a:p>
            <a:r>
              <a:rPr lang="en-GB" baseline="0" dirty="0" smtClean="0"/>
              <a:t>As the workshop was to last 2-3 hours, students cannot build robots during the session. Focus was on programming.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A9FA7-835F-4FB5-A04F-62DAE7DF387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466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CC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2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8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457200" y="1750184"/>
            <a:ext cx="8229600" cy="43759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2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0800000">
            <a:off x="4572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26670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brand_ppt_bac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725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1598935"/>
            <a:ext cx="7772400" cy="1470025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C459DB0-41B2-4241-8390-2D59D6149FFB}" type="datetimeFigureOut">
              <a:rPr lang="en-GB" smtClean="0"/>
              <a:pPr/>
              <a:t>02/12/2015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782BEB4-ACE4-4C32-91B4-EAE6D93EE40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1" descr="TAB_allwhite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288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4365104"/>
            <a:ext cx="7848600" cy="1584325"/>
          </a:xfr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9950" y="123858"/>
            <a:ext cx="5276850" cy="831827"/>
          </a:xfrm>
        </p:spPr>
        <p:txBody>
          <a:bodyPr/>
          <a:lstStyle>
            <a:lvl1pPr>
              <a:defRPr b="1">
                <a:solidFill>
                  <a:srgbClr val="66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030A0"/>
              </a:buClr>
              <a:defRPr/>
            </a:lvl1pPr>
            <a:lvl2pPr>
              <a:buClr>
                <a:srgbClr val="7030A0"/>
              </a:buClr>
              <a:defRPr/>
            </a:lvl2pPr>
            <a:lvl3pPr>
              <a:buClr>
                <a:srgbClr val="7030A0"/>
              </a:buClr>
              <a:defRPr/>
            </a:lvl3pPr>
            <a:lvl4pPr>
              <a:buClr>
                <a:srgbClr val="7030A0"/>
              </a:buClr>
              <a:defRPr/>
            </a:lvl4pPr>
            <a:lvl5pPr>
              <a:buClr>
                <a:srgbClr val="7030A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988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C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84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120" y="1600200"/>
            <a:ext cx="390627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4820" y="1600200"/>
            <a:ext cx="385198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2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C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C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267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8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04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40" y="844259"/>
            <a:ext cx="265437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40" y="2006309"/>
            <a:ext cx="2654373" cy="41198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15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\\nask.man.ac.uk\home$\My Pictures\Logo_download\Manchester university logo\L_shape_logo\White backgrounds\L_shape_col_white_background.tif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" y="528"/>
            <a:ext cx="2949609" cy="273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4200" y="285750"/>
            <a:ext cx="5486400" cy="8318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812" y="1352550"/>
            <a:ext cx="7864987" cy="4773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89D94-7991-4F40-8376-F866CA8915D3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B429F-F991-BD43-8ACD-1E3E80711D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46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66339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030A0"/>
        </a:buClr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030A0"/>
        </a:buClr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030A0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030A0"/>
        </a:buClr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030A0"/>
        </a:buClr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1457775"/>
            <a:ext cx="6723272" cy="1953734"/>
          </a:xfrm>
        </p:spPr>
        <p:txBody>
          <a:bodyPr>
            <a:noAutofit/>
          </a:bodyPr>
          <a:lstStyle/>
          <a:p>
            <a:r>
              <a:rPr lang="en-GB" sz="4400" dirty="0" smtClean="0"/>
              <a:t>How to handle a radioactive nucleus: a LEGO robot for ISODLE</a:t>
            </a:r>
            <a:endParaRPr lang="en-GB" sz="4400" dirty="0"/>
          </a:p>
        </p:txBody>
      </p:sp>
      <p:sp>
        <p:nvSpPr>
          <p:cNvPr id="3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67544" y="4529994"/>
            <a:ext cx="7848600" cy="15843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800" b="1">
                <a:solidFill>
                  <a:schemeClr val="bg1"/>
                </a:solidFill>
              </a:defRPr>
            </a:lvl1pPr>
          </a:lstStyle>
          <a:p>
            <a:pPr>
              <a:spcBef>
                <a:spcPts val="0"/>
              </a:spcBef>
            </a:pPr>
            <a:r>
              <a:rPr lang="en-US" dirty="0" smtClean="0"/>
              <a:t>S. Qureshi</a:t>
            </a:r>
            <a:r>
              <a:rPr lang="en-US" dirty="0"/>
              <a:t>, J. Hayes, T. </a:t>
            </a:r>
            <a:r>
              <a:rPr lang="en-US" dirty="0" smtClean="0"/>
              <a:t>Cocolios, E. Nichols</a:t>
            </a:r>
            <a:endParaRPr lang="en-US" b="0" dirty="0" smtClean="0"/>
          </a:p>
          <a:p>
            <a:pPr lvl="0">
              <a:spcBef>
                <a:spcPts val="0"/>
              </a:spcBef>
            </a:pPr>
            <a:endParaRPr lang="en-US" sz="2400" b="0" dirty="0" smtClean="0"/>
          </a:p>
          <a:p>
            <a:pPr lvl="0">
              <a:spcBef>
                <a:spcPts val="0"/>
              </a:spcBef>
            </a:pPr>
            <a:r>
              <a:rPr lang="en-US" sz="2400" b="0" dirty="0" smtClean="0"/>
              <a:t>03-12-2015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Brief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10 LEGO </a:t>
            </a:r>
            <a:r>
              <a:rPr lang="en-GB" dirty="0" err="1" smtClean="0"/>
              <a:t>Mindstorm</a:t>
            </a:r>
            <a:r>
              <a:rPr lang="en-GB" dirty="0" smtClean="0"/>
              <a:t> Education </a:t>
            </a:r>
            <a:r>
              <a:rPr lang="en-GB" dirty="0" smtClean="0"/>
              <a:t>sets</a:t>
            </a:r>
          </a:p>
          <a:p>
            <a:r>
              <a:rPr lang="en-GB" dirty="0" smtClean="0"/>
              <a:t>In celebration of ISOLDE’s 50</a:t>
            </a:r>
            <a:r>
              <a:rPr lang="en-GB" baseline="30000" dirty="0" smtClean="0"/>
              <a:t>th</a:t>
            </a:r>
            <a:r>
              <a:rPr lang="en-GB" dirty="0" smtClean="0"/>
              <a:t> anniversary</a:t>
            </a:r>
            <a:endParaRPr lang="en-GB" dirty="0" smtClean="0"/>
          </a:p>
          <a:p>
            <a:r>
              <a:rPr lang="en-GB" dirty="0" smtClean="0"/>
              <a:t>To engage at least 60 schoolchildren aged 14-16 to promote careers in </a:t>
            </a:r>
            <a:r>
              <a:rPr lang="en-GB" dirty="0" smtClean="0"/>
              <a:t>science</a:t>
            </a:r>
            <a:endParaRPr lang="en-GB" dirty="0" smtClean="0"/>
          </a:p>
          <a:p>
            <a:r>
              <a:rPr lang="en-GB" dirty="0" smtClean="0"/>
              <a:t>Initial ‘robot competition’ fell through</a:t>
            </a:r>
          </a:p>
          <a:p>
            <a:r>
              <a:rPr lang="en-GB" dirty="0" smtClean="0"/>
              <a:t>Repurposed into a transferrable and mobile robotics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42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Designing LE-MITH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Limited by the pieces included in each set</a:t>
            </a:r>
          </a:p>
          <a:p>
            <a:r>
              <a:rPr lang="en-GB" dirty="0" smtClean="0"/>
              <a:t>Based on the included model, first design had a few flaws</a:t>
            </a:r>
          </a:p>
          <a:p>
            <a:r>
              <a:rPr lang="en-GB" dirty="0" smtClean="0"/>
              <a:t>Unique short-action lever was designed to execute compound movements</a:t>
            </a:r>
          </a:p>
          <a:p>
            <a:r>
              <a:rPr lang="en-GB" dirty="0" smtClean="0"/>
              <a:t>Design must be simple enough to produce instructions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33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Programming LE-MITH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Implemented using proprietary language</a:t>
            </a:r>
          </a:p>
          <a:p>
            <a:r>
              <a:rPr lang="en-GB" dirty="0" smtClean="0"/>
              <a:t>Uses pictograms and simple variables to introduce the concept of programming</a:t>
            </a:r>
          </a:p>
          <a:p>
            <a:r>
              <a:rPr lang="en-GB" dirty="0" smtClean="0"/>
              <a:t>Workshop content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    delivered through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IDE using included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teaching tools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888" y="3191947"/>
            <a:ext cx="4253912" cy="293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6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Delivering LE-MITH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15 minute presentation about nuclear physics</a:t>
            </a:r>
          </a:p>
          <a:p>
            <a:r>
              <a:rPr lang="en-GB" dirty="0" smtClean="0"/>
              <a:t>Tackles misconceptions abou</a:t>
            </a:r>
            <a:r>
              <a:rPr lang="en-GB" dirty="0" smtClean="0"/>
              <a:t>t the nuclear industry</a:t>
            </a:r>
            <a:endParaRPr lang="en-GB" dirty="0" smtClean="0"/>
          </a:p>
          <a:p>
            <a:r>
              <a:rPr lang="en-GB" dirty="0" smtClean="0"/>
              <a:t>To date:</a:t>
            </a:r>
          </a:p>
          <a:p>
            <a:pPr lvl="1"/>
            <a:r>
              <a:rPr lang="en-GB" dirty="0" smtClean="0"/>
              <a:t>13 volunteers trained to run sessions</a:t>
            </a:r>
          </a:p>
          <a:p>
            <a:pPr lvl="1"/>
            <a:r>
              <a:rPr lang="en-GB" dirty="0" smtClean="0"/>
              <a:t>2 sessions delivered</a:t>
            </a:r>
          </a:p>
          <a:p>
            <a:pPr lvl="1"/>
            <a:r>
              <a:rPr lang="en-GB" dirty="0" smtClean="0"/>
              <a:t>Additional training session booked</a:t>
            </a:r>
          </a:p>
          <a:p>
            <a:pPr lvl="1"/>
            <a:r>
              <a:rPr lang="en-GB" dirty="0" smtClean="0"/>
              <a:t>Interest expressed from 15 further schools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72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Participant Feedback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0079330"/>
              </p:ext>
            </p:extLst>
          </p:nvPr>
        </p:nvGraphicFramePr>
        <p:xfrm>
          <a:off x="822325" y="1352550"/>
          <a:ext cx="7864476" cy="47912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445578"/>
                <a:gridCol w="1418898"/>
              </a:tblGrid>
              <a:tr h="889832">
                <a:tc>
                  <a:txBody>
                    <a:bodyPr/>
                    <a:lstStyle/>
                    <a:p>
                      <a:pPr algn="l"/>
                      <a:r>
                        <a:rPr lang="en-GB" sz="3600" dirty="0" smtClean="0"/>
                        <a:t>Statement</a:t>
                      </a:r>
                      <a:endParaRPr lang="en-GB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Score /28</a:t>
                      </a:r>
                      <a:endParaRPr lang="en-GB" sz="3200" dirty="0"/>
                    </a:p>
                  </a:txBody>
                  <a:tcPr anchor="ctr"/>
                </a:tc>
              </a:tr>
              <a:tr h="889832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“I would recommend this workshop</a:t>
                      </a:r>
                      <a:r>
                        <a:rPr lang="en-GB" sz="2800" baseline="0" dirty="0" smtClean="0"/>
                        <a:t> to a friend.”</a:t>
                      </a:r>
                      <a:endParaRPr lang="en-GB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27</a:t>
                      </a:r>
                      <a:endParaRPr lang="en-GB" sz="2800" dirty="0"/>
                    </a:p>
                  </a:txBody>
                  <a:tcPr anchor="ctr"/>
                </a:tc>
              </a:tr>
              <a:tr h="889832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“I enjoyed this workshop.”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24</a:t>
                      </a:r>
                      <a:endParaRPr lang="en-GB" sz="2800" dirty="0"/>
                    </a:p>
                  </a:txBody>
                  <a:tcPr anchor="ctr"/>
                </a:tc>
              </a:tr>
              <a:tr h="889832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“I now understand the importance</a:t>
                      </a:r>
                      <a:r>
                        <a:rPr lang="en-GB" sz="2800" baseline="0" dirty="0" smtClean="0"/>
                        <a:t> of robots in the nuclear industry.”</a:t>
                      </a:r>
                      <a:endParaRPr lang="en-GB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21</a:t>
                      </a:r>
                      <a:endParaRPr lang="en-GB" sz="2800" dirty="0"/>
                    </a:p>
                  </a:txBody>
                  <a:tcPr anchor="ctr"/>
                </a:tc>
              </a:tr>
              <a:tr h="889832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“The session has improved my programming</a:t>
                      </a:r>
                      <a:r>
                        <a:rPr lang="en-GB" sz="2800" baseline="0" dirty="0" smtClean="0"/>
                        <a:t> skills.”</a:t>
                      </a:r>
                      <a:endParaRPr lang="en-GB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20</a:t>
                      </a:r>
                      <a:endParaRPr lang="en-GB" sz="2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74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Flexible – can be adapted, e.g. Mars rover theme.</a:t>
            </a:r>
          </a:p>
          <a:p>
            <a:r>
              <a:rPr lang="en-GB" dirty="0" smtClean="0"/>
              <a:t>In current state, workshop can be implemented remotely</a:t>
            </a:r>
          </a:p>
          <a:p>
            <a:r>
              <a:rPr lang="en-GB" dirty="0" smtClean="0"/>
              <a:t>Capacity to expand designs of both LE-MITH and new, more complex robots.</a:t>
            </a:r>
          </a:p>
          <a:p>
            <a:r>
              <a:rPr lang="en-GB" dirty="0"/>
              <a:t>Will continue into 2016 despite end date</a:t>
            </a:r>
            <a:r>
              <a:rPr lang="en-GB" dirty="0" smtClean="0"/>
              <a:t>.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7032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m_753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021" y="-1111469"/>
            <a:ext cx="6053958" cy="9080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021" y="-608567"/>
            <a:ext cx="6053958" cy="80751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84612"/>
            <a:ext cx="9144002" cy="6088776"/>
          </a:xfrm>
          <a:prstGeom prst="rect">
            <a:avLst/>
          </a:prstGeom>
        </p:spPr>
      </p:pic>
      <p:pic>
        <p:nvPicPr>
          <p:cNvPr id="5" name="Picture 4" descr="Stem_7545"/>
          <p:cNvPicPr>
            <a:picLocks noGrp="1" noChangeAspect="1"/>
          </p:cNvPicPr>
          <p:nvPr isPhoto="1"/>
        </p:nvPicPr>
        <p:blipFill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Stem_7557"/>
          <p:cNvPicPr>
            <a:picLocks noGrp="1" noChangeAspect="1"/>
          </p:cNvPicPr>
          <p:nvPr isPhoto="1"/>
        </p:nvPicPr>
        <p:blipFill>
          <a:blip r:embed="rId6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" y="384612"/>
            <a:ext cx="9133164" cy="608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0250"/>
            <a:ext cx="9144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2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5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nche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Manchester.thmx</Template>
  <TotalTime>3768</TotalTime>
  <Words>333</Words>
  <Application>Microsoft Office PowerPoint</Application>
  <PresentationFormat>On-screen Show (4:3)</PresentationFormat>
  <Paragraphs>52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Manchester</vt:lpstr>
      <vt:lpstr>How to handle a radioactive nucleus: a LEGO robot for ISODLE</vt:lpstr>
      <vt:lpstr>The Brief</vt:lpstr>
      <vt:lpstr>Designing LE-MITH</vt:lpstr>
      <vt:lpstr>Programming LE-MITH</vt:lpstr>
      <vt:lpstr>Delivering LE-MITH</vt:lpstr>
      <vt:lpstr>Participant Feedback</vt:lpstr>
      <vt:lpstr>Future Scope</vt:lpstr>
      <vt:lpstr>PowerPoint Presentation</vt:lpstr>
    </vt:vector>
  </TitlesOfParts>
  <Company>University of Manchester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 Wars</dc:title>
  <dc:creator>Thomas Elias Cocolios</dc:creator>
  <cp:lastModifiedBy>Saboor Qureshi</cp:lastModifiedBy>
  <cp:revision>68</cp:revision>
  <dcterms:created xsi:type="dcterms:W3CDTF">2015-03-17T19:44:19Z</dcterms:created>
  <dcterms:modified xsi:type="dcterms:W3CDTF">2015-12-02T20:06:19Z</dcterms:modified>
</cp:coreProperties>
</file>