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35" autoAdjust="0"/>
    <p:restoredTop sz="94660"/>
  </p:normalViewPr>
  <p:slideViewPr>
    <p:cSldViewPr snapToGrid="0" snapToObjects="1">
      <p:cViewPr>
        <p:scale>
          <a:sx n="110" d="100"/>
          <a:sy n="110" d="100"/>
        </p:scale>
        <p:origin x="-80" y="10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323A2-13C4-EE41-9CB3-34CDA3D0FEDC}" type="datetimeFigureOut">
              <a:rPr lang="en-US" smtClean="0"/>
              <a:pPr/>
              <a:t>10/08/15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2E38-2976-3E4F-A4EB-979204991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042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323A2-13C4-EE41-9CB3-34CDA3D0FEDC}" type="datetimeFigureOut">
              <a:rPr lang="en-US" smtClean="0"/>
              <a:pPr/>
              <a:t>10/08/15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2E38-2976-3E4F-A4EB-979204991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82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323A2-13C4-EE41-9CB3-34CDA3D0FEDC}" type="datetimeFigureOut">
              <a:rPr lang="en-US" smtClean="0"/>
              <a:pPr/>
              <a:t>10/08/15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2E38-2976-3E4F-A4EB-979204991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73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323A2-13C4-EE41-9CB3-34CDA3D0FEDC}" type="datetimeFigureOut">
              <a:rPr lang="en-US" smtClean="0"/>
              <a:pPr/>
              <a:t>10/08/15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2E38-2976-3E4F-A4EB-979204991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894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323A2-13C4-EE41-9CB3-34CDA3D0FEDC}" type="datetimeFigureOut">
              <a:rPr lang="en-US" smtClean="0"/>
              <a:pPr/>
              <a:t>10/08/15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2E38-2976-3E4F-A4EB-979204991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14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323A2-13C4-EE41-9CB3-34CDA3D0FEDC}" type="datetimeFigureOut">
              <a:rPr lang="en-US" smtClean="0"/>
              <a:pPr/>
              <a:t>10/08/15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2E38-2976-3E4F-A4EB-979204991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39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323A2-13C4-EE41-9CB3-34CDA3D0FEDC}" type="datetimeFigureOut">
              <a:rPr lang="en-US" smtClean="0"/>
              <a:pPr/>
              <a:t>10/08/15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2E38-2976-3E4F-A4EB-979204991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000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323A2-13C4-EE41-9CB3-34CDA3D0FEDC}" type="datetimeFigureOut">
              <a:rPr lang="en-US" smtClean="0"/>
              <a:pPr/>
              <a:t>10/08/15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2E38-2976-3E4F-A4EB-979204991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84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323A2-13C4-EE41-9CB3-34CDA3D0FEDC}" type="datetimeFigureOut">
              <a:rPr lang="en-US" smtClean="0"/>
              <a:pPr/>
              <a:t>10/08/15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2E38-2976-3E4F-A4EB-979204991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43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323A2-13C4-EE41-9CB3-34CDA3D0FEDC}" type="datetimeFigureOut">
              <a:rPr lang="en-US" smtClean="0"/>
              <a:pPr/>
              <a:t>10/08/15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2E38-2976-3E4F-A4EB-979204991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89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323A2-13C4-EE41-9CB3-34CDA3D0FEDC}" type="datetimeFigureOut">
              <a:rPr lang="en-US" smtClean="0"/>
              <a:pPr/>
              <a:t>10/08/15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E2E38-2976-3E4F-A4EB-979204991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07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323A2-13C4-EE41-9CB3-34CDA3D0FEDC}" type="datetimeFigureOut">
              <a:rPr lang="en-US" smtClean="0"/>
              <a:pPr/>
              <a:t>10/08/15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E2E38-2976-3E4F-A4EB-9792049919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729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>
            <a:stCxn id="19" idx="2"/>
          </p:cNvCxnSpPr>
          <p:nvPr/>
        </p:nvCxnSpPr>
        <p:spPr>
          <a:xfrm>
            <a:off x="4421927" y="3441280"/>
            <a:ext cx="14767" cy="1765560"/>
          </a:xfrm>
          <a:prstGeom prst="line">
            <a:avLst/>
          </a:prstGeom>
          <a:ln w="762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20562" y="2257868"/>
            <a:ext cx="2116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 Rounded MT Bold"/>
              </a:rPr>
              <a:t>Lattice QCD</a:t>
            </a:r>
          </a:p>
          <a:p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 Rounded MT Bold"/>
              </a:rPr>
              <a:t>Astrophysics</a:t>
            </a:r>
          </a:p>
          <a:p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 Rounded MT Bold"/>
              </a:rPr>
              <a:t>Cosmology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  <a:cs typeface="Arial Rounded MT Bold"/>
            </a:endParaRPr>
          </a:p>
          <a:p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 Rounded MT Bold"/>
              </a:rPr>
              <a:t>Nuclear 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 Rounded MT Bold"/>
              </a:rPr>
              <a:t>Physics</a:t>
            </a:r>
          </a:p>
          <a:p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 Rounded MT Bold"/>
              </a:rPr>
              <a:t>Particle Physics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  <a:cs typeface="Arial Rounded MT Bold"/>
            </a:endParaRPr>
          </a:p>
          <a:p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 Rounded MT Bold"/>
              </a:rPr>
              <a:t>Particle Astrophysics</a:t>
            </a:r>
          </a:p>
          <a:p>
            <a:r>
              <a:rPr lang="en-US" sz="1600" b="1" dirty="0" smtClean="0">
                <a:solidFill>
                  <a:srgbClr val="558ED5"/>
                </a:solidFill>
                <a:cs typeface="Arial Rounded MT Bold"/>
              </a:rPr>
              <a:t>Planetary Science</a:t>
            </a:r>
          </a:p>
          <a:p>
            <a:r>
              <a:rPr lang="en-US" sz="1600" b="1" dirty="0" smtClean="0">
                <a:solidFill>
                  <a:srgbClr val="558ED5"/>
                </a:solidFill>
                <a:cs typeface="Arial Rounded MT Bold"/>
              </a:rPr>
              <a:t>Solar Physics</a:t>
            </a:r>
          </a:p>
          <a:p>
            <a:endParaRPr lang="en-US" sz="1600" dirty="0" smtClean="0">
              <a:solidFill>
                <a:srgbClr val="FF0000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26264" y="153874"/>
            <a:ext cx="8851646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DiRAC-3: Illustrative Structural Diagram</a:t>
            </a:r>
            <a:endParaRPr lang="en-US" b="1" dirty="0"/>
          </a:p>
        </p:txBody>
      </p:sp>
      <p:sp>
        <p:nvSpPr>
          <p:cNvPr id="48" name="Rectangle 47"/>
          <p:cNvSpPr/>
          <p:nvPr/>
        </p:nvSpPr>
        <p:spPr>
          <a:xfrm>
            <a:off x="7674984" y="5636112"/>
            <a:ext cx="1351664" cy="6169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7829727" y="5805713"/>
            <a:ext cx="1335869" cy="1675381"/>
            <a:chOff x="7759119" y="5550962"/>
            <a:chExt cx="1351662" cy="1873827"/>
          </a:xfrm>
        </p:grpSpPr>
        <p:grpSp>
          <p:nvGrpSpPr>
            <p:cNvPr id="2" name="Group 1"/>
            <p:cNvGrpSpPr/>
            <p:nvPr/>
          </p:nvGrpSpPr>
          <p:grpSpPr>
            <a:xfrm>
              <a:off x="7759119" y="5550962"/>
              <a:ext cx="1351662" cy="1873827"/>
              <a:chOff x="7707086" y="5227372"/>
              <a:chExt cx="1351664" cy="1873824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7707086" y="5227372"/>
                <a:ext cx="1351664" cy="1320988"/>
                <a:chOff x="7417322" y="5783311"/>
                <a:chExt cx="1683136" cy="1449034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7553699" y="5916029"/>
                  <a:ext cx="1328945" cy="1316316"/>
                  <a:chOff x="120562" y="5916029"/>
                  <a:chExt cx="1328945" cy="1316316"/>
                </a:xfrm>
              </p:grpSpPr>
              <p:sp>
                <p:nvSpPr>
                  <p:cNvPr id="21" name="Rectangle 20"/>
                  <p:cNvSpPr/>
                  <p:nvPr/>
                </p:nvSpPr>
                <p:spPr>
                  <a:xfrm rot="228377">
                    <a:off x="139639" y="5916029"/>
                    <a:ext cx="1309868" cy="887376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wrap="none">
                    <a:prstTxWarp prst="textArchUp">
                      <a:avLst>
                        <a:gd name="adj" fmla="val 11705561"/>
                      </a:avLst>
                    </a:prstTxWarp>
                    <a:spAutoFit/>
                  </a:bodyPr>
                  <a:lstStyle/>
                  <a:p>
                    <a:pPr algn="ctr"/>
                    <a:r>
                      <a:rPr lang="en-GB" b="1" dirty="0"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</a:rPr>
                      <a:t>Janet Light Paths (JLP)</a:t>
                    </a:r>
                  </a:p>
                </p:txBody>
              </p:sp>
              <p:sp>
                <p:nvSpPr>
                  <p:cNvPr id="24" name="Block Arc 23"/>
                  <p:cNvSpPr/>
                  <p:nvPr/>
                </p:nvSpPr>
                <p:spPr>
                  <a:xfrm>
                    <a:off x="120562" y="6019531"/>
                    <a:ext cx="1316014" cy="1212814"/>
                  </a:xfrm>
                  <a:prstGeom prst="blockArc">
                    <a:avLst>
                      <a:gd name="adj1" fmla="val 12162642"/>
                      <a:gd name="adj2" fmla="val 20296849"/>
                      <a:gd name="adj3" fmla="val 4089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8" name="Rectangle 27"/>
                <p:cNvSpPr/>
                <p:nvPr/>
              </p:nvSpPr>
              <p:spPr>
                <a:xfrm>
                  <a:off x="7417322" y="5783311"/>
                  <a:ext cx="1683136" cy="67669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7806233" y="5911364"/>
                <a:ext cx="1056843" cy="1189832"/>
                <a:chOff x="147621" y="6085225"/>
                <a:chExt cx="1316016" cy="1305160"/>
              </a:xfrm>
            </p:grpSpPr>
            <p:sp>
              <p:nvSpPr>
                <p:cNvPr id="51" name="Rectangle 50"/>
                <p:cNvSpPr/>
                <p:nvPr/>
              </p:nvSpPr>
              <p:spPr>
                <a:xfrm>
                  <a:off x="147622" y="6085225"/>
                  <a:ext cx="1316015" cy="992190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prstTxWarp prst="textArchUp">
                    <a:avLst>
                      <a:gd name="adj" fmla="val 11705561"/>
                    </a:avLst>
                  </a:prstTxWarp>
                  <a:spAutoFit/>
                </a:bodyPr>
                <a:lstStyle/>
                <a:p>
                  <a:pPr algn="ctr"/>
                  <a:r>
                    <a:rPr lang="en-GB" b="1" dirty="0" smtClean="0">
                      <a:ln w="12700">
                        <a:solidFill>
                          <a:schemeClr val="tx1"/>
                        </a:solidFill>
                        <a:prstDash val="solid"/>
                      </a:ln>
                    </a:rPr>
                    <a:t>External Connections</a:t>
                  </a:r>
                  <a:endParaRPr lang="en-GB" b="1" dirty="0">
                    <a:ln w="12700">
                      <a:solidFill>
                        <a:schemeClr val="tx1"/>
                      </a:solidFill>
                      <a:prstDash val="solid"/>
                    </a:ln>
                  </a:endParaRPr>
                </a:p>
              </p:txBody>
            </p:sp>
            <p:sp>
              <p:nvSpPr>
                <p:cNvPr id="53" name="Block Arc 52"/>
                <p:cNvSpPr/>
                <p:nvPr/>
              </p:nvSpPr>
              <p:spPr>
                <a:xfrm>
                  <a:off x="147621" y="6177572"/>
                  <a:ext cx="1316014" cy="1212813"/>
                </a:xfrm>
                <a:prstGeom prst="blockArc">
                  <a:avLst>
                    <a:gd name="adj1" fmla="val 12162642"/>
                    <a:gd name="adj2" fmla="val 20296849"/>
                    <a:gd name="adj3" fmla="val 4089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" name="Rectangle 2"/>
            <p:cNvSpPr/>
            <p:nvPr/>
          </p:nvSpPr>
          <p:spPr>
            <a:xfrm rot="18060000">
              <a:off x="7964307" y="6501285"/>
              <a:ext cx="81037" cy="132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6" name="Rectangle 55"/>
            <p:cNvSpPr/>
            <p:nvPr/>
          </p:nvSpPr>
          <p:spPr>
            <a:xfrm rot="3420000" flipH="1">
              <a:off x="8754570" y="6501276"/>
              <a:ext cx="81037" cy="13209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7" name="Rectangle 56"/>
            <p:cNvSpPr/>
            <p:nvPr/>
          </p:nvSpPr>
          <p:spPr>
            <a:xfrm rot="19920000">
              <a:off x="8113489" y="6348568"/>
              <a:ext cx="81037" cy="13209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8" name="Rectangle 57"/>
            <p:cNvSpPr/>
            <p:nvPr/>
          </p:nvSpPr>
          <p:spPr>
            <a:xfrm rot="1740000" flipH="1">
              <a:off x="8584952" y="6332396"/>
              <a:ext cx="81037" cy="13209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59" name="Rectangle 58"/>
            <p:cNvSpPr/>
            <p:nvPr/>
          </p:nvSpPr>
          <p:spPr>
            <a:xfrm rot="10800000">
              <a:off x="8339411" y="6286871"/>
              <a:ext cx="81037" cy="13209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12154" y="868202"/>
            <a:ext cx="8950330" cy="5628347"/>
            <a:chOff x="937861" y="824813"/>
            <a:chExt cx="8950330" cy="5628347"/>
          </a:xfrm>
        </p:grpSpPr>
        <p:grpSp>
          <p:nvGrpSpPr>
            <p:cNvPr id="30" name="Group 29"/>
            <p:cNvGrpSpPr/>
            <p:nvPr/>
          </p:nvGrpSpPr>
          <p:grpSpPr>
            <a:xfrm>
              <a:off x="937861" y="824813"/>
              <a:ext cx="8950330" cy="5248448"/>
              <a:chOff x="568888" y="824813"/>
              <a:chExt cx="8950330" cy="5248448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V="1">
                <a:off x="4513728" y="1695307"/>
                <a:ext cx="1538729" cy="1575656"/>
              </a:xfrm>
              <a:prstGeom prst="line">
                <a:avLst/>
              </a:prstGeom>
              <a:ln w="762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 flipV="1">
                <a:off x="2880201" y="1645969"/>
                <a:ext cx="1684327" cy="1581282"/>
              </a:xfrm>
              <a:prstGeom prst="line">
                <a:avLst/>
              </a:prstGeom>
              <a:ln w="7620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Group 24"/>
              <p:cNvGrpSpPr/>
              <p:nvPr/>
            </p:nvGrpSpPr>
            <p:grpSpPr>
              <a:xfrm>
                <a:off x="568888" y="824813"/>
                <a:ext cx="8950330" cy="5248448"/>
                <a:chOff x="568888" y="824813"/>
                <a:chExt cx="8950330" cy="5248448"/>
              </a:xfrm>
            </p:grpSpPr>
            <p:cxnSp>
              <p:nvCxnSpPr>
                <p:cNvPr id="54" name="Straight Connector 53"/>
                <p:cNvCxnSpPr/>
                <p:nvPr/>
              </p:nvCxnSpPr>
              <p:spPr>
                <a:xfrm flipH="1">
                  <a:off x="2781118" y="3270962"/>
                  <a:ext cx="1732611" cy="1605838"/>
                </a:xfrm>
                <a:prstGeom prst="line">
                  <a:avLst/>
                </a:prstGeom>
                <a:ln w="76200" cmpd="sng">
                  <a:solidFill>
                    <a:srgbClr val="FF00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3" name="Group 22"/>
                <p:cNvGrpSpPr/>
                <p:nvPr/>
              </p:nvGrpSpPr>
              <p:grpSpPr>
                <a:xfrm>
                  <a:off x="568888" y="824813"/>
                  <a:ext cx="8950330" cy="5248448"/>
                  <a:chOff x="568888" y="824813"/>
                  <a:chExt cx="8950330" cy="5248448"/>
                </a:xfrm>
              </p:grpSpPr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4564527" y="3190965"/>
                    <a:ext cx="1915301" cy="1627778"/>
                  </a:xfrm>
                  <a:prstGeom prst="line">
                    <a:avLst/>
                  </a:prstGeom>
                  <a:ln w="76200" cmpd="sng">
                    <a:solidFill>
                      <a:srgbClr val="FF0000"/>
                    </a:solidFill>
                    <a:prstDash val="sys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568888" y="824813"/>
                    <a:ext cx="8950330" cy="5248448"/>
                    <a:chOff x="568888" y="824813"/>
                    <a:chExt cx="8950330" cy="5248448"/>
                  </a:xfrm>
                </p:grpSpPr>
                <p:grpSp>
                  <p:nvGrpSpPr>
                    <p:cNvPr id="5" name="Group 4"/>
                    <p:cNvGrpSpPr/>
                    <p:nvPr/>
                  </p:nvGrpSpPr>
                  <p:grpSpPr>
                    <a:xfrm>
                      <a:off x="568888" y="824813"/>
                      <a:ext cx="8950330" cy="5248448"/>
                      <a:chOff x="568888" y="824813"/>
                      <a:chExt cx="8950330" cy="5248448"/>
                    </a:xfrm>
                  </p:grpSpPr>
                  <p:grpSp>
                    <p:nvGrpSpPr>
                      <p:cNvPr id="40" name="Group 39"/>
                      <p:cNvGrpSpPr/>
                      <p:nvPr/>
                    </p:nvGrpSpPr>
                    <p:grpSpPr>
                      <a:xfrm>
                        <a:off x="2278143" y="824813"/>
                        <a:ext cx="4597244" cy="4745746"/>
                        <a:chOff x="1897283" y="872527"/>
                        <a:chExt cx="5093730" cy="5326823"/>
                      </a:xfrm>
                    </p:grpSpPr>
                    <p:sp>
                      <p:nvSpPr>
                        <p:cNvPr id="6" name="Donut 5"/>
                        <p:cNvSpPr/>
                        <p:nvPr/>
                      </p:nvSpPr>
                      <p:spPr>
                        <a:xfrm>
                          <a:off x="1935894" y="1009135"/>
                          <a:ext cx="4928972" cy="4928971"/>
                        </a:xfrm>
                        <a:prstGeom prst="donut">
                          <a:avLst>
                            <a:gd name="adj" fmla="val 1600"/>
                          </a:avLst>
                        </a:prstGeom>
                        <a:solidFill>
                          <a:srgbClr val="FF0000"/>
                        </a:solidFill>
                        <a:ln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grpSp>
                      <p:nvGrpSpPr>
                        <p:cNvPr id="11" name="Group 10"/>
                        <p:cNvGrpSpPr/>
                        <p:nvPr/>
                      </p:nvGrpSpPr>
                      <p:grpSpPr>
                        <a:xfrm>
                          <a:off x="1906638" y="1310663"/>
                          <a:ext cx="1070676" cy="687997"/>
                          <a:chOff x="1906638" y="1310663"/>
                          <a:chExt cx="1070676" cy="687997"/>
                        </a:xfrm>
                      </p:grpSpPr>
                      <p:sp>
                        <p:nvSpPr>
                          <p:cNvPr id="7" name="Rounded Rectangle 6"/>
                          <p:cNvSpPr/>
                          <p:nvPr/>
                        </p:nvSpPr>
                        <p:spPr>
                          <a:xfrm>
                            <a:off x="1976011" y="1310663"/>
                            <a:ext cx="957134" cy="687997"/>
                          </a:xfrm>
                          <a:prstGeom prst="roundRect">
                            <a:avLst/>
                          </a:prstGeom>
                          <a:solidFill>
                            <a:srgbClr val="558ED5"/>
                          </a:solidFill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b="1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0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  <p:sp>
                        <p:nvSpPr>
                          <p:cNvPr id="8" name="TextBox 7"/>
                          <p:cNvSpPr txBox="1"/>
                          <p:nvPr/>
                        </p:nvSpPr>
                        <p:spPr>
                          <a:xfrm>
                            <a:off x="1906638" y="1347713"/>
                            <a:ext cx="1070676" cy="58728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400" dirty="0" smtClean="0">
                                <a:latin typeface="Arial Rounded MT Bold"/>
                                <a:cs typeface="Arial Rounded MT Bold"/>
                              </a:rPr>
                              <a:t>Extreme Scaling</a:t>
                            </a:r>
                            <a:endParaRPr lang="en-US" sz="1400" dirty="0">
                              <a:latin typeface="Arial Rounded MT Bold"/>
                              <a:cs typeface="Arial Rounded MT Bold"/>
                            </a:endParaRPr>
                          </a:p>
                        </p:txBody>
                      </p:sp>
                    </p:grpSp>
                    <p:sp>
                      <p:nvSpPr>
                        <p:cNvPr id="10" name="Rectangle 9"/>
                        <p:cNvSpPr/>
                        <p:nvPr/>
                      </p:nvSpPr>
                      <p:spPr>
                        <a:xfrm>
                          <a:off x="1897283" y="872527"/>
                          <a:ext cx="5093730" cy="417452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lIns="91440" tIns="45720" rIns="91440" bIns="45720">
                          <a:prstTxWarp prst="textArchUp">
                            <a:avLst/>
                          </a:prstTxWarp>
                          <a:spAutoFit/>
                        </a:bodyPr>
                        <a:lstStyle/>
                        <a:p>
                          <a:pPr algn="ctr"/>
                          <a:endParaRPr lang="en-GB" sz="1400" dirty="0">
                            <a:ln w="12700">
                              <a:solidFill>
                                <a:schemeClr val="tx1"/>
                              </a:solidFill>
                              <a:prstDash val="solid"/>
                            </a:ln>
                          </a:endParaRPr>
                        </a:p>
                      </p:txBody>
                    </p:sp>
                    <p:grpSp>
                      <p:nvGrpSpPr>
                        <p:cNvPr id="12" name="Group 11"/>
                        <p:cNvGrpSpPr/>
                        <p:nvPr/>
                      </p:nvGrpSpPr>
                      <p:grpSpPr>
                        <a:xfrm>
                          <a:off x="5767124" y="1331420"/>
                          <a:ext cx="1201352" cy="687996"/>
                          <a:chOff x="1289859" y="1331420"/>
                          <a:chExt cx="1201352" cy="687996"/>
                        </a:xfrm>
                      </p:grpSpPr>
                      <p:sp>
                        <p:nvSpPr>
                          <p:cNvPr id="13" name="Rounded Rectangle 12"/>
                          <p:cNvSpPr/>
                          <p:nvPr/>
                        </p:nvSpPr>
                        <p:spPr>
                          <a:xfrm>
                            <a:off x="1358688" y="1331420"/>
                            <a:ext cx="1047100" cy="687996"/>
                          </a:xfrm>
                          <a:prstGeom prst="roundRect">
                            <a:avLst/>
                          </a:prstGeom>
                          <a:solidFill>
                            <a:srgbClr val="558ED5"/>
                          </a:solidFill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b="1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0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  <p:sp>
                        <p:nvSpPr>
                          <p:cNvPr id="14" name="TextBox 13"/>
                          <p:cNvSpPr txBox="1"/>
                          <p:nvPr/>
                        </p:nvSpPr>
                        <p:spPr>
                          <a:xfrm>
                            <a:off x="1289859" y="1354284"/>
                            <a:ext cx="1201352" cy="58728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400" dirty="0" smtClean="0">
                                <a:latin typeface="Arial Rounded MT Bold"/>
                                <a:cs typeface="Arial Rounded MT Bold"/>
                              </a:rPr>
                              <a:t>Data Intensive</a:t>
                            </a:r>
                            <a:endParaRPr lang="en-US" sz="1400" dirty="0">
                              <a:latin typeface="Arial Rounded MT Bold"/>
                              <a:cs typeface="Arial Rounded MT Bold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5" name="Group 14"/>
                        <p:cNvGrpSpPr/>
                        <p:nvPr/>
                      </p:nvGrpSpPr>
                      <p:grpSpPr>
                        <a:xfrm>
                          <a:off x="3845573" y="5555047"/>
                          <a:ext cx="1201351" cy="644303"/>
                          <a:chOff x="1610133" y="2258539"/>
                          <a:chExt cx="1201351" cy="644303"/>
                        </a:xfrm>
                      </p:grpSpPr>
                      <p:sp>
                        <p:nvSpPr>
                          <p:cNvPr id="16" name="Rounded Rectangle 15"/>
                          <p:cNvSpPr/>
                          <p:nvPr/>
                        </p:nvSpPr>
                        <p:spPr>
                          <a:xfrm>
                            <a:off x="1688331" y="2258539"/>
                            <a:ext cx="1077678" cy="644303"/>
                          </a:xfrm>
                          <a:prstGeom prst="roundRect">
                            <a:avLst/>
                          </a:prstGeom>
                          <a:solidFill>
                            <a:srgbClr val="558ED5"/>
                          </a:solidFill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b="1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0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  <p:sp>
                        <p:nvSpPr>
                          <p:cNvPr id="17" name="TextBox 16"/>
                          <p:cNvSpPr txBox="1"/>
                          <p:nvPr/>
                        </p:nvSpPr>
                        <p:spPr>
                          <a:xfrm>
                            <a:off x="1610133" y="2258539"/>
                            <a:ext cx="1201351" cy="587284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400" dirty="0" smtClean="0">
                                <a:latin typeface="Arial Rounded MT Bold"/>
                                <a:cs typeface="Arial Rounded MT Bold"/>
                              </a:rPr>
                              <a:t>Memory Intensive</a:t>
                            </a:r>
                            <a:endParaRPr lang="en-US" sz="1400" dirty="0">
                              <a:latin typeface="Arial Rounded MT Bold"/>
                              <a:cs typeface="Arial Rounded MT Bold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8" name="Group 17"/>
                        <p:cNvGrpSpPr/>
                        <p:nvPr/>
                      </p:nvGrpSpPr>
                      <p:grpSpPr>
                        <a:xfrm>
                          <a:off x="3703832" y="3151089"/>
                          <a:ext cx="1453512" cy="609567"/>
                          <a:chOff x="1705593" y="2149309"/>
                          <a:chExt cx="945596" cy="609567"/>
                        </a:xfrm>
                      </p:grpSpPr>
                      <p:sp>
                        <p:nvSpPr>
                          <p:cNvPr id="19" name="Rounded Rectangle 18"/>
                          <p:cNvSpPr/>
                          <p:nvPr/>
                        </p:nvSpPr>
                        <p:spPr>
                          <a:xfrm>
                            <a:off x="1725972" y="2155498"/>
                            <a:ext cx="925217" cy="603378"/>
                          </a:xfrm>
                          <a:prstGeom prst="roundRect">
                            <a:avLst/>
                          </a:prstGeom>
                          <a:solidFill>
                            <a:srgbClr val="558ED5"/>
                          </a:solidFill>
                          <a:ln>
                            <a:solidFill>
                              <a:schemeClr val="tx1"/>
                            </a:solidFill>
                          </a:ln>
                          <a:effectLst/>
                        </p:spPr>
                        <p:style>
                          <a:lnRef idx="1">
                            <a:schemeClr val="accent1"/>
                          </a:lnRef>
                          <a:fillRef idx="3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b="1" dirty="0">
                              <a:ln w="18415" cmpd="sng">
                                <a:solidFill>
                                  <a:srgbClr val="FFFFFF"/>
                                </a:solidFill>
                                <a:prstDash val="solid"/>
                              </a:ln>
                              <a:solidFill>
                                <a:srgbClr val="0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</a:endParaRPr>
                          </a:p>
                        </p:txBody>
                      </p:sp>
                      <p:sp>
                        <p:nvSpPr>
                          <p:cNvPr id="20" name="TextBox 19"/>
                          <p:cNvSpPr txBox="1"/>
                          <p:nvPr/>
                        </p:nvSpPr>
                        <p:spPr>
                          <a:xfrm>
                            <a:off x="1705593" y="2149309"/>
                            <a:ext cx="945596" cy="587283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1400" dirty="0" smtClean="0">
                                <a:latin typeface="Arial Rounded MT Bold"/>
                                <a:cs typeface="Arial Rounded MT Bold"/>
                              </a:rPr>
                              <a:t>Data Management</a:t>
                            </a:r>
                            <a:endParaRPr lang="en-US" sz="1400" dirty="0">
                              <a:latin typeface="Arial Rounded MT Bold"/>
                              <a:cs typeface="Arial Rounded MT Bold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38" name="TextBox 37"/>
                      <p:cNvSpPr txBox="1"/>
                      <p:nvPr/>
                    </p:nvSpPr>
                    <p:spPr>
                      <a:xfrm>
                        <a:off x="1908321" y="4765707"/>
                        <a:ext cx="846392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sz="1200" dirty="0" smtClean="0">
                            <a:latin typeface="Arial Rounded MT Bold"/>
                            <a:cs typeface="Arial Rounded MT Bold"/>
                          </a:rPr>
                          <a:t>Internet</a:t>
                        </a:r>
                      </a:p>
                      <a:p>
                        <a:pPr algn="r"/>
                        <a:r>
                          <a:rPr lang="en-US" sz="1100" dirty="0" smtClean="0">
                            <a:latin typeface="Arial Rounded MT Bold"/>
                            <a:cs typeface="Arial Rounded MT Bold"/>
                          </a:rPr>
                          <a:t>Analytics</a:t>
                        </a:r>
                        <a:endParaRPr lang="en-US" sz="1100" dirty="0">
                          <a:latin typeface="Arial Rounded MT Bold"/>
                          <a:cs typeface="Arial Rounded MT Bold"/>
                        </a:endParaRPr>
                      </a:p>
                    </p:txBody>
                  </p:sp>
                  <p:sp>
                    <p:nvSpPr>
                      <p:cNvPr id="44" name="TextBox 43"/>
                      <p:cNvSpPr txBox="1"/>
                      <p:nvPr/>
                    </p:nvSpPr>
                    <p:spPr>
                      <a:xfrm>
                        <a:off x="568888" y="1021962"/>
                        <a:ext cx="1753983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US" sz="1200" dirty="0" smtClean="0">
                            <a:latin typeface="Arial Rounded MT Bold"/>
                            <a:cs typeface="Arial Rounded MT Bold"/>
                          </a:rPr>
                          <a:t>Many Core Coding</a:t>
                        </a:r>
                      </a:p>
                    </p:txBody>
                  </p:sp>
                  <p:sp>
                    <p:nvSpPr>
                      <p:cNvPr id="45" name="TextBox 44"/>
                      <p:cNvSpPr txBox="1"/>
                      <p:nvPr/>
                    </p:nvSpPr>
                    <p:spPr>
                      <a:xfrm>
                        <a:off x="6855046" y="958806"/>
                        <a:ext cx="2664172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1200" dirty="0" smtClean="0">
                            <a:latin typeface="Arial Rounded MT Bold"/>
                            <a:cs typeface="Arial Rounded MT Bold"/>
                          </a:rPr>
                          <a:t>Data Analytics Programming</a:t>
                        </a:r>
                      </a:p>
                      <a:p>
                        <a:r>
                          <a:rPr lang="en-US" sz="1200" dirty="0" smtClean="0">
                            <a:latin typeface="Arial Rounded MT Bold"/>
                            <a:cs typeface="Arial Rounded MT Bold"/>
                          </a:rPr>
                          <a:t>Code Optimization</a:t>
                        </a:r>
                      </a:p>
                    </p:txBody>
                  </p:sp>
                  <p:sp>
                    <p:nvSpPr>
                      <p:cNvPr id="47" name="TextBox 46"/>
                      <p:cNvSpPr txBox="1"/>
                      <p:nvPr/>
                    </p:nvSpPr>
                    <p:spPr>
                      <a:xfrm>
                        <a:off x="3495274" y="5611596"/>
                        <a:ext cx="2685683" cy="4616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1200" dirty="0" smtClean="0">
                            <a:latin typeface="Arial Rounded MT Bold"/>
                            <a:cs typeface="Arial Rounded MT Bold"/>
                          </a:rPr>
                          <a:t>Fine Tuning Parallel Management</a:t>
                        </a:r>
                      </a:p>
                      <a:p>
                        <a:r>
                          <a:rPr lang="en-US" sz="1200" dirty="0" smtClean="0">
                            <a:latin typeface="Arial Rounded MT Bold"/>
                            <a:cs typeface="Arial Rounded MT Bold"/>
                          </a:rPr>
                          <a:t>Multi-threading</a:t>
                        </a:r>
                      </a:p>
                    </p:txBody>
                  </p:sp>
                  <p:sp>
                    <p:nvSpPr>
                      <p:cNvPr id="49" name="Rounded Rectangle 48"/>
                      <p:cNvSpPr/>
                      <p:nvPr/>
                    </p:nvSpPr>
                    <p:spPr>
                      <a:xfrm>
                        <a:off x="6484910" y="4674453"/>
                        <a:ext cx="1170971" cy="603718"/>
                      </a:xfrm>
                      <a:prstGeom prst="round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b="1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chemeClr val="bg1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Arial Rounded MT Bold"/>
                          <a:cs typeface="Arial Rounded MT Bold"/>
                        </a:endParaRPr>
                      </a:p>
                    </p:txBody>
                  </p:sp>
                  <p:sp>
                    <p:nvSpPr>
                      <p:cNvPr id="50" name="TextBox 49"/>
                      <p:cNvSpPr txBox="1"/>
                      <p:nvPr/>
                    </p:nvSpPr>
                    <p:spPr>
                      <a:xfrm>
                        <a:off x="6479828" y="4673374"/>
                        <a:ext cx="1176053" cy="55399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500" dirty="0" smtClean="0">
                            <a:solidFill>
                              <a:srgbClr val="FFFFFF"/>
                            </a:solidFill>
                            <a:latin typeface="Arial Rounded MT Bold"/>
                            <a:cs typeface="Arial Rounded MT Bold"/>
                          </a:rPr>
                          <a:t>Disaster</a:t>
                        </a:r>
                      </a:p>
                      <a:p>
                        <a:pPr algn="ctr"/>
                        <a:r>
                          <a:rPr lang="en-US" sz="1500" dirty="0" smtClean="0">
                            <a:solidFill>
                              <a:srgbClr val="FFFFFF"/>
                            </a:solidFill>
                            <a:latin typeface="Arial Rounded MT Bold"/>
                            <a:cs typeface="Arial Rounded MT Bold"/>
                          </a:rPr>
                          <a:t>Recovery</a:t>
                        </a:r>
                        <a:endParaRPr lang="en-US" sz="1500" dirty="0">
                          <a:solidFill>
                            <a:srgbClr val="FFFFFF"/>
                          </a:solidFill>
                          <a:latin typeface="Arial Rounded MT Bold"/>
                          <a:cs typeface="Arial Rounded MT Bold"/>
                        </a:endParaRPr>
                      </a:p>
                    </p:txBody>
                  </p:sp>
                </p:grpSp>
                <p:sp>
                  <p:nvSpPr>
                    <p:cNvPr id="68" name="Rectangle 67"/>
                    <p:cNvSpPr/>
                    <p:nvPr/>
                  </p:nvSpPr>
                  <p:spPr>
                    <a:xfrm rot="16860208">
                      <a:off x="2841752" y="1488351"/>
                      <a:ext cx="4568784" cy="349795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prstTxWarp prst="textArchDown">
                        <a:avLst>
                          <a:gd name="adj" fmla="val 21270786"/>
                        </a:avLst>
                      </a:prstTxWarp>
                      <a:spAutoFit/>
                    </a:bodyPr>
                    <a:lstStyle/>
                    <a:p>
                      <a:pPr algn="ctr"/>
                      <a:r>
                        <a:rPr lang="en-GB" sz="1200" dirty="0" smtClean="0">
                          <a:ln w="12700">
                            <a:solidFill>
                              <a:schemeClr val="tx1"/>
                            </a:solidFill>
                            <a:prstDash val="solid"/>
                          </a:ln>
                          <a:latin typeface="+mj-lt"/>
                        </a:rPr>
                        <a:t>Cloud Services</a:t>
                      </a:r>
                    </a:p>
                    <a:p>
                      <a:pPr algn="ctr"/>
                      <a:r>
                        <a:rPr lang="en-GB" sz="1200" dirty="0" smtClean="0">
                          <a:ln w="12700">
                            <a:solidFill>
                              <a:schemeClr val="tx1"/>
                            </a:solidFill>
                            <a:prstDash val="solid"/>
                          </a:ln>
                          <a:latin typeface="+mj-lt"/>
                        </a:rPr>
                        <a:t>Network Programming</a:t>
                      </a:r>
                    </a:p>
                  </p:txBody>
                </p:sp>
                <p:sp>
                  <p:nvSpPr>
                    <p:cNvPr id="90" name="TextBox 89"/>
                    <p:cNvSpPr txBox="1"/>
                    <p:nvPr/>
                  </p:nvSpPr>
                  <p:spPr>
                    <a:xfrm>
                      <a:off x="3463122" y="2342596"/>
                      <a:ext cx="2202809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200" dirty="0" smtClean="0">
                          <a:latin typeface="Arial Rounded MT Bold"/>
                          <a:cs typeface="Arial Rounded MT Bold"/>
                        </a:rPr>
                        <a:t>Data Handling</a:t>
                      </a:r>
                      <a:endParaRPr lang="en-US" sz="1200" dirty="0">
                        <a:latin typeface="Arial Rounded MT Bold"/>
                        <a:cs typeface="Arial Rounded MT Bold"/>
                      </a:endParaRPr>
                    </a:p>
                    <a:p>
                      <a:pPr algn="ctr"/>
                      <a:r>
                        <a:rPr lang="en-US" sz="1200" dirty="0" smtClean="0">
                          <a:latin typeface="Arial Rounded MT Bold"/>
                          <a:cs typeface="Arial Rounded MT Bold"/>
                        </a:rPr>
                        <a:t>Archiving</a:t>
                      </a:r>
                    </a:p>
                  </p:txBody>
                </p:sp>
              </p:grpSp>
            </p:grpSp>
          </p:grpSp>
        </p:grpSp>
        <p:sp>
          <p:nvSpPr>
            <p:cNvPr id="31" name="TextBox 30"/>
            <p:cNvSpPr txBox="1"/>
            <p:nvPr/>
          </p:nvSpPr>
          <p:spPr>
            <a:xfrm>
              <a:off x="7224019" y="1340644"/>
              <a:ext cx="22297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T</a:t>
              </a:r>
              <a:r>
                <a:rPr lang="en-US" sz="1200" i="1" dirty="0" smtClean="0"/>
                <a:t>ight </a:t>
              </a:r>
              <a:r>
                <a:rPr lang="en-US" sz="1200" i="1" dirty="0"/>
                <a:t>compute/storage coupling to facilitate </a:t>
              </a:r>
              <a:r>
                <a:rPr lang="en-US" sz="1200" i="1" dirty="0" smtClean="0"/>
                <a:t>confrontation </a:t>
              </a:r>
              <a:r>
                <a:rPr lang="en-US" sz="1200" i="1" dirty="0"/>
                <a:t>of complex simulations with Petascale data sets</a:t>
              </a:r>
              <a:r>
                <a:rPr lang="en-US" sz="1200" dirty="0"/>
                <a:t> 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019193" y="1247084"/>
              <a:ext cx="166277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1200" i="1" dirty="0"/>
                <a:t>M</a:t>
              </a:r>
              <a:r>
                <a:rPr lang="en-US" sz="1200" i="1" dirty="0" smtClean="0"/>
                <a:t>aximal </a:t>
              </a:r>
              <a:r>
                <a:rPr lang="en-US" sz="1200" i="1" dirty="0"/>
                <a:t>computational effort applied to a problem of fixed size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65294" y="5991495"/>
              <a:ext cx="289642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i="1" dirty="0"/>
                <a:t>L</a:t>
              </a:r>
              <a:r>
                <a:rPr lang="en-US" sz="1200" i="1" dirty="0" smtClean="0"/>
                <a:t>arger </a:t>
              </a:r>
              <a:r>
                <a:rPr lang="en-US" sz="1200" i="1" dirty="0"/>
                <a:t>memory footprint as the problem size grows with increasing machine power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6404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traight Connector 51"/>
          <p:cNvCxnSpPr/>
          <p:nvPr/>
        </p:nvCxnSpPr>
        <p:spPr>
          <a:xfrm>
            <a:off x="4402842" y="3009713"/>
            <a:ext cx="2106815" cy="1859547"/>
          </a:xfrm>
          <a:prstGeom prst="line">
            <a:avLst/>
          </a:prstGeom>
          <a:ln w="76200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2594926" y="3090420"/>
            <a:ext cx="1790101" cy="1778840"/>
          </a:xfrm>
          <a:prstGeom prst="line">
            <a:avLst/>
          </a:prstGeom>
          <a:ln w="76200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436517" y="1643302"/>
            <a:ext cx="1537594" cy="1447118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2910988" y="1761819"/>
            <a:ext cx="1553122" cy="1285238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Donut 5"/>
          <p:cNvSpPr/>
          <p:nvPr/>
        </p:nvSpPr>
        <p:spPr>
          <a:xfrm>
            <a:off x="2227404" y="966124"/>
            <a:ext cx="4448541" cy="4391294"/>
          </a:xfrm>
          <a:prstGeom prst="donut">
            <a:avLst>
              <a:gd name="adj" fmla="val 1600"/>
            </a:avLst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92557" y="844418"/>
            <a:ext cx="4597240" cy="371914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endParaRPr lang="en-GB" sz="1400" dirty="0">
              <a:ln w="12700">
                <a:solidFill>
                  <a:schemeClr val="tx1"/>
                </a:solidFill>
                <a:prstDash val="solid"/>
              </a:ln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628656" y="2682670"/>
            <a:ext cx="1237851" cy="537559"/>
          </a:xfrm>
          <a:prstGeom prst="roundRect">
            <a:avLst/>
          </a:prstGeom>
          <a:solidFill>
            <a:srgbClr val="558ED5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87669" y="2676113"/>
            <a:ext cx="12940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 smtClean="0">
                <a:latin typeface="Arial Rounded MT Bold"/>
                <a:cs typeface="Arial Rounded MT Bold"/>
              </a:rPr>
              <a:t>Data Management</a:t>
            </a:r>
            <a:endParaRPr lang="en-US" sz="1350" dirty="0">
              <a:latin typeface="Arial Rounded MT Bold"/>
              <a:cs typeface="Arial Rounded MT Bold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54847" y="4701560"/>
            <a:ext cx="846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 Rounded MT Bold"/>
                <a:cs typeface="Arial Rounded MT Bold"/>
              </a:rPr>
              <a:t>Internet</a:t>
            </a:r>
          </a:p>
          <a:p>
            <a:pPr algn="r"/>
            <a:r>
              <a:rPr lang="en-US" sz="1100" dirty="0" smtClean="0">
                <a:latin typeface="Arial Rounded MT Bold"/>
                <a:cs typeface="Arial Rounded MT Bold"/>
              </a:rPr>
              <a:t>Analytics</a:t>
            </a:r>
            <a:endParaRPr lang="en-US" sz="1100" dirty="0">
              <a:latin typeface="Arial Rounded MT Bold"/>
              <a:cs typeface="Arial Rounded MT Bold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496058" y="4701560"/>
            <a:ext cx="1322849" cy="83872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/>
              <a:cs typeface="Arial Rounded MT Bold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36149" y="4701560"/>
            <a:ext cx="140786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rgbClr val="FFFFFF"/>
                </a:solidFill>
                <a:latin typeface="Arial Rounded MT Bold"/>
                <a:cs typeface="Arial Rounded MT Bold"/>
              </a:rPr>
              <a:t>Disaster</a:t>
            </a:r>
          </a:p>
          <a:p>
            <a:pPr algn="ctr"/>
            <a:r>
              <a:rPr lang="en-US" sz="1500" dirty="0" smtClean="0">
                <a:solidFill>
                  <a:srgbClr val="FFFFFF"/>
                </a:solidFill>
                <a:latin typeface="Arial Rounded MT Bold"/>
                <a:cs typeface="Arial Rounded MT Bold"/>
              </a:rPr>
              <a:t>Recovery 100PB TAPE</a:t>
            </a:r>
            <a:endParaRPr lang="en-US" sz="1500" dirty="0">
              <a:solidFill>
                <a:srgbClr val="FFFFFF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68" name="Rectangle 67"/>
          <p:cNvSpPr/>
          <p:nvPr/>
        </p:nvSpPr>
        <p:spPr>
          <a:xfrm rot="16890670">
            <a:off x="2628792" y="1479429"/>
            <a:ext cx="4597239" cy="371914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GB" sz="1200" dirty="0" smtClean="0">
                <a:ln w="12700">
                  <a:solidFill>
                    <a:schemeClr val="tx1"/>
                  </a:solidFill>
                  <a:prstDash val="solid"/>
                </a:ln>
                <a:latin typeface="+mj-lt"/>
              </a:rPr>
              <a:t>Cloud Services</a:t>
            </a:r>
          </a:p>
          <a:p>
            <a:pPr algn="ctr"/>
            <a:r>
              <a:rPr lang="en-GB" sz="1200" dirty="0" smtClean="0">
                <a:ln w="12700">
                  <a:solidFill>
                    <a:schemeClr val="tx1"/>
                  </a:solidFill>
                  <a:prstDash val="solid"/>
                </a:ln>
                <a:latin typeface="+mj-lt"/>
              </a:rPr>
              <a:t>Network Programming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20562" y="160394"/>
            <a:ext cx="1113151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DiRAC-3</a:t>
            </a:r>
            <a:endParaRPr lang="en-US" b="1" dirty="0"/>
          </a:p>
        </p:txBody>
      </p:sp>
      <p:grpSp>
        <p:nvGrpSpPr>
          <p:cNvPr id="228" name="Group 227"/>
          <p:cNvGrpSpPr/>
          <p:nvPr/>
        </p:nvGrpSpPr>
        <p:grpSpPr>
          <a:xfrm>
            <a:off x="-341601" y="712948"/>
            <a:ext cx="3479457" cy="2242195"/>
            <a:chOff x="-463469" y="977565"/>
            <a:chExt cx="3479457" cy="2242195"/>
          </a:xfrm>
        </p:grpSpPr>
        <p:cxnSp>
          <p:nvCxnSpPr>
            <p:cNvPr id="224" name="Straight Connector 223"/>
            <p:cNvCxnSpPr/>
            <p:nvPr/>
          </p:nvCxnSpPr>
          <p:spPr>
            <a:xfrm>
              <a:off x="1908629" y="1590511"/>
              <a:ext cx="0" cy="1044976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7" name="Group 226"/>
            <p:cNvGrpSpPr/>
            <p:nvPr/>
          </p:nvGrpSpPr>
          <p:grpSpPr>
            <a:xfrm>
              <a:off x="-463469" y="977565"/>
              <a:ext cx="3479457" cy="2242195"/>
              <a:chOff x="-463469" y="977565"/>
              <a:chExt cx="3479457" cy="2242195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434172" y="977565"/>
                <a:ext cx="966316" cy="612947"/>
                <a:chOff x="513970" y="2581987"/>
                <a:chExt cx="1070676" cy="687997"/>
              </a:xfrm>
            </p:grpSpPr>
            <p:sp>
              <p:nvSpPr>
                <p:cNvPr id="7" name="Rounded Rectangle 6"/>
                <p:cNvSpPr/>
                <p:nvPr/>
              </p:nvSpPr>
              <p:spPr>
                <a:xfrm>
                  <a:off x="573513" y="2581987"/>
                  <a:ext cx="957134" cy="687997"/>
                </a:xfrm>
                <a:prstGeom prst="roundRect">
                  <a:avLst/>
                </a:prstGeom>
                <a:solidFill>
                  <a:srgbClr val="558ED5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000000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13970" y="2625959"/>
                  <a:ext cx="1070676" cy="58728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 Rounded MT Bold"/>
                      <a:cs typeface="Arial Rounded MT Bold"/>
                    </a:rPr>
                    <a:t>Extreme Scaling</a:t>
                  </a:r>
                  <a:endParaRPr lang="en-US" sz="1400" dirty="0">
                    <a:latin typeface="Arial Rounded MT Bold"/>
                    <a:cs typeface="Arial Rounded MT Bold"/>
                  </a:endParaRPr>
                </a:p>
              </p:txBody>
            </p:sp>
          </p:grpSp>
          <p:grpSp>
            <p:nvGrpSpPr>
              <p:cNvPr id="223" name="Group 222"/>
              <p:cNvGrpSpPr/>
              <p:nvPr/>
            </p:nvGrpSpPr>
            <p:grpSpPr>
              <a:xfrm>
                <a:off x="-463469" y="2176334"/>
                <a:ext cx="2535777" cy="1043426"/>
                <a:chOff x="-463469" y="2176334"/>
                <a:chExt cx="2535777" cy="1043426"/>
              </a:xfrm>
            </p:grpSpPr>
            <p:sp>
              <p:nvSpPr>
                <p:cNvPr id="39" name="TextBox 38"/>
                <p:cNvSpPr txBox="1"/>
                <p:nvPr/>
              </p:nvSpPr>
              <p:spPr>
                <a:xfrm>
                  <a:off x="1088443" y="2573429"/>
                  <a:ext cx="983865" cy="6463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Arial Rounded MT Bold"/>
                      <a:cs typeface="Arial Rounded MT Bold"/>
                    </a:rPr>
                    <a:t>10 Pflops</a:t>
                  </a:r>
                </a:p>
                <a:p>
                  <a:pPr algn="ctr"/>
                  <a:r>
                    <a:rPr lang="en-US" sz="1200" dirty="0" smtClean="0">
                      <a:latin typeface="Arial Rounded MT Bold"/>
                      <a:cs typeface="Arial Rounded MT Bold"/>
                    </a:rPr>
                    <a:t>Many Core</a:t>
                  </a:r>
                </a:p>
                <a:p>
                  <a:pPr algn="ctr"/>
                  <a:r>
                    <a:rPr lang="en-US" sz="1200" dirty="0" smtClean="0">
                      <a:latin typeface="Arial Rounded MT Bold"/>
                      <a:cs typeface="Arial Rounded MT Bold"/>
                    </a:rPr>
                    <a:t>100GBs</a:t>
                  </a:r>
                  <a:endParaRPr lang="en-US" sz="1200" dirty="0">
                    <a:latin typeface="Arial Rounded MT Bold"/>
                    <a:cs typeface="Arial Rounded MT Bold"/>
                  </a:endParaRP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-463469" y="2625821"/>
                  <a:ext cx="1551912" cy="55399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 Rounded MT Bold"/>
                      <a:cs typeface="Arial Rounded MT Bold"/>
                    </a:rPr>
                    <a:t>3D</a:t>
                  </a:r>
                </a:p>
                <a:p>
                  <a:pPr algn="r"/>
                  <a:r>
                    <a:rPr lang="en-US" sz="1000" dirty="0" smtClean="0">
                      <a:latin typeface="Arial Rounded MT Bold"/>
                      <a:cs typeface="Arial Rounded MT Bold"/>
                    </a:rPr>
                    <a:t>16GB Cache </a:t>
                  </a:r>
                </a:p>
                <a:p>
                  <a:pPr algn="r"/>
                  <a:r>
                    <a:rPr lang="en-US" sz="1000" dirty="0" smtClean="0">
                      <a:latin typeface="Arial Rounded MT Bold"/>
                      <a:cs typeface="Arial Rounded MT Bold"/>
                    </a:rPr>
                    <a:t>per card</a:t>
                  </a: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1175527" y="2239231"/>
                  <a:ext cx="858434" cy="22313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 smtClean="0">
                      <a:latin typeface="Arial Rounded MT Bold"/>
                      <a:cs typeface="Arial Rounded MT Bold"/>
                    </a:rPr>
                    <a:t>IO 100Gbs</a:t>
                  </a: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314612" y="2176334"/>
                  <a:ext cx="919101" cy="4001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 Rounded MT Bold"/>
                      <a:cs typeface="Arial Rounded MT Bold"/>
                    </a:rPr>
                    <a:t>Infiniband Standard</a:t>
                  </a:r>
                </a:p>
              </p:txBody>
            </p:sp>
            <p:cxnSp>
              <p:nvCxnSpPr>
                <p:cNvPr id="57" name="Straight Arrow Connector 56"/>
                <p:cNvCxnSpPr/>
                <p:nvPr/>
              </p:nvCxnSpPr>
              <p:spPr>
                <a:xfrm>
                  <a:off x="1223883" y="2481466"/>
                  <a:ext cx="621173" cy="168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Rectangle 36"/>
              <p:cNvSpPr/>
              <p:nvPr/>
            </p:nvSpPr>
            <p:spPr>
              <a:xfrm>
                <a:off x="1592526" y="1727736"/>
                <a:ext cx="1423462" cy="47710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chemeClr val="tx1"/>
                    </a:solidFill>
                    <a:latin typeface="Arial Rounded MT Bold"/>
                    <a:cs typeface="Arial Rounded MT Bold"/>
                  </a:rPr>
                  <a:t>10PB (PFS)</a:t>
                </a:r>
                <a:endParaRPr lang="en-US" sz="1200" dirty="0">
                  <a:solidFill>
                    <a:schemeClr val="tx1"/>
                  </a:solidFill>
                  <a:latin typeface="Arial Rounded MT Bold"/>
                  <a:cs typeface="Arial Rounded MT Bold"/>
                </a:endParaRPr>
              </a:p>
            </p:txBody>
          </p:sp>
        </p:grpSp>
      </p:grpSp>
      <p:sp>
        <p:nvSpPr>
          <p:cNvPr id="65" name="TextBox 64"/>
          <p:cNvSpPr txBox="1"/>
          <p:nvPr/>
        </p:nvSpPr>
        <p:spPr>
          <a:xfrm>
            <a:off x="3462144" y="5407167"/>
            <a:ext cx="1948745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 Rounded MT Bold"/>
                <a:cs typeface="Arial Rounded MT Bold"/>
              </a:rPr>
              <a:t>10 – 20PB Data Storage</a:t>
            </a:r>
          </a:p>
        </p:txBody>
      </p:sp>
      <p:grpSp>
        <p:nvGrpSpPr>
          <p:cNvPr id="234" name="Group 233"/>
          <p:cNvGrpSpPr/>
          <p:nvPr/>
        </p:nvGrpSpPr>
        <p:grpSpPr>
          <a:xfrm>
            <a:off x="4033004" y="5684097"/>
            <a:ext cx="2403145" cy="953198"/>
            <a:chOff x="4490289" y="5663865"/>
            <a:chExt cx="2403145" cy="953198"/>
          </a:xfrm>
        </p:grpSpPr>
        <p:sp>
          <p:nvSpPr>
            <p:cNvPr id="63" name="TextBox 62"/>
            <p:cNvSpPr txBox="1"/>
            <p:nvPr/>
          </p:nvSpPr>
          <p:spPr>
            <a:xfrm>
              <a:off x="4490289" y="5970732"/>
              <a:ext cx="1304826" cy="646331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 Rounded MT Bold"/>
                  <a:cs typeface="Arial Rounded MT Bold"/>
                </a:rPr>
                <a:t>1-3 Pflops</a:t>
              </a:r>
            </a:p>
            <a:p>
              <a:pPr algn="ctr"/>
              <a:r>
                <a:rPr lang="en-US" sz="1200" smtClean="0">
                  <a:latin typeface="Arial Rounded MT Bold"/>
                  <a:cs typeface="Arial Rounded MT Bold"/>
                </a:rPr>
                <a:t>≥256TB </a:t>
              </a:r>
              <a:r>
                <a:rPr lang="en-US" sz="1200" dirty="0" smtClean="0">
                  <a:latin typeface="Arial Rounded MT Bold"/>
                  <a:cs typeface="Arial Rounded MT Bold"/>
                </a:rPr>
                <a:t>RAM</a:t>
              </a:r>
            </a:p>
            <a:p>
              <a:pPr algn="ctr"/>
              <a:r>
                <a:rPr lang="en-US" sz="1200" dirty="0" smtClean="0">
                  <a:latin typeface="Arial Rounded MT Bold"/>
                  <a:cs typeface="Arial Rounded MT Bold"/>
                </a:rPr>
                <a:t>IO 150GB/s</a:t>
              </a:r>
            </a:p>
          </p:txBody>
        </p:sp>
        <p:cxnSp>
          <p:nvCxnSpPr>
            <p:cNvPr id="67" name="Straight Connector 66"/>
            <p:cNvCxnSpPr/>
            <p:nvPr/>
          </p:nvCxnSpPr>
          <p:spPr>
            <a:xfrm flipV="1">
              <a:off x="5141235" y="5663865"/>
              <a:ext cx="0" cy="304187"/>
            </a:xfrm>
            <a:prstGeom prst="line">
              <a:avLst/>
            </a:prstGeom>
            <a:ln w="381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5733876" y="6172618"/>
              <a:ext cx="115955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 Rounded MT Bold"/>
                  <a:cs typeface="Arial Rounded MT Bold"/>
                </a:rPr>
                <a:t>a</a:t>
              </a:r>
              <a:r>
                <a:rPr lang="en-US" sz="1200" dirty="0" smtClean="0">
                  <a:latin typeface="Arial Rounded MT Bold"/>
                  <a:cs typeface="Arial Rounded MT Bold"/>
                </a:rPr>
                <a:t>ll to all IB</a:t>
              </a:r>
            </a:p>
          </p:txBody>
        </p:sp>
      </p:grpSp>
      <p:sp>
        <p:nvSpPr>
          <p:cNvPr id="74" name="Rectangle 73"/>
          <p:cNvSpPr/>
          <p:nvPr/>
        </p:nvSpPr>
        <p:spPr>
          <a:xfrm>
            <a:off x="3871180" y="201524"/>
            <a:ext cx="1009054" cy="40481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WORLD</a:t>
            </a:r>
            <a:endParaRPr lang="en-US" sz="1200" dirty="0">
              <a:solidFill>
                <a:srgbClr val="000000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910988" y="648599"/>
            <a:ext cx="939514" cy="2911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Arial Rounded MT Bold"/>
                <a:cs typeface="Arial Rounded MT Bold"/>
              </a:rPr>
              <a:t>Virtualization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Arial Rounded MT Bold"/>
                <a:cs typeface="Arial Rounded MT Bold"/>
              </a:rPr>
              <a:t> (to desktop)</a:t>
            </a:r>
            <a:endParaRPr lang="en-US" sz="900" dirty="0">
              <a:solidFill>
                <a:schemeClr val="tx1"/>
              </a:solidFill>
              <a:latin typeface="Arial Rounded MT Bold"/>
              <a:cs typeface="Arial Rounded MT Bold"/>
            </a:endParaRPr>
          </a:p>
        </p:txBody>
      </p:sp>
      <p:cxnSp>
        <p:nvCxnSpPr>
          <p:cNvPr id="77" name="Straight Connector 76"/>
          <p:cNvCxnSpPr>
            <a:stCxn id="75" idx="3"/>
          </p:cNvCxnSpPr>
          <p:nvPr/>
        </p:nvCxnSpPr>
        <p:spPr>
          <a:xfrm>
            <a:off x="3850502" y="794152"/>
            <a:ext cx="554233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 flipV="1">
            <a:off x="4402672" y="599917"/>
            <a:ext cx="18640" cy="166629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9" name="Group 228"/>
          <p:cNvGrpSpPr/>
          <p:nvPr/>
        </p:nvGrpSpPr>
        <p:grpSpPr>
          <a:xfrm>
            <a:off x="5835830" y="713241"/>
            <a:ext cx="3093540" cy="2147613"/>
            <a:chOff x="5922855" y="944367"/>
            <a:chExt cx="3093540" cy="2147613"/>
          </a:xfrm>
        </p:grpSpPr>
        <p:cxnSp>
          <p:nvCxnSpPr>
            <p:cNvPr id="232" name="Straight Connector 231"/>
            <p:cNvCxnSpPr/>
            <p:nvPr/>
          </p:nvCxnSpPr>
          <p:spPr>
            <a:xfrm flipH="1" flipV="1">
              <a:off x="6678520" y="1468356"/>
              <a:ext cx="1" cy="337176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6082907" y="944367"/>
              <a:ext cx="1084255" cy="612946"/>
              <a:chOff x="2666272" y="5052279"/>
              <a:chExt cx="1201352" cy="687996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2730681" y="5052279"/>
                <a:ext cx="1047100" cy="687996"/>
              </a:xfrm>
              <a:prstGeom prst="roundRect">
                <a:avLst/>
              </a:prstGeom>
              <a:solidFill>
                <a:srgbClr val="558ED5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00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666272" y="5063340"/>
                <a:ext cx="1201352" cy="5872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 Rounded MT Bold"/>
                    <a:cs typeface="Arial Rounded MT Bold"/>
                  </a:rPr>
                  <a:t>Data Intensive</a:t>
                </a:r>
                <a:endParaRPr lang="en-US" sz="1400" dirty="0">
                  <a:latin typeface="Arial Rounded MT Bold"/>
                  <a:cs typeface="Arial Rounded MT Bold"/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5922855" y="1335552"/>
              <a:ext cx="3093540" cy="1756428"/>
              <a:chOff x="5266093" y="2045967"/>
              <a:chExt cx="3093540" cy="1756428"/>
            </a:xfrm>
          </p:grpSpPr>
          <p:cxnSp>
            <p:nvCxnSpPr>
              <p:cNvPr id="87" name="Straight Connector 86"/>
              <p:cNvCxnSpPr>
                <a:stCxn id="91" idx="1"/>
                <a:endCxn id="89" idx="3"/>
              </p:cNvCxnSpPr>
              <p:nvPr/>
            </p:nvCxnSpPr>
            <p:spPr>
              <a:xfrm flipH="1">
                <a:off x="6252750" y="2655472"/>
                <a:ext cx="829811" cy="2894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8" name="Group 87"/>
              <p:cNvGrpSpPr/>
              <p:nvPr/>
            </p:nvGrpSpPr>
            <p:grpSpPr>
              <a:xfrm>
                <a:off x="6510400" y="2771761"/>
                <a:ext cx="1849233" cy="1030634"/>
                <a:chOff x="6972662" y="2660833"/>
                <a:chExt cx="1849233" cy="1030634"/>
              </a:xfrm>
            </p:grpSpPr>
            <p:cxnSp>
              <p:nvCxnSpPr>
                <p:cNvPr id="94" name="Straight Connector 93"/>
                <p:cNvCxnSpPr/>
                <p:nvPr/>
              </p:nvCxnSpPr>
              <p:spPr>
                <a:xfrm>
                  <a:off x="8074007" y="2660833"/>
                  <a:ext cx="594619" cy="520846"/>
                </a:xfrm>
                <a:prstGeom prst="line">
                  <a:avLst/>
                </a:prstGeom>
                <a:ln w="381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5" name="Group 94"/>
                <p:cNvGrpSpPr/>
                <p:nvPr/>
              </p:nvGrpSpPr>
              <p:grpSpPr>
                <a:xfrm>
                  <a:off x="6972662" y="2660833"/>
                  <a:ext cx="1849233" cy="1030634"/>
                  <a:chOff x="6972662" y="2660833"/>
                  <a:chExt cx="1849233" cy="1030634"/>
                </a:xfrm>
              </p:grpSpPr>
              <p:cxnSp>
                <p:nvCxnSpPr>
                  <p:cNvPr id="96" name="Straight Connector 95"/>
                  <p:cNvCxnSpPr/>
                  <p:nvPr/>
                </p:nvCxnSpPr>
                <p:spPr>
                  <a:xfrm flipH="1">
                    <a:off x="7238969" y="2660833"/>
                    <a:ext cx="654008" cy="520846"/>
                  </a:xfrm>
                  <a:prstGeom prst="line">
                    <a:avLst/>
                  </a:prstGeom>
                  <a:ln w="38100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7" name="Group 96"/>
                  <p:cNvGrpSpPr/>
                  <p:nvPr/>
                </p:nvGrpSpPr>
                <p:grpSpPr>
                  <a:xfrm>
                    <a:off x="6972662" y="2992113"/>
                    <a:ext cx="1849233" cy="699354"/>
                    <a:chOff x="6972662" y="2992113"/>
                    <a:chExt cx="1849233" cy="699354"/>
                  </a:xfrm>
                </p:grpSpPr>
                <p:grpSp>
                  <p:nvGrpSpPr>
                    <p:cNvPr id="98" name="Group 97"/>
                    <p:cNvGrpSpPr/>
                    <p:nvPr/>
                  </p:nvGrpSpPr>
                  <p:grpSpPr>
                    <a:xfrm>
                      <a:off x="7064407" y="2992113"/>
                      <a:ext cx="1667657" cy="699354"/>
                      <a:chOff x="7056502" y="2897431"/>
                      <a:chExt cx="1698372" cy="824126"/>
                    </a:xfrm>
                    <a:solidFill>
                      <a:schemeClr val="bg1"/>
                    </a:solidFill>
                  </p:grpSpPr>
                  <p:sp>
                    <p:nvSpPr>
                      <p:cNvPr id="101" name="Rectangle 100"/>
                      <p:cNvSpPr/>
                      <p:nvPr/>
                    </p:nvSpPr>
                    <p:spPr>
                      <a:xfrm>
                        <a:off x="7056502" y="2897431"/>
                        <a:ext cx="1698372" cy="795229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rgbClr val="000000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102" name="Straight Connector 101"/>
                      <p:cNvCxnSpPr/>
                      <p:nvPr/>
                    </p:nvCxnSpPr>
                    <p:spPr>
                      <a:xfrm>
                        <a:off x="8084697" y="2928307"/>
                        <a:ext cx="0" cy="793250"/>
                      </a:xfrm>
                      <a:prstGeom prst="line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  <a:prstDash val="dash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99" name="TextBox 98"/>
                    <p:cNvSpPr txBox="1"/>
                    <p:nvPr/>
                  </p:nvSpPr>
                  <p:spPr>
                    <a:xfrm>
                      <a:off x="6972662" y="3029345"/>
                      <a:ext cx="1094203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200" dirty="0" smtClean="0">
                          <a:latin typeface="Arial Rounded MT Bold"/>
                          <a:cs typeface="Arial Rounded MT Bold"/>
                        </a:rPr>
                        <a:t>&gt; 8GB/core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 Rounded MT Bold"/>
                          <a:cs typeface="Arial Rounded MT Bold"/>
                        </a:rPr>
                        <a:t>1.25 Pflops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Arial Rounded MT Bold"/>
                          <a:cs typeface="Arial Rounded MT Bold"/>
                        </a:rPr>
                        <a:t>X86</a:t>
                      </a:r>
                      <a:endParaRPr lang="en-US" sz="1200" dirty="0">
                        <a:latin typeface="Arial Rounded MT Bold"/>
                        <a:cs typeface="Arial Rounded MT Bold"/>
                      </a:endParaRPr>
                    </a:p>
                  </p:txBody>
                </p:sp>
                <p:sp>
                  <p:nvSpPr>
                    <p:cNvPr id="100" name="TextBox 99"/>
                    <p:cNvSpPr txBox="1"/>
                    <p:nvPr/>
                  </p:nvSpPr>
                  <p:spPr>
                    <a:xfrm>
                      <a:off x="8088636" y="3040642"/>
                      <a:ext cx="733259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 Rounded MT Bold"/>
                          <a:cs typeface="Arial Rounded MT Bold"/>
                        </a:rPr>
                        <a:t>24TB SMP</a:t>
                      </a:r>
                      <a:endParaRPr lang="en-US" sz="1200" dirty="0">
                        <a:latin typeface="Arial Rounded MT Bold"/>
                        <a:cs typeface="Arial Rounded MT Bold"/>
                      </a:endParaRPr>
                    </a:p>
                  </p:txBody>
                </p:sp>
              </p:grpSp>
            </p:grpSp>
          </p:grpSp>
          <p:sp>
            <p:nvSpPr>
              <p:cNvPr id="89" name="Rectangle 88"/>
              <p:cNvSpPr/>
              <p:nvPr/>
            </p:nvSpPr>
            <p:spPr>
              <a:xfrm>
                <a:off x="5266093" y="2347359"/>
                <a:ext cx="986657" cy="62201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Arial Rounded MT Bold"/>
                    <a:cs typeface="Arial Rounded MT Bold"/>
                  </a:rPr>
                  <a:t>14PB </a:t>
                </a:r>
              </a:p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Arial Rounded MT Bold"/>
                    <a:cs typeface="Arial Rounded MT Bold"/>
                  </a:rPr>
                  <a:t>Secondary Disk</a:t>
                </a:r>
                <a:endParaRPr lang="en-US" sz="1200" dirty="0">
                  <a:solidFill>
                    <a:srgbClr val="000000"/>
                  </a:solidFill>
                  <a:latin typeface="Arial Rounded MT Bold"/>
                  <a:cs typeface="Arial Rounded MT Bold"/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7082561" y="2437900"/>
                <a:ext cx="858012" cy="43514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0000"/>
                    </a:solidFill>
                    <a:latin typeface="Arial Rounded MT Bold"/>
                    <a:cs typeface="Arial Rounded MT Bold"/>
                  </a:rPr>
                  <a:t>2PB PFS</a:t>
                </a:r>
                <a:endParaRPr lang="en-US" sz="1200" dirty="0">
                  <a:solidFill>
                    <a:srgbClr val="000000"/>
                  </a:solidFill>
                  <a:latin typeface="Arial Rounded MT Bold"/>
                  <a:cs typeface="Arial Rounded MT Bold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7144033" y="2045967"/>
                <a:ext cx="1037214" cy="2308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 Rounded MT Bold"/>
                    <a:cs typeface="Arial Rounded MT Bold"/>
                  </a:rPr>
                  <a:t>Very Fast SSD?</a:t>
                </a:r>
              </a:p>
            </p:txBody>
          </p:sp>
          <p:cxnSp>
            <p:nvCxnSpPr>
              <p:cNvPr id="93" name="Straight Connector 92"/>
              <p:cNvCxnSpPr>
                <a:stCxn id="92" idx="2"/>
              </p:cNvCxnSpPr>
              <p:nvPr/>
            </p:nvCxnSpPr>
            <p:spPr>
              <a:xfrm>
                <a:off x="7662640" y="2276799"/>
                <a:ext cx="0" cy="16135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4" name="TextBox 103"/>
          <p:cNvSpPr txBox="1"/>
          <p:nvPr/>
        </p:nvSpPr>
        <p:spPr>
          <a:xfrm>
            <a:off x="6862779" y="1911717"/>
            <a:ext cx="733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 Rounded MT Bold"/>
                <a:cs typeface="Arial Rounded MT Bold"/>
              </a:rPr>
              <a:t>&gt;250GB/s</a:t>
            </a:r>
            <a:endParaRPr lang="en-US" sz="900" dirty="0">
              <a:latin typeface="Arial Rounded MT Bold"/>
              <a:cs typeface="Arial Rounded MT Bold"/>
            </a:endParaRPr>
          </a:p>
        </p:txBody>
      </p:sp>
      <p:cxnSp>
        <p:nvCxnSpPr>
          <p:cNvPr id="105" name="Straight Arrow Connector 104"/>
          <p:cNvCxnSpPr/>
          <p:nvPr/>
        </p:nvCxnSpPr>
        <p:spPr>
          <a:xfrm>
            <a:off x="7500162" y="2027832"/>
            <a:ext cx="2044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201303" y="2824177"/>
            <a:ext cx="130900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Rounded MT Bold"/>
                <a:cs typeface="Arial Rounded MT Bold"/>
              </a:rPr>
              <a:t>a</a:t>
            </a:r>
            <a:r>
              <a:rPr lang="en-US" sz="1200" dirty="0" smtClean="0">
                <a:latin typeface="Arial Rounded MT Bold"/>
                <a:cs typeface="Arial Rounded MT Bold"/>
              </a:rPr>
              <a:t>ll to all IB</a:t>
            </a:r>
          </a:p>
        </p:txBody>
      </p:sp>
      <p:grpSp>
        <p:nvGrpSpPr>
          <p:cNvPr id="130" name="Group 129"/>
          <p:cNvGrpSpPr/>
          <p:nvPr/>
        </p:nvGrpSpPr>
        <p:grpSpPr>
          <a:xfrm>
            <a:off x="2551384" y="5548007"/>
            <a:ext cx="1084254" cy="758475"/>
            <a:chOff x="5321301" y="4399293"/>
            <a:chExt cx="1084254" cy="758475"/>
          </a:xfrm>
        </p:grpSpPr>
        <p:grpSp>
          <p:nvGrpSpPr>
            <p:cNvPr id="15" name="Group 14"/>
            <p:cNvGrpSpPr/>
            <p:nvPr/>
          </p:nvGrpSpPr>
          <p:grpSpPr>
            <a:xfrm>
              <a:off x="5321301" y="4583749"/>
              <a:ext cx="1084254" cy="574019"/>
              <a:chOff x="2386715" y="732346"/>
              <a:chExt cx="1201351" cy="644303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2453996" y="732346"/>
                <a:ext cx="1077679" cy="644303"/>
              </a:xfrm>
              <a:prstGeom prst="roundRect">
                <a:avLst/>
              </a:prstGeom>
              <a:solidFill>
                <a:srgbClr val="558ED5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00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386715" y="738898"/>
                <a:ext cx="1201351" cy="587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 Rounded MT Bold"/>
                    <a:cs typeface="Arial Rounded MT Bold"/>
                  </a:rPr>
                  <a:t>Memory Intensive</a:t>
                </a:r>
                <a:endParaRPr lang="en-US" sz="1400" dirty="0">
                  <a:latin typeface="Arial Rounded MT Bold"/>
                  <a:cs typeface="Arial Rounded MT Bold"/>
                </a:endParaRPr>
              </a:p>
            </p:txBody>
          </p:sp>
        </p:grpSp>
        <p:cxnSp>
          <p:nvCxnSpPr>
            <p:cNvPr id="121" name="Straight Connector 120"/>
            <p:cNvCxnSpPr>
              <a:endCxn id="16" idx="0"/>
            </p:cNvCxnSpPr>
            <p:nvPr/>
          </p:nvCxnSpPr>
          <p:spPr>
            <a:xfrm rot="10800000" flipV="1">
              <a:off x="5868342" y="4399293"/>
              <a:ext cx="365834" cy="184455"/>
            </a:xfrm>
            <a:prstGeom prst="bentConnector2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3" name="Straight Connector 132"/>
          <p:cNvCxnSpPr>
            <a:stCxn id="65" idx="0"/>
            <a:endCxn id="85" idx="2"/>
          </p:cNvCxnSpPr>
          <p:nvPr/>
        </p:nvCxnSpPr>
        <p:spPr>
          <a:xfrm flipV="1">
            <a:off x="4436517" y="3127410"/>
            <a:ext cx="7456" cy="2279757"/>
          </a:xfrm>
          <a:prstGeom prst="line">
            <a:avLst/>
          </a:prstGeom>
          <a:ln w="762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3941857" y="1643302"/>
            <a:ext cx="1002644" cy="1484108"/>
            <a:chOff x="3495189" y="1410258"/>
            <a:chExt cx="1337621" cy="740036"/>
          </a:xfrm>
          <a:solidFill>
            <a:schemeClr val="bg1"/>
          </a:solidFill>
        </p:grpSpPr>
        <p:sp>
          <p:nvSpPr>
            <p:cNvPr id="83" name="Rectangle 82"/>
            <p:cNvSpPr/>
            <p:nvPr/>
          </p:nvSpPr>
          <p:spPr>
            <a:xfrm>
              <a:off x="3495189" y="1623708"/>
              <a:ext cx="1335503" cy="2322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Arial Rounded MT Bold"/>
                  <a:cs typeface="Arial Rounded MT Bold"/>
                </a:rPr>
                <a:t>TAPE 100PB</a:t>
              </a:r>
              <a:endParaRPr lang="en-US" sz="1200" dirty="0">
                <a:solidFill>
                  <a:srgbClr val="000000"/>
                </a:solidFill>
                <a:latin typeface="Arial Rounded MT Bold"/>
                <a:cs typeface="Arial Rounded MT Bold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495189" y="1410258"/>
              <a:ext cx="1335502" cy="2134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rgbClr val="000000"/>
                  </a:solidFill>
                  <a:latin typeface="Arial Rounded MT Bold"/>
                  <a:cs typeface="Arial Rounded MT Bold"/>
                </a:rPr>
                <a:t>Analytics TBD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3497306" y="1857384"/>
              <a:ext cx="1335504" cy="29291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Arial Rounded MT Bold"/>
                  <a:cs typeface="Arial Rounded MT Bold"/>
                </a:rPr>
                <a:t>1PB </a:t>
              </a:r>
            </a:p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Arial Rounded MT Bold"/>
                  <a:cs typeface="Arial Rounded MT Bold"/>
                </a:rPr>
                <a:t>Buffer</a:t>
              </a:r>
            </a:p>
          </p:txBody>
        </p:sp>
      </p:grpSp>
      <p:cxnSp>
        <p:nvCxnSpPr>
          <p:cNvPr id="111" name="Straight Connector 120"/>
          <p:cNvCxnSpPr/>
          <p:nvPr/>
        </p:nvCxnSpPr>
        <p:spPr>
          <a:xfrm>
            <a:off x="3866507" y="2917203"/>
            <a:ext cx="76937" cy="0"/>
          </a:xfrm>
          <a:prstGeom prst="straightConnector1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7829727" y="5805713"/>
            <a:ext cx="1335869" cy="1675381"/>
            <a:chOff x="7759119" y="5550962"/>
            <a:chExt cx="1351662" cy="1873827"/>
          </a:xfrm>
        </p:grpSpPr>
        <p:grpSp>
          <p:nvGrpSpPr>
            <p:cNvPr id="81" name="Group 80"/>
            <p:cNvGrpSpPr/>
            <p:nvPr/>
          </p:nvGrpSpPr>
          <p:grpSpPr>
            <a:xfrm>
              <a:off x="7759119" y="5550962"/>
              <a:ext cx="1351662" cy="1873827"/>
              <a:chOff x="7707086" y="5227372"/>
              <a:chExt cx="1351664" cy="1873824"/>
            </a:xfrm>
          </p:grpSpPr>
          <p:grpSp>
            <p:nvGrpSpPr>
              <p:cNvPr id="115" name="Group 114"/>
              <p:cNvGrpSpPr/>
              <p:nvPr/>
            </p:nvGrpSpPr>
            <p:grpSpPr>
              <a:xfrm>
                <a:off x="7707086" y="5227372"/>
                <a:ext cx="1351664" cy="1320988"/>
                <a:chOff x="7417322" y="5783311"/>
                <a:chExt cx="1683136" cy="1449034"/>
              </a:xfrm>
            </p:grpSpPr>
            <p:grpSp>
              <p:nvGrpSpPr>
                <p:cNvPr id="119" name="Group 118"/>
                <p:cNvGrpSpPr/>
                <p:nvPr/>
              </p:nvGrpSpPr>
              <p:grpSpPr>
                <a:xfrm>
                  <a:off x="7553699" y="5916029"/>
                  <a:ext cx="1328945" cy="1316316"/>
                  <a:chOff x="120562" y="5916029"/>
                  <a:chExt cx="1328945" cy="1316316"/>
                </a:xfrm>
              </p:grpSpPr>
              <p:sp>
                <p:nvSpPr>
                  <p:cNvPr id="122" name="Rectangle 121"/>
                  <p:cNvSpPr/>
                  <p:nvPr/>
                </p:nvSpPr>
                <p:spPr>
                  <a:xfrm rot="228377">
                    <a:off x="139639" y="5916029"/>
                    <a:ext cx="1309868" cy="887376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wrap="none">
                    <a:prstTxWarp prst="textArchUp">
                      <a:avLst>
                        <a:gd name="adj" fmla="val 11705561"/>
                      </a:avLst>
                    </a:prstTxWarp>
                    <a:spAutoFit/>
                  </a:bodyPr>
                  <a:lstStyle/>
                  <a:p>
                    <a:pPr algn="ctr"/>
                    <a:r>
                      <a:rPr lang="en-GB" b="1" dirty="0"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</a:rPr>
                      <a:t>Janet Light Paths (JLP)</a:t>
                    </a:r>
                  </a:p>
                </p:txBody>
              </p:sp>
              <p:sp>
                <p:nvSpPr>
                  <p:cNvPr id="123" name="Block Arc 122"/>
                  <p:cNvSpPr/>
                  <p:nvPr/>
                </p:nvSpPr>
                <p:spPr>
                  <a:xfrm>
                    <a:off x="120562" y="6019531"/>
                    <a:ext cx="1316014" cy="1212814"/>
                  </a:xfrm>
                  <a:prstGeom prst="blockArc">
                    <a:avLst>
                      <a:gd name="adj1" fmla="val 12162642"/>
                      <a:gd name="adj2" fmla="val 20296849"/>
                      <a:gd name="adj3" fmla="val 4089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20" name="Rectangle 119"/>
                <p:cNvSpPr/>
                <p:nvPr/>
              </p:nvSpPr>
              <p:spPr>
                <a:xfrm>
                  <a:off x="7417322" y="5783311"/>
                  <a:ext cx="1683136" cy="67669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grpSp>
            <p:nvGrpSpPr>
              <p:cNvPr id="116" name="Group 115"/>
              <p:cNvGrpSpPr/>
              <p:nvPr/>
            </p:nvGrpSpPr>
            <p:grpSpPr>
              <a:xfrm>
                <a:off x="7806233" y="5911364"/>
                <a:ext cx="1056843" cy="1189832"/>
                <a:chOff x="147621" y="6085225"/>
                <a:chExt cx="1316016" cy="1305160"/>
              </a:xfrm>
            </p:grpSpPr>
            <p:sp>
              <p:nvSpPr>
                <p:cNvPr id="117" name="Rectangle 116"/>
                <p:cNvSpPr/>
                <p:nvPr/>
              </p:nvSpPr>
              <p:spPr>
                <a:xfrm>
                  <a:off x="147622" y="6085225"/>
                  <a:ext cx="1316015" cy="99218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prstTxWarp prst="textArchUp">
                    <a:avLst>
                      <a:gd name="adj" fmla="val 11705561"/>
                    </a:avLst>
                  </a:prstTxWarp>
                  <a:spAutoFit/>
                </a:bodyPr>
                <a:lstStyle/>
                <a:p>
                  <a:pPr algn="ctr"/>
                  <a:r>
                    <a:rPr lang="en-GB" b="1" dirty="0" smtClean="0">
                      <a:ln w="12700">
                        <a:solidFill>
                          <a:schemeClr val="tx1"/>
                        </a:solidFill>
                        <a:prstDash val="solid"/>
                      </a:ln>
                    </a:rPr>
                    <a:t>External Connections</a:t>
                  </a:r>
                  <a:endParaRPr lang="en-GB" b="1" dirty="0">
                    <a:ln w="12700">
                      <a:solidFill>
                        <a:schemeClr val="tx1"/>
                      </a:solidFill>
                      <a:prstDash val="solid"/>
                    </a:ln>
                  </a:endParaRPr>
                </a:p>
              </p:txBody>
            </p:sp>
            <p:sp>
              <p:nvSpPr>
                <p:cNvPr id="118" name="Block Arc 117"/>
                <p:cNvSpPr/>
                <p:nvPr/>
              </p:nvSpPr>
              <p:spPr>
                <a:xfrm>
                  <a:off x="147621" y="6177572"/>
                  <a:ext cx="1316014" cy="1212813"/>
                </a:xfrm>
                <a:prstGeom prst="blockArc">
                  <a:avLst>
                    <a:gd name="adj1" fmla="val 12162642"/>
                    <a:gd name="adj2" fmla="val 20296849"/>
                    <a:gd name="adj3" fmla="val 4089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82" name="Rectangle 81"/>
            <p:cNvSpPr/>
            <p:nvPr/>
          </p:nvSpPr>
          <p:spPr>
            <a:xfrm rot="18060000">
              <a:off x="7964307" y="6501285"/>
              <a:ext cx="81037" cy="132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03" name="Rectangle 102"/>
            <p:cNvSpPr/>
            <p:nvPr/>
          </p:nvSpPr>
          <p:spPr>
            <a:xfrm rot="3420000" flipH="1">
              <a:off x="8754570" y="6501276"/>
              <a:ext cx="81037" cy="13209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12" name="Rectangle 111"/>
            <p:cNvSpPr/>
            <p:nvPr/>
          </p:nvSpPr>
          <p:spPr>
            <a:xfrm rot="19920000">
              <a:off x="8113489" y="6348568"/>
              <a:ext cx="81037" cy="13209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13" name="Rectangle 112"/>
            <p:cNvSpPr/>
            <p:nvPr/>
          </p:nvSpPr>
          <p:spPr>
            <a:xfrm rot="1740000" flipH="1">
              <a:off x="8584952" y="6332396"/>
              <a:ext cx="81037" cy="13209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114" name="Rectangle 113"/>
            <p:cNvSpPr/>
            <p:nvPr/>
          </p:nvSpPr>
          <p:spPr>
            <a:xfrm rot="10800000">
              <a:off x="8339411" y="6286871"/>
              <a:ext cx="81037" cy="13209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3134847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5188</TotalTime>
  <Words>198</Words>
  <Application>Microsoft Macintosh PowerPoint</Application>
  <PresentationFormat>On-screen Show (4:3)</PresentationFormat>
  <Paragraphs>75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 Jenner</dc:creator>
  <cp:lastModifiedBy>rMBP</cp:lastModifiedBy>
  <cp:revision>102</cp:revision>
  <cp:lastPrinted>2015-06-16T19:44:35Z</cp:lastPrinted>
  <dcterms:created xsi:type="dcterms:W3CDTF">2015-05-08T10:40:21Z</dcterms:created>
  <dcterms:modified xsi:type="dcterms:W3CDTF">2015-08-10T00:50:36Z</dcterms:modified>
</cp:coreProperties>
</file>