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8" r:id="rId1"/>
    <p:sldMasterId id="2147483682" r:id="rId2"/>
    <p:sldMasterId id="2147483708" r:id="rId3"/>
  </p:sldMasterIdLst>
  <p:notesMasterIdLst>
    <p:notesMasterId r:id="rId26"/>
  </p:notesMasterIdLst>
  <p:handoutMasterIdLst>
    <p:handoutMasterId r:id="rId27"/>
  </p:handoutMasterIdLst>
  <p:sldIdLst>
    <p:sldId id="256" r:id="rId4"/>
    <p:sldId id="423" r:id="rId5"/>
    <p:sldId id="393" r:id="rId6"/>
    <p:sldId id="400" r:id="rId7"/>
    <p:sldId id="407" r:id="rId8"/>
    <p:sldId id="427" r:id="rId9"/>
    <p:sldId id="409" r:id="rId10"/>
    <p:sldId id="417" r:id="rId11"/>
    <p:sldId id="418" r:id="rId12"/>
    <p:sldId id="413" r:id="rId13"/>
    <p:sldId id="424" r:id="rId14"/>
    <p:sldId id="426" r:id="rId15"/>
    <p:sldId id="425" r:id="rId16"/>
    <p:sldId id="414" r:id="rId17"/>
    <p:sldId id="421" r:id="rId18"/>
    <p:sldId id="419" r:id="rId19"/>
    <p:sldId id="420" r:id="rId20"/>
    <p:sldId id="401" r:id="rId21"/>
    <p:sldId id="387" r:id="rId22"/>
    <p:sldId id="415" r:id="rId23"/>
    <p:sldId id="410" r:id="rId24"/>
    <p:sldId id="416" r:id="rId25"/>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an Babik"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537" autoAdjust="0"/>
    <p:restoredTop sz="99064" autoAdjust="0"/>
  </p:normalViewPr>
  <p:slideViewPr>
    <p:cSldViewPr snapToGrid="0" snapToObjects="1">
      <p:cViewPr varScale="1">
        <p:scale>
          <a:sx n="74" d="100"/>
          <a:sy n="74" d="100"/>
        </p:scale>
        <p:origin x="-377" y="-43"/>
      </p:cViewPr>
      <p:guideLst>
        <p:guide orient="horz" pos="2160"/>
        <p:guide pos="2880"/>
      </p:guideLst>
    </p:cSldViewPr>
  </p:slideViewPr>
  <p:outlineViewPr>
    <p:cViewPr>
      <p:scale>
        <a:sx n="33" d="100"/>
        <a:sy n="33" d="100"/>
      </p:scale>
      <p:origin x="0" y="2914"/>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image" Target="../media/image24.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image" Target="../media/image2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AF3AC3-7951-5049-8585-33784137004C}" type="datetimeFigureOut">
              <a:rPr lang="en-US" smtClean="0"/>
              <a:t>6/15/2016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F62490-C525-374D-BDC0-D3182334ED0A}" type="slidenum">
              <a:rPr lang="en-GB" smtClean="0"/>
              <a:t>‹#›</a:t>
            </a:fld>
            <a:endParaRPr lang="en-GB"/>
          </a:p>
        </p:txBody>
      </p:sp>
    </p:spTree>
    <p:extLst>
      <p:ext uri="{BB962C8B-B14F-4D97-AF65-F5344CB8AC3E}">
        <p14:creationId xmlns:p14="http://schemas.microsoft.com/office/powerpoint/2010/main" val="6143044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367149000"/>
      </p:ext>
    </p:extLst>
  </p:cSld>
  <p:clrMap bg1="lt1" tx1="dk1" bg2="dk2" tx2="lt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228600" indent="-228600">
              <a:spcBef>
                <a:spcPts val="0"/>
              </a:spcBef>
              <a:buAutoNum type="arabicPeriod"/>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smtClean="0"/>
              <a:t>2 messages here:</a:t>
            </a:r>
          </a:p>
          <a:p>
            <a:pPr marL="228600" indent="-228600">
              <a:buAutoNum type="arabicPeriod"/>
            </a:pPr>
            <a:r>
              <a:rPr lang="en-GB" dirty="0" smtClean="0"/>
              <a:t>latency determines</a:t>
            </a:r>
            <a:r>
              <a:rPr lang="en-GB" baseline="0" dirty="0" smtClean="0"/>
              <a:t> the throughput you can achieve and is at the core of why it’s so difficult to find the “soft” network failures – if you have packet loss (switch with small buffer dropping packets) – you won’t see this locally unless you have special equipment since network will be fast to recover from any loss</a:t>
            </a:r>
          </a:p>
          <a:p>
            <a:pPr marL="228600" indent="-228600">
              <a:buAutoNum type="arabicPeriod"/>
            </a:pPr>
            <a:r>
              <a:rPr lang="en-GB" baseline="0" dirty="0" smtClean="0"/>
              <a:t>for higher latencies, however performance will be poor (even with 0.0046% packet loss – you’re down to factor 80 of throughput on 10G link with RTT (round-trip time) 88ms, which is quite a usual latency you get for ATLAS T2s)</a:t>
            </a:r>
          </a:p>
          <a:p>
            <a:pPr marL="228600" indent="-228600">
              <a:buAutoNum type="arabicPeriod"/>
            </a:pPr>
            <a:endParaRPr lang="en-GB" baseline="0" dirty="0" smtClean="0"/>
          </a:p>
          <a:p>
            <a:pPr marL="0" indent="0">
              <a:buNone/>
            </a:pPr>
            <a:r>
              <a:rPr lang="en-GB" baseline="0" dirty="0" err="1" smtClean="0"/>
              <a:t>perfSONAR</a:t>
            </a:r>
            <a:r>
              <a:rPr lang="en-GB" baseline="0" dirty="0" smtClean="0"/>
              <a:t> can measure one-way latency and packet loss at 10Hz so we’re getting a very precise measurements on this already</a:t>
            </a:r>
            <a:endParaRPr lang="en-GB" dirty="0"/>
          </a:p>
        </p:txBody>
      </p:sp>
    </p:spTree>
    <p:extLst>
      <p:ext uri="{BB962C8B-B14F-4D97-AF65-F5344CB8AC3E}">
        <p14:creationId xmlns:p14="http://schemas.microsoft.com/office/powerpoint/2010/main" val="698374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smtClean="0"/>
              <a:t>Introduction to what and why we measure</a:t>
            </a:r>
          </a:p>
          <a:p>
            <a:r>
              <a:rPr lang="en-GB" dirty="0" smtClean="0"/>
              <a:t>- there has been focus on latencies/packet</a:t>
            </a:r>
            <a:r>
              <a:rPr lang="en-GB" baseline="0" dirty="0" smtClean="0"/>
              <a:t> loss recently – explained on the next slide</a:t>
            </a:r>
            <a:endParaRPr lang="en-GB" dirty="0"/>
          </a:p>
        </p:txBody>
      </p:sp>
    </p:spTree>
    <p:extLst>
      <p:ext uri="{BB962C8B-B14F-4D97-AF65-F5344CB8AC3E}">
        <p14:creationId xmlns:p14="http://schemas.microsoft.com/office/powerpoint/2010/main" val="2293761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smtClean="0"/>
              <a:t>Overview of our current</a:t>
            </a:r>
            <a:r>
              <a:rPr lang="en-GB" baseline="0" dirty="0" smtClean="0"/>
              <a:t> deployment and commissioning, our major achievement is that we’re now able to take measurement with high efficiency and run a stable network – which given it’s size and frequency of measured metrics is one of the biggest (if not the biggest) network </a:t>
            </a:r>
            <a:r>
              <a:rPr lang="en-GB" baseline="0" dirty="0" err="1" smtClean="0"/>
              <a:t>perf</a:t>
            </a:r>
            <a:r>
              <a:rPr lang="en-GB" baseline="0" dirty="0" smtClean="0"/>
              <a:t>. monitoring network based on open-source</a:t>
            </a:r>
          </a:p>
        </p:txBody>
      </p:sp>
    </p:spTree>
    <p:extLst>
      <p:ext uri="{BB962C8B-B14F-4D97-AF65-F5344CB8AC3E}">
        <p14:creationId xmlns:p14="http://schemas.microsoft.com/office/powerpoint/2010/main" val="4280901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smtClean="0"/>
              <a:t>Some Plans: </a:t>
            </a:r>
          </a:p>
          <a:p>
            <a:r>
              <a:rPr lang="en-GB" dirty="0" smtClean="0"/>
              <a:t>OSG monitoring (</a:t>
            </a:r>
            <a:r>
              <a:rPr lang="en-GB" dirty="0" err="1" smtClean="0"/>
              <a:t>psomd</a:t>
            </a:r>
            <a:r>
              <a:rPr lang="en-GB" dirty="0" smtClean="0"/>
              <a:t>)</a:t>
            </a:r>
            <a:r>
              <a:rPr lang="en-GB" baseline="0" dirty="0" smtClean="0"/>
              <a:t> – will be moved to a standardized SAM/Nagios monitoring (it will still be hosted at OSG)</a:t>
            </a:r>
          </a:p>
          <a:p>
            <a:r>
              <a:rPr lang="en-GB" baseline="0" dirty="0" smtClean="0"/>
              <a:t>Configuration interface has been major success – there is open source project now in the works that will be part of </a:t>
            </a:r>
            <a:r>
              <a:rPr lang="en-GB" baseline="0" dirty="0" err="1" smtClean="0"/>
              <a:t>perfSONAR</a:t>
            </a:r>
            <a:r>
              <a:rPr lang="en-GB" baseline="0" dirty="0" smtClean="0"/>
              <a:t> 3.6</a:t>
            </a:r>
          </a:p>
        </p:txBody>
      </p:sp>
    </p:spTree>
    <p:extLst>
      <p:ext uri="{BB962C8B-B14F-4D97-AF65-F5344CB8AC3E}">
        <p14:creationId xmlns:p14="http://schemas.microsoft.com/office/powerpoint/2010/main" val="705653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smtClean="0"/>
              <a:t>https://</a:t>
            </a:r>
            <a:r>
              <a:rPr lang="en-GB" dirty="0" err="1" smtClean="0"/>
              <a:t>twiki.cern.ch</a:t>
            </a:r>
            <a:r>
              <a:rPr lang="en-GB" dirty="0" smtClean="0"/>
              <a:t>/</a:t>
            </a:r>
            <a:r>
              <a:rPr lang="en-GB" dirty="0" err="1" smtClean="0"/>
              <a:t>twiki</a:t>
            </a:r>
            <a:r>
              <a:rPr lang="en-GB" dirty="0" smtClean="0"/>
              <a:t>/bin/view/LCG/</a:t>
            </a:r>
            <a:r>
              <a:rPr lang="en-GB" dirty="0" err="1" smtClean="0"/>
              <a:t>NetworkTransferMetrics#Network_Performance_Incidents</a:t>
            </a:r>
            <a:endParaRPr lang="en-GB" dirty="0"/>
          </a:p>
        </p:txBody>
      </p:sp>
    </p:spTree>
    <p:extLst>
      <p:ext uri="{BB962C8B-B14F-4D97-AF65-F5344CB8AC3E}">
        <p14:creationId xmlns:p14="http://schemas.microsoft.com/office/powerpoint/2010/main" val="1070501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smtClean="0"/>
              <a:t>This is from </a:t>
            </a:r>
            <a:r>
              <a:rPr lang="en-GB" dirty="0" err="1" smtClean="0"/>
              <a:t>Ilija</a:t>
            </a:r>
            <a:r>
              <a:rPr lang="en-GB" dirty="0" smtClean="0"/>
              <a:t>/Mario</a:t>
            </a:r>
            <a:r>
              <a:rPr lang="en-GB" baseline="0" dirty="0" smtClean="0"/>
              <a:t> – feeding </a:t>
            </a:r>
            <a:r>
              <a:rPr lang="en-GB" baseline="0" dirty="0" err="1" smtClean="0"/>
              <a:t>ElasticSearch</a:t>
            </a:r>
            <a:r>
              <a:rPr lang="en-GB" baseline="0" dirty="0" smtClean="0"/>
              <a:t>/</a:t>
            </a:r>
            <a:r>
              <a:rPr lang="en-GB" baseline="0" dirty="0" err="1" smtClean="0"/>
              <a:t>Kibana</a:t>
            </a:r>
            <a:r>
              <a:rPr lang="en-GB" baseline="0" dirty="0" smtClean="0"/>
              <a:t> –</a:t>
            </a:r>
          </a:p>
          <a:p>
            <a:endParaRPr lang="en-GB" baseline="0" dirty="0" smtClean="0"/>
          </a:p>
        </p:txBody>
      </p:sp>
    </p:spTree>
    <p:extLst>
      <p:ext uri="{BB962C8B-B14F-4D97-AF65-F5344CB8AC3E}">
        <p14:creationId xmlns:p14="http://schemas.microsoft.com/office/powerpoint/2010/main" val="345345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smtClean="0"/>
              <a:t>Ther</a:t>
            </a:r>
            <a:r>
              <a:rPr lang="en-GB" baseline="0" dirty="0" smtClean="0"/>
              <a:t>e is also some initial work on establishing SDNs in ATLAS – initially just to see if there would be any impact to usual operations</a:t>
            </a:r>
            <a:endParaRPr lang="en-GB" dirty="0"/>
          </a:p>
        </p:txBody>
      </p:sp>
    </p:spTree>
    <p:extLst>
      <p:ext uri="{BB962C8B-B14F-4D97-AF65-F5344CB8AC3E}">
        <p14:creationId xmlns:p14="http://schemas.microsoft.com/office/powerpoint/2010/main" val="3315541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664961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smtClean="0"/>
              <a:t>2 messages here:</a:t>
            </a:r>
          </a:p>
          <a:p>
            <a:pPr marL="228600" indent="-228600">
              <a:buAutoNum type="arabicPeriod"/>
            </a:pPr>
            <a:r>
              <a:rPr lang="en-GB" dirty="0" smtClean="0"/>
              <a:t>latency determines</a:t>
            </a:r>
            <a:r>
              <a:rPr lang="en-GB" baseline="0" dirty="0" smtClean="0"/>
              <a:t> the throughput you can achieve and is at the core of why it’s so difficult to find the “soft” network failures – if you have packet loss (switch with small buffer dropping packets) – you won’t see this locally unless you have special equipment since network will be fast to recover from any loss</a:t>
            </a:r>
          </a:p>
          <a:p>
            <a:pPr marL="228600" indent="-228600">
              <a:buAutoNum type="arabicPeriod"/>
            </a:pPr>
            <a:r>
              <a:rPr lang="en-GB" baseline="0" dirty="0" smtClean="0"/>
              <a:t>for higher latencies, however performance will be poor (even with 0.0046% packet loss – you’re down to factor 80 of throughput on 10G link with RTT (round-trip time) 88ms, which is quite a usual latency you get for ATLAS T2s)</a:t>
            </a:r>
          </a:p>
          <a:p>
            <a:pPr marL="228600" indent="-228600">
              <a:buAutoNum type="arabicPeriod"/>
            </a:pPr>
            <a:endParaRPr lang="en-GB" baseline="0" dirty="0" smtClean="0"/>
          </a:p>
          <a:p>
            <a:pPr marL="0" indent="0">
              <a:buNone/>
            </a:pPr>
            <a:r>
              <a:rPr lang="en-GB" baseline="0" dirty="0" err="1" smtClean="0"/>
              <a:t>perfSONAR</a:t>
            </a:r>
            <a:r>
              <a:rPr lang="en-GB" baseline="0" dirty="0" smtClean="0"/>
              <a:t> can measure one-way latency and packet loss at 10Hz so we’re getting a very precise measurements on this already</a:t>
            </a:r>
            <a:endParaRPr lang="en-GB" dirty="0"/>
          </a:p>
        </p:txBody>
      </p:sp>
    </p:spTree>
    <p:extLst>
      <p:ext uri="{BB962C8B-B14F-4D97-AF65-F5344CB8AC3E}">
        <p14:creationId xmlns:p14="http://schemas.microsoft.com/office/powerpoint/2010/main" val="6983742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Master" Target="../slideMasters/slideMaster3.xml"/><Relationship Id="rId6" Type="http://schemas.openxmlformats.org/officeDocument/2006/relationships/image" Target="../media/image9.tiff"/><Relationship Id="rId5" Type="http://schemas.openxmlformats.org/officeDocument/2006/relationships/image" Target="../media/image8.tiff"/><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jpeg"/></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2.jpeg"/><Relationship Id="rId7" Type="http://schemas.openxmlformats.org/officeDocument/2006/relationships/image" Target="../media/image17.jpeg"/><Relationship Id="rId2" Type="http://schemas.openxmlformats.org/officeDocument/2006/relationships/image" Target="../media/image11.jpeg"/><Relationship Id="rId1" Type="http://schemas.openxmlformats.org/officeDocument/2006/relationships/slideMaster" Target="../slideMasters/slideMaster3.xml"/><Relationship Id="rId6" Type="http://schemas.openxmlformats.org/officeDocument/2006/relationships/image" Target="../media/image16.tiff"/><Relationship Id="rId5" Type="http://schemas.openxmlformats.org/officeDocument/2006/relationships/image" Target="../media/image15.jpeg"/><Relationship Id="rId4" Type="http://schemas.openxmlformats.org/officeDocument/2006/relationships/image" Target="../media/image14.tif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9.jpeg"/><Relationship Id="rId1" Type="http://schemas.openxmlformats.org/officeDocument/2006/relationships/slideMaster" Target="../slideMasters/slideMaster3.xml"/><Relationship Id="rId4" Type="http://schemas.openxmlformats.org/officeDocument/2006/relationships/image" Target="../media/image12.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alphaModFix amt="50000"/>
            <a:extLst>
              <a:ext uri="{28A0092B-C50C-407E-A947-70E740481C1C}">
                <a14:useLocalDpi xmlns:a14="http://schemas.microsoft.com/office/drawing/2010/main" val="0"/>
              </a:ext>
            </a:extLst>
          </a:blip>
          <a:srcRect l="2513"/>
          <a:stretch>
            <a:fillRect/>
          </a:stretch>
        </p:blipFill>
        <p:spPr bwMode="auto">
          <a:xfrm>
            <a:off x="0" y="546100"/>
            <a:ext cx="1825625" cy="2520950"/>
          </a:xfrm>
          <a:prstGeom prst="rect">
            <a:avLst/>
          </a:prstGeom>
          <a:noFill/>
          <a:ln>
            <a:noFill/>
          </a:ln>
          <a:extLst>
            <a:ext uri="{909E8E84-426E-40DD-AFC4-6F175D3DCCD1}">
              <a14:hiddenFill xmlns:a14="http://schemas.microsoft.com/office/drawing/2010/main">
                <a:solidFill>
                  <a:srgbClr val="FFFFFF">
                    <a:alpha val="50195"/>
                  </a:srgbClr>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8"/>
          <p:cNvGrpSpPr>
            <a:grpSpLocks/>
          </p:cNvGrpSpPr>
          <p:nvPr/>
        </p:nvGrpSpPr>
        <p:grpSpPr bwMode="auto">
          <a:xfrm rot="5400000">
            <a:off x="6111875" y="3133725"/>
            <a:ext cx="3213100" cy="2851150"/>
            <a:chOff x="1709777" y="364301"/>
            <a:chExt cx="4683889" cy="4120344"/>
          </a:xfrm>
        </p:grpSpPr>
        <p:pic>
          <p:nvPicPr>
            <p:cNvPr id="6" name="Picture 9" descr="network-structur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flipV="1">
              <a:off x="1821666" y="364301"/>
              <a:ext cx="4572000" cy="380059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Oval 6"/>
            <p:cNvSpPr/>
            <p:nvPr/>
          </p:nvSpPr>
          <p:spPr>
            <a:xfrm>
              <a:off x="1705149" y="3360498"/>
              <a:ext cx="1835141" cy="112873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pic>
        <p:nvPicPr>
          <p:cNvPr id="8" name="Picture 12"/>
          <p:cNvPicPr>
            <a:picLocks noChangeAspect="1"/>
          </p:cNvPicPr>
          <p:nvPr/>
        </p:nvPicPr>
        <p:blipFill>
          <a:blip r:embed="rId4">
            <a:extLst>
              <a:ext uri="{28A0092B-C50C-407E-A947-70E740481C1C}">
                <a14:useLocalDpi xmlns:a14="http://schemas.microsoft.com/office/drawing/2010/main" val="0"/>
              </a:ext>
            </a:extLst>
          </a:blip>
          <a:srcRect r="24615"/>
          <a:stretch>
            <a:fillRect/>
          </a:stretch>
        </p:blipFill>
        <p:spPr bwMode="auto">
          <a:xfrm>
            <a:off x="7761288" y="0"/>
            <a:ext cx="1382712"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txBox="1">
            <a:spLocks/>
          </p:cNvSpPr>
          <p:nvPr/>
        </p:nvSpPr>
        <p:spPr>
          <a:xfrm>
            <a:off x="776749" y="6337091"/>
            <a:ext cx="5589637"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 : Support for Distributed Computing</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3"/>
          <p:cNvSpPr>
            <a:spLocks noGrp="1"/>
          </p:cNvSpPr>
          <p:nvPr>
            <p:ph type="dt" sz="half" idx="10"/>
          </p:nvPr>
        </p:nvSpPr>
        <p:spPr>
          <a:xfrm>
            <a:off x="6513513" y="6354763"/>
            <a:ext cx="1460500" cy="365125"/>
          </a:xfrm>
        </p:spPr>
        <p:txBody>
          <a:bodyPr/>
          <a:lstStyle>
            <a:lvl1pPr>
              <a:defRPr smtClean="0">
                <a:solidFill>
                  <a:srgbClr val="FFFFFF"/>
                </a:solidFill>
              </a:defRPr>
            </a:lvl1pPr>
          </a:lstStyle>
          <a:p>
            <a:endParaRPr lang="en-GB"/>
          </a:p>
        </p:txBody>
      </p:sp>
      <p:sp>
        <p:nvSpPr>
          <p:cNvPr id="11" name="Slide Number Placeholder 5"/>
          <p:cNvSpPr>
            <a:spLocks noGrp="1"/>
          </p:cNvSpPr>
          <p:nvPr>
            <p:ph type="sldNum" sz="quarter" idx="11"/>
          </p:nvPr>
        </p:nvSpPr>
        <p:spPr>
          <a:xfrm>
            <a:off x="8112125" y="6356350"/>
            <a:ext cx="574675" cy="365125"/>
          </a:xfrm>
        </p:spPr>
        <p:txBody>
          <a:bodyPr/>
          <a:lstStyle>
            <a:lvl1pPr>
              <a:defRPr smtClean="0">
                <a:solidFill>
                  <a:srgbClr val="FFFFFF"/>
                </a:solidFill>
              </a:defRPr>
            </a:lvl1pPr>
          </a:lstStyle>
          <a:p>
            <a:fld id="{9B8BEF2D-6486-BC48-A0F6-DFE699D57819}" type="slidenum">
              <a:rPr lang="en-GB" smtClean="0"/>
              <a:t>‹#›</a:t>
            </a:fld>
            <a:endParaRPr lang="en-GB"/>
          </a:p>
        </p:txBody>
      </p:sp>
    </p:spTree>
    <p:extLst>
      <p:ext uri="{BB962C8B-B14F-4D97-AF65-F5344CB8AC3E}">
        <p14:creationId xmlns:p14="http://schemas.microsoft.com/office/powerpoint/2010/main" val="1985849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 Placeholder 8"/>
          <p:cNvSpPr txBox="1">
            <a:spLocks/>
          </p:cNvSpPr>
          <p:nvPr/>
        </p:nvSpPr>
        <p:spPr>
          <a:xfrm>
            <a:off x="776750" y="6337091"/>
            <a:ext cx="1173315"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smtClean="0"/>
            </a:lvl1pPr>
          </a:lstStyle>
          <a:p>
            <a:endParaRPr lang="en-GB"/>
          </a:p>
        </p:txBody>
      </p:sp>
      <p:sp>
        <p:nvSpPr>
          <p:cNvPr id="6" name="Footer Placeholder 4"/>
          <p:cNvSpPr>
            <a:spLocks noGrp="1"/>
          </p:cNvSpPr>
          <p:nvPr>
            <p:ph type="ftr" sz="quarter" idx="11"/>
          </p:nvPr>
        </p:nvSpPr>
        <p:spPr/>
        <p:txBody>
          <a:bodyPr/>
          <a:lstStyle>
            <a:lvl1pPr>
              <a:defRPr smtClean="0"/>
            </a:lvl1pPr>
          </a:lstStyle>
          <a:p>
            <a:r>
              <a:rPr lang="en-US" smtClean="0"/>
              <a:t>ATLAS ADC TIM</a:t>
            </a:r>
            <a:endParaRPr lang="en-GB"/>
          </a:p>
        </p:txBody>
      </p:sp>
      <p:sp>
        <p:nvSpPr>
          <p:cNvPr id="7" name="Slide Number Placeholder 5"/>
          <p:cNvSpPr>
            <a:spLocks noGrp="1"/>
          </p:cNvSpPr>
          <p:nvPr>
            <p:ph type="sldNum" sz="quarter" idx="12"/>
          </p:nvPr>
        </p:nvSpPr>
        <p:spPr/>
        <p:txBody>
          <a:bodyPr/>
          <a:lstStyle>
            <a:lvl1pPr>
              <a:defRPr smtClean="0"/>
            </a:lvl1pPr>
          </a:lstStyle>
          <a:p>
            <a:fld id="{9B8BEF2D-6486-BC48-A0F6-DFE699D57819}" type="slidenum">
              <a:rPr lang="en-GB" smtClean="0"/>
              <a:t>‹#›</a:t>
            </a:fld>
            <a:endParaRPr lang="en-GB"/>
          </a:p>
        </p:txBody>
      </p:sp>
    </p:spTree>
    <p:extLst>
      <p:ext uri="{BB962C8B-B14F-4D97-AF65-F5344CB8AC3E}">
        <p14:creationId xmlns:p14="http://schemas.microsoft.com/office/powerpoint/2010/main" val="2135615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 Placeholder 8"/>
          <p:cNvSpPr txBox="1">
            <a:spLocks/>
          </p:cNvSpPr>
          <p:nvPr/>
        </p:nvSpPr>
        <p:spPr>
          <a:xfrm>
            <a:off x="776750" y="6337091"/>
            <a:ext cx="1173315"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smtClean="0"/>
            </a:lvl1pPr>
          </a:lstStyle>
          <a:p>
            <a:endParaRPr lang="en-GB"/>
          </a:p>
        </p:txBody>
      </p:sp>
      <p:sp>
        <p:nvSpPr>
          <p:cNvPr id="6" name="Footer Placeholder 4"/>
          <p:cNvSpPr>
            <a:spLocks noGrp="1"/>
          </p:cNvSpPr>
          <p:nvPr>
            <p:ph type="ftr" sz="quarter" idx="11"/>
          </p:nvPr>
        </p:nvSpPr>
        <p:spPr/>
        <p:txBody>
          <a:bodyPr/>
          <a:lstStyle>
            <a:lvl1pPr>
              <a:defRPr smtClean="0"/>
            </a:lvl1pPr>
          </a:lstStyle>
          <a:p>
            <a:r>
              <a:rPr lang="en-US" smtClean="0"/>
              <a:t>ATLAS ADC TIM</a:t>
            </a:r>
            <a:endParaRPr lang="en-GB"/>
          </a:p>
        </p:txBody>
      </p:sp>
      <p:sp>
        <p:nvSpPr>
          <p:cNvPr id="7" name="Slide Number Placeholder 5"/>
          <p:cNvSpPr>
            <a:spLocks noGrp="1"/>
          </p:cNvSpPr>
          <p:nvPr>
            <p:ph type="sldNum" sz="quarter" idx="12"/>
          </p:nvPr>
        </p:nvSpPr>
        <p:spPr/>
        <p:txBody>
          <a:bodyPr/>
          <a:lstStyle>
            <a:lvl1pPr>
              <a:defRPr smtClean="0"/>
            </a:lvl1pPr>
          </a:lstStyle>
          <a:p>
            <a:fld id="{9B8BEF2D-6486-BC48-A0F6-DFE699D57819}" type="slidenum">
              <a:rPr lang="en-GB" smtClean="0"/>
              <a:t>‹#›</a:t>
            </a:fld>
            <a:endParaRPr lang="en-GB"/>
          </a:p>
        </p:txBody>
      </p:sp>
    </p:spTree>
    <p:extLst>
      <p:ext uri="{BB962C8B-B14F-4D97-AF65-F5344CB8AC3E}">
        <p14:creationId xmlns:p14="http://schemas.microsoft.com/office/powerpoint/2010/main" val="1340369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r>
              <a:rPr lang="en-US" smtClean="0"/>
              <a:t>ATLAS ADC TIM</a:t>
            </a:r>
            <a:endParaRPr lang="en-GB"/>
          </a:p>
        </p:txBody>
      </p:sp>
      <p:sp>
        <p:nvSpPr>
          <p:cNvPr id="6" name="Slide Number Placeholder 5"/>
          <p:cNvSpPr>
            <a:spLocks noGrp="1"/>
          </p:cNvSpPr>
          <p:nvPr>
            <p:ph type="sldNum" sz="quarter" idx="12"/>
          </p:nvPr>
        </p:nvSpPr>
        <p:spPr/>
        <p:txBody>
          <a:bodyPr/>
          <a:lstStyle>
            <a:lvl1pPr>
              <a:defRPr/>
            </a:lvl1pPr>
          </a:lstStyle>
          <a:p>
            <a:fld id="{9B8BEF2D-6486-BC48-A0F6-DFE699D57819}" type="slidenum">
              <a:rPr lang="en-GB" smtClean="0"/>
              <a:t>‹#›</a:t>
            </a:fld>
            <a:endParaRPr lang="en-GB"/>
          </a:p>
        </p:txBody>
      </p:sp>
    </p:spTree>
    <p:extLst>
      <p:ext uri="{BB962C8B-B14F-4D97-AF65-F5344CB8AC3E}">
        <p14:creationId xmlns:p14="http://schemas.microsoft.com/office/powerpoint/2010/main" val="2399109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52562"/>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2" name="Shape 12"/>
          <p:cNvSpPr txBox="1">
            <a:spLocks noGrp="1"/>
          </p:cNvSpPr>
          <p:nvPr>
            <p:ph type="body" idx="1"/>
          </p:nvPr>
        </p:nvSpPr>
        <p:spPr>
          <a:xfrm>
            <a:off x="457200" y="1191175"/>
            <a:ext cx="8229600" cy="52029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alphaModFix amt="50000"/>
            <a:extLst>
              <a:ext uri="{28A0092B-C50C-407E-A947-70E740481C1C}">
                <a14:useLocalDpi xmlns:a14="http://schemas.microsoft.com/office/drawing/2010/main" val="0"/>
              </a:ext>
            </a:extLst>
          </a:blip>
          <a:srcRect l="2513"/>
          <a:stretch>
            <a:fillRect/>
          </a:stretch>
        </p:blipFill>
        <p:spPr bwMode="auto">
          <a:xfrm>
            <a:off x="0" y="546100"/>
            <a:ext cx="1825625" cy="2520950"/>
          </a:xfrm>
          <a:prstGeom prst="rect">
            <a:avLst/>
          </a:prstGeom>
          <a:noFill/>
          <a:ln>
            <a:noFill/>
          </a:ln>
          <a:extLst>
            <a:ext uri="{909E8E84-426E-40DD-AFC4-6F175D3DCCD1}">
              <a14:hiddenFill xmlns:a14="http://schemas.microsoft.com/office/drawing/2010/main">
                <a:solidFill>
                  <a:srgbClr val="FFFFFF">
                    <a:alpha val="50195"/>
                  </a:srgbClr>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8"/>
          <p:cNvGrpSpPr>
            <a:grpSpLocks/>
          </p:cNvGrpSpPr>
          <p:nvPr/>
        </p:nvGrpSpPr>
        <p:grpSpPr bwMode="auto">
          <a:xfrm rot="5400000">
            <a:off x="6111875" y="3133725"/>
            <a:ext cx="3213100" cy="2851150"/>
            <a:chOff x="1709777" y="364301"/>
            <a:chExt cx="4683889" cy="4120344"/>
          </a:xfrm>
        </p:grpSpPr>
        <p:pic>
          <p:nvPicPr>
            <p:cNvPr id="6" name="Picture 9" descr="network-structur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flipV="1">
              <a:off x="1821666" y="364301"/>
              <a:ext cx="4572000" cy="380059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Oval 6"/>
            <p:cNvSpPr/>
            <p:nvPr/>
          </p:nvSpPr>
          <p:spPr>
            <a:xfrm>
              <a:off x="1705149" y="3360498"/>
              <a:ext cx="1835141" cy="112873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grpSp>
      <p:pic>
        <p:nvPicPr>
          <p:cNvPr id="8" name="Picture 12"/>
          <p:cNvPicPr>
            <a:picLocks noChangeAspect="1"/>
          </p:cNvPicPr>
          <p:nvPr/>
        </p:nvPicPr>
        <p:blipFill>
          <a:blip r:embed="rId4">
            <a:extLst>
              <a:ext uri="{28A0092B-C50C-407E-A947-70E740481C1C}">
                <a14:useLocalDpi xmlns:a14="http://schemas.microsoft.com/office/drawing/2010/main" val="0"/>
              </a:ext>
            </a:extLst>
          </a:blip>
          <a:srcRect r="24615"/>
          <a:stretch>
            <a:fillRect/>
          </a:stretch>
        </p:blipFill>
        <p:spPr bwMode="auto">
          <a:xfrm>
            <a:off x="7761288" y="0"/>
            <a:ext cx="1382712"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txBox="1">
            <a:spLocks/>
          </p:cNvSpPr>
          <p:nvPr/>
        </p:nvSpPr>
        <p:spPr>
          <a:xfrm>
            <a:off x="776749" y="6337091"/>
            <a:ext cx="5589637"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 : Support for Distributed Computing</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3"/>
          <p:cNvSpPr>
            <a:spLocks noGrp="1"/>
          </p:cNvSpPr>
          <p:nvPr>
            <p:ph type="dt" sz="half" idx="10"/>
          </p:nvPr>
        </p:nvSpPr>
        <p:spPr>
          <a:xfrm>
            <a:off x="6513513" y="6354763"/>
            <a:ext cx="1460500" cy="365125"/>
          </a:xfrm>
        </p:spPr>
        <p:txBody>
          <a:bodyPr/>
          <a:lstStyle>
            <a:lvl1pPr>
              <a:defRPr smtClean="0">
                <a:solidFill>
                  <a:srgbClr val="FFFFFF"/>
                </a:solidFill>
              </a:defRPr>
            </a:lvl1pPr>
          </a:lstStyle>
          <a:p>
            <a:pPr>
              <a:defRPr/>
            </a:pPr>
            <a:endParaRPr lang="en-US"/>
          </a:p>
        </p:txBody>
      </p:sp>
      <p:sp>
        <p:nvSpPr>
          <p:cNvPr id="11" name="Slide Number Placeholder 5"/>
          <p:cNvSpPr>
            <a:spLocks noGrp="1"/>
          </p:cNvSpPr>
          <p:nvPr>
            <p:ph type="sldNum" sz="quarter" idx="11"/>
          </p:nvPr>
        </p:nvSpPr>
        <p:spPr>
          <a:xfrm>
            <a:off x="8112125" y="6356350"/>
            <a:ext cx="574675" cy="365125"/>
          </a:xfrm>
        </p:spPr>
        <p:txBody>
          <a:bodyPr/>
          <a:lstStyle>
            <a:lvl1pPr>
              <a:defRPr smtClean="0">
                <a:solidFill>
                  <a:srgbClr val="FFFFFF"/>
                </a:solidFill>
              </a:defRPr>
            </a:lvl1pPr>
          </a:lstStyle>
          <a:p>
            <a:pPr>
              <a:defRPr/>
            </a:pPr>
            <a:fld id="{CBF5C860-9BB1-AF46-92F9-BAB75280EF96}" type="slidenum">
              <a:rPr lang="en-US"/>
              <a:pPr>
                <a:defRPr/>
              </a:pPr>
              <a:t>‹#›</a:t>
            </a:fld>
            <a:endParaRPr lang="en-US"/>
          </a:p>
        </p:txBody>
      </p:sp>
    </p:spTree>
    <p:extLst>
      <p:ext uri="{BB962C8B-B14F-4D97-AF65-F5344CB8AC3E}">
        <p14:creationId xmlns:p14="http://schemas.microsoft.com/office/powerpoint/2010/main" val="395996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Text Placeholder 8"/>
          <p:cNvSpPr txBox="1">
            <a:spLocks/>
          </p:cNvSpPr>
          <p:nvPr/>
        </p:nvSpPr>
        <p:spPr>
          <a:xfrm>
            <a:off x="776750" y="6337091"/>
            <a:ext cx="1173315"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a:xfrm>
            <a:off x="6316663" y="6342063"/>
            <a:ext cx="1439862" cy="365125"/>
          </a:xfrm>
        </p:spPr>
        <p:txBody>
          <a:bodyPr/>
          <a:lstStyle>
            <a:lvl1pPr>
              <a:defRPr smtClean="0"/>
            </a:lvl1pPr>
          </a:lstStyle>
          <a:p>
            <a:pPr>
              <a:defRPr/>
            </a:pPr>
            <a:endParaRPr lang="en-US"/>
          </a:p>
        </p:txBody>
      </p:sp>
      <p:sp>
        <p:nvSpPr>
          <p:cNvPr id="6" name="Footer Placeholder 4"/>
          <p:cNvSpPr>
            <a:spLocks noGrp="1"/>
          </p:cNvSpPr>
          <p:nvPr>
            <p:ph type="ftr" sz="quarter" idx="11"/>
          </p:nvPr>
        </p:nvSpPr>
        <p:spPr>
          <a:xfrm>
            <a:off x="1965325" y="6345238"/>
            <a:ext cx="4229100" cy="365125"/>
          </a:xfrm>
        </p:spPr>
        <p:txBody>
          <a:bodyPr/>
          <a:lstStyle>
            <a:lvl1pPr>
              <a:defRPr smtClean="0"/>
            </a:lvl1pPr>
          </a:lstStyle>
          <a:p>
            <a:pPr>
              <a:defRPr/>
            </a:pPr>
            <a:r>
              <a:rPr lang="en-US" smtClean="0"/>
              <a:t>ATLAS ADC TIM</a:t>
            </a:r>
            <a:endParaRPr lang="en-US"/>
          </a:p>
        </p:txBody>
      </p:sp>
      <p:sp>
        <p:nvSpPr>
          <p:cNvPr id="7" name="Slide Number Placeholder 5"/>
          <p:cNvSpPr>
            <a:spLocks noGrp="1"/>
          </p:cNvSpPr>
          <p:nvPr>
            <p:ph type="sldNum" sz="quarter" idx="12"/>
          </p:nvPr>
        </p:nvSpPr>
        <p:spPr>
          <a:xfrm>
            <a:off x="7923213" y="6337300"/>
            <a:ext cx="763587" cy="365125"/>
          </a:xfrm>
        </p:spPr>
        <p:txBody>
          <a:bodyPr/>
          <a:lstStyle>
            <a:lvl1pPr>
              <a:defRPr smtClean="0"/>
            </a:lvl1pPr>
          </a:lstStyle>
          <a:p>
            <a:pPr>
              <a:defRPr/>
            </a:pPr>
            <a:fld id="{EED26FF8-CBFF-4741-B660-32945C7873DA}" type="slidenum">
              <a:rPr lang="en-US"/>
              <a:pPr>
                <a:defRPr/>
              </a:pPr>
              <a:t>‹#›</a:t>
            </a:fld>
            <a:endParaRPr lang="en-US"/>
          </a:p>
        </p:txBody>
      </p:sp>
    </p:spTree>
    <p:extLst>
      <p:ext uri="{BB962C8B-B14F-4D97-AF65-F5344CB8AC3E}">
        <p14:creationId xmlns:p14="http://schemas.microsoft.com/office/powerpoint/2010/main" val="38320684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r>
              <a:rPr lang="en-US" smtClean="0"/>
              <a:t>ATLAS ADC TIM</a:t>
            </a:r>
            <a:endParaRPr lang="en-GB"/>
          </a:p>
        </p:txBody>
      </p:sp>
      <p:sp>
        <p:nvSpPr>
          <p:cNvPr id="6" name="Slide Number Placeholder 5"/>
          <p:cNvSpPr>
            <a:spLocks noGrp="1"/>
          </p:cNvSpPr>
          <p:nvPr>
            <p:ph type="sldNum" sz="quarter" idx="12"/>
          </p:nvPr>
        </p:nvSpPr>
        <p:spPr/>
        <p:txBody>
          <a:bodyPr/>
          <a:lstStyle>
            <a:lvl1pPr>
              <a:defRPr/>
            </a:lvl1pPr>
          </a:lstStyle>
          <a:p>
            <a:fld id="{9B8BEF2D-6486-BC48-A0F6-DFE699D57819}" type="slidenum">
              <a:rPr lang="en-GB" smtClean="0"/>
              <a:t>‹#›</a:t>
            </a:fld>
            <a:endParaRPr lang="en-GB"/>
          </a:p>
        </p:txBody>
      </p:sp>
    </p:spTree>
    <p:extLst>
      <p:ext uri="{BB962C8B-B14F-4D97-AF65-F5344CB8AC3E}">
        <p14:creationId xmlns:p14="http://schemas.microsoft.com/office/powerpoint/2010/main" val="23991095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52562"/>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2" name="Shape 12"/>
          <p:cNvSpPr txBox="1">
            <a:spLocks noGrp="1"/>
          </p:cNvSpPr>
          <p:nvPr>
            <p:ph type="body" idx="1"/>
          </p:nvPr>
        </p:nvSpPr>
        <p:spPr>
          <a:xfrm>
            <a:off x="457200" y="1191175"/>
            <a:ext cx="8229600" cy="52029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p:nvPicPr>
        <p:blipFill>
          <a:blip r:embed="rId2" cstate="screen"/>
          <a:srcRect/>
          <a:stretch>
            <a:fillRect/>
          </a:stretch>
        </p:blipFill>
        <p:spPr>
          <a:xfrm>
            <a:off x="7467600" y="4343400"/>
            <a:ext cx="1676400" cy="914400"/>
          </a:xfrm>
          <a:prstGeom prst="rect">
            <a:avLst/>
          </a:prstGeom>
        </p:spPr>
      </p:pic>
      <p:pic>
        <p:nvPicPr>
          <p:cNvPr id="9" name="Picture 8" descr="accelerator.jpg"/>
          <p:cNvPicPr>
            <a:picLocks noChangeAspect="1"/>
          </p:cNvPicPr>
          <p:nvPr/>
        </p:nvPicPr>
        <p:blipFill>
          <a:blip r:embed="rId3" cstate="screen"/>
          <a:srcRect/>
          <a:stretch>
            <a:fillRect/>
          </a:stretch>
        </p:blipFill>
        <p:spPr>
          <a:xfrm>
            <a:off x="1447800" y="4343400"/>
            <a:ext cx="1524000" cy="914400"/>
          </a:xfrm>
          <a:prstGeom prst="rect">
            <a:avLst/>
          </a:prstGeom>
        </p:spPr>
      </p:pic>
      <p:sp>
        <p:nvSpPr>
          <p:cNvPr id="2" name="Title 1"/>
          <p:cNvSpPr>
            <a:spLocks noGrp="1"/>
          </p:cNvSpPr>
          <p:nvPr>
            <p:ph type="ctrTitle" hasCustomPrompt="1"/>
          </p:nvPr>
        </p:nvSpPr>
        <p:spPr>
          <a:xfrm>
            <a:off x="776630" y="1066800"/>
            <a:ext cx="5928970" cy="1470025"/>
          </a:xfrm>
        </p:spPr>
        <p:txBody>
          <a:bodyPr/>
          <a:lstStyle>
            <a:lvl1pPr algn="l">
              <a:defRPr>
                <a:solidFill>
                  <a:schemeClr val="bg1"/>
                </a:solidFill>
              </a:defRPr>
            </a:lvl1pPr>
          </a:lstStyle>
          <a:p>
            <a:r>
              <a:rPr lang="en-US" dirty="0" smtClean="0"/>
              <a:t>Principle Title</a:t>
            </a:r>
            <a:endParaRPr lang="en-US" dirty="0"/>
          </a:p>
        </p:txBody>
      </p:sp>
      <p:sp>
        <p:nvSpPr>
          <p:cNvPr id="3" name="Subtitle 2"/>
          <p:cNvSpPr>
            <a:spLocks noGrp="1"/>
          </p:cNvSpPr>
          <p:nvPr>
            <p:ph type="subTitle" idx="1" hasCustomPrompt="1"/>
          </p:nvPr>
        </p:nvSpPr>
        <p:spPr>
          <a:xfrm>
            <a:off x="1745285" y="2590800"/>
            <a:ext cx="2895600" cy="609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a:t>
            </a:r>
            <a:endParaRPr lang="en-US" dirty="0"/>
          </a:p>
        </p:txBody>
      </p:sp>
      <p:pic>
        <p:nvPicPr>
          <p:cNvPr id="8" name="Picture 7" descr="HiggsInCMS.jpg"/>
          <p:cNvPicPr>
            <a:picLocks noChangeAspect="1"/>
          </p:cNvPicPr>
          <p:nvPr/>
        </p:nvPicPr>
        <p:blipFill>
          <a:blip r:embed="rId4" cstate="screen"/>
          <a:srcRect/>
          <a:stretch>
            <a:fillRect/>
          </a:stretch>
        </p:blipFill>
        <p:spPr>
          <a:xfrm>
            <a:off x="0" y="4343400"/>
            <a:ext cx="1463040" cy="924025"/>
          </a:xfrm>
          <a:prstGeom prst="rect">
            <a:avLst/>
          </a:prstGeom>
        </p:spPr>
      </p:pic>
      <p:pic>
        <p:nvPicPr>
          <p:cNvPr id="10" name="Picture 9" descr="01 nyte - globe encounters.tif"/>
          <p:cNvPicPr>
            <a:picLocks noChangeAspect="1"/>
          </p:cNvPicPr>
          <p:nvPr/>
        </p:nvPicPr>
        <p:blipFill>
          <a:blip r:embed="rId5" cstate="screen"/>
          <a:srcRect/>
          <a:stretch>
            <a:fillRect/>
          </a:stretch>
        </p:blipFill>
        <p:spPr>
          <a:xfrm>
            <a:off x="2920595" y="3773425"/>
            <a:ext cx="1463040" cy="1627890"/>
          </a:xfrm>
          <a:prstGeom prst="rect">
            <a:avLst/>
          </a:prstGeom>
        </p:spPr>
      </p:pic>
      <p:pic>
        <p:nvPicPr>
          <p:cNvPr id="11" name="Picture 10" descr="0804041_30.tif"/>
          <p:cNvPicPr>
            <a:picLocks noChangeAspect="1"/>
          </p:cNvPicPr>
          <p:nvPr/>
        </p:nvPicPr>
        <p:blipFill>
          <a:blip r:embed="rId6" cstate="screen"/>
          <a:srcRect/>
          <a:stretch>
            <a:fillRect/>
          </a:stretch>
        </p:blipFill>
        <p:spPr>
          <a:xfrm>
            <a:off x="4556760" y="4343400"/>
            <a:ext cx="1463040" cy="914400"/>
          </a:xfrm>
          <a:prstGeom prst="rect">
            <a:avLst/>
          </a:prstGeom>
        </p:spPr>
      </p:pic>
      <p:pic>
        <p:nvPicPr>
          <p:cNvPr id="12" name="Picture 11" descr="blueinstall.jpg"/>
          <p:cNvPicPr>
            <a:picLocks noChangeAspect="1"/>
          </p:cNvPicPr>
          <p:nvPr/>
        </p:nvPicPr>
        <p:blipFill>
          <a:blip r:embed="rId7" cstate="screen"/>
          <a:srcRect/>
          <a:stretch>
            <a:fillRect/>
          </a:stretch>
        </p:blipFill>
        <p:spPr>
          <a:xfrm>
            <a:off x="6019800" y="4343400"/>
            <a:ext cx="1463040" cy="914400"/>
          </a:xfrm>
          <a:prstGeom prst="rect">
            <a:avLst/>
          </a:prstGeom>
        </p:spPr>
      </p:pic>
      <p:grpSp>
        <p:nvGrpSpPr>
          <p:cNvPr id="20" name="Group 19"/>
          <p:cNvGrpSpPr/>
          <p:nvPr/>
        </p:nvGrpSpPr>
        <p:grpSpPr>
          <a:xfrm>
            <a:off x="76200" y="6270345"/>
            <a:ext cx="2057400" cy="548640"/>
            <a:chOff x="76200" y="6270345"/>
            <a:chExt cx="2057400" cy="548640"/>
          </a:xfrm>
        </p:grpSpPr>
        <p:pic>
          <p:nvPicPr>
            <p:cNvPr id="17" name="Picture 16" descr="WLCG-TextOnly_black.jpg"/>
            <p:cNvPicPr>
              <a:picLocks noChangeAspect="1"/>
            </p:cNvPicPr>
            <p:nvPr userDrawn="1"/>
          </p:nvPicPr>
          <p:blipFill>
            <a:blip r:embed="rId8" cstate="screen">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16" name="Picture 15" descr="WLCG-logo.jpg"/>
            <p:cNvPicPr>
              <a:picLocks noChangeAspect="1"/>
            </p:cNvPicPr>
            <p:nvPr userDrawn="1"/>
          </p:nvPicPr>
          <p:blipFill>
            <a:blip r:embed="rId9" cstate="screen"/>
            <a:stretch>
              <a:fillRect/>
            </a:stretch>
          </p:blipFill>
          <p:spPr>
            <a:xfrm>
              <a:off x="76200" y="6324600"/>
              <a:ext cx="457200" cy="457200"/>
            </a:xfrm>
            <a:prstGeom prst="rect">
              <a:avLst/>
            </a:prstGeom>
          </p:spPr>
        </p:pic>
      </p:grpSp>
      <p:sp>
        <p:nvSpPr>
          <p:cNvPr id="24" name="Text Placeholder 23"/>
          <p:cNvSpPr>
            <a:spLocks noGrp="1"/>
          </p:cNvSpPr>
          <p:nvPr>
            <p:ph type="body" sz="quarter" idx="13" hasCustomPrompt="1"/>
          </p:nvPr>
        </p:nvSpPr>
        <p:spPr>
          <a:xfrm>
            <a:off x="6705600" y="228600"/>
            <a:ext cx="2438400" cy="457200"/>
          </a:xfrm>
        </p:spPr>
        <p:txBody>
          <a:bodyPr/>
          <a:lstStyle>
            <a:lvl1pPr algn="r">
              <a:buNone/>
              <a:defRPr baseline="0">
                <a:solidFill>
                  <a:schemeClr val="bg1">
                    <a:lumMod val="50000"/>
                  </a:schemeClr>
                </a:solidFill>
              </a:defRPr>
            </a:lvl1pPr>
            <a:lvl2pPr>
              <a:buNone/>
              <a:defRPr/>
            </a:lvl2pPr>
          </a:lstStyle>
          <a:p>
            <a:pPr lvl="0"/>
            <a:r>
              <a:rPr lang="en-US" dirty="0" smtClean="0"/>
              <a:t>WLCG Group</a:t>
            </a:r>
            <a:endParaRPr lang="en-US" dirty="0"/>
          </a:p>
        </p:txBody>
      </p:sp>
      <p:sp>
        <p:nvSpPr>
          <p:cNvPr id="28" name="Text Placeholder 27"/>
          <p:cNvSpPr>
            <a:spLocks noGrp="1"/>
          </p:cNvSpPr>
          <p:nvPr>
            <p:ph type="body" sz="quarter" idx="15" hasCustomPrompt="1"/>
          </p:nvPr>
        </p:nvSpPr>
        <p:spPr>
          <a:xfrm>
            <a:off x="1752600" y="3200400"/>
            <a:ext cx="3124200" cy="533400"/>
          </a:xfrm>
        </p:spPr>
        <p:txBody>
          <a:bodyPr>
            <a:normAutofit/>
          </a:bodyPr>
          <a:lstStyle>
            <a:lvl1pPr>
              <a:buNone/>
              <a:defRPr sz="2400">
                <a:solidFill>
                  <a:schemeClr val="bg1">
                    <a:lumMod val="50000"/>
                  </a:schemeClr>
                </a:solidFill>
              </a:defRPr>
            </a:lvl1pPr>
            <a:lvl5pPr>
              <a:buNone/>
              <a:defRPr>
                <a:solidFill>
                  <a:schemeClr val="bg1">
                    <a:lumMod val="50000"/>
                  </a:schemeClr>
                </a:solidFill>
              </a:defRPr>
            </a:lvl5pPr>
          </a:lstStyle>
          <a:p>
            <a:pPr lvl="0"/>
            <a:r>
              <a:rPr lang="en-US" dirty="0" smtClean="0"/>
              <a:t>Date/other info</a:t>
            </a:r>
            <a:endParaRPr lang="en-US" dirty="0"/>
          </a:p>
        </p:txBody>
      </p:sp>
      <p:sp>
        <p:nvSpPr>
          <p:cNvPr id="23" name="Date Placeholder 22"/>
          <p:cNvSpPr>
            <a:spLocks noGrp="1"/>
          </p:cNvSpPr>
          <p:nvPr>
            <p:ph type="dt" sz="half" idx="16"/>
          </p:nvPr>
        </p:nvSpPr>
        <p:spPr/>
        <p:txBody>
          <a:bodyPr/>
          <a:lstStyle/>
          <a:p>
            <a:pPr>
              <a:defRPr/>
            </a:pPr>
            <a:endParaRPr lang="en-US" dirty="0"/>
          </a:p>
        </p:txBody>
      </p:sp>
      <p:sp>
        <p:nvSpPr>
          <p:cNvPr id="25" name="Slide Number Placeholder 24"/>
          <p:cNvSpPr>
            <a:spLocks noGrp="1"/>
          </p:cNvSpPr>
          <p:nvPr>
            <p:ph type="sldNum" sz="quarter" idx="17"/>
          </p:nvPr>
        </p:nvSpPr>
        <p:spPr>
          <a:xfrm>
            <a:off x="6553200" y="6356350"/>
            <a:ext cx="1320840" cy="365125"/>
          </a:xfrm>
        </p:spPr>
        <p:txBody>
          <a:bodyPr/>
          <a:lstStyle/>
          <a:p>
            <a:pPr>
              <a:defRPr/>
            </a:pPr>
            <a:fld id="{0DBE394B-2483-6840-8B72-FFD573043244}" type="slidenum">
              <a:rPr lang="en-US" smtClean="0"/>
              <a:pPr>
                <a:defRPr/>
              </a:pPr>
              <a:t>‹#›</a:t>
            </a:fld>
            <a:endParaRPr lang="en-US"/>
          </a:p>
        </p:txBody>
      </p:sp>
      <p:sp>
        <p:nvSpPr>
          <p:cNvPr id="26" name="Footer Placeholder 25"/>
          <p:cNvSpPr>
            <a:spLocks noGrp="1"/>
          </p:cNvSpPr>
          <p:nvPr>
            <p:ph type="ftr" sz="quarter" idx="18"/>
          </p:nvPr>
        </p:nvSpPr>
        <p:spPr/>
        <p:txBody>
          <a:bodyPr/>
          <a:lstStyle/>
          <a:p>
            <a:pPr>
              <a:defRPr/>
            </a:pPr>
            <a:r>
              <a:rPr lang="en-US" smtClean="0"/>
              <a:t>ATLAS ADC TIM</a:t>
            </a:r>
            <a:endParaRPr lang="en-US" dirty="0"/>
          </a:p>
        </p:txBody>
      </p:sp>
      <p:pic>
        <p:nvPicPr>
          <p:cNvPr id="4" name="Picture 3"/>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580120" y="6004560"/>
            <a:ext cx="568960" cy="853440"/>
          </a:xfrm>
          <a:prstGeom prst="rect">
            <a:avLst/>
          </a:prstGeom>
        </p:spPr>
      </p:pic>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pPr>
              <a:defRPr/>
            </a:pPr>
            <a:r>
              <a:rPr lang="en-US" smtClean="0"/>
              <a:t>ATLAS ADC TIM</a:t>
            </a:r>
            <a:endParaRPr lang="en-US" dirty="0" smtClean="0"/>
          </a:p>
        </p:txBody>
      </p:sp>
      <p:sp>
        <p:nvSpPr>
          <p:cNvPr id="7" name="Slide Number Placeholder 6"/>
          <p:cNvSpPr>
            <a:spLocks noGrp="1"/>
          </p:cNvSpPr>
          <p:nvPr>
            <p:ph type="sldNum" sz="quarter" idx="12"/>
          </p:nvPr>
        </p:nvSpPr>
        <p:spPr>
          <a:xfrm>
            <a:off x="6781800" y="6356350"/>
            <a:ext cx="2133600" cy="365125"/>
          </a:xfrm>
        </p:spPr>
        <p:txBody>
          <a:bodyPr/>
          <a:lstStyle/>
          <a:p>
            <a:pPr>
              <a:defRPr/>
            </a:pPr>
            <a:fld id="{0DBE394B-2483-6840-8B72-FFD573043244}" type="slidenum">
              <a:rPr lang="en-US" smtClean="0"/>
              <a:pPr>
                <a:defRPr/>
              </a:pPr>
              <a:t>‹#›</a:t>
            </a:fld>
            <a:endParaRPr lang="en-US"/>
          </a:p>
        </p:txBody>
      </p:sp>
      <p:sp>
        <p:nvSpPr>
          <p:cNvPr id="8" name="Rectangle 7"/>
          <p:cNvSpPr/>
          <p:nvPr/>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WLCG-TextOnly_black.jpg"/>
          <p:cNvPicPr>
            <a:picLocks noChangeAspect="1"/>
          </p:cNvPicPr>
          <p:nvPr/>
        </p:nvPicPr>
        <p:blipFill>
          <a:blip r:embed="rId2" cstate="screen">
            <a:clrChange>
              <a:clrFrom>
                <a:srgbClr val="000000"/>
              </a:clrFrom>
              <a:clrTo>
                <a:srgbClr val="000000">
                  <a:alpha val="0"/>
                </a:srgbClr>
              </a:clrTo>
            </a:clrChange>
          </a:blip>
          <a:srcRect l="2464" t="16667" r="4985" b="16667"/>
          <a:stretch>
            <a:fillRect/>
          </a:stretch>
        </p:blipFill>
        <p:spPr>
          <a:xfrm rot="16200000">
            <a:off x="-588020" y="5250180"/>
            <a:ext cx="1752600" cy="548640"/>
          </a:xfrm>
          <a:prstGeom prst="rect">
            <a:avLst/>
          </a:prstGeom>
        </p:spPr>
      </p:pic>
      <p:pic>
        <p:nvPicPr>
          <p:cNvPr id="10" name="Picture 9" descr="WLCG-logo.jpg"/>
          <p:cNvPicPr>
            <a:picLocks noChangeAspect="1"/>
          </p:cNvPicPr>
          <p:nvPr/>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p:nvPicPr>
        <p:blipFill>
          <a:blip r:embed="rId6" cstate="screen"/>
          <a:srcRect/>
          <a:stretch>
            <a:fillRect/>
          </a:stretch>
        </p:blipFill>
        <p:spPr>
          <a:xfrm>
            <a:off x="0" y="1371600"/>
            <a:ext cx="609600" cy="685800"/>
          </a:xfrm>
          <a:prstGeom prst="rect">
            <a:avLst/>
          </a:prstGeom>
        </p:spPr>
      </p:pic>
      <p:pic>
        <p:nvPicPr>
          <p:cNvPr id="16" name="Picture 15" descr="blueinstall.jpg"/>
          <p:cNvPicPr>
            <a:picLocks noChangeAspect="1"/>
          </p:cNvPicPr>
          <p:nvPr/>
        </p:nvPicPr>
        <p:blipFill>
          <a:blip r:embed="rId7" cstate="screen"/>
          <a:srcRect/>
          <a:stretch>
            <a:fillRect/>
          </a:stretch>
        </p:blipFill>
        <p:spPr>
          <a:xfrm>
            <a:off x="0" y="762000"/>
            <a:ext cx="609600" cy="609600"/>
          </a:xfrm>
          <a:prstGeom prst="rect">
            <a:avLst/>
          </a:prstGeom>
        </p:spPr>
      </p:pic>
      <p:sp>
        <p:nvSpPr>
          <p:cNvPr id="18" name="Rectangle 17"/>
          <p:cNvSpPr/>
          <p:nvPr/>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pic>
        <p:nvPicPr>
          <p:cNvPr id="1026" name="Picture 2"/>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rot="16200000">
            <a:off x="-446868" y="3532229"/>
            <a:ext cx="142716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Text Placeholder 8"/>
          <p:cNvSpPr txBox="1">
            <a:spLocks/>
          </p:cNvSpPr>
          <p:nvPr/>
        </p:nvSpPr>
        <p:spPr>
          <a:xfrm>
            <a:off x="776750" y="6337091"/>
            <a:ext cx="1173315"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a:xfrm>
            <a:off x="6316663" y="6342063"/>
            <a:ext cx="1439862" cy="365125"/>
          </a:xfrm>
        </p:spPr>
        <p:txBody>
          <a:bodyPr/>
          <a:lstStyle>
            <a:lvl1pPr>
              <a:defRPr smtClean="0"/>
            </a:lvl1pPr>
          </a:lstStyle>
          <a:p>
            <a:endParaRPr lang="en-GB"/>
          </a:p>
        </p:txBody>
      </p:sp>
      <p:sp>
        <p:nvSpPr>
          <p:cNvPr id="6" name="Footer Placeholder 4"/>
          <p:cNvSpPr>
            <a:spLocks noGrp="1"/>
          </p:cNvSpPr>
          <p:nvPr>
            <p:ph type="ftr" sz="quarter" idx="11"/>
          </p:nvPr>
        </p:nvSpPr>
        <p:spPr>
          <a:xfrm>
            <a:off x="1965325" y="6345238"/>
            <a:ext cx="4229100" cy="365125"/>
          </a:xfrm>
        </p:spPr>
        <p:txBody>
          <a:bodyPr/>
          <a:lstStyle>
            <a:lvl1pPr>
              <a:defRPr smtClean="0"/>
            </a:lvl1pPr>
          </a:lstStyle>
          <a:p>
            <a:r>
              <a:rPr lang="en-US" smtClean="0"/>
              <a:t>ATLAS ADC TIM</a:t>
            </a:r>
            <a:endParaRPr lang="en-GB"/>
          </a:p>
        </p:txBody>
      </p:sp>
      <p:sp>
        <p:nvSpPr>
          <p:cNvPr id="7" name="Slide Number Placeholder 5"/>
          <p:cNvSpPr>
            <a:spLocks noGrp="1"/>
          </p:cNvSpPr>
          <p:nvPr>
            <p:ph type="sldNum" sz="quarter" idx="12"/>
          </p:nvPr>
        </p:nvSpPr>
        <p:spPr>
          <a:xfrm>
            <a:off x="7923213" y="6337300"/>
            <a:ext cx="763587" cy="365125"/>
          </a:xfrm>
        </p:spPr>
        <p:txBody>
          <a:bodyPr/>
          <a:lstStyle>
            <a:lvl1pPr>
              <a:defRPr smtClean="0"/>
            </a:lvl1pPr>
          </a:lstStyle>
          <a:p>
            <a:fld id="{9B8BEF2D-6486-BC48-A0F6-DFE699D57819}" type="slidenum">
              <a:rPr lang="en-GB" smtClean="0"/>
              <a:t>‹#›</a:t>
            </a:fld>
            <a:endParaRPr lang="en-GB"/>
          </a:p>
        </p:txBody>
      </p:sp>
    </p:spTree>
    <p:extLst>
      <p:ext uri="{BB962C8B-B14F-4D97-AF65-F5344CB8AC3E}">
        <p14:creationId xmlns:p14="http://schemas.microsoft.com/office/powerpoint/2010/main" val="29338147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9144000" cy="990600"/>
          </a:xfrm>
          <a:prstGeom prst="rect">
            <a:avLst/>
          </a:prstGeom>
          <a:blipFill dpi="0" rotWithShape="1">
            <a:blip r:embed="rId2" cstate="screen">
              <a:alphaModFix amt="2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0" y="624840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76200"/>
            <a:ext cx="8229600" cy="1143000"/>
          </a:xfrm>
        </p:spPr>
        <p:txBody>
          <a:bodyPr/>
          <a:lstStyle>
            <a:lvl1pPr>
              <a:defRPr b="1">
                <a:solidFill>
                  <a:schemeClr val="tx1"/>
                </a:solidFill>
                <a:latin typeface="Candara"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219200"/>
            <a:ext cx="8229600" cy="4906963"/>
          </a:xfrm>
          <a:ln>
            <a:noFill/>
          </a:ln>
        </p:spPr>
        <p:txBody>
          <a:bodyPr/>
          <a:lstStyle>
            <a:lvl1pPr>
              <a:defRPr>
                <a:solidFill>
                  <a:srgbClr val="003399"/>
                </a:solidFill>
              </a:defRPr>
            </a:lvl1pPr>
            <a:lvl2pPr>
              <a:defRPr>
                <a:solidFill>
                  <a:schemeClr val="accent5">
                    <a:lumMod val="75000"/>
                  </a:schemeClr>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pPr>
              <a:defRPr/>
            </a:pPr>
            <a:r>
              <a:rPr lang="en-US" smtClean="0"/>
              <a:t>ATLAS ADC TIM</a:t>
            </a:r>
            <a:endParaRPr lang="en-US" dirty="0"/>
          </a:p>
        </p:txBody>
      </p:sp>
      <p:grpSp>
        <p:nvGrpSpPr>
          <p:cNvPr id="4" name="Group 6"/>
          <p:cNvGrpSpPr/>
          <p:nvPr/>
        </p:nvGrpSpPr>
        <p:grpSpPr>
          <a:xfrm>
            <a:off x="76200" y="6270345"/>
            <a:ext cx="2057400" cy="548640"/>
            <a:chOff x="76200" y="6270345"/>
            <a:chExt cx="2057400" cy="548640"/>
          </a:xfrm>
        </p:grpSpPr>
        <p:pic>
          <p:nvPicPr>
            <p:cNvPr id="8" name="Picture 7" descr="WLCG-TextOnly_black.jpg"/>
            <p:cNvPicPr>
              <a:picLocks noChangeAspect="1"/>
            </p:cNvPicPr>
            <p:nvPr userDrawn="1"/>
          </p:nvPicPr>
          <p:blipFill>
            <a:blip r:embed="rId3" cstate="screen">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9" name="Picture 8" descr="WLCG-logo.jpg"/>
            <p:cNvPicPr>
              <a:picLocks noChangeAspect="1"/>
            </p:cNvPicPr>
            <p:nvPr userDrawn="1"/>
          </p:nvPicPr>
          <p:blipFill>
            <a:blip r:embed="rId4" cstate="screen"/>
            <a:stretch>
              <a:fillRect/>
            </a:stretch>
          </p:blipFill>
          <p:spPr>
            <a:xfrm>
              <a:off x="76200" y="6324600"/>
              <a:ext cx="457200" cy="457200"/>
            </a:xfrm>
            <a:prstGeom prst="rect">
              <a:avLst/>
            </a:prstGeom>
          </p:spPr>
        </p:pic>
      </p:grpSp>
      <p:sp>
        <p:nvSpPr>
          <p:cNvPr id="12" name="Slide Number Placeholder 24"/>
          <p:cNvSpPr>
            <a:spLocks noGrp="1"/>
          </p:cNvSpPr>
          <p:nvPr>
            <p:ph type="sldNum" sz="quarter" idx="17"/>
          </p:nvPr>
        </p:nvSpPr>
        <p:spPr>
          <a:xfrm>
            <a:off x="6553200" y="6356350"/>
            <a:ext cx="2133600" cy="365125"/>
          </a:xfrm>
        </p:spPr>
        <p:txBody>
          <a:bodyPr/>
          <a:lstStyle/>
          <a:p>
            <a:pPr>
              <a:defRPr/>
            </a:pPr>
            <a:fld id="{0DBE394B-2483-6840-8B72-FFD573043244}"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ATLAS ADC TIM</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DBE394B-2483-6840-8B72-FFD573043244}" type="slidenum">
              <a:rPr lang="en-US" smtClean="0"/>
              <a:pPr>
                <a:defRPr/>
              </a:pPr>
              <a:t>‹#›</a:t>
            </a:fld>
            <a:endParaRPr lang="en-US"/>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r>
              <a:rPr lang="en-US" smtClean="0"/>
              <a:t>ATLAS ADC TIM</a:t>
            </a:r>
            <a:endParaRPr lang="en-GB"/>
          </a:p>
        </p:txBody>
      </p:sp>
      <p:sp>
        <p:nvSpPr>
          <p:cNvPr id="6" name="Slide Number Placeholder 5"/>
          <p:cNvSpPr>
            <a:spLocks noGrp="1"/>
          </p:cNvSpPr>
          <p:nvPr>
            <p:ph type="sldNum" sz="quarter" idx="12"/>
          </p:nvPr>
        </p:nvSpPr>
        <p:spPr/>
        <p:txBody>
          <a:bodyPr/>
          <a:lstStyle>
            <a:lvl1pPr>
              <a:defRPr/>
            </a:lvl1pPr>
          </a:lstStyle>
          <a:p>
            <a:fld id="{9B8BEF2D-6486-BC48-A0F6-DFE699D57819}" type="slidenum">
              <a:rPr lang="en-GB" smtClean="0"/>
              <a:t>‹#›</a:t>
            </a:fld>
            <a:endParaRPr lang="en-GB"/>
          </a:p>
        </p:txBody>
      </p:sp>
    </p:spTree>
    <p:extLst>
      <p:ext uri="{BB962C8B-B14F-4D97-AF65-F5344CB8AC3E}">
        <p14:creationId xmlns:p14="http://schemas.microsoft.com/office/powerpoint/2010/main" val="2399109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7"/>
          <p:cNvGrpSpPr>
            <a:grpSpLocks/>
          </p:cNvGrpSpPr>
          <p:nvPr/>
        </p:nvGrpSpPr>
        <p:grpSpPr bwMode="auto">
          <a:xfrm rot="5400000">
            <a:off x="6111875" y="3133725"/>
            <a:ext cx="3213100" cy="2851150"/>
            <a:chOff x="1709777" y="364301"/>
            <a:chExt cx="4683889" cy="4120344"/>
          </a:xfrm>
        </p:grpSpPr>
        <p:pic>
          <p:nvPicPr>
            <p:cNvPr id="5" name="Picture 8" descr="network-structur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flipV="1">
              <a:off x="1821666" y="364301"/>
              <a:ext cx="4572000" cy="380059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 name="Oval 5"/>
            <p:cNvSpPr/>
            <p:nvPr/>
          </p:nvSpPr>
          <p:spPr>
            <a:xfrm>
              <a:off x="1705149" y="3360498"/>
              <a:ext cx="1835141" cy="112873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pic>
        <p:nvPicPr>
          <p:cNvPr id="7" name="Picture 10"/>
          <p:cNvPicPr>
            <a:picLocks noChangeAspect="1"/>
          </p:cNvPicPr>
          <p:nvPr/>
        </p:nvPicPr>
        <p:blipFill>
          <a:blip r:embed="rId3">
            <a:alphaModFix amt="50000"/>
            <a:extLst>
              <a:ext uri="{28A0092B-C50C-407E-A947-70E740481C1C}">
                <a14:useLocalDpi xmlns:a14="http://schemas.microsoft.com/office/drawing/2010/main" val="0"/>
              </a:ext>
            </a:extLst>
          </a:blip>
          <a:srcRect l="2513"/>
          <a:stretch>
            <a:fillRect/>
          </a:stretch>
        </p:blipFill>
        <p:spPr bwMode="auto">
          <a:xfrm>
            <a:off x="0" y="546100"/>
            <a:ext cx="1825625" cy="2520950"/>
          </a:xfrm>
          <a:prstGeom prst="rect">
            <a:avLst/>
          </a:prstGeom>
          <a:noFill/>
          <a:ln>
            <a:noFill/>
          </a:ln>
          <a:extLst>
            <a:ext uri="{909E8E84-426E-40DD-AFC4-6F175D3DCCD1}">
              <a14:hiddenFill xmlns:a14="http://schemas.microsoft.com/office/drawing/2010/main">
                <a:solidFill>
                  <a:srgbClr val="FFFFFF">
                    <a:alpha val="50195"/>
                  </a:srgbClr>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p:cNvPicPr>
            <a:picLocks noChangeAspect="1"/>
          </p:cNvPicPr>
          <p:nvPr/>
        </p:nvPicPr>
        <p:blipFill>
          <a:blip r:embed="rId4">
            <a:extLst>
              <a:ext uri="{28A0092B-C50C-407E-A947-70E740481C1C}">
                <a14:useLocalDpi xmlns:a14="http://schemas.microsoft.com/office/drawing/2010/main" val="0"/>
              </a:ext>
            </a:extLst>
          </a:blip>
          <a:srcRect r="24615"/>
          <a:stretch>
            <a:fillRect/>
          </a:stretch>
        </p:blipFill>
        <p:spPr bwMode="auto">
          <a:xfrm>
            <a:off x="7761288" y="0"/>
            <a:ext cx="1382712"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8"/>
          <p:cNvSpPr txBox="1">
            <a:spLocks/>
          </p:cNvSpPr>
          <p:nvPr/>
        </p:nvSpPr>
        <p:spPr>
          <a:xfrm>
            <a:off x="776750" y="6337091"/>
            <a:ext cx="1173315"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smtClean="0"/>
            </a:lvl1pPr>
          </a:lstStyle>
          <a:p>
            <a:endParaRPr lang="en-GB"/>
          </a:p>
        </p:txBody>
      </p:sp>
      <p:sp>
        <p:nvSpPr>
          <p:cNvPr id="11" name="Footer Placeholder 4"/>
          <p:cNvSpPr>
            <a:spLocks noGrp="1"/>
          </p:cNvSpPr>
          <p:nvPr>
            <p:ph type="ftr" sz="quarter" idx="11"/>
          </p:nvPr>
        </p:nvSpPr>
        <p:spPr/>
        <p:txBody>
          <a:bodyPr/>
          <a:lstStyle>
            <a:lvl1pPr>
              <a:defRPr smtClean="0"/>
            </a:lvl1pPr>
          </a:lstStyle>
          <a:p>
            <a:r>
              <a:rPr lang="en-US" smtClean="0"/>
              <a:t>ATLAS ADC TIM</a:t>
            </a:r>
            <a:endParaRPr lang="en-GB"/>
          </a:p>
        </p:txBody>
      </p:sp>
      <p:sp>
        <p:nvSpPr>
          <p:cNvPr id="12" name="Slide Number Placeholder 5"/>
          <p:cNvSpPr>
            <a:spLocks noGrp="1"/>
          </p:cNvSpPr>
          <p:nvPr>
            <p:ph type="sldNum" sz="quarter" idx="12"/>
          </p:nvPr>
        </p:nvSpPr>
        <p:spPr/>
        <p:txBody>
          <a:bodyPr/>
          <a:lstStyle>
            <a:lvl1pPr>
              <a:defRPr smtClean="0"/>
            </a:lvl1pPr>
          </a:lstStyle>
          <a:p>
            <a:fld id="{9B8BEF2D-6486-BC48-A0F6-DFE699D57819}" type="slidenum">
              <a:rPr lang="en-GB" smtClean="0"/>
              <a:t>‹#›</a:t>
            </a:fld>
            <a:endParaRPr lang="en-GB"/>
          </a:p>
        </p:txBody>
      </p:sp>
    </p:spTree>
    <p:extLst>
      <p:ext uri="{BB962C8B-B14F-4D97-AF65-F5344CB8AC3E}">
        <p14:creationId xmlns:p14="http://schemas.microsoft.com/office/powerpoint/2010/main" val="700065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Text Placeholder 8"/>
          <p:cNvSpPr txBox="1">
            <a:spLocks/>
          </p:cNvSpPr>
          <p:nvPr/>
        </p:nvSpPr>
        <p:spPr>
          <a:xfrm>
            <a:off x="776750" y="6337091"/>
            <a:ext cx="1173315"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p:txBody>
          <a:bodyPr/>
          <a:lstStyle>
            <a:lvl1pPr>
              <a:defRPr smtClean="0"/>
            </a:lvl1pPr>
          </a:lstStyle>
          <a:p>
            <a:endParaRPr lang="en-GB"/>
          </a:p>
        </p:txBody>
      </p:sp>
      <p:sp>
        <p:nvSpPr>
          <p:cNvPr id="7" name="Footer Placeholder 5"/>
          <p:cNvSpPr>
            <a:spLocks noGrp="1"/>
          </p:cNvSpPr>
          <p:nvPr>
            <p:ph type="ftr" sz="quarter" idx="11"/>
          </p:nvPr>
        </p:nvSpPr>
        <p:spPr/>
        <p:txBody>
          <a:bodyPr/>
          <a:lstStyle>
            <a:lvl1pPr>
              <a:defRPr smtClean="0"/>
            </a:lvl1pPr>
          </a:lstStyle>
          <a:p>
            <a:r>
              <a:rPr lang="en-US" smtClean="0"/>
              <a:t>ATLAS ADC TIM</a:t>
            </a:r>
            <a:endParaRPr lang="en-GB"/>
          </a:p>
        </p:txBody>
      </p:sp>
      <p:sp>
        <p:nvSpPr>
          <p:cNvPr id="8" name="Slide Number Placeholder 6"/>
          <p:cNvSpPr>
            <a:spLocks noGrp="1"/>
          </p:cNvSpPr>
          <p:nvPr>
            <p:ph type="sldNum" sz="quarter" idx="12"/>
          </p:nvPr>
        </p:nvSpPr>
        <p:spPr/>
        <p:txBody>
          <a:bodyPr/>
          <a:lstStyle>
            <a:lvl1pPr>
              <a:defRPr smtClean="0"/>
            </a:lvl1pPr>
          </a:lstStyle>
          <a:p>
            <a:fld id="{9B8BEF2D-6486-BC48-A0F6-DFE699D57819}" type="slidenum">
              <a:rPr lang="en-GB" smtClean="0"/>
              <a:t>‹#›</a:t>
            </a:fld>
            <a:endParaRPr lang="en-GB"/>
          </a:p>
        </p:txBody>
      </p:sp>
    </p:spTree>
    <p:extLst>
      <p:ext uri="{BB962C8B-B14F-4D97-AF65-F5344CB8AC3E}">
        <p14:creationId xmlns:p14="http://schemas.microsoft.com/office/powerpoint/2010/main" val="2859297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 Placeholder 8"/>
          <p:cNvSpPr txBox="1">
            <a:spLocks/>
          </p:cNvSpPr>
          <p:nvPr/>
        </p:nvSpPr>
        <p:spPr>
          <a:xfrm>
            <a:off x="776750" y="6337091"/>
            <a:ext cx="1173315"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6"/>
          <p:cNvSpPr>
            <a:spLocks noGrp="1"/>
          </p:cNvSpPr>
          <p:nvPr>
            <p:ph type="dt" sz="half" idx="10"/>
          </p:nvPr>
        </p:nvSpPr>
        <p:spPr/>
        <p:txBody>
          <a:bodyPr/>
          <a:lstStyle>
            <a:lvl1pPr>
              <a:defRPr smtClean="0"/>
            </a:lvl1pPr>
          </a:lstStyle>
          <a:p>
            <a:endParaRPr lang="en-GB"/>
          </a:p>
        </p:txBody>
      </p:sp>
      <p:sp>
        <p:nvSpPr>
          <p:cNvPr id="9" name="Footer Placeholder 7"/>
          <p:cNvSpPr>
            <a:spLocks noGrp="1"/>
          </p:cNvSpPr>
          <p:nvPr>
            <p:ph type="ftr" sz="quarter" idx="11"/>
          </p:nvPr>
        </p:nvSpPr>
        <p:spPr/>
        <p:txBody>
          <a:bodyPr/>
          <a:lstStyle>
            <a:lvl1pPr>
              <a:defRPr smtClean="0"/>
            </a:lvl1pPr>
          </a:lstStyle>
          <a:p>
            <a:r>
              <a:rPr lang="en-US" smtClean="0"/>
              <a:t>ATLAS ADC TIM</a:t>
            </a:r>
            <a:endParaRPr lang="en-GB"/>
          </a:p>
        </p:txBody>
      </p:sp>
      <p:sp>
        <p:nvSpPr>
          <p:cNvPr id="10" name="Slide Number Placeholder 8"/>
          <p:cNvSpPr>
            <a:spLocks noGrp="1"/>
          </p:cNvSpPr>
          <p:nvPr>
            <p:ph type="sldNum" sz="quarter" idx="12"/>
          </p:nvPr>
        </p:nvSpPr>
        <p:spPr/>
        <p:txBody>
          <a:bodyPr/>
          <a:lstStyle>
            <a:lvl1pPr>
              <a:defRPr smtClean="0"/>
            </a:lvl1pPr>
          </a:lstStyle>
          <a:p>
            <a:fld id="{9B8BEF2D-6486-BC48-A0F6-DFE699D57819}" type="slidenum">
              <a:rPr lang="en-GB" smtClean="0"/>
              <a:t>‹#›</a:t>
            </a:fld>
            <a:endParaRPr lang="en-GB"/>
          </a:p>
        </p:txBody>
      </p:sp>
    </p:spTree>
    <p:extLst>
      <p:ext uri="{BB962C8B-B14F-4D97-AF65-F5344CB8AC3E}">
        <p14:creationId xmlns:p14="http://schemas.microsoft.com/office/powerpoint/2010/main" val="2446881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 Placeholder 8"/>
          <p:cNvSpPr txBox="1">
            <a:spLocks/>
          </p:cNvSpPr>
          <p:nvPr/>
        </p:nvSpPr>
        <p:spPr>
          <a:xfrm>
            <a:off x="776750" y="6337091"/>
            <a:ext cx="1173315"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smtClean="0"/>
            </a:lvl1pPr>
          </a:lstStyle>
          <a:p>
            <a:endParaRPr lang="en-GB"/>
          </a:p>
        </p:txBody>
      </p:sp>
      <p:sp>
        <p:nvSpPr>
          <p:cNvPr id="5" name="Footer Placeholder 3"/>
          <p:cNvSpPr>
            <a:spLocks noGrp="1"/>
          </p:cNvSpPr>
          <p:nvPr>
            <p:ph type="ftr" sz="quarter" idx="11"/>
          </p:nvPr>
        </p:nvSpPr>
        <p:spPr/>
        <p:txBody>
          <a:bodyPr/>
          <a:lstStyle>
            <a:lvl1pPr>
              <a:defRPr dirty="0" smtClean="0"/>
            </a:lvl1pPr>
          </a:lstStyle>
          <a:p>
            <a:r>
              <a:rPr lang="en-US" smtClean="0"/>
              <a:t>ATLAS ADC TIM</a:t>
            </a:r>
            <a:endParaRPr lang="en-GB"/>
          </a:p>
        </p:txBody>
      </p:sp>
      <p:sp>
        <p:nvSpPr>
          <p:cNvPr id="6" name="Slide Number Placeholder 4"/>
          <p:cNvSpPr>
            <a:spLocks noGrp="1"/>
          </p:cNvSpPr>
          <p:nvPr>
            <p:ph type="sldNum" sz="quarter" idx="12"/>
          </p:nvPr>
        </p:nvSpPr>
        <p:spPr/>
        <p:txBody>
          <a:bodyPr/>
          <a:lstStyle>
            <a:lvl1pPr>
              <a:defRPr smtClean="0"/>
            </a:lvl1pPr>
          </a:lstStyle>
          <a:p>
            <a:fld id="{9B8BEF2D-6486-BC48-A0F6-DFE699D57819}" type="slidenum">
              <a:rPr lang="en-GB" smtClean="0"/>
              <a:t>‹#›</a:t>
            </a:fld>
            <a:endParaRPr lang="en-GB"/>
          </a:p>
        </p:txBody>
      </p:sp>
    </p:spTree>
    <p:extLst>
      <p:ext uri="{BB962C8B-B14F-4D97-AF65-F5344CB8AC3E}">
        <p14:creationId xmlns:p14="http://schemas.microsoft.com/office/powerpoint/2010/main" val="2397727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Placeholder 8"/>
          <p:cNvSpPr txBox="1">
            <a:spLocks/>
          </p:cNvSpPr>
          <p:nvPr/>
        </p:nvSpPr>
        <p:spPr>
          <a:xfrm>
            <a:off x="776750" y="6337091"/>
            <a:ext cx="1173315"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3" name="Date Placeholder 1"/>
          <p:cNvSpPr>
            <a:spLocks noGrp="1"/>
          </p:cNvSpPr>
          <p:nvPr>
            <p:ph type="dt" sz="half" idx="10"/>
          </p:nvPr>
        </p:nvSpPr>
        <p:spPr/>
        <p:txBody>
          <a:bodyPr/>
          <a:lstStyle>
            <a:lvl1pPr>
              <a:defRPr smtClean="0"/>
            </a:lvl1pPr>
          </a:lstStyle>
          <a:p>
            <a:endParaRPr lang="en-GB"/>
          </a:p>
        </p:txBody>
      </p:sp>
      <p:sp>
        <p:nvSpPr>
          <p:cNvPr id="4" name="Footer Placeholder 2"/>
          <p:cNvSpPr>
            <a:spLocks noGrp="1"/>
          </p:cNvSpPr>
          <p:nvPr>
            <p:ph type="ftr" sz="quarter" idx="11"/>
          </p:nvPr>
        </p:nvSpPr>
        <p:spPr/>
        <p:txBody>
          <a:bodyPr/>
          <a:lstStyle>
            <a:lvl1pPr>
              <a:defRPr smtClean="0"/>
            </a:lvl1pPr>
          </a:lstStyle>
          <a:p>
            <a:r>
              <a:rPr lang="en-US" smtClean="0"/>
              <a:t>ATLAS ADC TIM</a:t>
            </a:r>
            <a:endParaRPr lang="en-GB"/>
          </a:p>
        </p:txBody>
      </p:sp>
      <p:sp>
        <p:nvSpPr>
          <p:cNvPr id="5" name="Slide Number Placeholder 3"/>
          <p:cNvSpPr>
            <a:spLocks noGrp="1"/>
          </p:cNvSpPr>
          <p:nvPr>
            <p:ph type="sldNum" sz="quarter" idx="12"/>
          </p:nvPr>
        </p:nvSpPr>
        <p:spPr/>
        <p:txBody>
          <a:bodyPr/>
          <a:lstStyle>
            <a:lvl1pPr>
              <a:defRPr smtClean="0"/>
            </a:lvl1pPr>
          </a:lstStyle>
          <a:p>
            <a:fld id="{9B8BEF2D-6486-BC48-A0F6-DFE699D57819}" type="slidenum">
              <a:rPr lang="en-GB" smtClean="0"/>
              <a:t>‹#›</a:t>
            </a:fld>
            <a:endParaRPr lang="en-GB"/>
          </a:p>
        </p:txBody>
      </p:sp>
    </p:spTree>
    <p:extLst>
      <p:ext uri="{BB962C8B-B14F-4D97-AF65-F5344CB8AC3E}">
        <p14:creationId xmlns:p14="http://schemas.microsoft.com/office/powerpoint/2010/main" val="2361413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 Placeholder 8"/>
          <p:cNvSpPr txBox="1">
            <a:spLocks/>
          </p:cNvSpPr>
          <p:nvPr/>
        </p:nvSpPr>
        <p:spPr>
          <a:xfrm>
            <a:off x="776750" y="6337091"/>
            <a:ext cx="1173315"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smtClean="0"/>
            </a:lvl1pPr>
          </a:lstStyle>
          <a:p>
            <a:endParaRPr lang="en-GB"/>
          </a:p>
        </p:txBody>
      </p:sp>
      <p:sp>
        <p:nvSpPr>
          <p:cNvPr id="7" name="Footer Placeholder 5"/>
          <p:cNvSpPr>
            <a:spLocks noGrp="1"/>
          </p:cNvSpPr>
          <p:nvPr>
            <p:ph type="ftr" sz="quarter" idx="11"/>
          </p:nvPr>
        </p:nvSpPr>
        <p:spPr/>
        <p:txBody>
          <a:bodyPr/>
          <a:lstStyle>
            <a:lvl1pPr>
              <a:defRPr smtClean="0"/>
            </a:lvl1pPr>
          </a:lstStyle>
          <a:p>
            <a:r>
              <a:rPr lang="en-US" smtClean="0"/>
              <a:t>ATLAS ADC TIM</a:t>
            </a:r>
            <a:endParaRPr lang="en-GB"/>
          </a:p>
        </p:txBody>
      </p:sp>
      <p:sp>
        <p:nvSpPr>
          <p:cNvPr id="8" name="Slide Number Placeholder 6"/>
          <p:cNvSpPr>
            <a:spLocks noGrp="1"/>
          </p:cNvSpPr>
          <p:nvPr>
            <p:ph type="sldNum" sz="quarter" idx="12"/>
          </p:nvPr>
        </p:nvSpPr>
        <p:spPr/>
        <p:txBody>
          <a:bodyPr/>
          <a:lstStyle>
            <a:lvl1pPr>
              <a:defRPr smtClean="0"/>
            </a:lvl1pPr>
          </a:lstStyle>
          <a:p>
            <a:fld id="{9B8BEF2D-6486-BC48-A0F6-DFE699D57819}" type="slidenum">
              <a:rPr lang="en-GB" smtClean="0"/>
              <a:t>‹#›</a:t>
            </a:fld>
            <a:endParaRPr lang="en-GB"/>
          </a:p>
        </p:txBody>
      </p:sp>
    </p:spTree>
    <p:extLst>
      <p:ext uri="{BB962C8B-B14F-4D97-AF65-F5344CB8AC3E}">
        <p14:creationId xmlns:p14="http://schemas.microsoft.com/office/powerpoint/2010/main" val="4191860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 Placeholder 8"/>
          <p:cNvSpPr txBox="1">
            <a:spLocks/>
          </p:cNvSpPr>
          <p:nvPr/>
        </p:nvSpPr>
        <p:spPr>
          <a:xfrm>
            <a:off x="776750" y="6337091"/>
            <a:ext cx="1173315" cy="366969"/>
          </a:xfrm>
          <a:prstGeom prst="rect">
            <a:avLst/>
          </a:prstGeom>
        </p:spPr>
        <p:txBody>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n-US" b="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smtClean="0"/>
            </a:lvl1pPr>
          </a:lstStyle>
          <a:p>
            <a:endParaRPr lang="en-GB"/>
          </a:p>
        </p:txBody>
      </p:sp>
      <p:sp>
        <p:nvSpPr>
          <p:cNvPr id="7" name="Footer Placeholder 5"/>
          <p:cNvSpPr>
            <a:spLocks noGrp="1"/>
          </p:cNvSpPr>
          <p:nvPr>
            <p:ph type="ftr" sz="quarter" idx="11"/>
          </p:nvPr>
        </p:nvSpPr>
        <p:spPr/>
        <p:txBody>
          <a:bodyPr/>
          <a:lstStyle>
            <a:lvl1pPr>
              <a:defRPr smtClean="0"/>
            </a:lvl1pPr>
          </a:lstStyle>
          <a:p>
            <a:r>
              <a:rPr lang="en-US" smtClean="0"/>
              <a:t>ATLAS ADC TIM</a:t>
            </a:r>
            <a:endParaRPr lang="en-GB"/>
          </a:p>
        </p:txBody>
      </p:sp>
      <p:sp>
        <p:nvSpPr>
          <p:cNvPr id="8" name="Slide Number Placeholder 6"/>
          <p:cNvSpPr>
            <a:spLocks noGrp="1"/>
          </p:cNvSpPr>
          <p:nvPr>
            <p:ph type="sldNum" sz="quarter" idx="12"/>
          </p:nvPr>
        </p:nvSpPr>
        <p:spPr/>
        <p:txBody>
          <a:bodyPr/>
          <a:lstStyle>
            <a:lvl1pPr>
              <a:defRPr smtClean="0"/>
            </a:lvl1pPr>
          </a:lstStyle>
          <a:p>
            <a:fld id="{9B8BEF2D-6486-BC48-A0F6-DFE699D57819}" type="slidenum">
              <a:rPr lang="en-GB" smtClean="0"/>
              <a:t>‹#›</a:t>
            </a:fld>
            <a:endParaRPr lang="en-GB"/>
          </a:p>
        </p:txBody>
      </p:sp>
    </p:spTree>
    <p:extLst>
      <p:ext uri="{BB962C8B-B14F-4D97-AF65-F5344CB8AC3E}">
        <p14:creationId xmlns:p14="http://schemas.microsoft.com/office/powerpoint/2010/main" val="1031311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image" Target="../media/image1.emf"/><Relationship Id="rId5" Type="http://schemas.openxmlformats.org/officeDocument/2006/relationships/theme" Target="../theme/theme2.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theme" Target="../theme/theme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sp>
        <p:nvSpPr>
          <p:cNvPr id="1028" name="Text Placeholder 2"/>
          <p:cNvSpPr>
            <a:spLocks noGrp="1"/>
          </p:cNvSpPr>
          <p:nvPr>
            <p:ph type="body" idx="1"/>
          </p:nvPr>
        </p:nvSpPr>
        <p:spPr bwMode="auto">
          <a:xfrm>
            <a:off x="457200" y="1535113"/>
            <a:ext cx="8229600" cy="446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316663" y="6361113"/>
            <a:ext cx="1439862"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bg1">
                    <a:lumMod val="95000"/>
                  </a:schemeClr>
                </a:solidFill>
                <a:latin typeface="+mn-lt"/>
                <a:ea typeface="+mn-ea"/>
                <a:cs typeface="+mn-cs"/>
              </a:defRPr>
            </a:lvl1pPr>
          </a:lstStyle>
          <a:p>
            <a:endParaRPr lang="en-GB"/>
          </a:p>
        </p:txBody>
      </p:sp>
      <p:sp>
        <p:nvSpPr>
          <p:cNvPr id="5" name="Footer Placeholder 4"/>
          <p:cNvSpPr>
            <a:spLocks noGrp="1"/>
          </p:cNvSpPr>
          <p:nvPr>
            <p:ph type="ftr" sz="quarter" idx="3"/>
          </p:nvPr>
        </p:nvSpPr>
        <p:spPr>
          <a:xfrm>
            <a:off x="2024063" y="6361113"/>
            <a:ext cx="4194175" cy="365125"/>
          </a:xfrm>
          <a:prstGeom prst="rect">
            <a:avLst/>
          </a:prstGeom>
        </p:spPr>
        <p:txBody>
          <a:bodyPr vert="horz" lIns="91440" tIns="45720" rIns="91440" bIns="45720" rtlCol="0" anchor="ctr"/>
          <a:lstStyle>
            <a:lvl1pPr algn="ctr" fontAlgn="auto">
              <a:spcBef>
                <a:spcPts val="0"/>
              </a:spcBef>
              <a:spcAft>
                <a:spcPts val="0"/>
              </a:spcAft>
              <a:defRPr sz="1200" smtClean="0">
                <a:solidFill>
                  <a:srgbClr val="F2F2F2"/>
                </a:solidFill>
                <a:latin typeface="+mn-lt"/>
                <a:ea typeface="+mn-ea"/>
                <a:cs typeface="+mn-cs"/>
              </a:defRPr>
            </a:lvl1pPr>
          </a:lstStyle>
          <a:p>
            <a:r>
              <a:rPr lang="en-US" smtClean="0"/>
              <a:t>ATLAS ADC TIM</a:t>
            </a:r>
            <a:endParaRPr lang="en-GB"/>
          </a:p>
        </p:txBody>
      </p:sp>
      <p:sp>
        <p:nvSpPr>
          <p:cNvPr id="6" name="Slide Number Placeholder 5"/>
          <p:cNvSpPr>
            <a:spLocks noGrp="1"/>
          </p:cNvSpPr>
          <p:nvPr>
            <p:ph type="sldNum" sz="quarter" idx="4"/>
          </p:nvPr>
        </p:nvSpPr>
        <p:spPr>
          <a:xfrm>
            <a:off x="7923213" y="6356350"/>
            <a:ext cx="763587" cy="365125"/>
          </a:xfrm>
          <a:prstGeom prst="rect">
            <a:avLst/>
          </a:prstGeom>
        </p:spPr>
        <p:txBody>
          <a:bodyPr vert="horz" lIns="91440" tIns="45720" rIns="91440" bIns="45720" rtlCol="0" anchor="ctr"/>
          <a:lstStyle>
            <a:lvl1pPr algn="r" fontAlgn="auto">
              <a:spcBef>
                <a:spcPts val="0"/>
              </a:spcBef>
              <a:spcAft>
                <a:spcPts val="0"/>
              </a:spcAft>
              <a:defRPr sz="1200" smtClean="0">
                <a:solidFill>
                  <a:srgbClr val="F2F2F2"/>
                </a:solidFill>
                <a:latin typeface="+mn-lt"/>
                <a:ea typeface="+mn-ea"/>
                <a:cs typeface="+mn-cs"/>
              </a:defRPr>
            </a:lvl1pPr>
          </a:lstStyle>
          <a:p>
            <a:fld id="{9B8BEF2D-6486-BC48-A0F6-DFE699D57819}"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Lst>
  <p:hf hdr="0" dt="0"/>
  <p:txStyles>
    <p:titleStyle>
      <a:lvl1pPr algn="ctr" defTabSz="457200" rtl="0" eaLnBrk="1" fontAlgn="base" hangingPunct="1">
        <a:spcBef>
          <a:spcPct val="0"/>
        </a:spcBef>
        <a:spcAft>
          <a:spcPct val="0"/>
        </a:spcAft>
        <a:defRPr sz="3200" b="1" kern="1200">
          <a:solidFill>
            <a:schemeClr val="accent1"/>
          </a:solidFill>
          <a:latin typeface="News Gothic MT"/>
          <a:ea typeface="ＭＳ Ｐゴシック" charset="0"/>
          <a:cs typeface="ＭＳ Ｐゴシック" charset="0"/>
        </a:defRPr>
      </a:lvl1pPr>
      <a:lvl2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2pPr>
      <a:lvl3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3pPr>
      <a:lvl4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4pPr>
      <a:lvl5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5pPr>
      <a:lvl6pPr marL="4572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6pPr>
      <a:lvl7pPr marL="9144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7pPr>
      <a:lvl8pPr marL="13716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8pPr>
      <a:lvl9pPr marL="18288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Clr>
          <a:schemeClr val="accent1"/>
        </a:buClr>
        <a:buFont typeface="Wingdings" charset="0"/>
        <a:buChar char="§"/>
        <a:defRPr sz="3200" kern="1200">
          <a:solidFill>
            <a:srgbClr val="404040"/>
          </a:solidFill>
          <a:latin typeface="News Gothic MT"/>
          <a:ea typeface="ＭＳ Ｐゴシック" charset="0"/>
          <a:cs typeface="ＭＳ Ｐゴシック" charset="0"/>
        </a:defRPr>
      </a:lvl1pPr>
      <a:lvl2pPr marL="742950" indent="-285750" algn="l" defTabSz="457200" rtl="0" eaLnBrk="1" fontAlgn="base" hangingPunct="1">
        <a:spcBef>
          <a:spcPct val="20000"/>
        </a:spcBef>
        <a:spcAft>
          <a:spcPct val="0"/>
        </a:spcAft>
        <a:buClr>
          <a:schemeClr val="accent2"/>
        </a:buClr>
        <a:buFont typeface="Wingdings" charset="0"/>
        <a:buChar char="§"/>
        <a:defRPr sz="2800" kern="1200">
          <a:solidFill>
            <a:srgbClr val="404040"/>
          </a:solidFill>
          <a:latin typeface="News Gothic MT"/>
          <a:ea typeface="ＭＳ Ｐゴシック" charset="0"/>
          <a:cs typeface="+mn-cs"/>
        </a:defRPr>
      </a:lvl2pPr>
      <a:lvl3pPr marL="1143000" indent="-228600" algn="l" defTabSz="457200" rtl="0" eaLnBrk="1" fontAlgn="base" hangingPunct="1">
        <a:spcBef>
          <a:spcPct val="20000"/>
        </a:spcBef>
        <a:spcAft>
          <a:spcPct val="0"/>
        </a:spcAft>
        <a:buClr>
          <a:schemeClr val="accent1"/>
        </a:buClr>
        <a:buFont typeface="Wingdings" charset="0"/>
        <a:buChar char="§"/>
        <a:defRPr sz="2400" kern="1200">
          <a:solidFill>
            <a:srgbClr val="404040"/>
          </a:solidFill>
          <a:latin typeface="News Gothic MT"/>
          <a:ea typeface="ＭＳ Ｐゴシック" charset="0"/>
          <a:cs typeface="+mn-cs"/>
        </a:defRPr>
      </a:lvl3pPr>
      <a:lvl4pPr marL="1600200" indent="-228600" algn="l" defTabSz="457200" rtl="0" eaLnBrk="1" fontAlgn="base" hangingPunct="1">
        <a:spcBef>
          <a:spcPct val="20000"/>
        </a:spcBef>
        <a:spcAft>
          <a:spcPct val="0"/>
        </a:spcAft>
        <a:buClr>
          <a:schemeClr val="accent2"/>
        </a:buClr>
        <a:buFont typeface="Wingdings" charset="0"/>
        <a:buChar char="§"/>
        <a:defRPr sz="2000" kern="1200">
          <a:solidFill>
            <a:srgbClr val="404040"/>
          </a:solidFill>
          <a:latin typeface="News Gothic MT"/>
          <a:ea typeface="ＭＳ Ｐゴシック" charset="0"/>
          <a:cs typeface="+mn-cs"/>
        </a:defRPr>
      </a:lvl4pPr>
      <a:lvl5pPr marL="2057400" indent="-228600" algn="l" defTabSz="457200" rtl="0" eaLnBrk="1" fontAlgn="base" hangingPunct="1">
        <a:spcBef>
          <a:spcPct val="20000"/>
        </a:spcBef>
        <a:spcAft>
          <a:spcPct val="0"/>
        </a:spcAft>
        <a:buClr>
          <a:schemeClr val="accent1"/>
        </a:buClr>
        <a:buFont typeface="Wingdings" charset="0"/>
        <a:buChar char="§"/>
        <a:defRPr sz="2000" kern="1200">
          <a:solidFill>
            <a:srgbClr val="404040"/>
          </a:solidFill>
          <a:latin typeface="News Gothic M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051"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sp>
        <p:nvSpPr>
          <p:cNvPr id="2052" name="Text Placeholder 2"/>
          <p:cNvSpPr>
            <a:spLocks noGrp="1"/>
          </p:cNvSpPr>
          <p:nvPr>
            <p:ph type="body" idx="1"/>
          </p:nvPr>
        </p:nvSpPr>
        <p:spPr bwMode="auto">
          <a:xfrm>
            <a:off x="457200" y="1535113"/>
            <a:ext cx="8229600" cy="446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316663" y="6361113"/>
            <a:ext cx="1439862"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bg1">
                    <a:lumMod val="95000"/>
                  </a:schemeClr>
                </a:solidFill>
                <a:latin typeface="+mn-lt"/>
                <a:ea typeface="+mn-ea"/>
                <a:cs typeface="+mn-cs"/>
              </a:defRPr>
            </a:lvl1pPr>
          </a:lstStyle>
          <a:p>
            <a:pPr>
              <a:defRPr/>
            </a:pPr>
            <a:endParaRPr lang="en-US"/>
          </a:p>
        </p:txBody>
      </p:sp>
      <p:sp>
        <p:nvSpPr>
          <p:cNvPr id="5" name="Footer Placeholder 4"/>
          <p:cNvSpPr>
            <a:spLocks noGrp="1"/>
          </p:cNvSpPr>
          <p:nvPr>
            <p:ph type="ftr" sz="quarter" idx="3"/>
          </p:nvPr>
        </p:nvSpPr>
        <p:spPr>
          <a:xfrm>
            <a:off x="2024063" y="6361113"/>
            <a:ext cx="4194175" cy="365125"/>
          </a:xfrm>
          <a:prstGeom prst="rect">
            <a:avLst/>
          </a:prstGeom>
        </p:spPr>
        <p:txBody>
          <a:bodyPr vert="horz" lIns="91440" tIns="45720" rIns="91440" bIns="45720" rtlCol="0" anchor="ctr"/>
          <a:lstStyle>
            <a:lvl1pPr algn="ctr" fontAlgn="auto">
              <a:spcBef>
                <a:spcPts val="0"/>
              </a:spcBef>
              <a:spcAft>
                <a:spcPts val="0"/>
              </a:spcAft>
              <a:defRPr sz="1200" smtClean="0">
                <a:solidFill>
                  <a:srgbClr val="F2F2F2"/>
                </a:solidFill>
                <a:latin typeface="+mn-lt"/>
                <a:ea typeface="+mn-ea"/>
                <a:cs typeface="+mn-cs"/>
              </a:defRPr>
            </a:lvl1pPr>
          </a:lstStyle>
          <a:p>
            <a:pPr>
              <a:defRPr/>
            </a:pPr>
            <a:r>
              <a:rPr lang="en-US" smtClean="0"/>
              <a:t>ATLAS ADC TIM</a:t>
            </a:r>
            <a:endParaRPr lang="en-US"/>
          </a:p>
        </p:txBody>
      </p:sp>
      <p:sp>
        <p:nvSpPr>
          <p:cNvPr id="6" name="Slide Number Placeholder 5"/>
          <p:cNvSpPr>
            <a:spLocks noGrp="1"/>
          </p:cNvSpPr>
          <p:nvPr>
            <p:ph type="sldNum" sz="quarter" idx="4"/>
          </p:nvPr>
        </p:nvSpPr>
        <p:spPr>
          <a:xfrm>
            <a:off x="7923213" y="6356350"/>
            <a:ext cx="763587" cy="365125"/>
          </a:xfrm>
          <a:prstGeom prst="rect">
            <a:avLst/>
          </a:prstGeom>
        </p:spPr>
        <p:txBody>
          <a:bodyPr vert="horz" lIns="91440" tIns="45720" rIns="91440" bIns="45720" rtlCol="0" anchor="ctr"/>
          <a:lstStyle>
            <a:lvl1pPr algn="r" fontAlgn="auto">
              <a:spcBef>
                <a:spcPts val="0"/>
              </a:spcBef>
              <a:spcAft>
                <a:spcPts val="0"/>
              </a:spcAft>
              <a:defRPr sz="1200" smtClean="0">
                <a:solidFill>
                  <a:srgbClr val="F2F2F2"/>
                </a:solidFill>
                <a:latin typeface="+mn-lt"/>
                <a:ea typeface="+mn-ea"/>
                <a:cs typeface="+mn-cs"/>
              </a:defRPr>
            </a:lvl1pPr>
          </a:lstStyle>
          <a:p>
            <a:pPr>
              <a:defRPr/>
            </a:pPr>
            <a:fld id="{0DBE394B-2483-6840-8B72-FFD57304324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Lst>
  <p:hf hdr="0" dt="0"/>
  <p:txStyles>
    <p:titleStyle>
      <a:lvl1pPr algn="ctr" defTabSz="457200" rtl="0" eaLnBrk="1" fontAlgn="base" hangingPunct="1">
        <a:spcBef>
          <a:spcPct val="0"/>
        </a:spcBef>
        <a:spcAft>
          <a:spcPct val="0"/>
        </a:spcAft>
        <a:defRPr sz="3200" b="1" kern="1200">
          <a:solidFill>
            <a:schemeClr val="accent1"/>
          </a:solidFill>
          <a:latin typeface="News Gothic MT"/>
          <a:ea typeface="ＭＳ Ｐゴシック" charset="0"/>
          <a:cs typeface="ＭＳ Ｐゴシック" charset="0"/>
        </a:defRPr>
      </a:lvl1pPr>
      <a:lvl2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2pPr>
      <a:lvl3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3pPr>
      <a:lvl4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4pPr>
      <a:lvl5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5pPr>
      <a:lvl6pPr marL="4572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6pPr>
      <a:lvl7pPr marL="9144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7pPr>
      <a:lvl8pPr marL="13716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8pPr>
      <a:lvl9pPr marL="18288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Clr>
          <a:schemeClr val="accent1"/>
        </a:buClr>
        <a:buFont typeface="Wingdings" charset="0"/>
        <a:buChar char="§"/>
        <a:defRPr sz="3200" kern="1200">
          <a:solidFill>
            <a:srgbClr val="404040"/>
          </a:solidFill>
          <a:latin typeface="News Gothic MT"/>
          <a:ea typeface="ＭＳ Ｐゴシック" charset="0"/>
          <a:cs typeface="ＭＳ Ｐゴシック" charset="0"/>
        </a:defRPr>
      </a:lvl1pPr>
      <a:lvl2pPr marL="742950" indent="-285750" algn="l" defTabSz="457200" rtl="0" eaLnBrk="1" fontAlgn="base" hangingPunct="1">
        <a:spcBef>
          <a:spcPct val="20000"/>
        </a:spcBef>
        <a:spcAft>
          <a:spcPct val="0"/>
        </a:spcAft>
        <a:buClr>
          <a:schemeClr val="accent2"/>
        </a:buClr>
        <a:buFont typeface="Wingdings" charset="0"/>
        <a:buChar char="§"/>
        <a:defRPr sz="2800" kern="1200">
          <a:solidFill>
            <a:srgbClr val="404040"/>
          </a:solidFill>
          <a:latin typeface="News Gothic MT"/>
          <a:ea typeface="ＭＳ Ｐゴシック" charset="0"/>
          <a:cs typeface="+mn-cs"/>
        </a:defRPr>
      </a:lvl2pPr>
      <a:lvl3pPr marL="1143000" indent="-228600" algn="l" defTabSz="457200" rtl="0" eaLnBrk="1" fontAlgn="base" hangingPunct="1">
        <a:spcBef>
          <a:spcPct val="20000"/>
        </a:spcBef>
        <a:spcAft>
          <a:spcPct val="0"/>
        </a:spcAft>
        <a:buClr>
          <a:schemeClr val="accent1"/>
        </a:buClr>
        <a:buFont typeface="Wingdings" charset="0"/>
        <a:buChar char="§"/>
        <a:defRPr sz="2400" kern="1200">
          <a:solidFill>
            <a:srgbClr val="404040"/>
          </a:solidFill>
          <a:latin typeface="News Gothic MT"/>
          <a:ea typeface="ＭＳ Ｐゴシック" charset="0"/>
          <a:cs typeface="+mn-cs"/>
        </a:defRPr>
      </a:lvl3pPr>
      <a:lvl4pPr marL="1600200" indent="-228600" algn="l" defTabSz="457200" rtl="0" eaLnBrk="1" fontAlgn="base" hangingPunct="1">
        <a:spcBef>
          <a:spcPct val="20000"/>
        </a:spcBef>
        <a:spcAft>
          <a:spcPct val="0"/>
        </a:spcAft>
        <a:buClr>
          <a:schemeClr val="accent2"/>
        </a:buClr>
        <a:buFont typeface="Wingdings" charset="0"/>
        <a:buChar char="§"/>
        <a:defRPr sz="2000" kern="1200">
          <a:solidFill>
            <a:srgbClr val="404040"/>
          </a:solidFill>
          <a:latin typeface="News Gothic MT"/>
          <a:ea typeface="ＭＳ Ｐゴシック" charset="0"/>
          <a:cs typeface="+mn-cs"/>
        </a:defRPr>
      </a:lvl4pPr>
      <a:lvl5pPr marL="2057400" indent="-228600" algn="l" defTabSz="457200" rtl="0" eaLnBrk="1" fontAlgn="base" hangingPunct="1">
        <a:spcBef>
          <a:spcPct val="20000"/>
        </a:spcBef>
        <a:spcAft>
          <a:spcPct val="0"/>
        </a:spcAft>
        <a:buClr>
          <a:schemeClr val="accent1"/>
        </a:buClr>
        <a:buFont typeface="Wingdings" charset="0"/>
        <a:buChar char="§"/>
        <a:defRPr sz="2000" kern="1200">
          <a:solidFill>
            <a:srgbClr val="404040"/>
          </a:solidFill>
          <a:latin typeface="News Gothic M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ATLAS ADC TIM</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8BEF2D-6486-BC48-A0F6-DFE699D57819}"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hyperlink" Target="http://cl-analytics.mwt2.org:5601/" TargetMode="External"/><Relationship Id="rId2" Type="http://schemas.openxmlformats.org/officeDocument/2006/relationships/notesSlide" Target="../notesSlides/notesSlide6.xml"/><Relationship Id="rId1" Type="http://schemas.openxmlformats.org/officeDocument/2006/relationships/slideLayout" Target="../slideLayouts/slideLayout19.xml"/><Relationship Id="rId5" Type="http://schemas.openxmlformats.org/officeDocument/2006/relationships/image" Target="../media/image22.png"/><Relationship Id="rId4" Type="http://schemas.openxmlformats.org/officeDocument/2006/relationships/hyperlink" Target="http://tinyurl.com/gt92zwb"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hyperlink" Target="https://tnc16.geant.org/core/presentation/721" TargetMode="Externa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hyperlink" Target="http://openvswitch.org/" TargetMode="External"/><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hyperlink" Target="http://etf.cern.ch/docs/latest/user/overview.html#service" TargetMode="Externa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8" Type="http://schemas.openxmlformats.org/officeDocument/2006/relationships/hyperlink" Target="https://psomd.grid.iu.edu/WLCGperfSONAR/check_mk/" TargetMode="External"/><Relationship Id="rId3" Type="http://schemas.openxmlformats.org/officeDocument/2006/relationships/hyperlink" Target="https://www.opensciencegrid.org/bin/view/Documentation/NetworkingInOSG" TargetMode="External"/><Relationship Id="rId7" Type="http://schemas.openxmlformats.org/officeDocument/2006/relationships/hyperlink" Target="https://maddash.aglt2.org/WLCGperfSONAR/check_mk" TargetMode="External"/><Relationship Id="rId2" Type="http://schemas.openxmlformats.org/officeDocument/2006/relationships/notesSlide" Target="../notesSlides/notesSlide8.xml"/><Relationship Id="rId1" Type="http://schemas.openxmlformats.org/officeDocument/2006/relationships/slideLayout" Target="../slideLayouts/slideLayout19.xml"/><Relationship Id="rId6" Type="http://schemas.openxmlformats.org/officeDocument/2006/relationships/hyperlink" Target="http://maddash.aglt2.org/maddash-webui" TargetMode="External"/><Relationship Id="rId11" Type="http://schemas.openxmlformats.org/officeDocument/2006/relationships/hyperlink" Target="https://docs.google.com/document/d/1ceiNlTUJCwSuOuvbEHZnZp0XkWkwdkPQTQic0VbH1mc/edit" TargetMode="External"/><Relationship Id="rId5" Type="http://schemas.openxmlformats.org/officeDocument/2006/relationships/hyperlink" Target="http://software.es.net/esmond/perfsonar_client_rest.html" TargetMode="External"/><Relationship Id="rId10" Type="http://schemas.openxmlformats.org/officeDocument/2006/relationships/hyperlink" Target="https://oim-itb.grid.iu.edu/oim/meshconfig" TargetMode="External"/><Relationship Id="rId4" Type="http://schemas.openxmlformats.org/officeDocument/2006/relationships/hyperlink" Target="https://twiki.opensciencegrid.org/bin/view/Documentation/DeployperfSONAR" TargetMode="External"/><Relationship Id="rId9" Type="http://schemas.openxmlformats.org/officeDocument/2006/relationships/hyperlink" Target="http://psds.grid.iu.edu/esmond/perfsonar/archive/?format=js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hyperlink" Target="https://twiki.cern.ch/twiki/bin/view/LCG/NetworkTransferMetrics" TargetMode="Externa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oleObject" Target="../embeddings/oleObject9.bin"/><Relationship Id="rId18" Type="http://schemas.openxmlformats.org/officeDocument/2006/relationships/oleObject" Target="../embeddings/oleObject14.bin"/><Relationship Id="rId3" Type="http://schemas.openxmlformats.org/officeDocument/2006/relationships/notesSlide" Target="../notesSlides/notesSlide9.xml"/><Relationship Id="rId21" Type="http://schemas.openxmlformats.org/officeDocument/2006/relationships/oleObject" Target="../embeddings/oleObject17.bin"/><Relationship Id="rId7" Type="http://schemas.openxmlformats.org/officeDocument/2006/relationships/oleObject" Target="../embeddings/oleObject3.bin"/><Relationship Id="rId12" Type="http://schemas.openxmlformats.org/officeDocument/2006/relationships/oleObject" Target="../embeddings/oleObject8.bin"/><Relationship Id="rId17" Type="http://schemas.openxmlformats.org/officeDocument/2006/relationships/oleObject" Target="../embeddings/oleObject13.bin"/><Relationship Id="rId25" Type="http://schemas.openxmlformats.org/officeDocument/2006/relationships/image" Target="../media/image26.emf"/><Relationship Id="rId2" Type="http://schemas.openxmlformats.org/officeDocument/2006/relationships/slideLayout" Target="../slideLayouts/slideLayout20.xml"/><Relationship Id="rId16" Type="http://schemas.openxmlformats.org/officeDocument/2006/relationships/oleObject" Target="../embeddings/oleObject12.bin"/><Relationship Id="rId20" Type="http://schemas.openxmlformats.org/officeDocument/2006/relationships/oleObject" Target="../embeddings/oleObject16.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7.bin"/><Relationship Id="rId24" Type="http://schemas.openxmlformats.org/officeDocument/2006/relationships/oleObject" Target="../embeddings/oleObject19.bin"/><Relationship Id="rId5" Type="http://schemas.openxmlformats.org/officeDocument/2006/relationships/image" Target="../media/image24.png"/><Relationship Id="rId15" Type="http://schemas.openxmlformats.org/officeDocument/2006/relationships/oleObject" Target="../embeddings/oleObject11.bin"/><Relationship Id="rId23" Type="http://schemas.openxmlformats.org/officeDocument/2006/relationships/image" Target="../media/image25.emf"/><Relationship Id="rId10" Type="http://schemas.openxmlformats.org/officeDocument/2006/relationships/oleObject" Target="../embeddings/oleObject6.bin"/><Relationship Id="rId19" Type="http://schemas.openxmlformats.org/officeDocument/2006/relationships/oleObject" Target="../embeddings/oleObject15.bin"/><Relationship Id="rId4" Type="http://schemas.openxmlformats.org/officeDocument/2006/relationships/oleObject" Target="../embeddings/oleObject1.bin"/><Relationship Id="rId9" Type="http://schemas.openxmlformats.org/officeDocument/2006/relationships/oleObject" Target="../embeddings/oleObject5.bin"/><Relationship Id="rId14" Type="http://schemas.openxmlformats.org/officeDocument/2006/relationships/oleObject" Target="../embeddings/oleObject10.bin"/><Relationship Id="rId22" Type="http://schemas.openxmlformats.org/officeDocument/2006/relationships/oleObject" Target="../embeddings/oleObject18.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oleObject" Target="../embeddings/oleObject28.bin"/><Relationship Id="rId18" Type="http://schemas.openxmlformats.org/officeDocument/2006/relationships/oleObject" Target="../embeddings/oleObject33.bin"/><Relationship Id="rId3" Type="http://schemas.openxmlformats.org/officeDocument/2006/relationships/notesSlide" Target="../notesSlides/notesSlide10.xml"/><Relationship Id="rId21" Type="http://schemas.openxmlformats.org/officeDocument/2006/relationships/oleObject" Target="../embeddings/oleObject36.bin"/><Relationship Id="rId7" Type="http://schemas.openxmlformats.org/officeDocument/2006/relationships/oleObject" Target="../embeddings/oleObject22.bin"/><Relationship Id="rId12" Type="http://schemas.openxmlformats.org/officeDocument/2006/relationships/oleObject" Target="../embeddings/oleObject27.bin"/><Relationship Id="rId17" Type="http://schemas.openxmlformats.org/officeDocument/2006/relationships/oleObject" Target="../embeddings/oleObject32.bin"/><Relationship Id="rId25" Type="http://schemas.openxmlformats.org/officeDocument/2006/relationships/image" Target="../media/image26.emf"/><Relationship Id="rId2" Type="http://schemas.openxmlformats.org/officeDocument/2006/relationships/slideLayout" Target="../slideLayouts/slideLayout20.xml"/><Relationship Id="rId16" Type="http://schemas.openxmlformats.org/officeDocument/2006/relationships/oleObject" Target="../embeddings/oleObject31.bin"/><Relationship Id="rId20" Type="http://schemas.openxmlformats.org/officeDocument/2006/relationships/oleObject" Target="../embeddings/oleObject35.bin"/><Relationship Id="rId1" Type="http://schemas.openxmlformats.org/officeDocument/2006/relationships/vmlDrawing" Target="../drawings/vmlDrawing2.vml"/><Relationship Id="rId6" Type="http://schemas.openxmlformats.org/officeDocument/2006/relationships/oleObject" Target="../embeddings/oleObject21.bin"/><Relationship Id="rId11" Type="http://schemas.openxmlformats.org/officeDocument/2006/relationships/oleObject" Target="../embeddings/oleObject26.bin"/><Relationship Id="rId24" Type="http://schemas.openxmlformats.org/officeDocument/2006/relationships/oleObject" Target="../embeddings/oleObject38.bin"/><Relationship Id="rId5" Type="http://schemas.openxmlformats.org/officeDocument/2006/relationships/image" Target="../media/image24.png"/><Relationship Id="rId15" Type="http://schemas.openxmlformats.org/officeDocument/2006/relationships/oleObject" Target="../embeddings/oleObject30.bin"/><Relationship Id="rId23" Type="http://schemas.openxmlformats.org/officeDocument/2006/relationships/image" Target="../media/image25.emf"/><Relationship Id="rId10" Type="http://schemas.openxmlformats.org/officeDocument/2006/relationships/oleObject" Target="../embeddings/oleObject25.bin"/><Relationship Id="rId19" Type="http://schemas.openxmlformats.org/officeDocument/2006/relationships/oleObject" Target="../embeddings/oleObject34.bin"/><Relationship Id="rId4" Type="http://schemas.openxmlformats.org/officeDocument/2006/relationships/oleObject" Target="../embeddings/oleObject20.bin"/><Relationship Id="rId9" Type="http://schemas.openxmlformats.org/officeDocument/2006/relationships/oleObject" Target="../embeddings/oleObject24.bin"/><Relationship Id="rId14" Type="http://schemas.openxmlformats.org/officeDocument/2006/relationships/oleObject" Target="../embeddings/oleObject29.bin"/><Relationship Id="rId22" Type="http://schemas.openxmlformats.org/officeDocument/2006/relationships/oleObject" Target="../embeddings/oleObject37.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9.xml"/><Relationship Id="rId5" Type="http://schemas.openxmlformats.org/officeDocument/2006/relationships/hyperlink" Target="https://www.google.com/fusiontables/DataSource?docid=1QT4r17HEufkvnqhJu24nIptZ66XauYEIBWWh5Kpa#map:id=3" TargetMode="External"/><Relationship Id="rId4" Type="http://schemas.openxmlformats.org/officeDocument/2006/relationships/hyperlink" Target="http://grid-monitoring.cern.ch/perfsonar_report.tx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hyperlink" Target="https://twiki.cern.ch/twiki/bin/view/LCG/NetworkTransferMetrics#Network_Performance_Incidents" TargetMode="External"/><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hyperlink" Target="https://ggus.eu/index.php?mode=ticket_info&amp;ticket_id=118730"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269874" y="873125"/>
            <a:ext cx="8699501" cy="1470025"/>
          </a:xfrm>
          <a:prstGeom prst="rect">
            <a:avLst/>
          </a:prstGeom>
        </p:spPr>
        <p:txBody>
          <a:bodyPr lIns="91425" tIns="91425" rIns="91425" bIns="91425" anchor="b" anchorCtr="0">
            <a:noAutofit/>
          </a:bodyPr>
          <a:lstStyle/>
          <a:p>
            <a:pPr>
              <a:spcBef>
                <a:spcPts val="0"/>
              </a:spcBef>
              <a:buNone/>
            </a:pPr>
            <a:r>
              <a:rPr lang="en-GB" dirty="0" smtClean="0"/>
              <a:t>Network: Status and Evolution</a:t>
            </a:r>
            <a:endParaRPr lang="en-GB" dirty="0"/>
          </a:p>
        </p:txBody>
      </p:sp>
      <p:sp>
        <p:nvSpPr>
          <p:cNvPr id="24" name="Shape 24"/>
          <p:cNvSpPr txBox="1">
            <a:spLocks noGrp="1"/>
          </p:cNvSpPr>
          <p:nvPr>
            <p:ph type="subTitle" idx="1"/>
          </p:nvPr>
        </p:nvSpPr>
        <p:spPr>
          <a:xfrm>
            <a:off x="1745284" y="2343150"/>
            <a:ext cx="6817691" cy="857250"/>
          </a:xfrm>
          <a:prstGeom prst="rect">
            <a:avLst/>
          </a:prstGeom>
        </p:spPr>
        <p:txBody>
          <a:bodyPr lIns="91425" tIns="91425" rIns="91425" bIns="91425" anchor="t" anchorCtr="0">
            <a:noAutofit/>
          </a:bodyPr>
          <a:lstStyle/>
          <a:p>
            <a:pPr>
              <a:spcBef>
                <a:spcPts val="0"/>
              </a:spcBef>
            </a:pPr>
            <a:r>
              <a:rPr lang="en-GB" dirty="0" smtClean="0"/>
              <a:t>Shawn </a:t>
            </a:r>
            <a:r>
              <a:rPr lang="en-GB" dirty="0" smtClean="0"/>
              <a:t>McKee with input from Marian </a:t>
            </a:r>
            <a:r>
              <a:rPr lang="en-GB" dirty="0" err="1" smtClean="0"/>
              <a:t>Babik</a:t>
            </a:r>
            <a:r>
              <a:rPr lang="en-GB" dirty="0"/>
              <a:t> </a:t>
            </a:r>
            <a:r>
              <a:rPr lang="en-GB" dirty="0" smtClean="0"/>
              <a:t>and</a:t>
            </a:r>
            <a:r>
              <a:rPr lang="en-GB" dirty="0" smtClean="0"/>
              <a:t> </a:t>
            </a:r>
            <a:r>
              <a:rPr lang="en-GB" dirty="0" err="1" smtClean="0"/>
              <a:t>Edoardo</a:t>
            </a:r>
            <a:r>
              <a:rPr lang="en-GB" dirty="0" smtClean="0"/>
              <a:t> </a:t>
            </a:r>
            <a:r>
              <a:rPr lang="en-GB" dirty="0" err="1" smtClean="0"/>
              <a:t>Martelli</a:t>
            </a:r>
            <a:endParaRPr lang="en-GB" dirty="0"/>
          </a:p>
        </p:txBody>
      </p:sp>
      <p:sp>
        <p:nvSpPr>
          <p:cNvPr id="3" name="Text Placeholder 2"/>
          <p:cNvSpPr>
            <a:spLocks noGrp="1"/>
          </p:cNvSpPr>
          <p:nvPr>
            <p:ph type="body" sz="quarter" idx="15"/>
          </p:nvPr>
        </p:nvSpPr>
        <p:spPr>
          <a:xfrm>
            <a:off x="1752600" y="3200400"/>
            <a:ext cx="5397500" cy="533400"/>
          </a:xfrm>
        </p:spPr>
        <p:txBody>
          <a:bodyPr>
            <a:normAutofit fontScale="62500" lnSpcReduction="20000"/>
          </a:bodyPr>
          <a:lstStyle/>
          <a:p>
            <a:r>
              <a:rPr lang="en-GB" dirty="0" smtClean="0"/>
              <a:t>ATLAS ADC TIM</a:t>
            </a:r>
            <a:endParaRPr lang="en-GB" dirty="0" smtClean="0"/>
          </a:p>
          <a:p>
            <a:r>
              <a:rPr lang="en-GB" dirty="0" smtClean="0"/>
              <a:t>17 </a:t>
            </a:r>
            <a:r>
              <a:rPr lang="en-GB" dirty="0" smtClean="0"/>
              <a:t>June</a:t>
            </a:r>
            <a:r>
              <a:rPr lang="en-GB" dirty="0" smtClean="0"/>
              <a:t> </a:t>
            </a:r>
            <a:r>
              <a:rPr lang="en-GB" dirty="0" smtClean="0"/>
              <a:t>2016</a:t>
            </a:r>
            <a:endParaRPr lang="en-GB" dirty="0"/>
          </a:p>
        </p:txBody>
      </p:sp>
      <p:sp>
        <p:nvSpPr>
          <p:cNvPr id="2" name="TextBox 1"/>
          <p:cNvSpPr txBox="1"/>
          <p:nvPr/>
        </p:nvSpPr>
        <p:spPr>
          <a:xfrm>
            <a:off x="-629920" y="5842000"/>
            <a:ext cx="184666" cy="307777"/>
          </a:xfrm>
          <a:prstGeom prst="rect">
            <a:avLst/>
          </a:prstGeom>
          <a:noFill/>
        </p:spPr>
        <p:txBody>
          <a:bodyPr wrap="none" rtlCol="0">
            <a:spAutoFit/>
          </a:bodyPr>
          <a:lstStyle/>
          <a:p>
            <a:endParaRPr lang="en-GB" dirty="0"/>
          </a:p>
        </p:txBody>
      </p:sp>
    </p:spTree>
  </p:cSld>
  <p:clrMapOvr>
    <a:masterClrMapping/>
  </p:clrMapOvr>
  <p:transition spd="slow" advTm="18629">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10</a:t>
            </a:fld>
            <a:endParaRPr lang="en-US"/>
          </a:p>
        </p:txBody>
      </p:sp>
      <p:sp>
        <p:nvSpPr>
          <p:cNvPr id="5" name="Title 4"/>
          <p:cNvSpPr>
            <a:spLocks noGrp="1"/>
          </p:cNvSpPr>
          <p:nvPr>
            <p:ph type="title"/>
          </p:nvPr>
        </p:nvSpPr>
        <p:spPr/>
        <p:txBody>
          <a:bodyPr/>
          <a:lstStyle/>
          <a:p>
            <a:r>
              <a:rPr lang="en-GB" dirty="0" smtClean="0"/>
              <a:t>ATLAS Network Analytics</a:t>
            </a:r>
            <a:endParaRPr lang="en-GB" dirty="0"/>
          </a:p>
        </p:txBody>
      </p:sp>
      <p:sp>
        <p:nvSpPr>
          <p:cNvPr id="7" name="Content Placeholder 1"/>
          <p:cNvSpPr>
            <a:spLocks noGrp="1"/>
          </p:cNvSpPr>
          <p:nvPr>
            <p:ph sz="half" idx="1"/>
          </p:nvPr>
        </p:nvSpPr>
        <p:spPr>
          <a:xfrm>
            <a:off x="685800" y="809625"/>
            <a:ext cx="8382000" cy="5807075"/>
          </a:xfrm>
        </p:spPr>
        <p:txBody>
          <a:bodyPr>
            <a:normAutofit lnSpcReduction="10000"/>
          </a:bodyPr>
          <a:lstStyle/>
          <a:p>
            <a:r>
              <a:rPr lang="en-US" sz="2800" dirty="0" smtClean="0">
                <a:solidFill>
                  <a:schemeClr val="tx1"/>
                </a:solidFill>
              </a:rPr>
              <a:t>Diagram shows the flow</a:t>
            </a:r>
          </a:p>
          <a:p>
            <a:pPr marL="0" indent="0">
              <a:buNone/>
            </a:pPr>
            <a:r>
              <a:rPr lang="en-US" sz="2800" dirty="0" smtClean="0">
                <a:solidFill>
                  <a:srgbClr val="00B050"/>
                </a:solidFill>
              </a:rPr>
              <a:t>                           </a:t>
            </a:r>
            <a:endParaRPr lang="en-US" sz="2800" dirty="0">
              <a:solidFill>
                <a:srgbClr val="00B050"/>
              </a:solidFill>
            </a:endParaRPr>
          </a:p>
          <a:p>
            <a:r>
              <a:rPr lang="en-US" sz="2800" dirty="0" err="1" smtClean="0">
                <a:solidFill>
                  <a:srgbClr val="00B050"/>
                </a:solidFill>
              </a:rPr>
              <a:t>End-to-end+perfSONAR</a:t>
            </a:r>
            <a:r>
              <a:rPr lang="en-US" sz="2800" dirty="0" smtClean="0">
                <a:solidFill>
                  <a:srgbClr val="00B050"/>
                </a:solidFill>
              </a:rPr>
              <a:t> </a:t>
            </a:r>
          </a:p>
          <a:p>
            <a:pPr marL="0" indent="0">
              <a:buNone/>
            </a:pPr>
            <a:r>
              <a:rPr lang="en-US" sz="2800" dirty="0">
                <a:solidFill>
                  <a:srgbClr val="00B050"/>
                </a:solidFill>
              </a:rPr>
              <a:t> </a:t>
            </a:r>
            <a:r>
              <a:rPr lang="en-US" sz="2800" dirty="0" smtClean="0">
                <a:solidFill>
                  <a:srgbClr val="00B050"/>
                </a:solidFill>
              </a:rPr>
              <a:t>    data both available to </a:t>
            </a:r>
          </a:p>
          <a:p>
            <a:pPr marL="0" indent="0">
              <a:buNone/>
            </a:pPr>
            <a:r>
              <a:rPr lang="en-US" sz="2800" dirty="0">
                <a:solidFill>
                  <a:srgbClr val="00B050"/>
                </a:solidFill>
              </a:rPr>
              <a:t> </a:t>
            </a:r>
            <a:r>
              <a:rPr lang="en-US" sz="2800" dirty="0" smtClean="0">
                <a:solidFill>
                  <a:srgbClr val="00B050"/>
                </a:solidFill>
              </a:rPr>
              <a:t>    jointly analyze</a:t>
            </a:r>
          </a:p>
          <a:p>
            <a:pPr marL="0" indent="0">
              <a:buNone/>
            </a:pPr>
            <a:endParaRPr lang="en-US" sz="2800" dirty="0">
              <a:solidFill>
                <a:srgbClr val="00B050"/>
              </a:solidFill>
            </a:endParaRPr>
          </a:p>
          <a:p>
            <a:r>
              <a:rPr lang="en-US" sz="2800" dirty="0" err="1" smtClean="0">
                <a:solidFill>
                  <a:srgbClr val="C00000"/>
                </a:solidFill>
              </a:rPr>
              <a:t>Kibana</a:t>
            </a:r>
            <a:r>
              <a:rPr lang="en-US" sz="2800" dirty="0" smtClean="0">
                <a:solidFill>
                  <a:srgbClr val="C00000"/>
                </a:solidFill>
              </a:rPr>
              <a:t> can be used to get</a:t>
            </a:r>
          </a:p>
          <a:p>
            <a:pPr marL="0" indent="0">
              <a:buNone/>
            </a:pPr>
            <a:r>
              <a:rPr lang="en-US" sz="2800" dirty="0" smtClean="0">
                <a:solidFill>
                  <a:srgbClr val="C00000"/>
                </a:solidFill>
              </a:rPr>
              <a:t>     customized views</a:t>
            </a:r>
          </a:p>
          <a:p>
            <a:pPr marL="0" indent="0">
              <a:buNone/>
            </a:pPr>
            <a:r>
              <a:rPr lang="en-US" sz="2800" dirty="0"/>
              <a:t>     </a:t>
            </a:r>
            <a:r>
              <a:rPr lang="en-US" sz="2000" dirty="0" smtClean="0">
                <a:hlinkClick r:id="rId3"/>
              </a:rPr>
              <a:t>http://cl-analytics.mwt2.org:5601</a:t>
            </a:r>
            <a:r>
              <a:rPr lang="en-US" sz="2000" dirty="0" smtClean="0"/>
              <a:t> </a:t>
            </a:r>
            <a:endParaRPr lang="en-US" sz="2800" dirty="0" smtClean="0"/>
          </a:p>
          <a:p>
            <a:pPr marL="0" indent="0">
              <a:buNone/>
            </a:pPr>
            <a:endParaRPr lang="en-US" sz="2800" dirty="0"/>
          </a:p>
          <a:p>
            <a:r>
              <a:rPr lang="en-US" sz="2800" dirty="0" smtClean="0"/>
              <a:t>More details at: </a:t>
            </a:r>
            <a:r>
              <a:rPr lang="en-US" sz="2800" dirty="0">
                <a:hlinkClick r:id="rId4"/>
              </a:rPr>
              <a:t>http://</a:t>
            </a:r>
            <a:r>
              <a:rPr lang="en-US" sz="2800" dirty="0" smtClean="0">
                <a:hlinkClick r:id="rId4"/>
              </a:rPr>
              <a:t>tinyurl.com/gt92zwb</a:t>
            </a:r>
            <a:r>
              <a:rPr lang="en-US" sz="2800" dirty="0" smtClean="0"/>
              <a:t> (and see talk by </a:t>
            </a:r>
            <a:r>
              <a:rPr lang="en-US" sz="2800" dirty="0" err="1" smtClean="0"/>
              <a:t>Ilija</a:t>
            </a:r>
            <a:r>
              <a:rPr lang="en-US" sz="2800" dirty="0" smtClean="0"/>
              <a:t>/Mario later this morning) </a:t>
            </a:r>
            <a:endParaRPr lang="en-US" sz="2800" dirty="0" smtClean="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858" y="979087"/>
            <a:ext cx="5093432" cy="432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49923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0000" lnSpcReduction="20000"/>
          </a:bodyPr>
          <a:lstStyle/>
          <a:p>
            <a:r>
              <a:rPr lang="en-US" dirty="0" smtClean="0"/>
              <a:t>Historically the Wide-Area Network capacity has not always had a stable relationship compared to the data-center or end-node	</a:t>
            </a:r>
          </a:p>
          <a:p>
            <a:pPr lvl="1"/>
            <a:r>
              <a:rPr lang="en-US" dirty="0" smtClean="0"/>
              <a:t>In early days network links (on modems) significantly lagged the local speeds achievable within and between computers</a:t>
            </a:r>
          </a:p>
          <a:p>
            <a:pPr lvl="1"/>
            <a:r>
              <a:rPr lang="en-US" dirty="0" smtClean="0"/>
              <a:t>The WAN technologies grew rapidly and for a while outpaced LAN and even local computing bus capacities</a:t>
            </a:r>
          </a:p>
          <a:p>
            <a:pPr lvl="1"/>
            <a:r>
              <a:rPr lang="en-US" dirty="0" smtClean="0"/>
              <a:t>Today 100Gbps WAN links are the typical high-performance network speed but LANS are also in the  same range.</a:t>
            </a:r>
          </a:p>
          <a:p>
            <a:pPr lvl="2"/>
            <a:r>
              <a:rPr lang="en-US" dirty="0" smtClean="0"/>
              <a:t>Last Fall I bought a 32 port 100G switch, 4 dual-ported 100G NICs,  4 dual-ported 50G NICs, 4 dual-ported 25G  NICs and all cables for $18K</a:t>
            </a:r>
          </a:p>
          <a:p>
            <a:pPr lvl="2"/>
            <a:r>
              <a:rPr lang="en-US" dirty="0" smtClean="0"/>
              <a:t>I just ordered a 100G NIC (</a:t>
            </a:r>
            <a:r>
              <a:rPr lang="en-US" dirty="0" err="1" smtClean="0"/>
              <a:t>Qlogic</a:t>
            </a:r>
            <a:r>
              <a:rPr lang="en-US" dirty="0" smtClean="0"/>
              <a:t>) for $397</a:t>
            </a:r>
          </a:p>
          <a:p>
            <a:r>
              <a:rPr lang="en-US" dirty="0" smtClean="0"/>
              <a:t>Today it is easy to oversubscribe our WAN links (in terms of $ of local hardware at many sites)</a:t>
            </a:r>
          </a:p>
          <a:p>
            <a:r>
              <a:rPr lang="en-US" dirty="0" smtClean="0"/>
              <a:t>Will our R&amp;E  network providers be able to keep up with </a:t>
            </a:r>
            <a:r>
              <a:rPr lang="en-US" u="sng" dirty="0" smtClean="0"/>
              <a:t>our</a:t>
            </a:r>
            <a:r>
              <a:rPr lang="en-US" dirty="0" smtClean="0"/>
              <a:t> needs?</a:t>
            </a:r>
          </a:p>
          <a:p>
            <a:pPr lvl="1"/>
            <a:r>
              <a:rPr lang="en-US" dirty="0" smtClean="0"/>
              <a:t>So far, not a problem….</a:t>
            </a:r>
          </a:p>
          <a:p>
            <a:pPr lvl="1"/>
            <a:r>
              <a:rPr lang="en-US" dirty="0" smtClean="0"/>
              <a:t>CERN currently testing 200Gbps waves</a:t>
            </a:r>
          </a:p>
          <a:p>
            <a:pPr lvl="1"/>
            <a:r>
              <a:rPr lang="en-US" dirty="0" smtClean="0"/>
              <a:t>By 2020 800  </a:t>
            </a:r>
            <a:r>
              <a:rPr lang="en-US" dirty="0" err="1" smtClean="0"/>
              <a:t>Gbps</a:t>
            </a:r>
            <a:r>
              <a:rPr lang="en-US" dirty="0" smtClean="0"/>
              <a:t> waves will be available (assuming you buy the new hardware to support  it)</a:t>
            </a:r>
          </a:p>
          <a:p>
            <a:pPr lvl="2"/>
            <a:endParaRPr lang="en-US" dirty="0"/>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11</a:t>
            </a:fld>
            <a:endParaRPr lang="en-US" dirty="0"/>
          </a:p>
        </p:txBody>
      </p:sp>
      <p:sp>
        <p:nvSpPr>
          <p:cNvPr id="5" name="Title 4"/>
          <p:cNvSpPr>
            <a:spLocks noGrp="1"/>
          </p:cNvSpPr>
          <p:nvPr>
            <p:ph type="title"/>
          </p:nvPr>
        </p:nvSpPr>
        <p:spPr/>
        <p:txBody>
          <a:bodyPr/>
          <a:lstStyle/>
          <a:p>
            <a:r>
              <a:rPr lang="en-US" dirty="0" smtClean="0"/>
              <a:t>Network Evolution	</a:t>
            </a:r>
            <a:endParaRPr lang="en-US" dirty="0"/>
          </a:p>
        </p:txBody>
      </p:sp>
    </p:spTree>
    <p:extLst>
      <p:ext uri="{BB962C8B-B14F-4D97-AF65-F5344CB8AC3E}">
        <p14:creationId xmlns:p14="http://schemas.microsoft.com/office/powerpoint/2010/main" val="9858843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t="28079" b="28061"/>
          <a:stretch/>
        </p:blipFill>
        <p:spPr>
          <a:xfrm>
            <a:off x="1119883" y="762000"/>
            <a:ext cx="7304925" cy="4532031"/>
          </a:xfrm>
        </p:spPr>
      </p:pic>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12</a:t>
            </a:fld>
            <a:endParaRPr lang="en-US"/>
          </a:p>
        </p:txBody>
      </p:sp>
      <p:sp>
        <p:nvSpPr>
          <p:cNvPr id="5" name="Title 4"/>
          <p:cNvSpPr>
            <a:spLocks noGrp="1"/>
          </p:cNvSpPr>
          <p:nvPr>
            <p:ph type="title"/>
          </p:nvPr>
        </p:nvSpPr>
        <p:spPr/>
        <p:txBody>
          <a:bodyPr/>
          <a:lstStyle/>
          <a:p>
            <a:r>
              <a:rPr lang="en-US" dirty="0" smtClean="0"/>
              <a:t>Network Use in ATLAS</a:t>
            </a:r>
            <a:endParaRPr lang="en-US" dirty="0"/>
          </a:p>
        </p:txBody>
      </p:sp>
      <p:sp>
        <p:nvSpPr>
          <p:cNvPr id="7" name="TextBox 6"/>
          <p:cNvSpPr txBox="1"/>
          <p:nvPr/>
        </p:nvSpPr>
        <p:spPr>
          <a:xfrm>
            <a:off x="898989" y="5342562"/>
            <a:ext cx="7787811" cy="1077218"/>
          </a:xfrm>
          <a:prstGeom prst="rect">
            <a:avLst/>
          </a:prstGeom>
          <a:noFill/>
        </p:spPr>
        <p:txBody>
          <a:bodyPr wrap="square" rtlCol="0">
            <a:spAutoFit/>
          </a:bodyPr>
          <a:lstStyle/>
          <a:p>
            <a:r>
              <a:rPr lang="en-US" sz="1600" dirty="0" smtClean="0">
                <a:solidFill>
                  <a:srgbClr val="0070C0"/>
                </a:solidFill>
              </a:rPr>
              <a:t>ATLAS (and LHC in general) has been transferring an exponentially increasing amount of data since startup.    This trend is likely to continue and is driven by increasing data volumes, more capable infrastructures and the excellent networks supporting our needs.   </a:t>
            </a:r>
            <a:endParaRPr lang="en-US" sz="1600" dirty="0">
              <a:solidFill>
                <a:srgbClr val="0070C0"/>
              </a:solidFill>
            </a:endParaRPr>
          </a:p>
        </p:txBody>
      </p:sp>
    </p:spTree>
    <p:extLst>
      <p:ext uri="{BB962C8B-B14F-4D97-AF65-F5344CB8AC3E}">
        <p14:creationId xmlns:p14="http://schemas.microsoft.com/office/powerpoint/2010/main" val="35915520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0000" lnSpcReduction="20000"/>
          </a:bodyPr>
          <a:lstStyle/>
          <a:p>
            <a:r>
              <a:rPr lang="en-US" dirty="0" smtClean="0"/>
              <a:t>High-Energy Physics (HEP) has significantly benefited from our strong relationship with Research and Education (R&amp;E) network providers</a:t>
            </a:r>
          </a:p>
          <a:p>
            <a:pPr lvl="1"/>
            <a:r>
              <a:rPr lang="en-US" dirty="0" smtClean="0"/>
              <a:t>To-date </a:t>
            </a:r>
            <a:r>
              <a:rPr lang="en-US" dirty="0"/>
              <a:t>t</a:t>
            </a:r>
            <a:r>
              <a:rPr lang="en-US" dirty="0" smtClean="0"/>
              <a:t>hey have given us “infinite” capacity at relatively low (or no-direct) cost</a:t>
            </a:r>
          </a:p>
          <a:p>
            <a:pPr lvl="2"/>
            <a:r>
              <a:rPr lang="en-US" b="1" dirty="0" smtClean="0">
                <a:solidFill>
                  <a:srgbClr val="7030A0"/>
                </a:solidFill>
              </a:rPr>
              <a:t>They have been able to continually expanded their capacity to overprovision their networks relative to our needs and use.</a:t>
            </a:r>
          </a:p>
          <a:p>
            <a:r>
              <a:rPr lang="en-US" dirty="0" smtClean="0"/>
              <a:t>At the </a:t>
            </a:r>
            <a:r>
              <a:rPr lang="en-US" dirty="0" err="1" smtClean="0"/>
              <a:t>Terena</a:t>
            </a:r>
            <a:r>
              <a:rPr lang="en-US" dirty="0" smtClean="0"/>
              <a:t> network conference this week SKA (Square Kilometer Array) noted </a:t>
            </a:r>
            <a:r>
              <a:rPr lang="en-US" dirty="0" smtClean="0">
                <a:solidFill>
                  <a:srgbClr val="C00000"/>
                </a:solidFill>
              </a:rPr>
              <a:t>they will operate at </a:t>
            </a:r>
            <a:r>
              <a:rPr lang="en-US" dirty="0">
                <a:solidFill>
                  <a:srgbClr val="C00000"/>
                </a:solidFill>
              </a:rPr>
              <a:t>data volumes </a:t>
            </a:r>
            <a:r>
              <a:rPr lang="en-US" b="1" dirty="0">
                <a:solidFill>
                  <a:srgbClr val="C00000"/>
                </a:solidFill>
              </a:rPr>
              <a:t>200xLHC </a:t>
            </a:r>
            <a:r>
              <a:rPr lang="en-US" b="1" dirty="0" smtClean="0">
                <a:solidFill>
                  <a:srgbClr val="C00000"/>
                </a:solidFill>
              </a:rPr>
              <a:t>scale </a:t>
            </a:r>
            <a:r>
              <a:rPr lang="en-US" dirty="0" smtClean="0"/>
              <a:t>(</a:t>
            </a:r>
            <a:r>
              <a:rPr lang="en-US" dirty="0" smtClean="0">
                <a:hlinkClick r:id="rId2"/>
              </a:rPr>
              <a:t>https</a:t>
            </a:r>
            <a:r>
              <a:rPr lang="en-US" dirty="0">
                <a:hlinkClick r:id="rId2"/>
              </a:rPr>
              <a:t>://</a:t>
            </a:r>
            <a:r>
              <a:rPr lang="en-US" dirty="0" smtClean="0">
                <a:hlinkClick r:id="rId2"/>
              </a:rPr>
              <a:t>tnc16.geant.org/core/presentation/721</a:t>
            </a:r>
            <a:r>
              <a:rPr lang="en-US" dirty="0" smtClean="0"/>
              <a:t> )</a:t>
            </a:r>
          </a:p>
          <a:p>
            <a:pPr lvl="1"/>
            <a:r>
              <a:rPr lang="en-US" dirty="0" smtClean="0"/>
              <a:t>Besides Astronomy there are MANY science domains anticipating data scales beyond LHC: Health, Bioinformatics, Engineering…</a:t>
            </a:r>
          </a:p>
          <a:p>
            <a:r>
              <a:rPr lang="en-US" dirty="0" smtClean="0"/>
              <a:t>R&amp;E network providers work closely with us in part because they view </a:t>
            </a:r>
            <a:r>
              <a:rPr lang="en-US" dirty="0"/>
              <a:t>HEP as representative of future data-intensive science </a:t>
            </a:r>
            <a:r>
              <a:rPr lang="en-US" dirty="0" smtClean="0"/>
              <a:t>domains</a:t>
            </a:r>
          </a:p>
          <a:p>
            <a:pPr lvl="1"/>
            <a:r>
              <a:rPr lang="en-US" dirty="0" smtClean="0"/>
              <a:t>HEP serves as the early prototype for such user communities</a:t>
            </a:r>
            <a:endParaRPr lang="en-US" dirty="0"/>
          </a:p>
          <a:p>
            <a:pPr lvl="1"/>
            <a:r>
              <a:rPr lang="en-US" dirty="0" smtClean="0"/>
              <a:t>Network providers are concerned </a:t>
            </a:r>
            <a:r>
              <a:rPr lang="en-US" dirty="0"/>
              <a:t>about what happens when there are </a:t>
            </a:r>
            <a:r>
              <a:rPr lang="en-US" b="1" dirty="0"/>
              <a:t>N</a:t>
            </a:r>
            <a:r>
              <a:rPr lang="en-US" dirty="0"/>
              <a:t> more HEP-scale science domains all wanting infinite capacity</a:t>
            </a:r>
          </a:p>
          <a:p>
            <a:pPr lvl="2"/>
            <a:r>
              <a:rPr lang="en-US" dirty="0"/>
              <a:t>Perhaps we should be too!</a:t>
            </a:r>
          </a:p>
          <a:p>
            <a:pPr marL="0" indent="0">
              <a:buNone/>
            </a:pPr>
            <a:endParaRPr lang="en-US" dirty="0"/>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13</a:t>
            </a:fld>
            <a:endParaRPr lang="en-US"/>
          </a:p>
        </p:txBody>
      </p:sp>
      <p:sp>
        <p:nvSpPr>
          <p:cNvPr id="5" name="Title 4"/>
          <p:cNvSpPr>
            <a:spLocks noGrp="1"/>
          </p:cNvSpPr>
          <p:nvPr>
            <p:ph type="title"/>
          </p:nvPr>
        </p:nvSpPr>
        <p:spPr/>
        <p:txBody>
          <a:bodyPr/>
          <a:lstStyle/>
          <a:p>
            <a:r>
              <a:rPr lang="en-US" dirty="0" smtClean="0"/>
              <a:t>R&amp;E Networking</a:t>
            </a:r>
            <a:endParaRPr lang="en-US" dirty="0"/>
          </a:p>
        </p:txBody>
      </p:sp>
    </p:spTree>
    <p:extLst>
      <p:ext uri="{BB962C8B-B14F-4D97-AF65-F5344CB8AC3E}">
        <p14:creationId xmlns:p14="http://schemas.microsoft.com/office/powerpoint/2010/main" val="571968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914400"/>
            <a:ext cx="8382000" cy="5441950"/>
          </a:xfrm>
        </p:spPr>
        <p:txBody>
          <a:bodyPr>
            <a:normAutofit fontScale="70000" lnSpcReduction="20000"/>
          </a:bodyPr>
          <a:lstStyle/>
          <a:p>
            <a:r>
              <a:rPr lang="en-US" dirty="0" smtClean="0">
                <a:solidFill>
                  <a:srgbClr val="7030A0"/>
                </a:solidFill>
              </a:rPr>
              <a:t>Future networks won’t just have larger capacity</a:t>
            </a:r>
          </a:p>
          <a:p>
            <a:r>
              <a:rPr lang="en-US" dirty="0" smtClean="0"/>
              <a:t>A </a:t>
            </a:r>
            <a:r>
              <a:rPr lang="en-US" dirty="0" smtClean="0"/>
              <a:t>group of people in the US from AGLT2, MWT2, SWT2 and NET2 are planning to explore SDN in ATLAS</a:t>
            </a:r>
          </a:p>
          <a:p>
            <a:pPr lvl="1"/>
            <a:r>
              <a:rPr lang="en-US" dirty="0">
                <a:solidFill>
                  <a:srgbClr val="00B050"/>
                </a:solidFill>
              </a:rPr>
              <a:t>Working with the LHCONE point-to-point effort as </a:t>
            </a:r>
            <a:r>
              <a:rPr lang="en-US" dirty="0" smtClean="0">
                <a:solidFill>
                  <a:srgbClr val="00B050"/>
                </a:solidFill>
              </a:rPr>
              <a:t>well</a:t>
            </a:r>
          </a:p>
          <a:p>
            <a:r>
              <a:rPr lang="en-US" dirty="0" smtClean="0"/>
              <a:t>The plan is to deploy Open </a:t>
            </a:r>
            <a:r>
              <a:rPr lang="en-US" dirty="0" err="1" smtClean="0"/>
              <a:t>vSwitch</a:t>
            </a:r>
            <a:r>
              <a:rPr lang="en-US" dirty="0" smtClean="0"/>
              <a:t> on ATLAS production systems at </a:t>
            </a:r>
            <a:r>
              <a:rPr lang="en-US" dirty="0"/>
              <a:t>these sites (</a:t>
            </a:r>
            <a:r>
              <a:rPr lang="en-US" dirty="0">
                <a:hlinkClick r:id="rId3"/>
              </a:rPr>
              <a:t>http://openvswitch.org</a:t>
            </a:r>
            <a:r>
              <a:rPr lang="en-US" dirty="0" smtClean="0">
                <a:hlinkClick r:id="rId3"/>
              </a:rPr>
              <a:t>/</a:t>
            </a:r>
            <a:r>
              <a:rPr lang="en-US" dirty="0" smtClean="0"/>
              <a:t> )</a:t>
            </a:r>
          </a:p>
          <a:p>
            <a:pPr lvl="1"/>
            <a:r>
              <a:rPr lang="en-US" dirty="0" smtClean="0"/>
              <a:t>IP addresses will be move to virtual interfaces</a:t>
            </a:r>
          </a:p>
          <a:p>
            <a:pPr lvl="1"/>
            <a:r>
              <a:rPr lang="en-US" dirty="0" smtClean="0"/>
              <a:t>No other changes; verify no performance impact </a:t>
            </a:r>
          </a:p>
          <a:p>
            <a:pPr lvl="1"/>
            <a:r>
              <a:rPr lang="en-US" dirty="0" smtClean="0">
                <a:solidFill>
                  <a:srgbClr val="C00000"/>
                </a:solidFill>
              </a:rPr>
              <a:t>Traffic can be shaped accurately with little CPU cost</a:t>
            </a:r>
          </a:p>
          <a:p>
            <a:r>
              <a:rPr lang="en-US" dirty="0" smtClean="0"/>
              <a:t>The </a:t>
            </a:r>
            <a:r>
              <a:rPr lang="en-US" b="1" dirty="0" smtClean="0"/>
              <a:t>advantage</a:t>
            </a:r>
            <a:r>
              <a:rPr lang="en-US" dirty="0" smtClean="0"/>
              <a:t> is the our data sources/sinks become </a:t>
            </a:r>
            <a:r>
              <a:rPr lang="en-US" b="1" dirty="0" smtClean="0"/>
              <a:t>visible</a:t>
            </a:r>
            <a:r>
              <a:rPr lang="en-US" dirty="0" smtClean="0"/>
              <a:t> and </a:t>
            </a:r>
            <a:r>
              <a:rPr lang="en-US" b="1" dirty="0" smtClean="0"/>
              <a:t>controllable</a:t>
            </a:r>
            <a:r>
              <a:rPr lang="en-US" dirty="0" smtClean="0"/>
              <a:t> by </a:t>
            </a:r>
            <a:r>
              <a:rPr lang="en-US" dirty="0" err="1" smtClean="0"/>
              <a:t>OpenFlow</a:t>
            </a:r>
            <a:r>
              <a:rPr lang="en-US" dirty="0" smtClean="0"/>
              <a:t> controllers like </a:t>
            </a:r>
            <a:r>
              <a:rPr lang="en-US" dirty="0" err="1" smtClean="0"/>
              <a:t>OpenDaylight</a:t>
            </a:r>
            <a:endParaRPr lang="en-US" dirty="0" smtClean="0"/>
          </a:p>
          <a:p>
            <a:r>
              <a:rPr lang="en-US" dirty="0" smtClean="0"/>
              <a:t>Follow tests can be initiated to provide experience with controlling networks in the context of ATLAS operations</a:t>
            </a:r>
            <a:r>
              <a:rPr lang="en-US" dirty="0" smtClean="0"/>
              <a:t>.</a:t>
            </a:r>
          </a:p>
          <a:p>
            <a:r>
              <a:rPr lang="en-US" dirty="0" smtClean="0"/>
              <a:t>Interest from  </a:t>
            </a:r>
            <a:r>
              <a:rPr lang="en-US" dirty="0" err="1" smtClean="0"/>
              <a:t>UVic</a:t>
            </a:r>
            <a:r>
              <a:rPr lang="en-US" dirty="0" smtClean="0"/>
              <a:t>, KIT and </a:t>
            </a:r>
            <a:r>
              <a:rPr lang="en-US" dirty="0" err="1" smtClean="0"/>
              <a:t>SurfSARA</a:t>
            </a:r>
            <a:r>
              <a:rPr lang="en-US" dirty="0" smtClean="0"/>
              <a:t> in participating</a:t>
            </a:r>
          </a:p>
          <a:p>
            <a:r>
              <a:rPr lang="en-US" dirty="0" smtClean="0"/>
              <a:t>Possible partnership with </a:t>
            </a:r>
            <a:r>
              <a:rPr lang="en-US" dirty="0" err="1" smtClean="0"/>
              <a:t>ESnet</a:t>
            </a:r>
            <a:r>
              <a:rPr lang="en-US" dirty="0" smtClean="0"/>
              <a:t>/CORSA in ~Dec timeframe</a:t>
            </a:r>
            <a:endParaRPr lang="en-US" dirty="0" smtClean="0"/>
          </a:p>
          <a:p>
            <a:r>
              <a:rPr lang="en-US" i="1" dirty="0" smtClean="0"/>
              <a:t>For more details talk to Rob Gardner or Shawn McKee</a:t>
            </a:r>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14</a:t>
            </a:fld>
            <a:endParaRPr lang="en-US"/>
          </a:p>
        </p:txBody>
      </p:sp>
      <p:sp>
        <p:nvSpPr>
          <p:cNvPr id="5" name="Title 4"/>
          <p:cNvSpPr>
            <a:spLocks noGrp="1"/>
          </p:cNvSpPr>
          <p:nvPr>
            <p:ph type="title"/>
          </p:nvPr>
        </p:nvSpPr>
        <p:spPr/>
        <p:txBody>
          <a:bodyPr/>
          <a:lstStyle/>
          <a:p>
            <a:r>
              <a:rPr lang="en-US" dirty="0" smtClean="0"/>
              <a:t>Playing with SDN in ATLAS</a:t>
            </a:r>
            <a:endParaRPr lang="en-US" dirty="0"/>
          </a:p>
        </p:txBody>
      </p:sp>
    </p:spTree>
    <p:extLst>
      <p:ext uri="{BB962C8B-B14F-4D97-AF65-F5344CB8AC3E}">
        <p14:creationId xmlns:p14="http://schemas.microsoft.com/office/powerpoint/2010/main" val="38014645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r>
              <a:rPr lang="en-US" dirty="0" smtClean="0"/>
              <a:t>A near-term focus is on reorganizing our bandwidth meshes</a:t>
            </a:r>
          </a:p>
          <a:p>
            <a:pPr lvl="1"/>
            <a:r>
              <a:rPr lang="en-US" dirty="0" smtClean="0"/>
              <a:t>Currently one big mesh with 4 day cadence</a:t>
            </a:r>
          </a:p>
          <a:p>
            <a:pPr lvl="2"/>
            <a:r>
              <a:rPr lang="en-US" dirty="0" smtClean="0"/>
              <a:t>Unable to finish tests due to nightly service restarts</a:t>
            </a:r>
          </a:p>
          <a:p>
            <a:pPr lvl="1"/>
            <a:r>
              <a:rPr lang="en-US" dirty="0" smtClean="0"/>
              <a:t>New target: </a:t>
            </a:r>
            <a:r>
              <a:rPr lang="en-US" dirty="0" smtClean="0"/>
              <a:t>3 </a:t>
            </a:r>
            <a:r>
              <a:rPr lang="en-US" dirty="0" smtClean="0"/>
              <a:t>(or more meshes) </a:t>
            </a:r>
            <a:r>
              <a:rPr lang="en-US" dirty="0" smtClean="0"/>
              <a:t>24</a:t>
            </a:r>
            <a:r>
              <a:rPr lang="en-US" dirty="0" smtClean="0"/>
              <a:t> </a:t>
            </a:r>
            <a:r>
              <a:rPr lang="en-US" dirty="0" smtClean="0"/>
              <a:t>hour cadence</a:t>
            </a:r>
          </a:p>
          <a:p>
            <a:pPr lvl="2"/>
            <a:r>
              <a:rPr lang="en-US" b="1" dirty="0" smtClean="0">
                <a:solidFill>
                  <a:srgbClr val="C00000"/>
                </a:solidFill>
              </a:rPr>
              <a:t>Proposal discussed yesterday in European Throughput meeting</a:t>
            </a:r>
          </a:p>
          <a:p>
            <a:pPr lvl="2"/>
            <a:r>
              <a:rPr lang="en-US" b="1" dirty="0">
                <a:solidFill>
                  <a:srgbClr val="C00000"/>
                </a:solidFill>
              </a:rPr>
              <a:t>See http://etf.cern.ch/perfsonar_meshes2.txt</a:t>
            </a:r>
            <a:endParaRPr lang="en-US" dirty="0" smtClean="0"/>
          </a:p>
          <a:p>
            <a:r>
              <a:rPr lang="en-US" dirty="0" smtClean="0"/>
              <a:t>We are also working on alerting when “obvious” problems are found</a:t>
            </a:r>
          </a:p>
          <a:p>
            <a:pPr lvl="1"/>
            <a:r>
              <a:rPr lang="en-US" b="1" dirty="0" smtClean="0">
                <a:solidFill>
                  <a:srgbClr val="C00000"/>
                </a:solidFill>
              </a:rPr>
              <a:t>Challenge</a:t>
            </a:r>
            <a:r>
              <a:rPr lang="en-US" dirty="0" smtClean="0"/>
              <a:t>: getting appropriate contacts setup in </a:t>
            </a:r>
            <a:r>
              <a:rPr lang="en-US" dirty="0" err="1" smtClean="0"/>
              <a:t>check_mk</a:t>
            </a:r>
            <a:endParaRPr lang="en-US" dirty="0" smtClean="0"/>
          </a:p>
          <a:p>
            <a:pPr lvl="1"/>
            <a:r>
              <a:rPr lang="en-US" dirty="0" smtClean="0"/>
              <a:t>Intend to use rule-based notifications</a:t>
            </a:r>
          </a:p>
          <a:p>
            <a:pPr lvl="1"/>
            <a:r>
              <a:rPr lang="en-US" dirty="0" smtClean="0"/>
              <a:t>Working with ETF to </a:t>
            </a:r>
            <a:r>
              <a:rPr lang="en-US" dirty="0"/>
              <a:t>enable this (see </a:t>
            </a:r>
            <a:r>
              <a:rPr lang="en-US" dirty="0">
                <a:hlinkClick r:id="rId2"/>
              </a:rPr>
              <a:t>http://</a:t>
            </a:r>
            <a:r>
              <a:rPr lang="en-US" dirty="0" smtClean="0">
                <a:hlinkClick r:id="rId2"/>
              </a:rPr>
              <a:t>etf.cern.ch/docs/latest/user/overview.html#service</a:t>
            </a:r>
            <a:r>
              <a:rPr lang="en-US" dirty="0" smtClean="0"/>
              <a:t> )</a:t>
            </a:r>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15</a:t>
            </a:fld>
            <a:endParaRPr lang="en-US"/>
          </a:p>
        </p:txBody>
      </p:sp>
      <p:sp>
        <p:nvSpPr>
          <p:cNvPr id="5" name="Title 4"/>
          <p:cNvSpPr>
            <a:spLocks noGrp="1"/>
          </p:cNvSpPr>
          <p:nvPr>
            <p:ph type="title"/>
          </p:nvPr>
        </p:nvSpPr>
        <p:spPr/>
        <p:txBody>
          <a:bodyPr/>
          <a:lstStyle/>
          <a:p>
            <a:r>
              <a:rPr lang="en-US" dirty="0" smtClean="0"/>
              <a:t>Current </a:t>
            </a:r>
            <a:r>
              <a:rPr lang="en-US" dirty="0" smtClean="0"/>
              <a:t>Measurement Efforts</a:t>
            </a:r>
            <a:endParaRPr lang="en-US" dirty="0"/>
          </a:p>
        </p:txBody>
      </p:sp>
    </p:spTree>
    <p:extLst>
      <p:ext uri="{BB962C8B-B14F-4D97-AF65-F5344CB8AC3E}">
        <p14:creationId xmlns:p14="http://schemas.microsoft.com/office/powerpoint/2010/main" val="20877985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r>
              <a:rPr lang="en-US" dirty="0" smtClean="0"/>
              <a:t>The WLCG efforts at CERN are being reorganized and this is an opportunity to chart future directions for the </a:t>
            </a:r>
            <a:r>
              <a:rPr lang="en-US" dirty="0" smtClean="0"/>
              <a:t>our networking efforts.</a:t>
            </a:r>
            <a:endParaRPr lang="en-US" dirty="0" smtClean="0"/>
          </a:p>
          <a:p>
            <a:r>
              <a:rPr lang="en-US" dirty="0" smtClean="0">
                <a:solidFill>
                  <a:srgbClr val="00B050"/>
                </a:solidFill>
              </a:rPr>
              <a:t>We have a number of areas (projects; see next slide) we are considering and we need to understand where these efforts should be housed (Stay in WG, move to  GDB, to LHCONE</a:t>
            </a:r>
            <a:r>
              <a:rPr lang="en-US" dirty="0" smtClean="0">
                <a:solidFill>
                  <a:srgbClr val="00B050"/>
                </a:solidFill>
              </a:rPr>
              <a:t>)</a:t>
            </a:r>
          </a:p>
          <a:p>
            <a:pPr lvl="1"/>
            <a:r>
              <a:rPr lang="en-US" dirty="0" smtClean="0">
                <a:solidFill>
                  <a:srgbClr val="00B050"/>
                </a:solidFill>
              </a:rPr>
              <a:t>It is important to note there is currently very little manpower for networking (much, much less than computing and storage)</a:t>
            </a:r>
          </a:p>
          <a:p>
            <a:pPr lvl="1"/>
            <a:r>
              <a:rPr lang="en-US" dirty="0" smtClean="0">
                <a:solidFill>
                  <a:srgbClr val="00B050"/>
                </a:solidFill>
              </a:rPr>
              <a:t>To undertake all our plans wil</a:t>
            </a:r>
            <a:r>
              <a:rPr lang="en-US" dirty="0" smtClean="0">
                <a:solidFill>
                  <a:srgbClr val="00B050"/>
                </a:solidFill>
              </a:rPr>
              <a:t>l require identifying new effort</a:t>
            </a:r>
            <a:endParaRPr lang="en-US" dirty="0" smtClean="0">
              <a:solidFill>
                <a:srgbClr val="00B050"/>
              </a:solidFill>
            </a:endParaRPr>
          </a:p>
          <a:p>
            <a:r>
              <a:rPr lang="en-US" dirty="0" smtClean="0">
                <a:solidFill>
                  <a:srgbClr val="C00000"/>
                </a:solidFill>
              </a:rPr>
              <a:t>We are planning a Pre-GDB  meeting on  December 13</a:t>
            </a:r>
            <a:r>
              <a:rPr lang="en-US" baseline="30000" dirty="0" smtClean="0">
                <a:solidFill>
                  <a:srgbClr val="C00000"/>
                </a:solidFill>
              </a:rPr>
              <a:t>th</a:t>
            </a:r>
            <a:r>
              <a:rPr lang="en-US" dirty="0" smtClean="0">
                <a:solidFill>
                  <a:srgbClr val="C00000"/>
                </a:solidFill>
              </a:rPr>
              <a:t> focusing on networking.</a:t>
            </a:r>
            <a:endParaRPr lang="en-US" dirty="0">
              <a:solidFill>
                <a:srgbClr val="C00000"/>
              </a:solidFill>
            </a:endParaRPr>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16</a:t>
            </a:fld>
            <a:endParaRPr lang="en-US"/>
          </a:p>
        </p:txBody>
      </p:sp>
      <p:sp>
        <p:nvSpPr>
          <p:cNvPr id="5" name="Title 4"/>
          <p:cNvSpPr>
            <a:spLocks noGrp="1"/>
          </p:cNvSpPr>
          <p:nvPr>
            <p:ph type="title"/>
          </p:nvPr>
        </p:nvSpPr>
        <p:spPr/>
        <p:txBody>
          <a:bodyPr/>
          <a:lstStyle/>
          <a:p>
            <a:r>
              <a:rPr lang="en-US" dirty="0" smtClean="0"/>
              <a:t>Future Directions</a:t>
            </a:r>
            <a:endParaRPr lang="en-US" dirty="0"/>
          </a:p>
        </p:txBody>
      </p:sp>
    </p:spTree>
    <p:extLst>
      <p:ext uri="{BB962C8B-B14F-4D97-AF65-F5344CB8AC3E}">
        <p14:creationId xmlns:p14="http://schemas.microsoft.com/office/powerpoint/2010/main" val="20755677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0000" lnSpcReduction="20000"/>
          </a:bodyPr>
          <a:lstStyle/>
          <a:p>
            <a:r>
              <a:rPr lang="en-US" b="1" dirty="0"/>
              <a:t>Title: </a:t>
            </a:r>
            <a:r>
              <a:rPr lang="en-US" dirty="0">
                <a:solidFill>
                  <a:srgbClr val="C00000"/>
                </a:solidFill>
              </a:rPr>
              <a:t>LHCONE Traffic engineering</a:t>
            </a:r>
          </a:p>
          <a:p>
            <a:r>
              <a:rPr lang="en-US" b="1" dirty="0"/>
              <a:t>Areas: </a:t>
            </a:r>
            <a:r>
              <a:rPr lang="en-US" dirty="0">
                <a:solidFill>
                  <a:srgbClr val="00B0F0"/>
                </a:solidFill>
              </a:rPr>
              <a:t>LHCONE, routing, </a:t>
            </a:r>
            <a:r>
              <a:rPr lang="en-US" dirty="0" smtClean="0">
                <a:solidFill>
                  <a:srgbClr val="00B0F0"/>
                </a:solidFill>
              </a:rPr>
              <a:t>debugging, network orchestration</a:t>
            </a:r>
            <a:endParaRPr lang="en-US" dirty="0">
              <a:solidFill>
                <a:srgbClr val="00B0F0"/>
              </a:solidFill>
            </a:endParaRPr>
          </a:p>
          <a:p>
            <a:r>
              <a:rPr lang="en-US" b="1" dirty="0"/>
              <a:t>Title: </a:t>
            </a:r>
            <a:r>
              <a:rPr lang="en-US" dirty="0">
                <a:solidFill>
                  <a:srgbClr val="C00000"/>
                </a:solidFill>
              </a:rPr>
              <a:t>LHCONE L3VPN Looking Glass</a:t>
            </a:r>
          </a:p>
          <a:p>
            <a:r>
              <a:rPr lang="en-US" b="1" dirty="0"/>
              <a:t>Areas: </a:t>
            </a:r>
            <a:r>
              <a:rPr lang="en-US" dirty="0">
                <a:solidFill>
                  <a:srgbClr val="00B0F0"/>
                </a:solidFill>
              </a:rPr>
              <a:t>LHCONE, </a:t>
            </a:r>
            <a:r>
              <a:rPr lang="en-US" dirty="0" smtClean="0">
                <a:solidFill>
                  <a:srgbClr val="00B0F0"/>
                </a:solidFill>
              </a:rPr>
              <a:t>monitoring</a:t>
            </a:r>
            <a:r>
              <a:rPr lang="en-US" dirty="0">
                <a:solidFill>
                  <a:srgbClr val="00B0F0"/>
                </a:solidFill>
              </a:rPr>
              <a:t>, </a:t>
            </a:r>
            <a:r>
              <a:rPr lang="en-US" dirty="0" smtClean="0">
                <a:solidFill>
                  <a:srgbClr val="00B0F0"/>
                </a:solidFill>
              </a:rPr>
              <a:t>debugging</a:t>
            </a:r>
          </a:p>
          <a:p>
            <a:r>
              <a:rPr lang="en-US" b="1" dirty="0"/>
              <a:t>Title: </a:t>
            </a:r>
            <a:r>
              <a:rPr lang="en-US" dirty="0">
                <a:solidFill>
                  <a:srgbClr val="C00000"/>
                </a:solidFill>
              </a:rPr>
              <a:t>Integration of network and transfer metrics to optimize experiments workflows</a:t>
            </a:r>
          </a:p>
          <a:p>
            <a:r>
              <a:rPr lang="en-US" b="1" dirty="0"/>
              <a:t>Areas: </a:t>
            </a:r>
            <a:r>
              <a:rPr lang="en-US" dirty="0">
                <a:solidFill>
                  <a:srgbClr val="00B0F0"/>
                </a:solidFill>
              </a:rPr>
              <a:t>FAX/</a:t>
            </a:r>
            <a:r>
              <a:rPr lang="en-US" dirty="0" err="1">
                <a:solidFill>
                  <a:srgbClr val="00B0F0"/>
                </a:solidFill>
              </a:rPr>
              <a:t>Phedex</a:t>
            </a:r>
            <a:r>
              <a:rPr lang="en-US" dirty="0">
                <a:solidFill>
                  <a:srgbClr val="00B0F0"/>
                </a:solidFill>
              </a:rPr>
              <a:t>, </a:t>
            </a:r>
            <a:r>
              <a:rPr lang="en-US" dirty="0" err="1">
                <a:solidFill>
                  <a:srgbClr val="00B0F0"/>
                </a:solidFill>
              </a:rPr>
              <a:t>Rucio</a:t>
            </a:r>
            <a:r>
              <a:rPr lang="en-US" dirty="0">
                <a:solidFill>
                  <a:srgbClr val="00B0F0"/>
                </a:solidFill>
              </a:rPr>
              <a:t>, </a:t>
            </a:r>
            <a:r>
              <a:rPr lang="en-US" dirty="0" err="1">
                <a:solidFill>
                  <a:srgbClr val="00B0F0"/>
                </a:solidFill>
              </a:rPr>
              <a:t>perfSONAR</a:t>
            </a:r>
            <a:r>
              <a:rPr lang="en-US" dirty="0">
                <a:solidFill>
                  <a:srgbClr val="00B0F0"/>
                </a:solidFill>
              </a:rPr>
              <a:t>, </a:t>
            </a:r>
            <a:r>
              <a:rPr lang="en-US" dirty="0" smtClean="0">
                <a:solidFill>
                  <a:srgbClr val="00B0F0"/>
                </a:solidFill>
              </a:rPr>
              <a:t>DIRAC</a:t>
            </a:r>
          </a:p>
          <a:p>
            <a:r>
              <a:rPr lang="en-US" b="1" dirty="0"/>
              <a:t>Title: </a:t>
            </a:r>
            <a:r>
              <a:rPr lang="en-US" dirty="0">
                <a:solidFill>
                  <a:srgbClr val="C00000"/>
                </a:solidFill>
              </a:rPr>
              <a:t>Advanced notifications/alerting for network incidents </a:t>
            </a:r>
          </a:p>
          <a:p>
            <a:r>
              <a:rPr lang="en-US" b="1" dirty="0"/>
              <a:t>Areas: </a:t>
            </a:r>
            <a:r>
              <a:rPr lang="en-US" dirty="0">
                <a:solidFill>
                  <a:srgbClr val="00B0F0"/>
                </a:solidFill>
              </a:rPr>
              <a:t>WAN, Advanced Notifications/Alerting, </a:t>
            </a:r>
            <a:r>
              <a:rPr lang="en-US" dirty="0" err="1">
                <a:solidFill>
                  <a:srgbClr val="00B0F0"/>
                </a:solidFill>
              </a:rPr>
              <a:t>perfSONAR</a:t>
            </a:r>
            <a:r>
              <a:rPr lang="en-US" dirty="0">
                <a:solidFill>
                  <a:srgbClr val="00B0F0"/>
                </a:solidFill>
              </a:rPr>
              <a:t>, </a:t>
            </a:r>
            <a:r>
              <a:rPr lang="en-US" dirty="0" smtClean="0">
                <a:solidFill>
                  <a:srgbClr val="00B0F0"/>
                </a:solidFill>
              </a:rPr>
              <a:t>Hadoop/Spark</a:t>
            </a:r>
          </a:p>
          <a:p>
            <a:r>
              <a:rPr lang="en-US" b="1" dirty="0"/>
              <a:t>Title: </a:t>
            </a:r>
            <a:r>
              <a:rPr lang="en-US" dirty="0">
                <a:solidFill>
                  <a:srgbClr val="C00000"/>
                </a:solidFill>
              </a:rPr>
              <a:t>Network performance of the commercial clouds</a:t>
            </a:r>
          </a:p>
          <a:p>
            <a:r>
              <a:rPr lang="en-US" b="1" dirty="0"/>
              <a:t>Areas: </a:t>
            </a:r>
            <a:r>
              <a:rPr lang="en-US" dirty="0">
                <a:solidFill>
                  <a:srgbClr val="00B0F0"/>
                </a:solidFill>
              </a:rPr>
              <a:t>Clouds, WAN connectivity, WAN performance (</a:t>
            </a:r>
            <a:r>
              <a:rPr lang="en-US" dirty="0" err="1">
                <a:solidFill>
                  <a:srgbClr val="00B0F0"/>
                </a:solidFill>
              </a:rPr>
              <a:t>perfSONAR</a:t>
            </a:r>
            <a:r>
              <a:rPr lang="en-US" dirty="0">
                <a:solidFill>
                  <a:srgbClr val="00B0F0"/>
                </a:solidFill>
              </a:rPr>
              <a:t>), establishing and testing network equipment at the cloud provider (VPN</a:t>
            </a:r>
            <a:r>
              <a:rPr lang="en-US" dirty="0" smtClean="0">
                <a:solidFill>
                  <a:srgbClr val="00B0F0"/>
                </a:solidFill>
              </a:rPr>
              <a:t>)</a:t>
            </a:r>
          </a:p>
          <a:p>
            <a:r>
              <a:rPr lang="en-US" b="1" dirty="0"/>
              <a:t>Title: </a:t>
            </a:r>
            <a:r>
              <a:rPr lang="en-US" dirty="0">
                <a:solidFill>
                  <a:srgbClr val="C00000"/>
                </a:solidFill>
              </a:rPr>
              <a:t>Software Defined Network Production Testbed</a:t>
            </a:r>
          </a:p>
          <a:p>
            <a:r>
              <a:rPr lang="en-US" b="1" dirty="0"/>
              <a:t>Areas: </a:t>
            </a:r>
            <a:r>
              <a:rPr lang="en-US" dirty="0">
                <a:solidFill>
                  <a:srgbClr val="00B0F0"/>
                </a:solidFill>
              </a:rPr>
              <a:t>WAN, SDN, LHCONE/LHCOPN, Storage/Data nodes</a:t>
            </a:r>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17</a:t>
            </a:fld>
            <a:endParaRPr lang="en-US"/>
          </a:p>
        </p:txBody>
      </p:sp>
      <p:sp>
        <p:nvSpPr>
          <p:cNvPr id="5" name="Title 4"/>
          <p:cNvSpPr>
            <a:spLocks noGrp="1"/>
          </p:cNvSpPr>
          <p:nvPr>
            <p:ph type="title"/>
          </p:nvPr>
        </p:nvSpPr>
        <p:spPr/>
        <p:txBody>
          <a:bodyPr/>
          <a:lstStyle/>
          <a:p>
            <a:r>
              <a:rPr lang="en-US" dirty="0" smtClean="0"/>
              <a:t>Possible Future Project Areas</a:t>
            </a:r>
            <a:endParaRPr lang="en-US" dirty="0"/>
          </a:p>
        </p:txBody>
      </p:sp>
    </p:spTree>
    <p:extLst>
      <p:ext uri="{BB962C8B-B14F-4D97-AF65-F5344CB8AC3E}">
        <p14:creationId xmlns:p14="http://schemas.microsoft.com/office/powerpoint/2010/main" val="23144730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r>
              <a:rPr lang="en-US" dirty="0" smtClean="0">
                <a:solidFill>
                  <a:srgbClr val="00B050"/>
                </a:solidFill>
              </a:rPr>
              <a:t>We have a working infrastructure in place to monitor and measure our networks</a:t>
            </a:r>
          </a:p>
          <a:p>
            <a:r>
              <a:rPr lang="en-US" dirty="0" err="1" smtClean="0"/>
              <a:t>perfSONAR</a:t>
            </a:r>
            <a:r>
              <a:rPr lang="en-US" dirty="0" smtClean="0"/>
              <a:t> provides lots of capabilities to understand and debug our networks</a:t>
            </a:r>
          </a:p>
          <a:p>
            <a:r>
              <a:rPr lang="en-US" dirty="0" smtClean="0">
                <a:solidFill>
                  <a:srgbClr val="C00000"/>
                </a:solidFill>
              </a:rPr>
              <a:t>Work on new applications is underway</a:t>
            </a:r>
          </a:p>
          <a:p>
            <a:pPr lvl="1"/>
            <a:r>
              <a:rPr lang="en-US" dirty="0" smtClean="0">
                <a:solidFill>
                  <a:srgbClr val="C00000"/>
                </a:solidFill>
              </a:rPr>
              <a:t>Notifications/alerting</a:t>
            </a:r>
          </a:p>
          <a:p>
            <a:pPr lvl="1"/>
            <a:r>
              <a:rPr lang="en-US" dirty="0" smtClean="0">
                <a:solidFill>
                  <a:srgbClr val="C00000"/>
                </a:solidFill>
              </a:rPr>
              <a:t>Predictive capabilities</a:t>
            </a:r>
          </a:p>
          <a:p>
            <a:pPr lvl="1"/>
            <a:r>
              <a:rPr lang="en-US" dirty="0" smtClean="0">
                <a:solidFill>
                  <a:srgbClr val="C00000"/>
                </a:solidFill>
              </a:rPr>
              <a:t>Current utilization and capacity planning</a:t>
            </a:r>
          </a:p>
          <a:p>
            <a:pPr lvl="1"/>
            <a:r>
              <a:rPr lang="en-US" dirty="0" smtClean="0">
                <a:solidFill>
                  <a:srgbClr val="C00000"/>
                </a:solidFill>
              </a:rPr>
              <a:t>Evaluating network performance of commercial clouds</a:t>
            </a:r>
          </a:p>
          <a:p>
            <a:r>
              <a:rPr lang="en-US" dirty="0" smtClean="0"/>
              <a:t>It is in ATLAS  best interest to stay aware of how the network is evolving and what the future landscape may look like</a:t>
            </a:r>
          </a:p>
          <a:p>
            <a:pPr lvl="1"/>
            <a:r>
              <a:rPr lang="en-US" dirty="0" smtClean="0"/>
              <a:t>Important to start thinking of the network as something we will eventually be able to program/integrate into our architecture(s)</a:t>
            </a:r>
            <a:endParaRPr lang="en-US" dirty="0"/>
          </a:p>
          <a:p>
            <a:pPr marL="0" indent="0" algn="ctr">
              <a:buNone/>
            </a:pPr>
            <a:r>
              <a:rPr lang="en-US" b="1" dirty="0" smtClean="0">
                <a:solidFill>
                  <a:srgbClr val="7030A0"/>
                </a:solidFill>
              </a:rPr>
              <a:t>Questions or Comments?</a:t>
            </a:r>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18</a:t>
            </a:fld>
            <a:endParaRPr lang="en-US"/>
          </a:p>
        </p:txBody>
      </p:sp>
      <p:sp>
        <p:nvSpPr>
          <p:cNvPr id="5" name="Title 4"/>
          <p:cNvSpPr>
            <a:spLocks noGrp="1"/>
          </p:cNvSpPr>
          <p:nvPr>
            <p:ph type="title"/>
          </p:nvPr>
        </p:nvSpPr>
        <p:spPr/>
        <p:txBody>
          <a:bodyPr/>
          <a:lstStyle/>
          <a:p>
            <a:r>
              <a:rPr lang="en-US" dirty="0" smtClean="0"/>
              <a:t>Summary</a:t>
            </a:r>
            <a:endParaRPr lang="en-US" dirty="0"/>
          </a:p>
        </p:txBody>
      </p:sp>
    </p:spTree>
    <p:extLst>
      <p:ext uri="{BB962C8B-B14F-4D97-AF65-F5344CB8AC3E}">
        <p14:creationId xmlns:p14="http://schemas.microsoft.com/office/powerpoint/2010/main" val="37921382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55000" lnSpcReduction="20000"/>
          </a:bodyPr>
          <a:lstStyle/>
          <a:p>
            <a:r>
              <a:rPr lang="en-US" dirty="0" smtClean="0"/>
              <a:t>Network </a:t>
            </a:r>
            <a:r>
              <a:rPr lang="en-US" dirty="0"/>
              <a:t>Documentation </a:t>
            </a:r>
            <a:r>
              <a:rPr lang="en-US" dirty="0">
                <a:hlinkClick r:id="rId3"/>
              </a:rPr>
              <a:t>https://www.opensciencegrid.org/bin/view/Documentation/NetworkingInOSG</a:t>
            </a:r>
            <a:r>
              <a:rPr lang="en-US" dirty="0"/>
              <a:t> </a:t>
            </a:r>
          </a:p>
          <a:p>
            <a:r>
              <a:rPr lang="en-US" dirty="0"/>
              <a:t>Deployment documentation for OSG and WLCG hosted in OSG</a:t>
            </a:r>
          </a:p>
          <a:p>
            <a:pPr marL="402336" lvl="1" indent="0">
              <a:buNone/>
            </a:pPr>
            <a:r>
              <a:rPr lang="en-US" sz="2600" dirty="0">
                <a:hlinkClick r:id="rId4"/>
              </a:rPr>
              <a:t>https://twiki.opensciencegrid.org/bin/view/Documentation/DeployperfSONAR</a:t>
            </a:r>
            <a:r>
              <a:rPr lang="en-US" sz="2600" dirty="0"/>
              <a:t> </a:t>
            </a:r>
          </a:p>
          <a:p>
            <a:r>
              <a:rPr lang="en-US" dirty="0" smtClean="0"/>
              <a:t>Measurement Archive (MA) </a:t>
            </a:r>
            <a:r>
              <a:rPr lang="en-US" dirty="0"/>
              <a:t>guide </a:t>
            </a:r>
            <a:r>
              <a:rPr lang="en-US" dirty="0">
                <a:hlinkClick r:id="rId5"/>
              </a:rPr>
              <a:t>http://</a:t>
            </a:r>
            <a:r>
              <a:rPr lang="en-US" dirty="0" smtClean="0">
                <a:hlinkClick r:id="rId5"/>
              </a:rPr>
              <a:t>software.es.net/esmond/perfsonar_client_rest.html</a:t>
            </a:r>
            <a:r>
              <a:rPr lang="en-US" dirty="0" smtClean="0"/>
              <a:t> </a:t>
            </a:r>
            <a:endParaRPr lang="en-US" dirty="0"/>
          </a:p>
          <a:p>
            <a:r>
              <a:rPr lang="en-US" dirty="0"/>
              <a:t>Modular Dashboard and OMD </a:t>
            </a:r>
            <a:r>
              <a:rPr lang="en-US" i="1" u="sng" dirty="0">
                <a:solidFill>
                  <a:srgbClr val="C00000"/>
                </a:solidFill>
              </a:rPr>
              <a:t>Prototypes</a:t>
            </a:r>
          </a:p>
          <a:p>
            <a:pPr lvl="1">
              <a:lnSpc>
                <a:spcPts val="2600"/>
              </a:lnSpc>
              <a:spcBef>
                <a:spcPts val="0"/>
              </a:spcBef>
            </a:pPr>
            <a:r>
              <a:rPr lang="en-US" dirty="0">
                <a:hlinkClick r:id="rId6"/>
              </a:rPr>
              <a:t>http://maddash.aglt2.org/maddash-webui</a:t>
            </a:r>
            <a:r>
              <a:rPr lang="en-US" dirty="0"/>
              <a:t> </a:t>
            </a:r>
            <a:r>
              <a:rPr lang="en-US" dirty="0">
                <a:hlinkClick r:id="rId7"/>
              </a:rPr>
              <a:t>https://maddash.aglt2.org/WLCGperfSONAR/check_mk</a:t>
            </a:r>
            <a:endParaRPr lang="en-US" dirty="0"/>
          </a:p>
          <a:p>
            <a:r>
              <a:rPr lang="en-US" b="1" dirty="0"/>
              <a:t>OSG Production instances for OMD, </a:t>
            </a:r>
            <a:r>
              <a:rPr lang="en-US" b="1" dirty="0" err="1"/>
              <a:t>MaDDash</a:t>
            </a:r>
            <a:r>
              <a:rPr lang="en-US" b="1" dirty="0"/>
              <a:t> and </a:t>
            </a:r>
            <a:r>
              <a:rPr lang="en-US" b="1" dirty="0" err="1"/>
              <a:t>Datastore</a:t>
            </a:r>
            <a:endParaRPr lang="en-US" b="1" dirty="0"/>
          </a:p>
          <a:p>
            <a:pPr lvl="1"/>
            <a:r>
              <a:rPr lang="en-US" dirty="0">
                <a:hlinkClick r:id="rId8"/>
              </a:rPr>
              <a:t>http://psmad.grid.iu.edu/maddash-webui/</a:t>
            </a:r>
          </a:p>
          <a:p>
            <a:pPr lvl="1"/>
            <a:r>
              <a:rPr lang="en-US" dirty="0">
                <a:hlinkClick r:id="rId8"/>
              </a:rPr>
              <a:t>https://psomd.grid.iu.edu/WLCGperfSONAR/check_mk/</a:t>
            </a:r>
            <a:r>
              <a:rPr lang="en-US" dirty="0"/>
              <a:t> </a:t>
            </a:r>
          </a:p>
          <a:p>
            <a:pPr lvl="1"/>
            <a:r>
              <a:rPr lang="en-US" dirty="0">
                <a:hlinkClick r:id="rId9"/>
              </a:rPr>
              <a:t>http://psds.grid.iu.edu/esmond/perfsonar/archive/?format=json</a:t>
            </a:r>
            <a:r>
              <a:rPr lang="en-US" dirty="0"/>
              <a:t> </a:t>
            </a:r>
          </a:p>
          <a:p>
            <a:r>
              <a:rPr lang="en-US" dirty="0"/>
              <a:t>Mesh-</a:t>
            </a:r>
            <a:r>
              <a:rPr lang="en-US" dirty="0" err="1"/>
              <a:t>config</a:t>
            </a:r>
            <a:r>
              <a:rPr lang="en-US" dirty="0"/>
              <a:t> in OSG </a:t>
            </a:r>
            <a:r>
              <a:rPr lang="en-US" dirty="0">
                <a:hlinkClick r:id="rId10"/>
              </a:rPr>
              <a:t>https://oim.grid.iu.edu/oim/meshconfig</a:t>
            </a:r>
            <a:r>
              <a:rPr lang="en-US" dirty="0"/>
              <a:t> </a:t>
            </a:r>
            <a:endParaRPr lang="en-US" dirty="0" smtClean="0"/>
          </a:p>
          <a:p>
            <a:pPr lvl="1"/>
            <a:r>
              <a:rPr lang="en-US" dirty="0" smtClean="0"/>
              <a:t>Being updated to a new standalone mesh-</a:t>
            </a:r>
            <a:r>
              <a:rPr lang="en-US" dirty="0" err="1" smtClean="0"/>
              <a:t>config</a:t>
            </a:r>
            <a:r>
              <a:rPr lang="en-US" dirty="0" smtClean="0"/>
              <a:t> application (ready for v3.6?)</a:t>
            </a:r>
            <a:endParaRPr lang="en-US" dirty="0"/>
          </a:p>
          <a:p>
            <a:r>
              <a:rPr lang="en-US" dirty="0" smtClean="0"/>
              <a:t>Use-cases document for experiments and middleware </a:t>
            </a:r>
            <a:r>
              <a:rPr lang="en-US" dirty="0" smtClean="0">
                <a:hlinkClick r:id="rId11"/>
              </a:rPr>
              <a:t>https://docs.google.com/document/d/1ceiNlTUJCwSuOuvbEHZnZp0XkWkwdkPQTQic0VbH1mc/edit</a:t>
            </a:r>
            <a:r>
              <a:rPr lang="en-US" dirty="0" smtClean="0"/>
              <a:t> </a:t>
            </a:r>
          </a:p>
          <a:p>
            <a:pPr marL="0" indent="0">
              <a:buNone/>
            </a:pPr>
            <a:endParaRPr lang="en-US" dirty="0"/>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19</a:t>
            </a:fld>
            <a:endParaRPr lang="en-US"/>
          </a:p>
        </p:txBody>
      </p:sp>
      <p:sp>
        <p:nvSpPr>
          <p:cNvPr id="5" name="Title 4"/>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1917056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dirty="0" smtClean="0"/>
              <a:t>For an ATLAS ADC TIM,  why talk about networking?</a:t>
            </a:r>
          </a:p>
          <a:p>
            <a:pPr lvl="1"/>
            <a:r>
              <a:rPr lang="en-US" dirty="0" smtClean="0"/>
              <a:t>Of course we know we need, and heavily utilize, the network but what are the concerns?</a:t>
            </a:r>
          </a:p>
          <a:p>
            <a:pPr lvl="1"/>
            <a:r>
              <a:rPr lang="en-US" dirty="0" smtClean="0"/>
              <a:t>To-date the main need has been to better support diagnosing, localizing and repairing network problems</a:t>
            </a:r>
          </a:p>
          <a:p>
            <a:r>
              <a:rPr lang="en-US" dirty="0" smtClean="0"/>
              <a:t>I will review our status and recent activities</a:t>
            </a:r>
          </a:p>
          <a:p>
            <a:r>
              <a:rPr lang="en-US" dirty="0" smtClean="0"/>
              <a:t>Then I will cover how networking is evolving and what may be changing in mid-to-long-term</a:t>
            </a:r>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2</a:t>
            </a:fld>
            <a:endParaRPr lang="en-US"/>
          </a:p>
        </p:txBody>
      </p:sp>
      <p:sp>
        <p:nvSpPr>
          <p:cNvPr id="5" name="Title 4"/>
          <p:cNvSpPr>
            <a:spLocks noGrp="1"/>
          </p:cNvSpPr>
          <p:nvPr>
            <p:ph type="title"/>
          </p:nvPr>
        </p:nvSpPr>
        <p:spPr/>
        <p:txBody>
          <a:bodyPr/>
          <a:lstStyle/>
          <a:p>
            <a:r>
              <a:rPr lang="en-US" dirty="0" smtClean="0"/>
              <a:t>Why Networking?</a:t>
            </a:r>
            <a:endParaRPr lang="en-US" dirty="0"/>
          </a:p>
        </p:txBody>
      </p:sp>
    </p:spTree>
    <p:extLst>
      <p:ext uri="{BB962C8B-B14F-4D97-AF65-F5344CB8AC3E}">
        <p14:creationId xmlns:p14="http://schemas.microsoft.com/office/powerpoint/2010/main" val="34123708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914400"/>
            <a:ext cx="8382000" cy="5441950"/>
          </a:xfrm>
        </p:spPr>
        <p:txBody>
          <a:bodyPr>
            <a:normAutofit fontScale="85000" lnSpcReduction="10000"/>
          </a:bodyPr>
          <a:lstStyle/>
          <a:p>
            <a:pPr lvl="0"/>
            <a:r>
              <a:rPr lang="en-GB" sz="2700" dirty="0" smtClean="0"/>
              <a:t>Started </a:t>
            </a:r>
            <a:r>
              <a:rPr lang="en-GB" sz="2700" dirty="0"/>
              <a:t>in </a:t>
            </a:r>
            <a:r>
              <a:rPr lang="en-GB" sz="2700" dirty="0" smtClean="0"/>
              <a:t>Fall 2014, it brings </a:t>
            </a:r>
            <a:r>
              <a:rPr lang="en-GB" sz="2700" dirty="0"/>
              <a:t>together network &amp;</a:t>
            </a:r>
            <a:r>
              <a:rPr lang="en-GB" sz="2700" dirty="0" smtClean="0"/>
              <a:t> </a:t>
            </a:r>
            <a:r>
              <a:rPr lang="en-GB" sz="2700" dirty="0"/>
              <a:t>transfer experts</a:t>
            </a:r>
          </a:p>
          <a:p>
            <a:pPr lvl="1"/>
            <a:r>
              <a:rPr lang="en-GB" sz="2300" dirty="0"/>
              <a:t>Follows up on the </a:t>
            </a:r>
            <a:r>
              <a:rPr lang="en-GB" sz="2300" dirty="0" smtClean="0"/>
              <a:t>WLCG </a:t>
            </a:r>
            <a:r>
              <a:rPr lang="en-GB" sz="2300" dirty="0" err="1" smtClean="0"/>
              <a:t>perfSONAR</a:t>
            </a:r>
            <a:r>
              <a:rPr lang="en-GB" sz="2300" dirty="0" smtClean="0"/>
              <a:t> Task Force </a:t>
            </a:r>
            <a:r>
              <a:rPr lang="en-GB" sz="2300" dirty="0"/>
              <a:t>goals</a:t>
            </a:r>
          </a:p>
          <a:p>
            <a:pPr lvl="0"/>
            <a:r>
              <a:rPr lang="en-GB" sz="2700" b="1" dirty="0">
                <a:solidFill>
                  <a:srgbClr val="C00000"/>
                </a:solidFill>
              </a:rPr>
              <a:t>Mandate</a:t>
            </a:r>
          </a:p>
          <a:p>
            <a:pPr lvl="1"/>
            <a:r>
              <a:rPr lang="en-GB" sz="2400" dirty="0">
                <a:solidFill>
                  <a:srgbClr val="4BACC6">
                    <a:lumMod val="75000"/>
                  </a:srgbClr>
                </a:solidFill>
              </a:rPr>
              <a:t>Ensure all relevant </a:t>
            </a:r>
            <a:r>
              <a:rPr lang="en-GB" sz="2400" b="1" dirty="0">
                <a:solidFill>
                  <a:srgbClr val="4BACC6">
                    <a:lumMod val="75000"/>
                  </a:srgbClr>
                </a:solidFill>
              </a:rPr>
              <a:t>network</a:t>
            </a:r>
            <a:r>
              <a:rPr lang="en-GB" sz="2400" dirty="0">
                <a:solidFill>
                  <a:srgbClr val="4BACC6">
                    <a:lumMod val="75000"/>
                  </a:srgbClr>
                </a:solidFill>
              </a:rPr>
              <a:t> and </a:t>
            </a:r>
            <a:r>
              <a:rPr lang="en-GB" sz="2400" b="1" dirty="0">
                <a:solidFill>
                  <a:srgbClr val="4BACC6">
                    <a:lumMod val="75000"/>
                  </a:srgbClr>
                </a:solidFill>
              </a:rPr>
              <a:t>transfer metrics </a:t>
            </a:r>
            <a:r>
              <a:rPr lang="en-GB" sz="2400" dirty="0">
                <a:solidFill>
                  <a:srgbClr val="4BACC6">
                    <a:lumMod val="75000"/>
                  </a:srgbClr>
                </a:solidFill>
              </a:rPr>
              <a:t>are identified, collected and published</a:t>
            </a:r>
          </a:p>
          <a:p>
            <a:pPr lvl="1"/>
            <a:r>
              <a:rPr lang="en-GB" sz="2400" dirty="0">
                <a:solidFill>
                  <a:srgbClr val="4BACC6">
                    <a:lumMod val="75000"/>
                  </a:srgbClr>
                </a:solidFill>
              </a:rPr>
              <a:t>Ensure sites and experiments can better understand and fix networking issues</a:t>
            </a:r>
          </a:p>
          <a:p>
            <a:pPr lvl="1"/>
            <a:r>
              <a:rPr lang="en-GB" sz="2400" dirty="0">
                <a:solidFill>
                  <a:srgbClr val="4BACC6">
                    <a:lumMod val="75000"/>
                  </a:srgbClr>
                </a:solidFill>
              </a:rPr>
              <a:t>Enable use of network-aware tools to improve transfer efficiency and optimize experiment workflows</a:t>
            </a:r>
          </a:p>
          <a:p>
            <a:pPr lvl="0"/>
            <a:r>
              <a:rPr lang="en-GB" sz="2700" b="1" dirty="0"/>
              <a:t>Membership</a:t>
            </a:r>
          </a:p>
          <a:p>
            <a:pPr lvl="1"/>
            <a:r>
              <a:rPr lang="en-GB" sz="2400" dirty="0">
                <a:solidFill>
                  <a:srgbClr val="4BACC6">
                    <a:lumMod val="75000"/>
                  </a:srgbClr>
                </a:solidFill>
              </a:rPr>
              <a:t>WLCG </a:t>
            </a:r>
            <a:r>
              <a:rPr lang="en-GB" sz="2400" dirty="0" err="1">
                <a:solidFill>
                  <a:srgbClr val="4BACC6">
                    <a:lumMod val="75000"/>
                  </a:srgbClr>
                </a:solidFill>
              </a:rPr>
              <a:t>perSONAR</a:t>
            </a:r>
            <a:r>
              <a:rPr lang="en-GB" sz="2400" dirty="0">
                <a:solidFill>
                  <a:srgbClr val="4BACC6">
                    <a:lumMod val="75000"/>
                  </a:srgbClr>
                </a:solidFill>
              </a:rPr>
              <a:t> support unit (regional experts), WLCG experiments, FTS, Panda, </a:t>
            </a:r>
            <a:r>
              <a:rPr lang="en-GB" sz="2400" dirty="0" err="1">
                <a:solidFill>
                  <a:srgbClr val="4BACC6">
                    <a:lumMod val="75000"/>
                  </a:srgbClr>
                </a:solidFill>
              </a:rPr>
              <a:t>PhEDEx</a:t>
            </a:r>
            <a:r>
              <a:rPr lang="en-GB" sz="2400" dirty="0">
                <a:solidFill>
                  <a:srgbClr val="4BACC6">
                    <a:lumMod val="75000"/>
                  </a:srgbClr>
                </a:solidFill>
              </a:rPr>
              <a:t>, FAX, Network experts (</a:t>
            </a:r>
            <a:r>
              <a:rPr lang="en-GB" sz="2400" dirty="0" err="1">
                <a:solidFill>
                  <a:srgbClr val="4BACC6">
                    <a:lumMod val="75000"/>
                  </a:srgbClr>
                </a:solidFill>
              </a:rPr>
              <a:t>ESNet</a:t>
            </a:r>
            <a:r>
              <a:rPr lang="en-GB" sz="2400" dirty="0">
                <a:solidFill>
                  <a:srgbClr val="4BACC6">
                    <a:lumMod val="75000"/>
                  </a:srgbClr>
                </a:solidFill>
              </a:rPr>
              <a:t>, LHCOPN, LHCONE</a:t>
            </a:r>
            <a:r>
              <a:rPr lang="en-GB" sz="2400" dirty="0" smtClean="0">
                <a:solidFill>
                  <a:srgbClr val="4BACC6">
                    <a:lumMod val="75000"/>
                  </a:srgbClr>
                </a:solidFill>
              </a:rPr>
              <a:t>)</a:t>
            </a:r>
          </a:p>
          <a:p>
            <a:endParaRPr lang="en-US" sz="2400" dirty="0" smtClean="0">
              <a:hlinkClick r:id="rId2"/>
            </a:endParaRPr>
          </a:p>
          <a:p>
            <a:pPr marL="0" indent="0" algn="ctr">
              <a:buNone/>
            </a:pPr>
            <a:r>
              <a:rPr lang="en-US" sz="2800" dirty="0" smtClean="0">
                <a:hlinkClick r:id="rId2"/>
              </a:rPr>
              <a:t>https://twiki.cern.ch/twiki/bin/view/LCG/NetworkTransferMetrics</a:t>
            </a:r>
            <a:r>
              <a:rPr lang="en-US" sz="2800" dirty="0" smtClean="0"/>
              <a:t> </a:t>
            </a:r>
            <a:endParaRPr lang="en-US" sz="2800" dirty="0"/>
          </a:p>
        </p:txBody>
      </p:sp>
      <p:sp>
        <p:nvSpPr>
          <p:cNvPr id="3" name="Slide Number Placeholder 2"/>
          <p:cNvSpPr>
            <a:spLocks noGrp="1"/>
          </p:cNvSpPr>
          <p:nvPr>
            <p:ph type="sldNum" sz="quarter" idx="12"/>
          </p:nvPr>
        </p:nvSpPr>
        <p:spPr/>
        <p:txBody>
          <a:bodyPr/>
          <a:lstStyle/>
          <a:p>
            <a:pPr>
              <a:defRPr/>
            </a:pPr>
            <a:fld id="{0DBE394B-2483-6840-8B72-FFD573043244}" type="slidenum">
              <a:rPr lang="en-US" smtClean="0"/>
              <a:pPr>
                <a:defRPr/>
              </a:pPr>
              <a:t>20</a:t>
            </a:fld>
            <a:endParaRPr lang="en-US"/>
          </a:p>
        </p:txBody>
      </p:sp>
      <p:sp>
        <p:nvSpPr>
          <p:cNvPr id="4" name="Title 3"/>
          <p:cNvSpPr>
            <a:spLocks noGrp="1"/>
          </p:cNvSpPr>
          <p:nvPr>
            <p:ph type="title"/>
          </p:nvPr>
        </p:nvSpPr>
        <p:spPr/>
        <p:txBody>
          <a:bodyPr>
            <a:noAutofit/>
          </a:bodyPr>
          <a:lstStyle/>
          <a:p>
            <a:r>
              <a:rPr lang="en-US" sz="2400" dirty="0" smtClean="0"/>
              <a:t>The WLCG </a:t>
            </a:r>
            <a:r>
              <a:rPr lang="en-US" sz="2400" dirty="0" smtClean="0"/>
              <a:t>Network and  Transfer Metrics </a:t>
            </a:r>
            <a:r>
              <a:rPr lang="en-US" sz="2400" dirty="0" smtClean="0"/>
              <a:t>Working </a:t>
            </a:r>
            <a:r>
              <a:rPr lang="en-US" sz="2400" dirty="0" smtClean="0"/>
              <a:t>Group</a:t>
            </a:r>
            <a:endParaRPr lang="en-US" sz="2400" dirty="0"/>
          </a:p>
        </p:txBody>
      </p:sp>
      <p:sp>
        <p:nvSpPr>
          <p:cNvPr id="5" name="Footer Placeholder 4"/>
          <p:cNvSpPr>
            <a:spLocks noGrp="1"/>
          </p:cNvSpPr>
          <p:nvPr>
            <p:ph type="ftr" sz="quarter" idx="11"/>
          </p:nvPr>
        </p:nvSpPr>
        <p:spPr/>
        <p:txBody>
          <a:bodyPr/>
          <a:lstStyle/>
          <a:p>
            <a:pPr>
              <a:defRPr/>
            </a:pPr>
            <a:r>
              <a:rPr lang="en-US" smtClean="0"/>
              <a:t>ATLAS ADC TIM</a:t>
            </a:r>
            <a:endParaRPr lang="en-US" dirty="0" smtClean="0"/>
          </a:p>
        </p:txBody>
      </p:sp>
    </p:spTree>
    <p:extLst>
      <p:ext uri="{BB962C8B-B14F-4D97-AF65-F5344CB8AC3E}">
        <p14:creationId xmlns:p14="http://schemas.microsoft.com/office/powerpoint/2010/main" val="560640529"/>
      </p:ext>
    </p:extLst>
  </p:cSld>
  <p:clrMapOvr>
    <a:masterClrMapping/>
  </p:clrMapOvr>
  <mc:AlternateContent xmlns:mc="http://schemas.openxmlformats.org/markup-compatibility/2006" xmlns:p14="http://schemas.microsoft.com/office/powerpoint/2010/main">
    <mc:Choice Requires="p14">
      <p:transition spd="slow" p14:dur="2000" advTm="231674"/>
    </mc:Choice>
    <mc:Fallback xmlns="">
      <p:transition xmlns:p14="http://schemas.microsoft.com/office/powerpoint/2010/main" spd="slow" advTm="231674"/>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389"/>
            <a:ext cx="8229600" cy="840539"/>
          </a:xfrm>
        </p:spPr>
        <p:txBody>
          <a:bodyPr>
            <a:noAutofit/>
          </a:bodyPr>
          <a:lstStyle/>
          <a:p>
            <a:r>
              <a:rPr lang="en-GB" sz="3600" dirty="0" smtClean="0"/>
              <a:t>Latency and packet loss matters</a:t>
            </a:r>
            <a:endParaRPr lang="en-GB" sz="3600" dirty="0"/>
          </a:p>
        </p:txBody>
      </p:sp>
      <p:sp>
        <p:nvSpPr>
          <p:cNvPr id="80" name="Slide Number Placeholder 5"/>
          <p:cNvSpPr>
            <a:spLocks noGrp="1"/>
          </p:cNvSpPr>
          <p:nvPr>
            <p:ph type="sldNum" sz="quarter" idx="4294967295"/>
          </p:nvPr>
        </p:nvSpPr>
        <p:spPr>
          <a:xfrm>
            <a:off x="8513969" y="7749978"/>
            <a:ext cx="269063" cy="248878"/>
          </a:xfrm>
          <a:prstGeom prst="rect">
            <a:avLst/>
          </a:prstGeom>
        </p:spPr>
        <p:txBody>
          <a:bodyPr/>
          <a:lstStyle/>
          <a:p>
            <a:fld id="{318151B9-CF22-1341-A1FA-AF855BA4AD15}" type="slidenum">
              <a:rPr lang="en-US" smtClean="0"/>
              <a:t>21</a:t>
            </a:fld>
            <a:endParaRPr lang="en-US" dirty="0"/>
          </a:p>
        </p:txBody>
      </p:sp>
      <p:sp>
        <p:nvSpPr>
          <p:cNvPr id="84" name="Oval 83"/>
          <p:cNvSpPr/>
          <p:nvPr/>
        </p:nvSpPr>
        <p:spPr>
          <a:xfrm>
            <a:off x="131968" y="1201017"/>
            <a:ext cx="8991600" cy="5656983"/>
          </a:xfrm>
          <a:prstGeom prst="ellipse">
            <a:avLst/>
          </a:prstGeom>
          <a:solidFill>
            <a:srgbClr val="FF0000">
              <a:alpha val="37000"/>
            </a:srgbClr>
          </a:soli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p>
        </p:txBody>
      </p:sp>
      <p:sp>
        <p:nvSpPr>
          <p:cNvPr id="85" name="Oval 84"/>
          <p:cNvSpPr/>
          <p:nvPr/>
        </p:nvSpPr>
        <p:spPr>
          <a:xfrm>
            <a:off x="4399168" y="1201017"/>
            <a:ext cx="4724400" cy="5656983"/>
          </a:xfrm>
          <a:prstGeom prst="ellipse">
            <a:avLst/>
          </a:prstGeom>
          <a:solidFill>
            <a:srgbClr val="CCFFCC"/>
          </a:soli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a:p>
        </p:txBody>
      </p:sp>
      <p:grpSp>
        <p:nvGrpSpPr>
          <p:cNvPr id="86" name="Group 16"/>
          <p:cNvGrpSpPr>
            <a:grpSpLocks/>
          </p:cNvGrpSpPr>
          <p:nvPr/>
        </p:nvGrpSpPr>
        <p:grpSpPr bwMode="auto">
          <a:xfrm>
            <a:off x="1840119" y="4314214"/>
            <a:ext cx="1800225" cy="1013381"/>
            <a:chOff x="1134" y="2661"/>
            <a:chExt cx="1134" cy="918"/>
          </a:xfrm>
        </p:grpSpPr>
        <p:sp>
          <p:nvSpPr>
            <p:cNvPr id="87"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88" name="Group 18"/>
            <p:cNvGrpSpPr>
              <a:grpSpLocks/>
            </p:cNvGrpSpPr>
            <p:nvPr/>
          </p:nvGrpSpPr>
          <p:grpSpPr bwMode="auto">
            <a:xfrm>
              <a:off x="1346" y="2838"/>
              <a:ext cx="657" cy="548"/>
              <a:chOff x="200" y="2514"/>
              <a:chExt cx="657" cy="548"/>
            </a:xfrm>
          </p:grpSpPr>
          <p:sp>
            <p:nvSpPr>
              <p:cNvPr id="89" name="Line 19"/>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90" name="Object 6"/>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3590" name="Bitmap Image" r:id="rId4" imgW="9142857" imgH="5238095" progId="">
                      <p:embed/>
                    </p:oleObj>
                  </mc:Choice>
                  <mc:Fallback>
                    <p:oleObj name="Bitmap Image" r:id="rId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1" name="Line 21"/>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92" name="Object 7"/>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3591" name="Bitmap Image" r:id="rId6" imgW="9142857" imgH="5238095" progId="">
                      <p:embed/>
                    </p:oleObj>
                  </mc:Choice>
                  <mc:Fallback>
                    <p:oleObj name="Bitmap Image" r:id="rId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93" name="Object 8"/>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3592" name="Bitmap Image" r:id="rId7" imgW="9142857" imgH="5238095" progId="">
                      <p:embed/>
                    </p:oleObj>
                  </mc:Choice>
                  <mc:Fallback>
                    <p:oleObj name="Bitmap Image" r:id="rId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94" name="Object 9"/>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3593" name="Bitmap Image" r:id="rId8" imgW="9142857" imgH="5238095" progId="">
                      <p:embed/>
                    </p:oleObj>
                  </mc:Choice>
                  <mc:Fallback>
                    <p:oleObj name="Bitmap Image" r:id="rId8"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5" name="Line 25"/>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96" name="Line 26"/>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grpSp>
        <p:nvGrpSpPr>
          <p:cNvPr id="97" name="Group 27"/>
          <p:cNvGrpSpPr>
            <a:grpSpLocks/>
          </p:cNvGrpSpPr>
          <p:nvPr/>
        </p:nvGrpSpPr>
        <p:grpSpPr bwMode="auto">
          <a:xfrm>
            <a:off x="5083382" y="4314214"/>
            <a:ext cx="1800225" cy="1013381"/>
            <a:chOff x="1134" y="2661"/>
            <a:chExt cx="1134" cy="918"/>
          </a:xfrm>
        </p:grpSpPr>
        <p:sp>
          <p:nvSpPr>
            <p:cNvPr id="98"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99" name="Group 29"/>
            <p:cNvGrpSpPr>
              <a:grpSpLocks/>
            </p:cNvGrpSpPr>
            <p:nvPr/>
          </p:nvGrpSpPr>
          <p:grpSpPr bwMode="auto">
            <a:xfrm>
              <a:off x="1346" y="2838"/>
              <a:ext cx="657" cy="548"/>
              <a:chOff x="200" y="2514"/>
              <a:chExt cx="657" cy="548"/>
            </a:xfrm>
          </p:grpSpPr>
          <p:sp>
            <p:nvSpPr>
              <p:cNvPr id="100" name="Line 30"/>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01" name="Object 10"/>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3594" name="Bitmap Image" r:id="rId9" imgW="9142857" imgH="5238095" progId="">
                      <p:embed/>
                    </p:oleObj>
                  </mc:Choice>
                  <mc:Fallback>
                    <p:oleObj name="Bitmap Image" r:id="rId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02" name="Line 32"/>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03" name="Object 11"/>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3595" name="Bitmap Image" r:id="rId10" imgW="9142857" imgH="5238095" progId="">
                      <p:embed/>
                    </p:oleObj>
                  </mc:Choice>
                  <mc:Fallback>
                    <p:oleObj name="Bitmap Image" r:id="rId1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4" name="Object 12"/>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3596" name="Bitmap Image" r:id="rId11" imgW="9142857" imgH="5238095" progId="">
                      <p:embed/>
                    </p:oleObj>
                  </mc:Choice>
                  <mc:Fallback>
                    <p:oleObj name="Bitmap Image" r:id="rId1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5" name="Object 13"/>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3597" name="Bitmap Image" r:id="rId12" imgW="9142857" imgH="5238095" progId="">
                      <p:embed/>
                    </p:oleObj>
                  </mc:Choice>
                  <mc:Fallback>
                    <p:oleObj name="Bitmap Image" r:id="rId12"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06" name="Line 36"/>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07" name="Line 37"/>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grpSp>
        <p:nvGrpSpPr>
          <p:cNvPr id="108" name="Group 38"/>
          <p:cNvGrpSpPr>
            <a:grpSpLocks/>
          </p:cNvGrpSpPr>
          <p:nvPr/>
        </p:nvGrpSpPr>
        <p:grpSpPr bwMode="auto">
          <a:xfrm>
            <a:off x="217694" y="3251649"/>
            <a:ext cx="1800225" cy="1015376"/>
            <a:chOff x="210" y="2451"/>
            <a:chExt cx="1134" cy="918"/>
          </a:xfrm>
        </p:grpSpPr>
        <p:sp>
          <p:nvSpPr>
            <p:cNvPr id="109"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110" name="Group 40"/>
            <p:cNvGrpSpPr>
              <a:grpSpLocks/>
            </p:cNvGrpSpPr>
            <p:nvPr/>
          </p:nvGrpSpPr>
          <p:grpSpPr bwMode="auto">
            <a:xfrm>
              <a:off x="422" y="2600"/>
              <a:ext cx="703" cy="576"/>
              <a:chOff x="422" y="2600"/>
              <a:chExt cx="703" cy="576"/>
            </a:xfrm>
          </p:grpSpPr>
          <p:graphicFrame>
            <p:nvGraphicFramePr>
              <p:cNvPr id="111" name="Object 14"/>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3598" name="Bitmap Image" r:id="rId13" imgW="9142857" imgH="5238095" progId="">
                      <p:embed/>
                    </p:oleObj>
                  </mc:Choice>
                  <mc:Fallback>
                    <p:oleObj name="Bitmap Image" r:id="rId13"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12" name="Line 42"/>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13" name="Line 43"/>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14" name="Line 44"/>
              <p:cNvSpPr>
                <a:spLocks noChangeShapeType="1"/>
              </p:cNvSpPr>
              <p:nvPr/>
            </p:nvSpPr>
            <p:spPr bwMode="auto">
              <a:xfrm rot="5400000" flipV="1">
                <a:off x="564" y="2833"/>
                <a:ext cx="379" cy="16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15" name="Object 15"/>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3599" name="Bitmap Image" r:id="rId14" imgW="9142857" imgH="5238095" progId="">
                      <p:embed/>
                    </p:oleObj>
                  </mc:Choice>
                  <mc:Fallback>
                    <p:oleObj name="Bitmap Image" r:id="rId1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16" name="Object 16"/>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3600" name="Bitmap Image" r:id="rId15" imgW="9142857" imgH="5238095" progId="">
                      <p:embed/>
                    </p:oleObj>
                  </mc:Choice>
                  <mc:Fallback>
                    <p:oleObj name="Bitmap Image" r:id="rId15"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17" name="Line 47"/>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18"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grpSp>
        <p:nvGrpSpPr>
          <p:cNvPr id="119" name="Group 49"/>
          <p:cNvGrpSpPr>
            <a:grpSpLocks/>
          </p:cNvGrpSpPr>
          <p:nvPr/>
        </p:nvGrpSpPr>
        <p:grpSpPr bwMode="auto">
          <a:xfrm>
            <a:off x="6704219" y="3251649"/>
            <a:ext cx="1800225" cy="1015376"/>
            <a:chOff x="210" y="2451"/>
            <a:chExt cx="1134" cy="918"/>
          </a:xfrm>
        </p:grpSpPr>
        <p:sp>
          <p:nvSpPr>
            <p:cNvPr id="120"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121" name="Group 51"/>
            <p:cNvGrpSpPr>
              <a:grpSpLocks/>
            </p:cNvGrpSpPr>
            <p:nvPr/>
          </p:nvGrpSpPr>
          <p:grpSpPr bwMode="auto">
            <a:xfrm>
              <a:off x="422" y="2600"/>
              <a:ext cx="703" cy="576"/>
              <a:chOff x="422" y="2600"/>
              <a:chExt cx="703" cy="576"/>
            </a:xfrm>
          </p:grpSpPr>
          <p:graphicFrame>
            <p:nvGraphicFramePr>
              <p:cNvPr id="122" name="Object 17"/>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3601" name="Bitmap Image" r:id="rId16" imgW="9142857" imgH="5238095" progId="">
                      <p:embed/>
                    </p:oleObj>
                  </mc:Choice>
                  <mc:Fallback>
                    <p:oleObj name="Bitmap Image" r:id="rId1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23" name="Line 53"/>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24" name="Line 54"/>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25" name="Line 55"/>
              <p:cNvSpPr>
                <a:spLocks noChangeShapeType="1"/>
              </p:cNvSpPr>
              <p:nvPr/>
            </p:nvSpPr>
            <p:spPr bwMode="auto">
              <a:xfrm rot="5400000" flipV="1">
                <a:off x="564" y="2833"/>
                <a:ext cx="379" cy="16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26" name="Object 18"/>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3602" name="Bitmap Image" r:id="rId17" imgW="9142857" imgH="5238095" progId="">
                      <p:embed/>
                    </p:oleObj>
                  </mc:Choice>
                  <mc:Fallback>
                    <p:oleObj name="Bitmap Image" r:id="rId1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27" name="Object 19"/>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3603" name="Bitmap Image" r:id="rId18" imgW="9142857" imgH="5238095" progId="">
                      <p:embed/>
                    </p:oleObj>
                  </mc:Choice>
                  <mc:Fallback>
                    <p:oleObj name="Bitmap Image" r:id="rId18" imgW="9142857" imgH="5238095" progId="">
                      <p:embed/>
                      <p:pic>
                        <p:nvPicPr>
                          <p:cNvPr id="0" name=""/>
                          <p:cNvPicPr>
                            <a:picLocks noChangeAspect="1" noChangeArrowheads="1"/>
                          </p:cNvPicPr>
                          <p:nvPr/>
                        </p:nvPicPr>
                        <p:blipFill>
                          <a:blip r:embed="rId5">
                            <a:alphaModFix amt="35000"/>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solidFill>
                            <a:srgbClr val="FF0000">
                              <a:alpha val="349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28" name="Line 58"/>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29"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sp>
        <p:nvSpPr>
          <p:cNvPr id="130" name="Text Box 61"/>
          <p:cNvSpPr txBox="1">
            <a:spLocks noChangeArrowheads="1"/>
          </p:cNvSpPr>
          <p:nvPr/>
        </p:nvSpPr>
        <p:spPr bwMode="auto">
          <a:xfrm>
            <a:off x="512968" y="2542564"/>
            <a:ext cx="914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Source</a:t>
            </a:r>
          </a:p>
          <a:p>
            <a:pPr algn="ctr" eaLnBrk="1" hangingPunct="1"/>
            <a:r>
              <a:rPr lang="en-US" sz="1400" b="1">
                <a:latin typeface="+mn-lt"/>
              </a:rPr>
              <a:t>Campus</a:t>
            </a:r>
          </a:p>
        </p:txBody>
      </p:sp>
      <p:sp>
        <p:nvSpPr>
          <p:cNvPr id="131" name="Text Box 62"/>
          <p:cNvSpPr txBox="1">
            <a:spLocks noChangeArrowheads="1"/>
          </p:cNvSpPr>
          <p:nvPr/>
        </p:nvSpPr>
        <p:spPr bwMode="auto">
          <a:xfrm>
            <a:off x="3987563" y="2440964"/>
            <a:ext cx="104387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R&amp;E</a:t>
            </a:r>
          </a:p>
          <a:p>
            <a:pPr algn="ctr" eaLnBrk="1" hangingPunct="1"/>
            <a:r>
              <a:rPr lang="en-US" sz="1400" b="1">
                <a:latin typeface="+mn-lt"/>
              </a:rPr>
              <a:t>Backbone</a:t>
            </a:r>
          </a:p>
        </p:txBody>
      </p:sp>
      <p:sp>
        <p:nvSpPr>
          <p:cNvPr id="132" name="Text Box 63"/>
          <p:cNvSpPr txBox="1">
            <a:spLocks noChangeArrowheads="1"/>
          </p:cNvSpPr>
          <p:nvPr/>
        </p:nvSpPr>
        <p:spPr bwMode="auto">
          <a:xfrm>
            <a:off x="5365258" y="5882664"/>
            <a:ext cx="9427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Regional</a:t>
            </a:r>
          </a:p>
        </p:txBody>
      </p:sp>
      <p:sp>
        <p:nvSpPr>
          <p:cNvPr id="133" name="Line 65"/>
          <p:cNvSpPr>
            <a:spLocks noChangeShapeType="1"/>
          </p:cNvSpPr>
          <p:nvPr/>
        </p:nvSpPr>
        <p:spPr bwMode="auto">
          <a:xfrm>
            <a:off x="1687718" y="4134299"/>
            <a:ext cx="414338" cy="301222"/>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34" name="Line 66"/>
          <p:cNvSpPr>
            <a:spLocks noChangeShapeType="1"/>
          </p:cNvSpPr>
          <p:nvPr/>
        </p:nvSpPr>
        <p:spPr bwMode="auto">
          <a:xfrm>
            <a:off x="4957969" y="4134298"/>
            <a:ext cx="404813" cy="291247"/>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35" name="Line 67"/>
          <p:cNvSpPr>
            <a:spLocks noChangeShapeType="1"/>
          </p:cNvSpPr>
          <p:nvPr/>
        </p:nvSpPr>
        <p:spPr bwMode="auto">
          <a:xfrm flipH="1">
            <a:off x="3394281" y="4157582"/>
            <a:ext cx="334962" cy="207464"/>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36" name="Line 68"/>
          <p:cNvSpPr>
            <a:spLocks noChangeShapeType="1"/>
          </p:cNvSpPr>
          <p:nvPr/>
        </p:nvSpPr>
        <p:spPr bwMode="auto">
          <a:xfrm flipH="1">
            <a:off x="6634368" y="4157581"/>
            <a:ext cx="320675" cy="20546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37" name="Text Box 84"/>
          <p:cNvSpPr txBox="1">
            <a:spLocks noChangeArrowheads="1"/>
          </p:cNvSpPr>
          <p:nvPr/>
        </p:nvSpPr>
        <p:spPr bwMode="auto">
          <a:xfrm>
            <a:off x="8227976" y="3310915"/>
            <a:ext cx="148122" cy="233910"/>
          </a:xfrm>
          <a:prstGeom prst="rect">
            <a:avLst/>
          </a:prstGeom>
          <a:solidFill>
            <a:srgbClr val="00CC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D</a:t>
            </a:r>
          </a:p>
        </p:txBody>
      </p:sp>
      <p:sp>
        <p:nvSpPr>
          <p:cNvPr id="138" name="Text Box 86"/>
          <p:cNvSpPr txBox="1">
            <a:spLocks noChangeArrowheads="1"/>
          </p:cNvSpPr>
          <p:nvPr/>
        </p:nvSpPr>
        <p:spPr bwMode="auto">
          <a:xfrm>
            <a:off x="1694018" y="3317264"/>
            <a:ext cx="138216" cy="233910"/>
          </a:xfrm>
          <a:prstGeom prst="rect">
            <a:avLst/>
          </a:prstGeom>
          <a:solidFill>
            <a:srgbClr val="00CC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S</a:t>
            </a:r>
          </a:p>
        </p:txBody>
      </p:sp>
      <p:sp>
        <p:nvSpPr>
          <p:cNvPr id="139" name="Text Box 61"/>
          <p:cNvSpPr txBox="1">
            <a:spLocks noChangeArrowheads="1"/>
          </p:cNvSpPr>
          <p:nvPr/>
        </p:nvSpPr>
        <p:spPr bwMode="auto">
          <a:xfrm>
            <a:off x="7454232" y="2417681"/>
            <a:ext cx="11622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Destination</a:t>
            </a:r>
          </a:p>
          <a:p>
            <a:pPr algn="ctr" eaLnBrk="1" hangingPunct="1"/>
            <a:r>
              <a:rPr lang="en-US" sz="1400" b="1">
                <a:latin typeface="+mn-lt"/>
              </a:rPr>
              <a:t>Campus</a:t>
            </a:r>
          </a:p>
        </p:txBody>
      </p:sp>
      <p:sp>
        <p:nvSpPr>
          <p:cNvPr id="140" name="Text Box 63"/>
          <p:cNvSpPr txBox="1">
            <a:spLocks noChangeArrowheads="1"/>
          </p:cNvSpPr>
          <p:nvPr/>
        </p:nvSpPr>
        <p:spPr bwMode="auto">
          <a:xfrm>
            <a:off x="2143426" y="5781064"/>
            <a:ext cx="9427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Regional</a:t>
            </a:r>
          </a:p>
        </p:txBody>
      </p:sp>
      <p:sp>
        <p:nvSpPr>
          <p:cNvPr id="141" name="TextBox 90"/>
          <p:cNvSpPr txBox="1">
            <a:spLocks noChangeArrowheads="1"/>
          </p:cNvSpPr>
          <p:nvPr/>
        </p:nvSpPr>
        <p:spPr bwMode="auto">
          <a:xfrm>
            <a:off x="5365258" y="1894461"/>
            <a:ext cx="2895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dirty="0">
                <a:solidFill>
                  <a:srgbClr val="000000"/>
                </a:solidFill>
                <a:latin typeface="+mn-lt"/>
              </a:rPr>
              <a:t>Performance is good when RTT is &lt; </a:t>
            </a:r>
            <a:r>
              <a:rPr lang="en-US" sz="1400" b="1" dirty="0" smtClean="0">
                <a:solidFill>
                  <a:srgbClr val="000000"/>
                </a:solidFill>
                <a:latin typeface="+mn-lt"/>
              </a:rPr>
              <a:t>~10 </a:t>
            </a:r>
            <a:r>
              <a:rPr lang="en-US" sz="1400" b="1" dirty="0" err="1">
                <a:solidFill>
                  <a:srgbClr val="000000"/>
                </a:solidFill>
                <a:latin typeface="+mn-lt"/>
              </a:rPr>
              <a:t>ms</a:t>
            </a:r>
            <a:endParaRPr lang="en-US" sz="1400" b="1" dirty="0">
              <a:solidFill>
                <a:srgbClr val="000000"/>
              </a:solidFill>
              <a:latin typeface="+mn-lt"/>
            </a:endParaRPr>
          </a:p>
        </p:txBody>
      </p:sp>
      <p:grpSp>
        <p:nvGrpSpPr>
          <p:cNvPr id="142" name="Group 5"/>
          <p:cNvGrpSpPr>
            <a:grpSpLocks/>
          </p:cNvGrpSpPr>
          <p:nvPr/>
        </p:nvGrpSpPr>
        <p:grpSpPr bwMode="auto">
          <a:xfrm>
            <a:off x="3481594" y="3251649"/>
            <a:ext cx="1800225" cy="1015376"/>
            <a:chOff x="1134" y="2661"/>
            <a:chExt cx="1134" cy="918"/>
          </a:xfrm>
        </p:grpSpPr>
        <p:sp>
          <p:nvSpPr>
            <p:cNvPr id="143"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144" name="Group 7"/>
            <p:cNvGrpSpPr>
              <a:grpSpLocks/>
            </p:cNvGrpSpPr>
            <p:nvPr/>
          </p:nvGrpSpPr>
          <p:grpSpPr bwMode="auto">
            <a:xfrm>
              <a:off x="1346" y="2838"/>
              <a:ext cx="657" cy="548"/>
              <a:chOff x="200" y="2514"/>
              <a:chExt cx="657" cy="548"/>
            </a:xfrm>
          </p:grpSpPr>
          <p:sp>
            <p:nvSpPr>
              <p:cNvPr id="145" name="Line 8"/>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46" name="Object 2"/>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3604" name="Bitmap Image" r:id="rId19" imgW="9142857" imgH="5238095" progId="">
                      <p:embed/>
                    </p:oleObj>
                  </mc:Choice>
                  <mc:Fallback>
                    <p:oleObj name="Bitmap Image" r:id="rId1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47" name="Line 10"/>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48" name="Object 3"/>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3605" name="Bitmap Image" r:id="rId20" imgW="9142857" imgH="5238095" progId="">
                      <p:embed/>
                    </p:oleObj>
                  </mc:Choice>
                  <mc:Fallback>
                    <p:oleObj name="Bitmap Image" r:id="rId2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49" name="Object 4"/>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3606" name="Bitmap Image" r:id="rId21" imgW="9142857" imgH="5238095" progId="">
                      <p:embed/>
                    </p:oleObj>
                  </mc:Choice>
                  <mc:Fallback>
                    <p:oleObj name="Bitmap Image" r:id="rId2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50" name="Object 5"/>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3607" name="Bitmap Image" r:id="rId22" imgW="9131300" imgH="5232400" progId="">
                      <p:embed/>
                    </p:oleObj>
                  </mc:Choice>
                  <mc:Fallback>
                    <p:oleObj name="Bitmap Image" r:id="rId22" imgW="9131300" imgH="5232400" progId="">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51" name="Line 14"/>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52" name="Line 15"/>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sp>
        <p:nvSpPr>
          <p:cNvPr id="153" name="TextBox 76"/>
          <p:cNvSpPr txBox="1">
            <a:spLocks noChangeArrowheads="1"/>
          </p:cNvSpPr>
          <p:nvPr/>
        </p:nvSpPr>
        <p:spPr bwMode="auto">
          <a:xfrm>
            <a:off x="1740133" y="1894461"/>
            <a:ext cx="28956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dirty="0">
                <a:solidFill>
                  <a:srgbClr val="000000"/>
                </a:solidFill>
                <a:latin typeface="+mn-lt"/>
              </a:rPr>
              <a:t>Performance is poor when RTT exceeds </a:t>
            </a:r>
            <a:r>
              <a:rPr lang="en-US" sz="1400" b="1" dirty="0" smtClean="0">
                <a:solidFill>
                  <a:srgbClr val="000000"/>
                </a:solidFill>
                <a:latin typeface="+mn-lt"/>
              </a:rPr>
              <a:t>~10 </a:t>
            </a:r>
            <a:r>
              <a:rPr lang="en-US" sz="1400" b="1" dirty="0" err="1">
                <a:solidFill>
                  <a:srgbClr val="000000"/>
                </a:solidFill>
                <a:latin typeface="+mn-lt"/>
              </a:rPr>
              <a:t>ms</a:t>
            </a:r>
            <a:endParaRPr lang="en-US" sz="1400" b="1" dirty="0">
              <a:solidFill>
                <a:srgbClr val="000000"/>
              </a:solidFill>
              <a:latin typeface="+mn-lt"/>
            </a:endParaRPr>
          </a:p>
        </p:txBody>
      </p:sp>
      <p:sp>
        <p:nvSpPr>
          <p:cNvPr id="154" name="TextBox 77"/>
          <p:cNvSpPr txBox="1">
            <a:spLocks noChangeArrowheads="1"/>
          </p:cNvSpPr>
          <p:nvPr/>
        </p:nvSpPr>
        <p:spPr bwMode="auto">
          <a:xfrm>
            <a:off x="7142368" y="5427581"/>
            <a:ext cx="1676400" cy="523220"/>
          </a:xfrm>
          <a:prstGeom prst="rect">
            <a:avLst/>
          </a:prstGeom>
          <a:noFill/>
          <a:ln w="9525">
            <a:noFill/>
            <a:miter lim="800000"/>
            <a:headEnd/>
            <a:tailEnd/>
          </a:ln>
        </p:spPr>
        <p:txBody>
          <a:bodyPr>
            <a:spAutoFit/>
          </a:bodyPr>
          <a:lstStyle/>
          <a:p>
            <a:pPr>
              <a:defRPr/>
            </a:pPr>
            <a:r>
              <a:rPr lang="en-US" sz="1400" dirty="0">
                <a:solidFill>
                  <a:srgbClr val="FF0000"/>
                </a:solidFill>
                <a:effectLst>
                  <a:outerShdw blurRad="50800" dist="88900" dir="2700000" algn="tl" rotWithShape="0">
                    <a:srgbClr val="000000">
                      <a:alpha val="43000"/>
                    </a:srgbClr>
                  </a:outerShdw>
                </a:effectLst>
                <a:latin typeface="+mn-lt"/>
              </a:rPr>
              <a:t>Switch with small buffers</a:t>
            </a:r>
          </a:p>
        </p:txBody>
      </p:sp>
      <p:cxnSp>
        <p:nvCxnSpPr>
          <p:cNvPr id="155" name="Straight Arrow Connector 154"/>
          <p:cNvCxnSpPr/>
          <p:nvPr/>
        </p:nvCxnSpPr>
        <p:spPr>
          <a:xfrm flipH="1" flipV="1">
            <a:off x="7980568" y="4257063"/>
            <a:ext cx="152400" cy="1219200"/>
          </a:xfrm>
          <a:prstGeom prst="straightConnector1">
            <a:avLst/>
          </a:prstGeom>
          <a:ln w="98425"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aphicFrame>
        <p:nvGraphicFramePr>
          <p:cNvPr id="156" name="Object 5"/>
          <p:cNvGraphicFramePr>
            <a:graphicFrameLocks noChangeAspect="1"/>
          </p:cNvGraphicFramePr>
          <p:nvPr>
            <p:extLst>
              <p:ext uri="{D42A27DB-BD31-4B8C-83A1-F6EECF244321}">
                <p14:modId xmlns:p14="http://schemas.microsoft.com/office/powerpoint/2010/main" val="1644358460"/>
              </p:ext>
            </p:extLst>
          </p:nvPr>
        </p:nvGraphicFramePr>
        <p:xfrm>
          <a:off x="4446794" y="3857014"/>
          <a:ext cx="417513" cy="229407"/>
        </p:xfrm>
        <a:graphic>
          <a:graphicData uri="http://schemas.openxmlformats.org/presentationml/2006/ole">
            <mc:AlternateContent xmlns:mc="http://schemas.openxmlformats.org/markup-compatibility/2006">
              <mc:Choice xmlns:v="urn:schemas-microsoft-com:vml" Requires="v">
                <p:oleObj spid="_x0000_s3608" name="Bitmap Image" r:id="rId24" imgW="9131300" imgH="5232400" progId="">
                  <p:embed/>
                </p:oleObj>
              </mc:Choice>
              <mc:Fallback>
                <p:oleObj name="Bitmap Image" r:id="rId24" imgW="9131300" imgH="5232400" progId="">
                  <p:embed/>
                  <p:pic>
                    <p:nvPicPr>
                      <p:cNvPr id="0" name=""/>
                      <p:cNvPicPr>
                        <a:picLocks noChangeAspect="1" noChangeArrowheads="1"/>
                      </p:cNvPicPr>
                      <p:nvPr/>
                    </p:nvPicPr>
                    <p:blipFill>
                      <a:blip r:embed="rId25"/>
                      <a:srcRect/>
                      <a:stretch>
                        <a:fillRect/>
                      </a:stretch>
                    </p:blipFill>
                    <p:spPr bwMode="auto">
                      <a:xfrm>
                        <a:off x="4446794" y="3857014"/>
                        <a:ext cx="417513" cy="229407"/>
                      </a:xfrm>
                      <a:prstGeom prst="rect">
                        <a:avLst/>
                      </a:prstGeom>
                      <a:noFill/>
                      <a:ln>
                        <a:noFill/>
                      </a:ln>
                      <a:effectLst/>
                      <a:extLst/>
                    </p:spPr>
                  </p:pic>
                </p:oleObj>
              </mc:Fallback>
            </mc:AlternateContent>
          </a:graphicData>
        </a:graphic>
      </p:graphicFrame>
      <p:sp>
        <p:nvSpPr>
          <p:cNvPr id="158" name="Date Placeholder 3"/>
          <p:cNvSpPr txBox="1">
            <a:spLocks/>
          </p:cNvSpPr>
          <p:nvPr/>
        </p:nvSpPr>
        <p:spPr>
          <a:xfrm>
            <a:off x="7086593" y="7749977"/>
            <a:ext cx="1316207" cy="458814"/>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56F1344-68C9-A64B-BA6F-34AA95D5BD6D}" type="datetime4">
              <a:rPr lang="en-US" smtClean="0"/>
              <a:pPr/>
              <a:t>June 15, 2016</a:t>
            </a:fld>
            <a:endParaRPr lang="en-US" dirty="0"/>
          </a:p>
        </p:txBody>
      </p:sp>
      <p:sp>
        <p:nvSpPr>
          <p:cNvPr id="159" name="Slide Number Placeholder 5"/>
          <p:cNvSpPr txBox="1">
            <a:spLocks/>
          </p:cNvSpPr>
          <p:nvPr/>
        </p:nvSpPr>
        <p:spPr>
          <a:xfrm>
            <a:off x="8513968" y="7749977"/>
            <a:ext cx="371412" cy="458814"/>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8151B9-CF22-1341-A1FA-AF855BA4AD15}" type="slidenum">
              <a:rPr lang="en-US" smtClean="0"/>
              <a:pPr/>
              <a:t>21</a:t>
            </a:fld>
            <a:endParaRPr lang="en-US" dirty="0"/>
          </a:p>
        </p:txBody>
      </p:sp>
      <p:sp>
        <p:nvSpPr>
          <p:cNvPr id="160" name="Footer Placeholder 4"/>
          <p:cNvSpPr txBox="1">
            <a:spLocks/>
          </p:cNvSpPr>
          <p:nvPr/>
        </p:nvSpPr>
        <p:spPr>
          <a:xfrm>
            <a:off x="-35672" y="7742335"/>
            <a:ext cx="2079778" cy="45881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mtClean="0"/>
              <a:t>© 2015, http://www.perfsonar.net</a:t>
            </a:r>
            <a:endParaRPr lang="en-US" dirty="0"/>
          </a:p>
        </p:txBody>
      </p:sp>
      <p:sp>
        <p:nvSpPr>
          <p:cNvPr id="4" name="TextBox 3"/>
          <p:cNvSpPr txBox="1"/>
          <p:nvPr/>
        </p:nvSpPr>
        <p:spPr>
          <a:xfrm>
            <a:off x="558015" y="4799548"/>
            <a:ext cx="4258643" cy="954107"/>
          </a:xfrm>
          <a:prstGeom prst="rect">
            <a:avLst/>
          </a:prstGeom>
          <a:solidFill>
            <a:schemeClr val="bg2">
              <a:alpha val="84000"/>
            </a:schemeClr>
          </a:solidFill>
        </p:spPr>
        <p:txBody>
          <a:bodyPr wrap="square" rtlCol="0">
            <a:spAutoFit/>
          </a:bodyPr>
          <a:lstStyle/>
          <a:p>
            <a:pPr lvl="1"/>
            <a:r>
              <a:rPr lang="en-GB" b="1" dirty="0" smtClean="0"/>
              <a:t>0.0046</a:t>
            </a:r>
            <a:r>
              <a:rPr lang="en-GB" b="1" dirty="0"/>
              <a:t>% loss (1 out of 22k packets) on 10G link</a:t>
            </a:r>
          </a:p>
          <a:p>
            <a:pPr marL="742950" lvl="1" indent="-285750">
              <a:buFont typeface="Arial"/>
              <a:buChar char="•"/>
            </a:pPr>
            <a:r>
              <a:rPr lang="en-GB" b="1" dirty="0"/>
              <a:t>with 1ms RTT: 7.3 </a:t>
            </a:r>
            <a:r>
              <a:rPr lang="en-GB" b="1" dirty="0" err="1"/>
              <a:t>Gbps</a:t>
            </a:r>
            <a:r>
              <a:rPr lang="en-GB" b="1" dirty="0"/>
              <a:t> </a:t>
            </a:r>
          </a:p>
          <a:p>
            <a:pPr marL="742950" lvl="1" indent="-285750">
              <a:buFont typeface="Arial"/>
              <a:buChar char="•"/>
            </a:pPr>
            <a:r>
              <a:rPr lang="en-GB" b="1" dirty="0"/>
              <a:t>with 51ms RTT: 122Mbps </a:t>
            </a:r>
          </a:p>
          <a:p>
            <a:pPr marL="742950" lvl="1" indent="-285750">
              <a:buFont typeface="Arial"/>
              <a:buChar char="•"/>
            </a:pPr>
            <a:r>
              <a:rPr lang="en-GB" b="1" dirty="0"/>
              <a:t>with 88ms RTT: 60 Mbps (factor 80)</a:t>
            </a:r>
          </a:p>
        </p:txBody>
      </p:sp>
      <p:sp>
        <p:nvSpPr>
          <p:cNvPr id="81" name="Footer Placeholder 2"/>
          <p:cNvSpPr>
            <a:spLocks noGrp="1"/>
          </p:cNvSpPr>
          <p:nvPr>
            <p:ph type="ftr" sz="quarter" idx="11"/>
          </p:nvPr>
        </p:nvSpPr>
        <p:spPr>
          <a:xfrm>
            <a:off x="6197807" y="6356350"/>
            <a:ext cx="2895600" cy="365125"/>
          </a:xfrm>
        </p:spPr>
        <p:txBody>
          <a:bodyPr/>
          <a:lstStyle/>
          <a:p>
            <a:pPr>
              <a:defRPr/>
            </a:pPr>
            <a:r>
              <a:rPr lang="en-US" smtClean="0"/>
              <a:t>ATLAS ADC TIM</a:t>
            </a:r>
            <a:endParaRPr lang="en-US" dirty="0" smtClean="0"/>
          </a:p>
        </p:txBody>
      </p:sp>
    </p:spTree>
    <p:extLst>
      <p:ext uri="{BB962C8B-B14F-4D97-AF65-F5344CB8AC3E}">
        <p14:creationId xmlns:p14="http://schemas.microsoft.com/office/powerpoint/2010/main" val="3562964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389"/>
            <a:ext cx="8229600" cy="840539"/>
          </a:xfrm>
        </p:spPr>
        <p:txBody>
          <a:bodyPr>
            <a:noAutofit/>
          </a:bodyPr>
          <a:lstStyle/>
          <a:p>
            <a:r>
              <a:rPr lang="en-GB" sz="3600" dirty="0" smtClean="0"/>
              <a:t>Packet ordering and jitter</a:t>
            </a:r>
            <a:endParaRPr lang="en-GB" sz="3600" dirty="0"/>
          </a:p>
        </p:txBody>
      </p:sp>
      <p:sp>
        <p:nvSpPr>
          <p:cNvPr id="80" name="Slide Number Placeholder 5"/>
          <p:cNvSpPr>
            <a:spLocks noGrp="1"/>
          </p:cNvSpPr>
          <p:nvPr>
            <p:ph type="sldNum" sz="quarter" idx="4294967295"/>
          </p:nvPr>
        </p:nvSpPr>
        <p:spPr>
          <a:xfrm>
            <a:off x="8513969" y="7749978"/>
            <a:ext cx="269063" cy="248878"/>
          </a:xfrm>
          <a:prstGeom prst="rect">
            <a:avLst/>
          </a:prstGeom>
        </p:spPr>
        <p:txBody>
          <a:bodyPr/>
          <a:lstStyle/>
          <a:p>
            <a:fld id="{318151B9-CF22-1341-A1FA-AF855BA4AD15}" type="slidenum">
              <a:rPr lang="en-US" smtClean="0"/>
              <a:t>22</a:t>
            </a:fld>
            <a:endParaRPr lang="en-US" dirty="0"/>
          </a:p>
        </p:txBody>
      </p:sp>
      <p:sp>
        <p:nvSpPr>
          <p:cNvPr id="84" name="Oval 83"/>
          <p:cNvSpPr/>
          <p:nvPr/>
        </p:nvSpPr>
        <p:spPr>
          <a:xfrm>
            <a:off x="131968" y="1195880"/>
            <a:ext cx="8991600" cy="5656983"/>
          </a:xfrm>
          <a:prstGeom prst="ellipse">
            <a:avLst/>
          </a:prstGeom>
          <a:solidFill>
            <a:schemeClr val="bg1">
              <a:lumMod val="75000"/>
              <a:alpha val="37000"/>
            </a:schemeClr>
          </a:solidFill>
          <a:ln>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400" dirty="0"/>
          </a:p>
        </p:txBody>
      </p:sp>
      <p:grpSp>
        <p:nvGrpSpPr>
          <p:cNvPr id="86" name="Group 16"/>
          <p:cNvGrpSpPr>
            <a:grpSpLocks/>
          </p:cNvGrpSpPr>
          <p:nvPr/>
        </p:nvGrpSpPr>
        <p:grpSpPr bwMode="auto">
          <a:xfrm>
            <a:off x="1840119" y="4314214"/>
            <a:ext cx="1800225" cy="1013381"/>
            <a:chOff x="1134" y="2661"/>
            <a:chExt cx="1134" cy="918"/>
          </a:xfrm>
        </p:grpSpPr>
        <p:sp>
          <p:nvSpPr>
            <p:cNvPr id="87"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88" name="Group 18"/>
            <p:cNvGrpSpPr>
              <a:grpSpLocks/>
            </p:cNvGrpSpPr>
            <p:nvPr/>
          </p:nvGrpSpPr>
          <p:grpSpPr bwMode="auto">
            <a:xfrm>
              <a:off x="1346" y="2838"/>
              <a:ext cx="657" cy="548"/>
              <a:chOff x="200" y="2514"/>
              <a:chExt cx="657" cy="548"/>
            </a:xfrm>
          </p:grpSpPr>
          <p:sp>
            <p:nvSpPr>
              <p:cNvPr id="89" name="Line 19"/>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90" name="Object 6"/>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2961" name="Bitmap Image" r:id="rId4" imgW="9142857" imgH="5238095" progId="">
                      <p:embed/>
                    </p:oleObj>
                  </mc:Choice>
                  <mc:Fallback>
                    <p:oleObj name="Bitmap Image" r:id="rId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1" name="Line 21"/>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92" name="Object 7"/>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2962" name="Bitmap Image" r:id="rId6" imgW="9142857" imgH="5238095" progId="">
                      <p:embed/>
                    </p:oleObj>
                  </mc:Choice>
                  <mc:Fallback>
                    <p:oleObj name="Bitmap Image" r:id="rId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93" name="Object 8"/>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2963" name="Bitmap Image" r:id="rId7" imgW="9142857" imgH="5238095" progId="">
                      <p:embed/>
                    </p:oleObj>
                  </mc:Choice>
                  <mc:Fallback>
                    <p:oleObj name="Bitmap Image" r:id="rId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94" name="Object 9"/>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2964" name="Bitmap Image" r:id="rId8" imgW="9142857" imgH="5238095" progId="">
                      <p:embed/>
                    </p:oleObj>
                  </mc:Choice>
                  <mc:Fallback>
                    <p:oleObj name="Bitmap Image" r:id="rId8"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5" name="Line 25"/>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96" name="Line 26"/>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grpSp>
        <p:nvGrpSpPr>
          <p:cNvPr id="97" name="Group 27"/>
          <p:cNvGrpSpPr>
            <a:grpSpLocks/>
          </p:cNvGrpSpPr>
          <p:nvPr/>
        </p:nvGrpSpPr>
        <p:grpSpPr bwMode="auto">
          <a:xfrm>
            <a:off x="5083382" y="4314214"/>
            <a:ext cx="1800225" cy="1013381"/>
            <a:chOff x="1134" y="2661"/>
            <a:chExt cx="1134" cy="918"/>
          </a:xfrm>
        </p:grpSpPr>
        <p:sp>
          <p:nvSpPr>
            <p:cNvPr id="98"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99" name="Group 29"/>
            <p:cNvGrpSpPr>
              <a:grpSpLocks/>
            </p:cNvGrpSpPr>
            <p:nvPr/>
          </p:nvGrpSpPr>
          <p:grpSpPr bwMode="auto">
            <a:xfrm>
              <a:off x="1346" y="2838"/>
              <a:ext cx="657" cy="548"/>
              <a:chOff x="200" y="2514"/>
              <a:chExt cx="657" cy="548"/>
            </a:xfrm>
          </p:grpSpPr>
          <p:sp>
            <p:nvSpPr>
              <p:cNvPr id="100" name="Line 30"/>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01" name="Object 10"/>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2965" name="Bitmap Image" r:id="rId9" imgW="9142857" imgH="5238095" progId="">
                      <p:embed/>
                    </p:oleObj>
                  </mc:Choice>
                  <mc:Fallback>
                    <p:oleObj name="Bitmap Image" r:id="rId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02" name="Line 32"/>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03" name="Object 11"/>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2966" name="Bitmap Image" r:id="rId10" imgW="9142857" imgH="5238095" progId="">
                      <p:embed/>
                    </p:oleObj>
                  </mc:Choice>
                  <mc:Fallback>
                    <p:oleObj name="Bitmap Image" r:id="rId1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4" name="Object 12"/>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2967" name="Bitmap Image" r:id="rId11" imgW="9142857" imgH="5238095" progId="">
                      <p:embed/>
                    </p:oleObj>
                  </mc:Choice>
                  <mc:Fallback>
                    <p:oleObj name="Bitmap Image" r:id="rId1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05" name="Object 13"/>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2968" name="Bitmap Image" r:id="rId12" imgW="9142857" imgH="5238095" progId="">
                      <p:embed/>
                    </p:oleObj>
                  </mc:Choice>
                  <mc:Fallback>
                    <p:oleObj name="Bitmap Image" r:id="rId12"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06" name="Line 36"/>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07" name="Line 37"/>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grpSp>
        <p:nvGrpSpPr>
          <p:cNvPr id="108" name="Group 38"/>
          <p:cNvGrpSpPr>
            <a:grpSpLocks/>
          </p:cNvGrpSpPr>
          <p:nvPr/>
        </p:nvGrpSpPr>
        <p:grpSpPr bwMode="auto">
          <a:xfrm>
            <a:off x="217694" y="3251649"/>
            <a:ext cx="1800225" cy="1015376"/>
            <a:chOff x="210" y="2451"/>
            <a:chExt cx="1134" cy="918"/>
          </a:xfrm>
        </p:grpSpPr>
        <p:sp>
          <p:nvSpPr>
            <p:cNvPr id="109"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110" name="Group 40"/>
            <p:cNvGrpSpPr>
              <a:grpSpLocks/>
            </p:cNvGrpSpPr>
            <p:nvPr/>
          </p:nvGrpSpPr>
          <p:grpSpPr bwMode="auto">
            <a:xfrm>
              <a:off x="422" y="2600"/>
              <a:ext cx="703" cy="576"/>
              <a:chOff x="422" y="2600"/>
              <a:chExt cx="703" cy="576"/>
            </a:xfrm>
          </p:grpSpPr>
          <p:graphicFrame>
            <p:nvGraphicFramePr>
              <p:cNvPr id="111" name="Object 14"/>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2969" name="Bitmap Image" r:id="rId13" imgW="9142857" imgH="5238095" progId="">
                      <p:embed/>
                    </p:oleObj>
                  </mc:Choice>
                  <mc:Fallback>
                    <p:oleObj name="Bitmap Image" r:id="rId13"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12" name="Line 42"/>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13" name="Line 43"/>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14" name="Line 44"/>
              <p:cNvSpPr>
                <a:spLocks noChangeShapeType="1"/>
              </p:cNvSpPr>
              <p:nvPr/>
            </p:nvSpPr>
            <p:spPr bwMode="auto">
              <a:xfrm rot="5400000" flipV="1">
                <a:off x="564" y="2833"/>
                <a:ext cx="379" cy="16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15" name="Object 15"/>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2970" name="Bitmap Image" r:id="rId14" imgW="9142857" imgH="5238095" progId="">
                      <p:embed/>
                    </p:oleObj>
                  </mc:Choice>
                  <mc:Fallback>
                    <p:oleObj name="Bitmap Image" r:id="rId14"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16" name="Object 16"/>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2971" name="Bitmap Image" r:id="rId15" imgW="9142857" imgH="5238095" progId="">
                      <p:embed/>
                    </p:oleObj>
                  </mc:Choice>
                  <mc:Fallback>
                    <p:oleObj name="Bitmap Image" r:id="rId15"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17" name="Line 47"/>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18"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grpSp>
        <p:nvGrpSpPr>
          <p:cNvPr id="119" name="Group 49"/>
          <p:cNvGrpSpPr>
            <a:grpSpLocks/>
          </p:cNvGrpSpPr>
          <p:nvPr/>
        </p:nvGrpSpPr>
        <p:grpSpPr bwMode="auto">
          <a:xfrm>
            <a:off x="6704219" y="3251649"/>
            <a:ext cx="1800225" cy="1015376"/>
            <a:chOff x="210" y="2451"/>
            <a:chExt cx="1134" cy="918"/>
          </a:xfrm>
        </p:grpSpPr>
        <p:sp>
          <p:nvSpPr>
            <p:cNvPr id="120"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121" name="Group 51"/>
            <p:cNvGrpSpPr>
              <a:grpSpLocks/>
            </p:cNvGrpSpPr>
            <p:nvPr/>
          </p:nvGrpSpPr>
          <p:grpSpPr bwMode="auto">
            <a:xfrm>
              <a:off x="422" y="2600"/>
              <a:ext cx="703" cy="576"/>
              <a:chOff x="422" y="2600"/>
              <a:chExt cx="703" cy="576"/>
            </a:xfrm>
          </p:grpSpPr>
          <p:graphicFrame>
            <p:nvGraphicFramePr>
              <p:cNvPr id="122" name="Object 17"/>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2972" name="Bitmap Image" r:id="rId16" imgW="9142857" imgH="5238095" progId="">
                      <p:embed/>
                    </p:oleObj>
                  </mc:Choice>
                  <mc:Fallback>
                    <p:oleObj name="Bitmap Image" r:id="rId16"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23" name="Line 53"/>
              <p:cNvSpPr>
                <a:spLocks noChangeShapeType="1"/>
              </p:cNvSpPr>
              <p:nvPr/>
            </p:nvSpPr>
            <p:spPr bwMode="auto">
              <a:xfrm>
                <a:off x="553" y="2831"/>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24" name="Line 54"/>
              <p:cNvSpPr>
                <a:spLocks noChangeShapeType="1"/>
              </p:cNvSpPr>
              <p:nvPr/>
            </p:nvSpPr>
            <p:spPr bwMode="auto">
              <a:xfrm rot="5400000" flipV="1">
                <a:off x="749" y="3005"/>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25" name="Line 55"/>
              <p:cNvSpPr>
                <a:spLocks noChangeShapeType="1"/>
              </p:cNvSpPr>
              <p:nvPr/>
            </p:nvSpPr>
            <p:spPr bwMode="auto">
              <a:xfrm rot="5400000" flipV="1">
                <a:off x="564" y="2833"/>
                <a:ext cx="379" cy="16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26" name="Object 18"/>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2973" name="Bitmap Image" r:id="rId17" imgW="9142857" imgH="5238095" progId="">
                      <p:embed/>
                    </p:oleObj>
                  </mc:Choice>
                  <mc:Fallback>
                    <p:oleObj name="Bitmap Image" r:id="rId17"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27" name="Object 19"/>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2974" name="Bitmap Image" r:id="rId18" imgW="9142857" imgH="5238095" progId="">
                      <p:embed/>
                    </p:oleObj>
                  </mc:Choice>
                  <mc:Fallback>
                    <p:oleObj name="Bitmap Image" r:id="rId18" imgW="9142857" imgH="5238095" progId="">
                      <p:embed/>
                      <p:pic>
                        <p:nvPicPr>
                          <p:cNvPr id="0" name=""/>
                          <p:cNvPicPr>
                            <a:picLocks noChangeAspect="1" noChangeArrowheads="1"/>
                          </p:cNvPicPr>
                          <p:nvPr/>
                        </p:nvPicPr>
                        <p:blipFill>
                          <a:blip r:embed="rId5">
                            <a:alphaModFix amt="35000"/>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solidFill>
                            <a:srgbClr val="FF0000">
                              <a:alpha val="349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28" name="Line 58"/>
              <p:cNvSpPr>
                <a:spLocks noChangeShapeType="1"/>
              </p:cNvSpPr>
              <p:nvPr/>
            </p:nvSpPr>
            <p:spPr bwMode="auto">
              <a:xfrm flipH="1">
                <a:off x="947" y="2850"/>
                <a:ext cx="1" cy="17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29"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sz="1400">
                  <a:latin typeface="+mn-lt"/>
                </a:endParaRPr>
              </a:p>
            </p:txBody>
          </p:sp>
        </p:grpSp>
      </p:grpSp>
      <p:sp>
        <p:nvSpPr>
          <p:cNvPr id="130" name="Text Box 61"/>
          <p:cNvSpPr txBox="1">
            <a:spLocks noChangeArrowheads="1"/>
          </p:cNvSpPr>
          <p:nvPr/>
        </p:nvSpPr>
        <p:spPr bwMode="auto">
          <a:xfrm>
            <a:off x="512968" y="2542564"/>
            <a:ext cx="914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Source</a:t>
            </a:r>
          </a:p>
          <a:p>
            <a:pPr algn="ctr" eaLnBrk="1" hangingPunct="1"/>
            <a:r>
              <a:rPr lang="en-US" sz="1400" b="1">
                <a:latin typeface="+mn-lt"/>
              </a:rPr>
              <a:t>Campus</a:t>
            </a:r>
          </a:p>
        </p:txBody>
      </p:sp>
      <p:sp>
        <p:nvSpPr>
          <p:cNvPr id="131" name="Text Box 62"/>
          <p:cNvSpPr txBox="1">
            <a:spLocks noChangeArrowheads="1"/>
          </p:cNvSpPr>
          <p:nvPr/>
        </p:nvSpPr>
        <p:spPr bwMode="auto">
          <a:xfrm>
            <a:off x="3987563" y="2440964"/>
            <a:ext cx="104387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R&amp;E</a:t>
            </a:r>
          </a:p>
          <a:p>
            <a:pPr algn="ctr" eaLnBrk="1" hangingPunct="1"/>
            <a:r>
              <a:rPr lang="en-US" sz="1400" b="1">
                <a:latin typeface="+mn-lt"/>
              </a:rPr>
              <a:t>Backbone</a:t>
            </a:r>
          </a:p>
        </p:txBody>
      </p:sp>
      <p:sp>
        <p:nvSpPr>
          <p:cNvPr id="132" name="Text Box 63"/>
          <p:cNvSpPr txBox="1">
            <a:spLocks noChangeArrowheads="1"/>
          </p:cNvSpPr>
          <p:nvPr/>
        </p:nvSpPr>
        <p:spPr bwMode="auto">
          <a:xfrm>
            <a:off x="5365258" y="5882664"/>
            <a:ext cx="9427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Regional</a:t>
            </a:r>
          </a:p>
        </p:txBody>
      </p:sp>
      <p:sp>
        <p:nvSpPr>
          <p:cNvPr id="133" name="Line 65"/>
          <p:cNvSpPr>
            <a:spLocks noChangeShapeType="1"/>
          </p:cNvSpPr>
          <p:nvPr/>
        </p:nvSpPr>
        <p:spPr bwMode="auto">
          <a:xfrm>
            <a:off x="1687718" y="4134299"/>
            <a:ext cx="414338" cy="301222"/>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34" name="Line 66"/>
          <p:cNvSpPr>
            <a:spLocks noChangeShapeType="1"/>
          </p:cNvSpPr>
          <p:nvPr/>
        </p:nvSpPr>
        <p:spPr bwMode="auto">
          <a:xfrm>
            <a:off x="4957969" y="4134298"/>
            <a:ext cx="404813" cy="291247"/>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35" name="Line 67"/>
          <p:cNvSpPr>
            <a:spLocks noChangeShapeType="1"/>
          </p:cNvSpPr>
          <p:nvPr/>
        </p:nvSpPr>
        <p:spPr bwMode="auto">
          <a:xfrm flipH="1">
            <a:off x="3394281" y="4157582"/>
            <a:ext cx="334962" cy="207464"/>
          </a:xfrm>
          <a:prstGeom prst="line">
            <a:avLst/>
          </a:prstGeom>
          <a:noFill/>
          <a:ln w="571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36" name="Line 68"/>
          <p:cNvSpPr>
            <a:spLocks noChangeShapeType="1"/>
          </p:cNvSpPr>
          <p:nvPr/>
        </p:nvSpPr>
        <p:spPr bwMode="auto">
          <a:xfrm flipH="1">
            <a:off x="6634368" y="4157581"/>
            <a:ext cx="320675" cy="20546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37" name="Text Box 84"/>
          <p:cNvSpPr txBox="1">
            <a:spLocks noChangeArrowheads="1"/>
          </p:cNvSpPr>
          <p:nvPr/>
        </p:nvSpPr>
        <p:spPr bwMode="auto">
          <a:xfrm>
            <a:off x="8227976" y="3310915"/>
            <a:ext cx="148122" cy="233910"/>
          </a:xfrm>
          <a:prstGeom prst="rect">
            <a:avLst/>
          </a:prstGeom>
          <a:solidFill>
            <a:srgbClr val="00CC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D</a:t>
            </a:r>
          </a:p>
        </p:txBody>
      </p:sp>
      <p:sp>
        <p:nvSpPr>
          <p:cNvPr id="138" name="Text Box 86"/>
          <p:cNvSpPr txBox="1">
            <a:spLocks noChangeArrowheads="1"/>
          </p:cNvSpPr>
          <p:nvPr/>
        </p:nvSpPr>
        <p:spPr bwMode="auto">
          <a:xfrm>
            <a:off x="1694018" y="3317264"/>
            <a:ext cx="138216" cy="233910"/>
          </a:xfrm>
          <a:prstGeom prst="rect">
            <a:avLst/>
          </a:prstGeom>
          <a:solidFill>
            <a:srgbClr val="00CC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4" tIns="9144" rIns="9144" bIns="9144">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mn-lt"/>
              </a:rPr>
              <a:t>S</a:t>
            </a:r>
          </a:p>
        </p:txBody>
      </p:sp>
      <p:sp>
        <p:nvSpPr>
          <p:cNvPr id="139" name="Text Box 61"/>
          <p:cNvSpPr txBox="1">
            <a:spLocks noChangeArrowheads="1"/>
          </p:cNvSpPr>
          <p:nvPr/>
        </p:nvSpPr>
        <p:spPr bwMode="auto">
          <a:xfrm>
            <a:off x="7454232" y="2417681"/>
            <a:ext cx="11622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Destination</a:t>
            </a:r>
          </a:p>
          <a:p>
            <a:pPr algn="ctr" eaLnBrk="1" hangingPunct="1"/>
            <a:r>
              <a:rPr lang="en-US" sz="1400" b="1">
                <a:latin typeface="+mn-lt"/>
              </a:rPr>
              <a:t>Campus</a:t>
            </a:r>
          </a:p>
        </p:txBody>
      </p:sp>
      <p:sp>
        <p:nvSpPr>
          <p:cNvPr id="140" name="Text Box 63"/>
          <p:cNvSpPr txBox="1">
            <a:spLocks noChangeArrowheads="1"/>
          </p:cNvSpPr>
          <p:nvPr/>
        </p:nvSpPr>
        <p:spPr bwMode="auto">
          <a:xfrm>
            <a:off x="2143426" y="5781064"/>
            <a:ext cx="9427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a:latin typeface="+mn-lt"/>
              </a:rPr>
              <a:t>Regional</a:t>
            </a:r>
          </a:p>
        </p:txBody>
      </p:sp>
      <p:grpSp>
        <p:nvGrpSpPr>
          <p:cNvPr id="142" name="Group 5"/>
          <p:cNvGrpSpPr>
            <a:grpSpLocks/>
          </p:cNvGrpSpPr>
          <p:nvPr/>
        </p:nvGrpSpPr>
        <p:grpSpPr bwMode="auto">
          <a:xfrm>
            <a:off x="3481594" y="3251649"/>
            <a:ext cx="1800225" cy="1015376"/>
            <a:chOff x="1134" y="2661"/>
            <a:chExt cx="1134" cy="918"/>
          </a:xfrm>
        </p:grpSpPr>
        <p:sp>
          <p:nvSpPr>
            <p:cNvPr id="143"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400">
                <a:latin typeface="+mn-lt"/>
                <a:ea typeface="Arial" pitchFamily="-65" charset="0"/>
                <a:cs typeface="Arial" pitchFamily="-65" charset="0"/>
              </a:endParaRPr>
            </a:p>
          </p:txBody>
        </p:sp>
        <p:grpSp>
          <p:nvGrpSpPr>
            <p:cNvPr id="144" name="Group 7"/>
            <p:cNvGrpSpPr>
              <a:grpSpLocks/>
            </p:cNvGrpSpPr>
            <p:nvPr/>
          </p:nvGrpSpPr>
          <p:grpSpPr bwMode="auto">
            <a:xfrm>
              <a:off x="1346" y="2838"/>
              <a:ext cx="657" cy="548"/>
              <a:chOff x="200" y="2514"/>
              <a:chExt cx="657" cy="548"/>
            </a:xfrm>
          </p:grpSpPr>
          <p:sp>
            <p:nvSpPr>
              <p:cNvPr id="145" name="Line 8"/>
              <p:cNvSpPr>
                <a:spLocks noChangeShapeType="1"/>
              </p:cNvSpPr>
              <p:nvPr/>
            </p:nvSpPr>
            <p:spPr bwMode="auto">
              <a:xfrm rot="5400000" flipV="1">
                <a:off x="527" y="2549"/>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46" name="Object 2"/>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2975" name="Bitmap Image" r:id="rId19" imgW="9142857" imgH="5238095" progId="">
                      <p:embed/>
                    </p:oleObj>
                  </mc:Choice>
                  <mc:Fallback>
                    <p:oleObj name="Bitmap Image" r:id="rId19"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47" name="Line 10"/>
              <p:cNvSpPr>
                <a:spLocks noChangeShapeType="1"/>
              </p:cNvSpPr>
              <p:nvPr/>
            </p:nvSpPr>
            <p:spPr bwMode="auto">
              <a:xfrm>
                <a:off x="331"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aphicFrame>
            <p:nvGraphicFramePr>
              <p:cNvPr id="148" name="Object 3"/>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2976" name="Bitmap Image" r:id="rId20" imgW="9142857" imgH="5238095" progId="">
                      <p:embed/>
                    </p:oleObj>
                  </mc:Choice>
                  <mc:Fallback>
                    <p:oleObj name="Bitmap Image" r:id="rId20"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49" name="Object 4"/>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2977" name="Bitmap Image" r:id="rId21" imgW="9142857" imgH="5238095" progId="">
                      <p:embed/>
                    </p:oleObj>
                  </mc:Choice>
                  <mc:Fallback>
                    <p:oleObj name="Bitmap Image" r:id="rId21" imgW="9142857" imgH="5238095"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50" name="Object 5"/>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2978" name="Bitmap Image" r:id="rId22" imgW="9131300" imgH="5232400" progId="">
                      <p:embed/>
                    </p:oleObj>
                  </mc:Choice>
                  <mc:Fallback>
                    <p:oleObj name="Bitmap Image" r:id="rId22" imgW="9131300" imgH="5232400" progId="">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51" name="Line 14"/>
              <p:cNvSpPr>
                <a:spLocks noChangeShapeType="1"/>
              </p:cNvSpPr>
              <p:nvPr/>
            </p:nvSpPr>
            <p:spPr bwMode="auto">
              <a:xfrm>
                <a:off x="725" y="2717"/>
                <a:ext cx="0" cy="19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sp>
            <p:nvSpPr>
              <p:cNvPr id="152" name="Line 15"/>
              <p:cNvSpPr>
                <a:spLocks noChangeShapeType="1"/>
              </p:cNvSpPr>
              <p:nvPr/>
            </p:nvSpPr>
            <p:spPr bwMode="auto">
              <a:xfrm rot="5400000" flipV="1">
                <a:off x="527" y="2891"/>
                <a:ext cx="2" cy="13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sz="1400">
                  <a:latin typeface="+mn-lt"/>
                </a:endParaRPr>
              </a:p>
            </p:txBody>
          </p:sp>
        </p:grpSp>
      </p:grpSp>
      <p:sp>
        <p:nvSpPr>
          <p:cNvPr id="154" name="TextBox 77"/>
          <p:cNvSpPr txBox="1">
            <a:spLocks noChangeArrowheads="1"/>
          </p:cNvSpPr>
          <p:nvPr/>
        </p:nvSpPr>
        <p:spPr bwMode="auto">
          <a:xfrm>
            <a:off x="5731194" y="2512985"/>
            <a:ext cx="1676400" cy="738664"/>
          </a:xfrm>
          <a:prstGeom prst="rect">
            <a:avLst/>
          </a:prstGeom>
          <a:noFill/>
          <a:ln w="9525">
            <a:noFill/>
            <a:miter lim="800000"/>
            <a:headEnd/>
            <a:tailEnd/>
          </a:ln>
        </p:spPr>
        <p:txBody>
          <a:bodyPr>
            <a:spAutoFit/>
          </a:bodyPr>
          <a:lstStyle/>
          <a:p>
            <a:pPr>
              <a:defRPr/>
            </a:pPr>
            <a:r>
              <a:rPr lang="en-US" sz="1400" dirty="0" smtClean="0">
                <a:solidFill>
                  <a:srgbClr val="FF0000"/>
                </a:solidFill>
                <a:effectLst>
                  <a:outerShdw blurRad="50800" dist="88900" dir="2700000" algn="tl" rotWithShape="0">
                    <a:srgbClr val="000000">
                      <a:alpha val="43000"/>
                    </a:srgbClr>
                  </a:outerShdw>
                </a:effectLst>
                <a:latin typeface="+mn-lt"/>
              </a:rPr>
              <a:t>Network introducing</a:t>
            </a:r>
            <a:r>
              <a:rPr lang="en-US" dirty="0" smtClean="0">
                <a:solidFill>
                  <a:srgbClr val="FF0000"/>
                </a:solidFill>
                <a:effectLst>
                  <a:outerShdw blurRad="50800" dist="88900" dir="2700000" algn="tl" rotWithShape="0">
                    <a:srgbClr val="000000">
                      <a:alpha val="43000"/>
                    </a:srgbClr>
                  </a:outerShdw>
                </a:effectLst>
                <a:latin typeface="+mn-lt"/>
              </a:rPr>
              <a:t> </a:t>
            </a:r>
            <a:r>
              <a:rPr lang="en-US" sz="1400" dirty="0" smtClean="0">
                <a:solidFill>
                  <a:srgbClr val="FF0000"/>
                </a:solidFill>
                <a:effectLst>
                  <a:outerShdw blurRad="50800" dist="88900" dir="2700000" algn="tl" rotWithShape="0">
                    <a:srgbClr val="000000">
                      <a:alpha val="43000"/>
                    </a:srgbClr>
                  </a:outerShdw>
                </a:effectLst>
                <a:latin typeface="+mn-lt"/>
              </a:rPr>
              <a:t>delays and out of order packets</a:t>
            </a:r>
            <a:endParaRPr lang="en-US" sz="1400" dirty="0">
              <a:solidFill>
                <a:srgbClr val="FF0000"/>
              </a:solidFill>
              <a:effectLst>
                <a:outerShdw blurRad="50800" dist="88900" dir="2700000" algn="tl" rotWithShape="0">
                  <a:srgbClr val="000000">
                    <a:alpha val="43000"/>
                  </a:srgbClr>
                </a:outerShdw>
              </a:effectLst>
              <a:latin typeface="+mn-lt"/>
            </a:endParaRPr>
          </a:p>
        </p:txBody>
      </p:sp>
      <p:cxnSp>
        <p:nvCxnSpPr>
          <p:cNvPr id="155" name="Straight Arrow Connector 154"/>
          <p:cNvCxnSpPr/>
          <p:nvPr/>
        </p:nvCxnSpPr>
        <p:spPr>
          <a:xfrm flipH="1">
            <a:off x="4957969" y="3317264"/>
            <a:ext cx="875506" cy="539750"/>
          </a:xfrm>
          <a:prstGeom prst="straightConnector1">
            <a:avLst/>
          </a:prstGeom>
          <a:ln w="98425"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graphicFrame>
        <p:nvGraphicFramePr>
          <p:cNvPr id="156" name="Object 5"/>
          <p:cNvGraphicFramePr>
            <a:graphicFrameLocks noChangeAspect="1"/>
          </p:cNvGraphicFramePr>
          <p:nvPr>
            <p:extLst>
              <p:ext uri="{D42A27DB-BD31-4B8C-83A1-F6EECF244321}">
                <p14:modId xmlns:p14="http://schemas.microsoft.com/office/powerpoint/2010/main" val="2601382693"/>
              </p:ext>
            </p:extLst>
          </p:nvPr>
        </p:nvGraphicFramePr>
        <p:xfrm>
          <a:off x="4446794" y="3857014"/>
          <a:ext cx="417513" cy="229407"/>
        </p:xfrm>
        <a:graphic>
          <a:graphicData uri="http://schemas.openxmlformats.org/presentationml/2006/ole">
            <mc:AlternateContent xmlns:mc="http://schemas.openxmlformats.org/markup-compatibility/2006">
              <mc:Choice xmlns:v="urn:schemas-microsoft-com:vml" Requires="v">
                <p:oleObj spid="_x0000_s2979" name="Bitmap Image" r:id="rId24" imgW="9131300" imgH="5232400" progId="">
                  <p:embed/>
                </p:oleObj>
              </mc:Choice>
              <mc:Fallback>
                <p:oleObj name="Bitmap Image" r:id="rId24" imgW="9131300" imgH="5232400" progId="">
                  <p:embed/>
                  <p:pic>
                    <p:nvPicPr>
                      <p:cNvPr id="0" name=""/>
                      <p:cNvPicPr>
                        <a:picLocks noChangeAspect="1" noChangeArrowheads="1"/>
                      </p:cNvPicPr>
                      <p:nvPr/>
                    </p:nvPicPr>
                    <p:blipFill>
                      <a:blip r:embed="rId25"/>
                      <a:srcRect/>
                      <a:stretch>
                        <a:fillRect/>
                      </a:stretch>
                    </p:blipFill>
                    <p:spPr bwMode="auto">
                      <a:xfrm>
                        <a:off x="4446794" y="3857014"/>
                        <a:ext cx="417513" cy="229407"/>
                      </a:xfrm>
                      <a:prstGeom prst="rect">
                        <a:avLst/>
                      </a:prstGeom>
                      <a:noFill/>
                      <a:ln>
                        <a:noFill/>
                      </a:ln>
                      <a:effectLst/>
                      <a:extLst/>
                    </p:spPr>
                  </p:pic>
                </p:oleObj>
              </mc:Fallback>
            </mc:AlternateContent>
          </a:graphicData>
        </a:graphic>
      </p:graphicFrame>
      <p:sp>
        <p:nvSpPr>
          <p:cNvPr id="158" name="Date Placeholder 3"/>
          <p:cNvSpPr txBox="1">
            <a:spLocks/>
          </p:cNvSpPr>
          <p:nvPr/>
        </p:nvSpPr>
        <p:spPr>
          <a:xfrm>
            <a:off x="7086593" y="7749977"/>
            <a:ext cx="1316207" cy="458814"/>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56F1344-68C9-A64B-BA6F-34AA95D5BD6D}" type="datetime4">
              <a:rPr lang="en-US" smtClean="0"/>
              <a:pPr/>
              <a:t>June 15, 2016</a:t>
            </a:fld>
            <a:endParaRPr lang="en-US" dirty="0"/>
          </a:p>
        </p:txBody>
      </p:sp>
      <p:sp>
        <p:nvSpPr>
          <p:cNvPr id="159" name="Slide Number Placeholder 5"/>
          <p:cNvSpPr txBox="1">
            <a:spLocks/>
          </p:cNvSpPr>
          <p:nvPr/>
        </p:nvSpPr>
        <p:spPr>
          <a:xfrm>
            <a:off x="8513968" y="7749977"/>
            <a:ext cx="371412" cy="458814"/>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8151B9-CF22-1341-A1FA-AF855BA4AD15}" type="slidenum">
              <a:rPr lang="en-US" smtClean="0"/>
              <a:pPr/>
              <a:t>22</a:t>
            </a:fld>
            <a:endParaRPr lang="en-US" dirty="0"/>
          </a:p>
        </p:txBody>
      </p:sp>
      <p:sp>
        <p:nvSpPr>
          <p:cNvPr id="160" name="Footer Placeholder 4"/>
          <p:cNvSpPr txBox="1">
            <a:spLocks/>
          </p:cNvSpPr>
          <p:nvPr/>
        </p:nvSpPr>
        <p:spPr>
          <a:xfrm>
            <a:off x="-35672" y="7742335"/>
            <a:ext cx="2079778" cy="458814"/>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mtClean="0"/>
              <a:t>© 2015, http://www.perfsonar.net</a:t>
            </a:r>
            <a:endParaRPr lang="en-US" dirty="0"/>
          </a:p>
        </p:txBody>
      </p:sp>
      <p:sp>
        <p:nvSpPr>
          <p:cNvPr id="4" name="TextBox 3"/>
          <p:cNvSpPr txBox="1"/>
          <p:nvPr/>
        </p:nvSpPr>
        <p:spPr>
          <a:xfrm>
            <a:off x="302275" y="4958263"/>
            <a:ext cx="4729164" cy="738664"/>
          </a:xfrm>
          <a:prstGeom prst="rect">
            <a:avLst/>
          </a:prstGeom>
          <a:solidFill>
            <a:schemeClr val="bg2">
              <a:alpha val="84000"/>
            </a:schemeClr>
          </a:solidFill>
        </p:spPr>
        <p:txBody>
          <a:bodyPr wrap="square" rtlCol="0">
            <a:spAutoFit/>
          </a:bodyPr>
          <a:lstStyle/>
          <a:p>
            <a:pPr lvl="1"/>
            <a:r>
              <a:rPr lang="en-GB" b="1" dirty="0" smtClean="0"/>
              <a:t>At 70ms RTT on </a:t>
            </a:r>
            <a:r>
              <a:rPr lang="en-GB" b="1" dirty="0"/>
              <a:t>10G </a:t>
            </a:r>
            <a:r>
              <a:rPr lang="en-GB" b="1" dirty="0" smtClean="0"/>
              <a:t>link, 60 seconds test</a:t>
            </a:r>
            <a:endParaRPr lang="en-GB" b="1" dirty="0"/>
          </a:p>
          <a:p>
            <a:pPr marL="742950" lvl="1" indent="-285750">
              <a:buFont typeface="Arial"/>
              <a:buChar char="•"/>
            </a:pPr>
            <a:r>
              <a:rPr lang="en-GB" b="1" dirty="0"/>
              <a:t>with </a:t>
            </a:r>
            <a:r>
              <a:rPr lang="en-GB" b="1" dirty="0" smtClean="0"/>
              <a:t>1% re-ordering, 0.2 </a:t>
            </a:r>
            <a:r>
              <a:rPr lang="en-GB" b="1" dirty="0" err="1" smtClean="0"/>
              <a:t>ms</a:t>
            </a:r>
            <a:r>
              <a:rPr lang="en-GB" b="1" dirty="0" smtClean="0"/>
              <a:t> jitter: 8.45 </a:t>
            </a:r>
            <a:r>
              <a:rPr lang="en-GB" b="1" dirty="0" err="1"/>
              <a:t>Gbps</a:t>
            </a:r>
            <a:r>
              <a:rPr lang="en-GB" b="1" dirty="0"/>
              <a:t> </a:t>
            </a:r>
          </a:p>
          <a:p>
            <a:pPr marL="742950" lvl="1" indent="-285750">
              <a:buFont typeface="Arial"/>
              <a:buChar char="•"/>
            </a:pPr>
            <a:r>
              <a:rPr lang="en-GB" b="1" dirty="0" smtClean="0"/>
              <a:t>with 1% re-ordering, 1ms jitter: 1.1 </a:t>
            </a:r>
            <a:r>
              <a:rPr lang="en-GB" b="1" dirty="0" err="1" smtClean="0"/>
              <a:t>Gbps</a:t>
            </a:r>
            <a:endParaRPr lang="en-GB" b="1" dirty="0"/>
          </a:p>
        </p:txBody>
      </p:sp>
      <p:sp>
        <p:nvSpPr>
          <p:cNvPr id="81" name="Footer Placeholder 2"/>
          <p:cNvSpPr>
            <a:spLocks noGrp="1"/>
          </p:cNvSpPr>
          <p:nvPr>
            <p:ph type="ftr" sz="quarter" idx="11"/>
          </p:nvPr>
        </p:nvSpPr>
        <p:spPr>
          <a:xfrm>
            <a:off x="6197807" y="6356350"/>
            <a:ext cx="2895600" cy="365125"/>
          </a:xfrm>
        </p:spPr>
        <p:txBody>
          <a:bodyPr/>
          <a:lstStyle/>
          <a:p>
            <a:pPr>
              <a:defRPr/>
            </a:pPr>
            <a:r>
              <a:rPr lang="en-US" smtClean="0"/>
              <a:t>ATLAS ADC TIM</a:t>
            </a:r>
            <a:endParaRPr lang="en-US" dirty="0" smtClean="0"/>
          </a:p>
        </p:txBody>
      </p:sp>
    </p:spTree>
    <p:extLst>
      <p:ext uri="{BB962C8B-B14F-4D97-AF65-F5344CB8AC3E}">
        <p14:creationId xmlns:p14="http://schemas.microsoft.com/office/powerpoint/2010/main" val="35398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pPr lvl="0"/>
            <a:r>
              <a:rPr lang="en-US" sz="3000" dirty="0"/>
              <a:t>End-to-end network issues </a:t>
            </a:r>
            <a:r>
              <a:rPr lang="en-US" sz="3000" dirty="0" smtClean="0"/>
              <a:t>are difficult </a:t>
            </a:r>
            <a:r>
              <a:rPr lang="en-US" sz="3000" dirty="0"/>
              <a:t>to spot and localize </a:t>
            </a:r>
          </a:p>
          <a:p>
            <a:pPr lvl="1"/>
            <a:r>
              <a:rPr lang="en-US" sz="2600" dirty="0">
                <a:solidFill>
                  <a:srgbClr val="4BACC6">
                    <a:lumMod val="75000"/>
                  </a:srgbClr>
                </a:solidFill>
              </a:rPr>
              <a:t>Network problems are multi-domain, complicating the process</a:t>
            </a:r>
          </a:p>
          <a:p>
            <a:pPr lvl="1"/>
            <a:r>
              <a:rPr lang="en-US" sz="2600" dirty="0">
                <a:solidFill>
                  <a:srgbClr val="4BACC6">
                    <a:lumMod val="75000"/>
                  </a:srgbClr>
                </a:solidFill>
              </a:rPr>
              <a:t>Standardizing on specific tools and methods allows groups to focus resources more effectively and better self-support</a:t>
            </a:r>
          </a:p>
          <a:p>
            <a:pPr lvl="1"/>
            <a:r>
              <a:rPr lang="en-US" sz="2600" dirty="0">
                <a:solidFill>
                  <a:srgbClr val="4BACC6">
                    <a:lumMod val="75000"/>
                  </a:srgbClr>
                </a:solidFill>
              </a:rPr>
              <a:t>Performance issues involving the network are complicated by the number of components involved end-to-end. </a:t>
            </a:r>
            <a:endParaRPr lang="en-US" sz="2600" dirty="0" smtClean="0">
              <a:solidFill>
                <a:srgbClr val="4BACC6">
                  <a:lumMod val="75000"/>
                </a:srgbClr>
              </a:solidFill>
            </a:endParaRPr>
          </a:p>
          <a:p>
            <a:r>
              <a:rPr lang="en-US" sz="3000" dirty="0" err="1" smtClean="0">
                <a:solidFill>
                  <a:srgbClr val="C00000"/>
                </a:solidFill>
                <a:effectLst>
                  <a:outerShdw blurRad="38100" dist="38100" dir="2700000" algn="tl">
                    <a:srgbClr val="000000">
                      <a:alpha val="43137"/>
                    </a:srgbClr>
                  </a:outerShdw>
                </a:effectLst>
              </a:rPr>
              <a:t>perfSONAR</a:t>
            </a:r>
            <a:r>
              <a:rPr lang="en-US" sz="3000" dirty="0" smtClean="0">
                <a:solidFill>
                  <a:srgbClr val="C00000"/>
                </a:solidFill>
                <a:effectLst>
                  <a:outerShdw blurRad="38100" dist="38100" dir="2700000" algn="tl">
                    <a:srgbClr val="000000">
                      <a:alpha val="43137"/>
                    </a:srgbClr>
                  </a:outerShdw>
                </a:effectLst>
              </a:rPr>
              <a:t> </a:t>
            </a:r>
            <a:r>
              <a:rPr lang="en-US" sz="3000" dirty="0" smtClean="0">
                <a:solidFill>
                  <a:srgbClr val="C00000"/>
                </a:solidFill>
              </a:rPr>
              <a:t>provides a number of standard metrics we can use</a:t>
            </a:r>
          </a:p>
          <a:p>
            <a:r>
              <a:rPr lang="en-US" sz="3000" dirty="0" smtClean="0">
                <a:solidFill>
                  <a:srgbClr val="7030A0"/>
                </a:solidFill>
              </a:rPr>
              <a:t>Latency measurements provide one-way delays and packet loss metrics</a:t>
            </a:r>
          </a:p>
          <a:p>
            <a:pPr lvl="1"/>
            <a:r>
              <a:rPr lang="en-US" sz="2600" dirty="0" smtClean="0">
                <a:solidFill>
                  <a:srgbClr val="4BACC6">
                    <a:lumMod val="75000"/>
                  </a:srgbClr>
                </a:solidFill>
              </a:rPr>
              <a:t>Packet loss is almost always very bad for performance</a:t>
            </a:r>
          </a:p>
          <a:p>
            <a:r>
              <a:rPr lang="en-US" sz="3000" dirty="0" smtClean="0">
                <a:solidFill>
                  <a:srgbClr val="00B050"/>
                </a:solidFill>
              </a:rPr>
              <a:t>Bandwidth tests measure achievable throughput and track TCP retries (using Iperf3)</a:t>
            </a:r>
          </a:p>
          <a:p>
            <a:pPr lvl="1"/>
            <a:r>
              <a:rPr lang="en-US" sz="2600" dirty="0" smtClean="0">
                <a:solidFill>
                  <a:srgbClr val="00B050"/>
                </a:solidFill>
              </a:rPr>
              <a:t>Provides a baseline to watch for changes; identify bottlenecks</a:t>
            </a:r>
          </a:p>
          <a:p>
            <a:r>
              <a:rPr lang="en-US" sz="3000" dirty="0" smtClean="0">
                <a:solidFill>
                  <a:schemeClr val="tx1"/>
                </a:solidFill>
              </a:rPr>
              <a:t>Traceroute/</a:t>
            </a:r>
            <a:r>
              <a:rPr lang="en-US" sz="3000" dirty="0" err="1" smtClean="0">
                <a:solidFill>
                  <a:schemeClr val="tx1"/>
                </a:solidFill>
              </a:rPr>
              <a:t>Tracepath</a:t>
            </a:r>
            <a:r>
              <a:rPr lang="en-US" sz="3000" dirty="0" smtClean="0">
                <a:solidFill>
                  <a:schemeClr val="tx1"/>
                </a:solidFill>
              </a:rPr>
              <a:t> track network topology</a:t>
            </a:r>
          </a:p>
          <a:p>
            <a:pPr lvl="1"/>
            <a:r>
              <a:rPr lang="en-US" sz="2600" dirty="0" smtClean="0">
                <a:solidFill>
                  <a:srgbClr val="4BACC6">
                    <a:lumMod val="75000"/>
                  </a:srgbClr>
                </a:solidFill>
              </a:rPr>
              <a:t>All measurements are only useful when we know the exact path they are taking through the network. </a:t>
            </a:r>
          </a:p>
          <a:p>
            <a:pPr lvl="1"/>
            <a:r>
              <a:rPr lang="en-US" sz="2600" dirty="0" err="1" smtClean="0">
                <a:solidFill>
                  <a:srgbClr val="4BACC6">
                    <a:lumMod val="75000"/>
                  </a:srgbClr>
                </a:solidFill>
              </a:rPr>
              <a:t>Tracepath</a:t>
            </a:r>
            <a:r>
              <a:rPr lang="en-US" sz="2600" dirty="0" smtClean="0">
                <a:solidFill>
                  <a:srgbClr val="4BACC6">
                    <a:lumMod val="75000"/>
                  </a:srgbClr>
                </a:solidFill>
              </a:rPr>
              <a:t> additionally measures MTU but is frequently blocked</a:t>
            </a:r>
            <a:endParaRPr lang="en-US" sz="2600" dirty="0">
              <a:solidFill>
                <a:srgbClr val="4BACC6">
                  <a:lumMod val="75000"/>
                </a:srgbClr>
              </a:solidFill>
            </a:endParaRPr>
          </a:p>
          <a:p>
            <a:endParaRPr lang="en-US" dirty="0"/>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3</a:t>
            </a:fld>
            <a:endParaRPr lang="en-US"/>
          </a:p>
        </p:txBody>
      </p:sp>
      <p:sp>
        <p:nvSpPr>
          <p:cNvPr id="5" name="Title 4"/>
          <p:cNvSpPr>
            <a:spLocks noGrp="1"/>
          </p:cNvSpPr>
          <p:nvPr>
            <p:ph type="title"/>
          </p:nvPr>
        </p:nvSpPr>
        <p:spPr/>
        <p:txBody>
          <a:bodyPr>
            <a:noAutofit/>
          </a:bodyPr>
          <a:lstStyle/>
          <a:p>
            <a:r>
              <a:rPr lang="en-US" sz="3200" dirty="0" smtClean="0"/>
              <a:t>Importance of Measuring Our Networks</a:t>
            </a:r>
            <a:endParaRPr lang="en-US" sz="3200" dirty="0"/>
          </a:p>
        </p:txBody>
      </p:sp>
    </p:spTree>
    <p:extLst>
      <p:ext uri="{BB962C8B-B14F-4D97-AF65-F5344CB8AC3E}">
        <p14:creationId xmlns:p14="http://schemas.microsoft.com/office/powerpoint/2010/main" val="2364140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descr="Screen Shot 2015-03-24 at 11.13.53.png"/>
          <p:cNvPicPr>
            <a:picLocks noGrp="1" noChangeAspect="1"/>
          </p:cNvPicPr>
          <p:nvPr>
            <p:ph sz="half" idx="1"/>
          </p:nvPr>
        </p:nvPicPr>
        <p:blipFill>
          <a:blip r:embed="rId3">
            <a:extLst>
              <a:ext uri="{28A0092B-C50C-407E-A947-70E740481C1C}">
                <a14:useLocalDpi xmlns:a14="http://schemas.microsoft.com/office/drawing/2010/main" val="0"/>
              </a:ext>
            </a:extLst>
          </a:blip>
          <a:srcRect t="-10177" b="-10177"/>
          <a:stretch>
            <a:fillRect/>
          </a:stretch>
        </p:blipFill>
        <p:spPr>
          <a:xfrm>
            <a:off x="685800" y="697579"/>
            <a:ext cx="8382000" cy="5211763"/>
          </a:xfrm>
        </p:spPr>
      </p:pic>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4</a:t>
            </a:fld>
            <a:endParaRPr lang="en-US"/>
          </a:p>
        </p:txBody>
      </p:sp>
      <p:sp>
        <p:nvSpPr>
          <p:cNvPr id="5" name="Title 4"/>
          <p:cNvSpPr>
            <a:spLocks noGrp="1"/>
          </p:cNvSpPr>
          <p:nvPr>
            <p:ph type="title"/>
          </p:nvPr>
        </p:nvSpPr>
        <p:spPr/>
        <p:txBody>
          <a:bodyPr>
            <a:normAutofit fontScale="90000"/>
          </a:bodyPr>
          <a:lstStyle/>
          <a:p>
            <a:r>
              <a:rPr lang="en-GB" dirty="0" smtClean="0"/>
              <a:t>Current </a:t>
            </a:r>
            <a:r>
              <a:rPr lang="en-GB" dirty="0" err="1" smtClean="0"/>
              <a:t>perfSONAR</a:t>
            </a:r>
            <a:r>
              <a:rPr lang="en-GB" dirty="0" smtClean="0"/>
              <a:t> Deployment</a:t>
            </a:r>
            <a:endParaRPr lang="en-GB" dirty="0"/>
          </a:p>
        </p:txBody>
      </p:sp>
      <p:sp>
        <p:nvSpPr>
          <p:cNvPr id="7" name="TextBox 6"/>
          <p:cNvSpPr txBox="1"/>
          <p:nvPr/>
        </p:nvSpPr>
        <p:spPr>
          <a:xfrm>
            <a:off x="5494830" y="1356608"/>
            <a:ext cx="3545716" cy="3508652"/>
          </a:xfrm>
          <a:prstGeom prst="rect">
            <a:avLst/>
          </a:prstGeom>
          <a:solidFill>
            <a:schemeClr val="bg1">
              <a:alpha val="71000"/>
            </a:schemeClr>
          </a:solidFill>
        </p:spPr>
        <p:txBody>
          <a:bodyPr wrap="square" rtlCol="0">
            <a:spAutoFit/>
          </a:bodyPr>
          <a:lstStyle/>
          <a:p>
            <a:r>
              <a:rPr lang="en-US" sz="1600" dirty="0" smtClean="0">
                <a:solidFill>
                  <a:srgbClr val="C00000">
                    <a:alpha val="59000"/>
                  </a:srgbClr>
                </a:solidFill>
              </a:rPr>
              <a:t>249 </a:t>
            </a:r>
            <a:r>
              <a:rPr lang="en-US" sz="1600" dirty="0" smtClean="0">
                <a:solidFill>
                  <a:srgbClr val="C00000">
                    <a:alpha val="59000"/>
                  </a:srgbClr>
                </a:solidFill>
              </a:rPr>
              <a:t>Active </a:t>
            </a:r>
            <a:r>
              <a:rPr lang="en-US" sz="1600" dirty="0" smtClean="0">
                <a:solidFill>
                  <a:schemeClr val="tx1">
                    <a:alpha val="59000"/>
                  </a:schemeClr>
                </a:solidFill>
              </a:rPr>
              <a:t>perfSONAR instances</a:t>
            </a:r>
          </a:p>
          <a:p>
            <a:r>
              <a:rPr lang="en-US" sz="1600" dirty="0" smtClean="0">
                <a:solidFill>
                  <a:srgbClr val="00B050">
                    <a:alpha val="59000"/>
                  </a:srgbClr>
                </a:solidFill>
              </a:rPr>
              <a:t>199</a:t>
            </a:r>
            <a:r>
              <a:rPr lang="en-US" sz="1600" dirty="0" smtClean="0">
                <a:solidFill>
                  <a:schemeClr val="tx1">
                    <a:alpha val="59000"/>
                  </a:schemeClr>
                </a:solidFill>
              </a:rPr>
              <a:t> </a:t>
            </a:r>
            <a:r>
              <a:rPr lang="en-US" sz="1600" dirty="0" smtClean="0">
                <a:solidFill>
                  <a:schemeClr val="tx1">
                    <a:alpha val="59000"/>
                  </a:schemeClr>
                </a:solidFill>
              </a:rPr>
              <a:t>Running latest version (3.5+)</a:t>
            </a:r>
          </a:p>
          <a:p>
            <a:r>
              <a:rPr lang="en-US" sz="1600" dirty="0">
                <a:solidFill>
                  <a:schemeClr val="tx1">
                    <a:alpha val="59000"/>
                  </a:schemeClr>
                </a:solidFill>
              </a:rPr>
              <a:t>- 95 sonars in latency mesh</a:t>
            </a:r>
          </a:p>
          <a:p>
            <a:pPr marL="742950" lvl="1" indent="-285750">
              <a:buFontTx/>
              <a:buChar char="-"/>
            </a:pPr>
            <a:r>
              <a:rPr lang="en-US" sz="1600" dirty="0">
                <a:solidFill>
                  <a:schemeClr val="tx1">
                    <a:alpha val="59000"/>
                  </a:schemeClr>
                </a:solidFill>
              </a:rPr>
              <a:t>8930 links measured at 10Hz</a:t>
            </a:r>
          </a:p>
          <a:p>
            <a:pPr marL="742950" lvl="1" indent="-285750">
              <a:buFontTx/>
              <a:buChar char="-"/>
            </a:pPr>
            <a:r>
              <a:rPr lang="en-US" sz="1600" dirty="0">
                <a:solidFill>
                  <a:schemeClr val="tx1">
                    <a:alpha val="59000"/>
                  </a:schemeClr>
                </a:solidFill>
              </a:rPr>
              <a:t>packet-loss, one-way latency, jitter, </a:t>
            </a:r>
            <a:r>
              <a:rPr lang="en-US" sz="1600" dirty="0" err="1">
                <a:solidFill>
                  <a:schemeClr val="tx1">
                    <a:alpha val="59000"/>
                  </a:schemeClr>
                </a:solidFill>
              </a:rPr>
              <a:t>ttl</a:t>
            </a:r>
            <a:r>
              <a:rPr lang="en-US" sz="1600" dirty="0">
                <a:solidFill>
                  <a:schemeClr val="tx1">
                    <a:alpha val="59000"/>
                  </a:schemeClr>
                </a:solidFill>
              </a:rPr>
              <a:t>, packet-reordering</a:t>
            </a:r>
          </a:p>
          <a:p>
            <a:r>
              <a:rPr lang="en-US" sz="1600" dirty="0">
                <a:solidFill>
                  <a:schemeClr val="tx1">
                    <a:alpha val="59000"/>
                  </a:schemeClr>
                </a:solidFill>
              </a:rPr>
              <a:t>- 115 sonars in </a:t>
            </a:r>
            <a:r>
              <a:rPr lang="en-US" sz="1600" dirty="0" err="1">
                <a:solidFill>
                  <a:schemeClr val="tx1">
                    <a:alpha val="59000"/>
                  </a:schemeClr>
                </a:solidFill>
              </a:rPr>
              <a:t>traceroutes</a:t>
            </a:r>
            <a:r>
              <a:rPr lang="en-US" sz="1600" dirty="0">
                <a:solidFill>
                  <a:schemeClr val="tx1">
                    <a:alpha val="59000"/>
                  </a:schemeClr>
                </a:solidFill>
              </a:rPr>
              <a:t> mesh</a:t>
            </a:r>
          </a:p>
          <a:p>
            <a:pPr lvl="1"/>
            <a:r>
              <a:rPr lang="en-US" sz="1600" dirty="0" smtClean="0">
                <a:solidFill>
                  <a:schemeClr val="tx1">
                    <a:alpha val="59000"/>
                  </a:schemeClr>
                </a:solidFill>
              </a:rPr>
              <a:t>        -  13110 </a:t>
            </a:r>
            <a:r>
              <a:rPr lang="en-US" sz="1600" dirty="0">
                <a:solidFill>
                  <a:schemeClr val="tx1">
                    <a:alpha val="59000"/>
                  </a:schemeClr>
                </a:solidFill>
              </a:rPr>
              <a:t>links</a:t>
            </a:r>
          </a:p>
          <a:p>
            <a:pPr lvl="1"/>
            <a:r>
              <a:rPr lang="en-US" sz="1600" dirty="0" smtClean="0">
                <a:solidFill>
                  <a:schemeClr val="tx1">
                    <a:alpha val="59000"/>
                  </a:schemeClr>
                </a:solidFill>
              </a:rPr>
              <a:t>        -  hourly </a:t>
            </a:r>
            <a:r>
              <a:rPr lang="en-US" sz="1600" dirty="0" err="1">
                <a:solidFill>
                  <a:schemeClr val="tx1">
                    <a:alpha val="59000"/>
                  </a:schemeClr>
                </a:solidFill>
              </a:rPr>
              <a:t>traceroutes</a:t>
            </a:r>
            <a:r>
              <a:rPr lang="en-US" sz="1600" dirty="0">
                <a:solidFill>
                  <a:schemeClr val="tx1">
                    <a:alpha val="59000"/>
                  </a:schemeClr>
                </a:solidFill>
              </a:rPr>
              <a:t>, path-</a:t>
            </a:r>
            <a:r>
              <a:rPr lang="en-US" sz="1600" dirty="0" err="1">
                <a:solidFill>
                  <a:schemeClr val="tx1">
                    <a:alpha val="59000"/>
                  </a:schemeClr>
                </a:solidFill>
              </a:rPr>
              <a:t>mtu</a:t>
            </a:r>
            <a:endParaRPr lang="en-US" sz="1600" dirty="0">
              <a:solidFill>
                <a:schemeClr val="tx1">
                  <a:alpha val="59000"/>
                </a:schemeClr>
              </a:solidFill>
            </a:endParaRPr>
          </a:p>
          <a:p>
            <a:r>
              <a:rPr lang="en-US" sz="1600" dirty="0">
                <a:solidFill>
                  <a:schemeClr val="tx1">
                    <a:alpha val="59000"/>
                  </a:schemeClr>
                </a:solidFill>
              </a:rPr>
              <a:t>- 102 sonars in bandwidth mesh</a:t>
            </a:r>
          </a:p>
          <a:p>
            <a:pPr marL="457200" lvl="1"/>
            <a:r>
              <a:rPr lang="en-US" sz="1600" dirty="0" smtClean="0">
                <a:solidFill>
                  <a:schemeClr val="tx1">
                    <a:alpha val="59000"/>
                  </a:schemeClr>
                </a:solidFill>
              </a:rPr>
              <a:t>- 10920 links (iperf3)</a:t>
            </a:r>
            <a:endParaRPr lang="en-US" sz="1600" dirty="0">
              <a:solidFill>
                <a:schemeClr val="tx1">
                  <a:alpha val="59000"/>
                </a:schemeClr>
              </a:solidFill>
            </a:endParaRPr>
          </a:p>
          <a:p>
            <a:endParaRPr lang="en-US" dirty="0" smtClean="0">
              <a:solidFill>
                <a:schemeClr val="tx1">
                  <a:alpha val="59000"/>
                </a:schemeClr>
              </a:solidFill>
            </a:endParaRPr>
          </a:p>
        </p:txBody>
      </p:sp>
      <p:sp>
        <p:nvSpPr>
          <p:cNvPr id="8" name="Content Placeholder 1"/>
          <p:cNvSpPr txBox="1">
            <a:spLocks/>
          </p:cNvSpPr>
          <p:nvPr/>
        </p:nvSpPr>
        <p:spPr>
          <a:xfrm>
            <a:off x="857079" y="5519061"/>
            <a:ext cx="8058321" cy="12024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lang="en-US" sz="3200" kern="1200" dirty="0" smtClean="0">
                <a:solidFill>
                  <a:srgbClr val="003399"/>
                </a:solidFill>
                <a:latin typeface="+mn-lt"/>
                <a:ea typeface="+mn-ea"/>
                <a:cs typeface="+mn-cs"/>
              </a:defRPr>
            </a:lvl1pPr>
            <a:lvl2pPr marL="742950" indent="-285750" algn="l" defTabSz="914400" rtl="0" eaLnBrk="1" latinLnBrk="0" hangingPunct="1">
              <a:spcBef>
                <a:spcPct val="20000"/>
              </a:spcBef>
              <a:buFont typeface="Arial" pitchFamily="34" charset="0"/>
              <a:buChar char="–"/>
              <a:defRPr lang="en-US" sz="2800" kern="1200" dirty="0" smtClean="0">
                <a:solidFill>
                  <a:schemeClr val="accent5">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n-GB" sz="2000" dirty="0" smtClean="0"/>
              <a:t>Initial deployment coordinated by WLCG </a:t>
            </a:r>
            <a:r>
              <a:rPr lang="en-GB" sz="2000" dirty="0" err="1" smtClean="0"/>
              <a:t>perfSONAR</a:t>
            </a:r>
            <a:r>
              <a:rPr lang="en-GB" sz="2000" dirty="0" smtClean="0"/>
              <a:t> TF</a:t>
            </a:r>
          </a:p>
          <a:p>
            <a:r>
              <a:rPr lang="en-GB" sz="2000" dirty="0" smtClean="0"/>
              <a:t>Commissioning of the network followed by WLCG Network and Transfer Metrics WG</a:t>
            </a:r>
            <a:endParaRPr lang="en-GB" sz="2000" dirty="0"/>
          </a:p>
        </p:txBody>
      </p:sp>
      <p:sp>
        <p:nvSpPr>
          <p:cNvPr id="9" name="Footer Placeholder 2"/>
          <p:cNvSpPr>
            <a:spLocks noGrp="1"/>
          </p:cNvSpPr>
          <p:nvPr>
            <p:ph type="ftr" sz="quarter" idx="11"/>
          </p:nvPr>
        </p:nvSpPr>
        <p:spPr>
          <a:xfrm>
            <a:off x="3352800" y="6356350"/>
            <a:ext cx="2895600" cy="365125"/>
          </a:xfrm>
        </p:spPr>
        <p:txBody>
          <a:bodyPr/>
          <a:lstStyle/>
          <a:p>
            <a:pPr>
              <a:defRPr/>
            </a:pPr>
            <a:r>
              <a:rPr lang="en-US" smtClean="0"/>
              <a:t>ATLAS ADC TIM</a:t>
            </a:r>
            <a:endParaRPr lang="en-US" dirty="0" smtClean="0"/>
          </a:p>
        </p:txBody>
      </p:sp>
      <p:sp>
        <p:nvSpPr>
          <p:cNvPr id="2" name="TextBox 1"/>
          <p:cNvSpPr txBox="1"/>
          <p:nvPr/>
        </p:nvSpPr>
        <p:spPr>
          <a:xfrm>
            <a:off x="1044625" y="802374"/>
            <a:ext cx="4962646" cy="307777"/>
          </a:xfrm>
          <a:prstGeom prst="rect">
            <a:avLst/>
          </a:prstGeom>
          <a:noFill/>
        </p:spPr>
        <p:txBody>
          <a:bodyPr wrap="square" rtlCol="0">
            <a:spAutoFit/>
          </a:bodyPr>
          <a:lstStyle/>
          <a:p>
            <a:r>
              <a:rPr lang="en-US" dirty="0">
                <a:hlinkClick r:id="rId4"/>
              </a:rPr>
              <a:t>http://</a:t>
            </a:r>
            <a:r>
              <a:rPr lang="en-US" dirty="0" smtClean="0">
                <a:hlinkClick r:id="rId4"/>
              </a:rPr>
              <a:t>grid-monitoring.cern.ch/perfsonar_report.txt</a:t>
            </a:r>
            <a:r>
              <a:rPr lang="en-US" dirty="0" smtClean="0"/>
              <a:t> for stats</a:t>
            </a:r>
            <a:endParaRPr lang="en-US" dirty="0"/>
          </a:p>
        </p:txBody>
      </p:sp>
      <p:sp>
        <p:nvSpPr>
          <p:cNvPr id="3" name="TextBox 2"/>
          <p:cNvSpPr txBox="1"/>
          <p:nvPr/>
        </p:nvSpPr>
        <p:spPr>
          <a:xfrm>
            <a:off x="857079" y="5191125"/>
            <a:ext cx="7753521" cy="261610"/>
          </a:xfrm>
          <a:prstGeom prst="rect">
            <a:avLst/>
          </a:prstGeom>
          <a:noFill/>
        </p:spPr>
        <p:txBody>
          <a:bodyPr wrap="square" rtlCol="0">
            <a:spAutoFit/>
          </a:bodyPr>
          <a:lstStyle/>
          <a:p>
            <a:r>
              <a:rPr lang="en-US" sz="1100" dirty="0">
                <a:hlinkClick r:id="rId5"/>
              </a:rPr>
              <a:t>https://</a:t>
            </a:r>
            <a:r>
              <a:rPr lang="en-US" sz="1100" dirty="0" smtClean="0">
                <a:hlinkClick r:id="rId5"/>
              </a:rPr>
              <a:t>www.google.com/fusiontables/DataSource?docid=1QT4r17HEufkvnqhJu24nIptZ66XauYEIBWWh5Kpa#map:id=3</a:t>
            </a:r>
            <a:r>
              <a:rPr lang="en-US" sz="1100" dirty="0" smtClean="0"/>
              <a:t> </a:t>
            </a:r>
            <a:endParaRPr lang="en-US" sz="1100" dirty="0"/>
          </a:p>
        </p:txBody>
      </p:sp>
    </p:spTree>
    <p:extLst>
      <p:ext uri="{BB962C8B-B14F-4D97-AF65-F5344CB8AC3E}">
        <p14:creationId xmlns:p14="http://schemas.microsoft.com/office/powerpoint/2010/main" val="2882857431"/>
      </p:ext>
    </p:extLst>
  </p:cSld>
  <p:clrMapOvr>
    <a:masterClrMapping/>
  </p:clrMapOvr>
  <mc:AlternateContent xmlns:mc="http://schemas.openxmlformats.org/markup-compatibility/2006" xmlns:p14="http://schemas.microsoft.com/office/powerpoint/2010/main">
    <mc:Choice Requires="p14">
      <p:transition spd="slow" p14:dur="2000" advTm="79487"/>
    </mc:Choice>
    <mc:Fallback xmlns="">
      <p:transition xmlns:p14="http://schemas.microsoft.com/office/powerpoint/2010/main" spd="slow" advTm="79487"/>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5</a:t>
            </a:fld>
            <a:endParaRPr lang="en-US"/>
          </a:p>
        </p:txBody>
      </p:sp>
      <p:sp>
        <p:nvSpPr>
          <p:cNvPr id="5" name="Title 4"/>
          <p:cNvSpPr>
            <a:spLocks noGrp="1"/>
          </p:cNvSpPr>
          <p:nvPr>
            <p:ph type="title"/>
          </p:nvPr>
        </p:nvSpPr>
        <p:spPr/>
        <p:txBody>
          <a:bodyPr>
            <a:normAutofit fontScale="90000"/>
          </a:bodyPr>
          <a:lstStyle/>
          <a:p>
            <a:r>
              <a:rPr lang="en-US" dirty="0" smtClean="0"/>
              <a:t>Overview of </a:t>
            </a:r>
            <a:r>
              <a:rPr lang="en-US" dirty="0" err="1" smtClean="0"/>
              <a:t>perfSONAR</a:t>
            </a:r>
            <a:r>
              <a:rPr lang="en-US" dirty="0" smtClean="0"/>
              <a:t> Pipeline</a:t>
            </a:r>
            <a:endParaRPr lang="en-US" dirty="0"/>
          </a:p>
        </p:txBody>
      </p:sp>
      <p:pic>
        <p:nvPicPr>
          <p:cNvPr id="8" name="Picture 7" descr="wlcg_perfsona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2175" y="785974"/>
            <a:ext cx="6251825" cy="6067522"/>
          </a:xfrm>
          <a:prstGeom prst="rect">
            <a:avLst/>
          </a:prstGeom>
        </p:spPr>
      </p:pic>
      <p:sp>
        <p:nvSpPr>
          <p:cNvPr id="7" name="TextBox 6"/>
          <p:cNvSpPr txBox="1"/>
          <p:nvPr/>
        </p:nvSpPr>
        <p:spPr>
          <a:xfrm>
            <a:off x="685800" y="962025"/>
            <a:ext cx="3152775" cy="2554545"/>
          </a:xfrm>
          <a:prstGeom prst="rect">
            <a:avLst/>
          </a:prstGeom>
          <a:noFill/>
        </p:spPr>
        <p:txBody>
          <a:bodyPr wrap="square" rtlCol="0">
            <a:spAutoFit/>
          </a:bodyPr>
          <a:lstStyle/>
          <a:p>
            <a:r>
              <a:rPr lang="en-US" sz="2000" dirty="0" smtClean="0">
                <a:solidFill>
                  <a:srgbClr val="C00000"/>
                </a:solidFill>
              </a:rPr>
              <a:t>The diagram on the right provides a high-level view of how WLCG/OSG is managing </a:t>
            </a:r>
            <a:r>
              <a:rPr lang="en-US" sz="2000" dirty="0" err="1" smtClean="0">
                <a:solidFill>
                  <a:srgbClr val="C00000"/>
                </a:solidFill>
              </a:rPr>
              <a:t>perfSONAR</a:t>
            </a:r>
            <a:r>
              <a:rPr lang="en-US" sz="2000" dirty="0" smtClean="0">
                <a:solidFill>
                  <a:srgbClr val="C00000"/>
                </a:solidFill>
              </a:rPr>
              <a:t> deployments, gathering metrics and making them available for use.</a:t>
            </a:r>
          </a:p>
          <a:p>
            <a:endParaRPr lang="en-US" sz="2000" dirty="0">
              <a:solidFill>
                <a:srgbClr val="C00000"/>
              </a:solidFill>
            </a:endParaRPr>
          </a:p>
        </p:txBody>
      </p:sp>
    </p:spTree>
    <p:extLst>
      <p:ext uri="{BB962C8B-B14F-4D97-AF65-F5344CB8AC3E}">
        <p14:creationId xmlns:p14="http://schemas.microsoft.com/office/powerpoint/2010/main" val="12359304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r>
              <a:rPr lang="en-US" dirty="0">
                <a:solidFill>
                  <a:srgbClr val="0070C0"/>
                </a:solidFill>
              </a:rPr>
              <a:t>Continue to do what we do now, and:</a:t>
            </a:r>
          </a:p>
          <a:p>
            <a:r>
              <a:rPr lang="en-US" dirty="0"/>
              <a:t>Develop effective </a:t>
            </a:r>
            <a:r>
              <a:rPr lang="en-US" b="1" dirty="0"/>
              <a:t>Alarming and Alerting</a:t>
            </a:r>
          </a:p>
          <a:p>
            <a:r>
              <a:rPr lang="en-US" dirty="0"/>
              <a:t>Support higher-level network services</a:t>
            </a:r>
          </a:p>
          <a:p>
            <a:pPr lvl="1"/>
            <a:r>
              <a:rPr lang="en-US" dirty="0"/>
              <a:t>We have proto-typed a proximity service to find nearest SE given perfSONAR or to find the nearest perfSONAR give and SE</a:t>
            </a:r>
          </a:p>
          <a:p>
            <a:pPr lvl="1"/>
            <a:r>
              <a:rPr lang="en-US" dirty="0"/>
              <a:t>Create network cost prediction service to predict quality and capacity of source-destination paths for network decision support</a:t>
            </a:r>
          </a:p>
          <a:p>
            <a:r>
              <a:rPr lang="en-US" dirty="0"/>
              <a:t>Improve the ability to manage and use network topology and network metrics:  Analytics Platform?</a:t>
            </a:r>
          </a:p>
          <a:p>
            <a:r>
              <a:rPr lang="en-US" dirty="0"/>
              <a:t>Prepare-for and integrate </a:t>
            </a:r>
            <a:r>
              <a:rPr lang="en-US" b="1" dirty="0"/>
              <a:t>S</a:t>
            </a:r>
            <a:r>
              <a:rPr lang="en-US" dirty="0"/>
              <a:t>oftware </a:t>
            </a:r>
            <a:r>
              <a:rPr lang="en-US" b="1" dirty="0"/>
              <a:t>D</a:t>
            </a:r>
            <a:r>
              <a:rPr lang="en-US" dirty="0"/>
              <a:t>efined </a:t>
            </a:r>
            <a:r>
              <a:rPr lang="en-US" b="1" dirty="0"/>
              <a:t>N</a:t>
            </a:r>
            <a:r>
              <a:rPr lang="en-US" dirty="0"/>
              <a:t>etworking</a:t>
            </a:r>
          </a:p>
          <a:p>
            <a:endParaRPr lang="en-US" dirty="0"/>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6</a:t>
            </a:fld>
            <a:endParaRPr lang="en-US"/>
          </a:p>
        </p:txBody>
      </p:sp>
      <p:sp>
        <p:nvSpPr>
          <p:cNvPr id="5" name="Title 4"/>
          <p:cNvSpPr>
            <a:spLocks noGrp="1"/>
          </p:cNvSpPr>
          <p:nvPr>
            <p:ph type="title"/>
          </p:nvPr>
        </p:nvSpPr>
        <p:spPr/>
        <p:txBody>
          <a:bodyPr>
            <a:normAutofit fontScale="90000"/>
          </a:bodyPr>
          <a:lstStyle/>
          <a:p>
            <a:r>
              <a:rPr lang="en-US" dirty="0" smtClean="0"/>
              <a:t>OSG Networking Area Plans: Year 5</a:t>
            </a:r>
            <a:endParaRPr lang="en-US" dirty="0"/>
          </a:p>
        </p:txBody>
      </p:sp>
    </p:spTree>
    <p:extLst>
      <p:ext uri="{BB962C8B-B14F-4D97-AF65-F5344CB8AC3E}">
        <p14:creationId xmlns:p14="http://schemas.microsoft.com/office/powerpoint/2010/main" val="32663556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914400"/>
            <a:ext cx="8382000" cy="5807075"/>
          </a:xfrm>
        </p:spPr>
        <p:txBody>
          <a:bodyPr>
            <a:normAutofit fontScale="92500" lnSpcReduction="20000"/>
          </a:bodyPr>
          <a:lstStyle/>
          <a:p>
            <a:r>
              <a:rPr lang="en-US" dirty="0" smtClean="0"/>
              <a:t>The working group has created a support unit to coordinate responses to potential network issues</a:t>
            </a:r>
          </a:p>
          <a:p>
            <a:pPr lvl="1"/>
            <a:r>
              <a:rPr lang="en-US" dirty="0" smtClean="0"/>
              <a:t>Tickets opened in the support group can be triaged to the right destination</a:t>
            </a:r>
          </a:p>
          <a:p>
            <a:pPr lvl="1"/>
            <a:r>
              <a:rPr lang="en-US" dirty="0" smtClean="0"/>
              <a:t>Many issues are potentially resolvable within the working group</a:t>
            </a:r>
          </a:p>
          <a:p>
            <a:pPr lvl="1"/>
            <a:r>
              <a:rPr lang="en-US" dirty="0" smtClean="0"/>
              <a:t>Real network issues can be identified and directed to the appropriate network support centers</a:t>
            </a:r>
          </a:p>
          <a:p>
            <a:r>
              <a:rPr lang="en-US" dirty="0" smtClean="0"/>
              <a:t>Documented </a:t>
            </a:r>
            <a:r>
              <a:rPr lang="en-US" dirty="0"/>
              <a:t>at </a:t>
            </a:r>
            <a:r>
              <a:rPr lang="en-US" dirty="0">
                <a:hlinkClick r:id="rId3"/>
              </a:rPr>
              <a:t>https://</a:t>
            </a:r>
            <a:r>
              <a:rPr lang="en-US" dirty="0" smtClean="0">
                <a:hlinkClick r:id="rId3"/>
              </a:rPr>
              <a:t>twiki.cern.ch/twiki/bin/view/LCG/NetworkTransferMetrics#Network_Performance_Incidents</a:t>
            </a:r>
            <a:r>
              <a:rPr lang="en-US" dirty="0" smtClean="0"/>
              <a:t> </a:t>
            </a:r>
          </a:p>
          <a:p>
            <a:r>
              <a:rPr lang="en-US" dirty="0"/>
              <a:t>R</a:t>
            </a:r>
            <a:r>
              <a:rPr lang="en-US" dirty="0" smtClean="0"/>
              <a:t>ecent case CA&lt;-&gt;EU </a:t>
            </a:r>
            <a:r>
              <a:rPr lang="en-US" dirty="0" smtClean="0">
                <a:hlinkClick r:id="rId4"/>
              </a:rPr>
              <a:t>GGUS-118730</a:t>
            </a:r>
            <a:endParaRPr lang="en-US" dirty="0" smtClean="0"/>
          </a:p>
          <a:p>
            <a:pPr lvl="1"/>
            <a:r>
              <a:rPr lang="en-US" dirty="0" smtClean="0"/>
              <a:t>resolved within hours of being reported</a:t>
            </a:r>
          </a:p>
          <a:p>
            <a:pPr lvl="1"/>
            <a:r>
              <a:rPr lang="en-US" dirty="0" smtClean="0"/>
              <a:t>mainly due to our ability to narrow down using </a:t>
            </a:r>
            <a:r>
              <a:rPr lang="en-US" dirty="0" err="1" smtClean="0"/>
              <a:t>perfSONAR</a:t>
            </a:r>
            <a:endParaRPr lang="en-US" dirty="0"/>
          </a:p>
        </p:txBody>
      </p:sp>
      <p:sp>
        <p:nvSpPr>
          <p:cNvPr id="3" name="Slide Number Placeholder 2"/>
          <p:cNvSpPr>
            <a:spLocks noGrp="1"/>
          </p:cNvSpPr>
          <p:nvPr>
            <p:ph type="sldNum" sz="quarter" idx="12"/>
          </p:nvPr>
        </p:nvSpPr>
        <p:spPr/>
        <p:txBody>
          <a:bodyPr/>
          <a:lstStyle/>
          <a:p>
            <a:pPr>
              <a:defRPr/>
            </a:pPr>
            <a:fld id="{0DBE394B-2483-6840-8B72-FFD573043244}" type="slidenum">
              <a:rPr lang="en-US" smtClean="0"/>
              <a:pPr>
                <a:defRPr/>
              </a:pPr>
              <a:t>7</a:t>
            </a:fld>
            <a:endParaRPr lang="en-US"/>
          </a:p>
        </p:txBody>
      </p:sp>
      <p:sp>
        <p:nvSpPr>
          <p:cNvPr id="4" name="Title 3"/>
          <p:cNvSpPr>
            <a:spLocks noGrp="1"/>
          </p:cNvSpPr>
          <p:nvPr>
            <p:ph type="title"/>
          </p:nvPr>
        </p:nvSpPr>
        <p:spPr>
          <a:xfrm>
            <a:off x="762000" y="0"/>
            <a:ext cx="8153400" cy="762000"/>
          </a:xfrm>
        </p:spPr>
        <p:txBody>
          <a:bodyPr>
            <a:normAutofit/>
          </a:bodyPr>
          <a:lstStyle/>
          <a:p>
            <a:r>
              <a:rPr lang="en-US" sz="3600" dirty="0" smtClean="0"/>
              <a:t>Coordinating Network Issue Response</a:t>
            </a:r>
            <a:endParaRPr lang="en-US" sz="3600" dirty="0"/>
          </a:p>
        </p:txBody>
      </p:sp>
      <p:sp>
        <p:nvSpPr>
          <p:cNvPr id="5" name="Footer Placeholder 4"/>
          <p:cNvSpPr>
            <a:spLocks noGrp="1"/>
          </p:cNvSpPr>
          <p:nvPr>
            <p:ph type="ftr" sz="quarter" idx="11"/>
          </p:nvPr>
        </p:nvSpPr>
        <p:spPr/>
        <p:txBody>
          <a:bodyPr/>
          <a:lstStyle/>
          <a:p>
            <a:pPr>
              <a:defRPr/>
            </a:pPr>
            <a:r>
              <a:rPr lang="en-US" smtClean="0"/>
              <a:t>ATLAS ADC TIM</a:t>
            </a:r>
            <a:endParaRPr lang="en-US" dirty="0" smtClean="0"/>
          </a:p>
        </p:txBody>
      </p:sp>
    </p:spTree>
    <p:extLst>
      <p:ext uri="{BB962C8B-B14F-4D97-AF65-F5344CB8AC3E}">
        <p14:creationId xmlns:p14="http://schemas.microsoft.com/office/powerpoint/2010/main" val="2601676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0000" lnSpcReduction="20000"/>
          </a:bodyPr>
          <a:lstStyle/>
          <a:p>
            <a:r>
              <a:rPr lang="en-US" dirty="0" err="1">
                <a:solidFill>
                  <a:srgbClr val="7030A0"/>
                </a:solidFill>
              </a:rPr>
              <a:t>Ilija</a:t>
            </a:r>
            <a:r>
              <a:rPr lang="en-US" dirty="0">
                <a:solidFill>
                  <a:srgbClr val="7030A0"/>
                </a:solidFill>
              </a:rPr>
              <a:t> </a:t>
            </a:r>
            <a:r>
              <a:rPr lang="en-US" dirty="0" err="1" smtClean="0">
                <a:solidFill>
                  <a:srgbClr val="7030A0"/>
                </a:solidFill>
              </a:rPr>
              <a:t>Vukotic</a:t>
            </a:r>
            <a:r>
              <a:rPr lang="en-US" dirty="0" smtClean="0">
                <a:solidFill>
                  <a:srgbClr val="7030A0"/>
                </a:solidFill>
              </a:rPr>
              <a:t>/U Chicago </a:t>
            </a:r>
            <a:r>
              <a:rPr lang="en-US" dirty="0">
                <a:solidFill>
                  <a:srgbClr val="7030A0"/>
                </a:solidFill>
              </a:rPr>
              <a:t>has been leading an effort to get network metrics into an analytics </a:t>
            </a:r>
            <a:r>
              <a:rPr lang="en-US" dirty="0" smtClean="0">
                <a:solidFill>
                  <a:srgbClr val="7030A0"/>
                </a:solidFill>
              </a:rPr>
              <a:t>platform (see talk later today)</a:t>
            </a:r>
            <a:endParaRPr lang="en-GB" dirty="0" smtClean="0">
              <a:solidFill>
                <a:srgbClr val="7030A0"/>
              </a:solidFill>
            </a:endParaRPr>
          </a:p>
          <a:p>
            <a:r>
              <a:rPr lang="en-GB" dirty="0" smtClean="0"/>
              <a:t>This </a:t>
            </a:r>
            <a:r>
              <a:rPr lang="en-GB" dirty="0"/>
              <a:t>analytics service </a:t>
            </a:r>
            <a:r>
              <a:rPr lang="en-GB" dirty="0" smtClean="0"/>
              <a:t>indexes </a:t>
            </a:r>
            <a:r>
              <a:rPr lang="en-GB" dirty="0"/>
              <a:t>historical network related data while providing predictive capabilities for near term network throughput performance</a:t>
            </a:r>
            <a:r>
              <a:rPr lang="en-GB" dirty="0" smtClean="0"/>
              <a:t>.</a:t>
            </a:r>
          </a:p>
          <a:p>
            <a:endParaRPr lang="en-GB" dirty="0"/>
          </a:p>
          <a:p>
            <a:r>
              <a:rPr lang="en-GB" dirty="0"/>
              <a:t>Primary functions:</a:t>
            </a:r>
          </a:p>
          <a:p>
            <a:pPr lvl="1"/>
            <a:r>
              <a:rPr lang="en-GB" dirty="0"/>
              <a:t>Aggregate, and index, network related data associated with WLCG “links”</a:t>
            </a:r>
          </a:p>
          <a:p>
            <a:pPr lvl="1"/>
            <a:r>
              <a:rPr lang="en-GB" dirty="0"/>
              <a:t>Serve derived network analytics to ATLAS production, DDM &amp; analysis clients</a:t>
            </a:r>
          </a:p>
          <a:p>
            <a:pPr lvl="1"/>
            <a:r>
              <a:rPr lang="en-GB" dirty="0"/>
              <a:t>Provide a generalized network analytics platform for other communities in the </a:t>
            </a:r>
            <a:r>
              <a:rPr lang="en-GB" dirty="0" smtClean="0"/>
              <a:t>OSG</a:t>
            </a:r>
          </a:p>
          <a:p>
            <a:pPr marL="457200" lvl="1" indent="0">
              <a:buNone/>
            </a:pPr>
            <a:endParaRPr lang="en-GB" dirty="0" smtClean="0"/>
          </a:p>
          <a:p>
            <a:r>
              <a:rPr lang="en-GB" dirty="0" smtClean="0"/>
              <a:t>Part of ATLAS Analytics platform</a:t>
            </a:r>
          </a:p>
          <a:p>
            <a:pPr lvl="1"/>
            <a:r>
              <a:rPr lang="en-GB" dirty="0"/>
              <a:t>https://</a:t>
            </a:r>
            <a:r>
              <a:rPr lang="en-GB" dirty="0" smtClean="0"/>
              <a:t>cds.cern.ch/record/2056257/files/ATL-SOFT-SLIDE-2015-752.pdf</a:t>
            </a:r>
            <a:endParaRPr lang="en-GB" dirty="0"/>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8</a:t>
            </a:fld>
            <a:endParaRPr lang="en-US"/>
          </a:p>
        </p:txBody>
      </p:sp>
      <p:sp>
        <p:nvSpPr>
          <p:cNvPr id="5" name="Title 4"/>
          <p:cNvSpPr>
            <a:spLocks noGrp="1"/>
          </p:cNvSpPr>
          <p:nvPr>
            <p:ph type="title"/>
          </p:nvPr>
        </p:nvSpPr>
        <p:spPr/>
        <p:txBody>
          <a:bodyPr/>
          <a:lstStyle/>
          <a:p>
            <a:r>
              <a:rPr lang="en-GB" dirty="0" smtClean="0"/>
              <a:t>ATLAS Network Analytics</a:t>
            </a:r>
            <a:endParaRPr lang="en-GB" dirty="0"/>
          </a:p>
        </p:txBody>
      </p:sp>
    </p:spTree>
    <p:extLst>
      <p:ext uri="{BB962C8B-B14F-4D97-AF65-F5344CB8AC3E}">
        <p14:creationId xmlns:p14="http://schemas.microsoft.com/office/powerpoint/2010/main" val="20567957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r>
              <a:rPr lang="en-GB" dirty="0">
                <a:solidFill>
                  <a:srgbClr val="C00000"/>
                </a:solidFill>
              </a:rPr>
              <a:t>Throughput measurements are expensive so done at low frequency. </a:t>
            </a:r>
            <a:r>
              <a:rPr lang="en-GB" dirty="0" smtClean="0">
                <a:solidFill>
                  <a:srgbClr val="C00000"/>
                </a:solidFill>
              </a:rPr>
              <a:t>Delays and </a:t>
            </a:r>
            <a:r>
              <a:rPr lang="en-GB" dirty="0">
                <a:solidFill>
                  <a:srgbClr val="C00000"/>
                </a:solidFill>
              </a:rPr>
              <a:t>packet loss rate are cheap. </a:t>
            </a:r>
            <a:endParaRPr lang="en-GB" dirty="0" smtClean="0">
              <a:solidFill>
                <a:srgbClr val="C00000"/>
              </a:solidFill>
            </a:endParaRPr>
          </a:p>
          <a:p>
            <a:r>
              <a:rPr lang="en-GB" dirty="0" smtClean="0"/>
              <a:t>Idea </a:t>
            </a:r>
            <a:r>
              <a:rPr lang="en-GB" dirty="0"/>
              <a:t>is to use delays and packet loss rate to predict maximum possible throughput. </a:t>
            </a:r>
            <a:endParaRPr lang="en-GB" dirty="0" smtClean="0"/>
          </a:p>
          <a:p>
            <a:pPr marL="0" indent="0">
              <a:buNone/>
            </a:pPr>
            <a:endParaRPr lang="en-GB" dirty="0" smtClean="0"/>
          </a:p>
          <a:p>
            <a:r>
              <a:rPr lang="en-GB" dirty="0" smtClean="0"/>
              <a:t>Mathis formula is used to model impact of packet loss and latency on throughput</a:t>
            </a:r>
          </a:p>
          <a:p>
            <a:pPr lvl="1"/>
            <a:r>
              <a:rPr lang="en-US" b="1" dirty="0"/>
              <a:t>Rate &lt; (MSS/RTT)*(1 / </a:t>
            </a:r>
            <a:r>
              <a:rPr lang="en-US" b="1" dirty="0" err="1"/>
              <a:t>sqrt</a:t>
            </a:r>
            <a:r>
              <a:rPr lang="en-US" b="1" dirty="0"/>
              <a:t>(p)</a:t>
            </a:r>
            <a:r>
              <a:rPr lang="en-US" b="1" dirty="0" smtClean="0"/>
              <a:t>)</a:t>
            </a:r>
          </a:p>
          <a:p>
            <a:pPr lvl="2"/>
            <a:r>
              <a:rPr lang="en-US" dirty="0" smtClean="0"/>
              <a:t>MSS – segment size</a:t>
            </a:r>
          </a:p>
          <a:p>
            <a:pPr lvl="2"/>
            <a:r>
              <a:rPr lang="en-US" dirty="0" smtClean="0"/>
              <a:t>RTT – round trip time</a:t>
            </a:r>
          </a:p>
          <a:p>
            <a:pPr lvl="2"/>
            <a:r>
              <a:rPr lang="en-US" dirty="0" smtClean="0"/>
              <a:t>p – packet loss</a:t>
            </a:r>
          </a:p>
          <a:p>
            <a:r>
              <a:rPr lang="en-US" dirty="0" smtClean="0"/>
              <a:t>Packet (re)ordering and jitter to be added as well</a:t>
            </a:r>
            <a:r>
              <a:rPr lang="en-GB" dirty="0" smtClean="0"/>
              <a:t>	</a:t>
            </a:r>
            <a:endParaRPr lang="en-GB" dirty="0"/>
          </a:p>
          <a:p>
            <a:pPr marL="457200" lvl="1" indent="0">
              <a:buNone/>
            </a:pPr>
            <a:endParaRPr lang="en-GB" dirty="0"/>
          </a:p>
        </p:txBody>
      </p:sp>
      <p:sp>
        <p:nvSpPr>
          <p:cNvPr id="3" name="Footer Placeholder 2"/>
          <p:cNvSpPr>
            <a:spLocks noGrp="1"/>
          </p:cNvSpPr>
          <p:nvPr>
            <p:ph type="ftr" sz="quarter" idx="11"/>
          </p:nvPr>
        </p:nvSpPr>
        <p:spPr/>
        <p:txBody>
          <a:bodyPr/>
          <a:lstStyle/>
          <a:p>
            <a:pPr>
              <a:defRPr/>
            </a:pPr>
            <a:r>
              <a:rPr lang="en-US" smtClean="0"/>
              <a:t>ATLAS ADC TIM</a:t>
            </a:r>
            <a:endParaRPr lang="en-US" dirty="0" smtClean="0"/>
          </a:p>
        </p:txBody>
      </p:sp>
      <p:sp>
        <p:nvSpPr>
          <p:cNvPr id="4" name="Slide Number Placeholder 3"/>
          <p:cNvSpPr>
            <a:spLocks noGrp="1"/>
          </p:cNvSpPr>
          <p:nvPr>
            <p:ph type="sldNum" sz="quarter" idx="12"/>
          </p:nvPr>
        </p:nvSpPr>
        <p:spPr/>
        <p:txBody>
          <a:bodyPr/>
          <a:lstStyle/>
          <a:p>
            <a:pPr>
              <a:defRPr/>
            </a:pPr>
            <a:fld id="{0DBE394B-2483-6840-8B72-FFD573043244}" type="slidenum">
              <a:rPr lang="en-US" smtClean="0"/>
              <a:pPr>
                <a:defRPr/>
              </a:pPr>
              <a:t>9</a:t>
            </a:fld>
            <a:endParaRPr lang="en-US"/>
          </a:p>
        </p:txBody>
      </p:sp>
      <p:sp>
        <p:nvSpPr>
          <p:cNvPr id="5" name="Title 4"/>
          <p:cNvSpPr>
            <a:spLocks noGrp="1"/>
          </p:cNvSpPr>
          <p:nvPr>
            <p:ph type="title"/>
          </p:nvPr>
        </p:nvSpPr>
        <p:spPr/>
        <p:txBody>
          <a:bodyPr/>
          <a:lstStyle/>
          <a:p>
            <a:r>
              <a:rPr lang="en-GB" dirty="0" smtClean="0"/>
              <a:t>Throughput predictions</a:t>
            </a:r>
            <a:endParaRPr lang="en-GB" dirty="0"/>
          </a:p>
        </p:txBody>
      </p:sp>
    </p:spTree>
    <p:extLst>
      <p:ext uri="{BB962C8B-B14F-4D97-AF65-F5344CB8AC3E}">
        <p14:creationId xmlns:p14="http://schemas.microsoft.com/office/powerpoint/2010/main" val="3012729510"/>
      </p:ext>
    </p:extLst>
  </p:cSld>
  <p:clrMapOvr>
    <a:masterClrMapping/>
  </p:clrMapOvr>
  <p:timing>
    <p:tnLst>
      <p:par>
        <p:cTn id="1" dur="indefinite" restart="never" nodeType="tmRoot"/>
      </p:par>
    </p:tnLst>
  </p:timing>
</p:sld>
</file>

<file path=ppt/theme/theme1.xml><?xml version="1.0" encoding="utf-8"?>
<a:theme xmlns:a="http://schemas.openxmlformats.org/drawingml/2006/main" name="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2.xml><?xml version="1.0" encoding="utf-8"?>
<a:theme xmlns:a="http://schemas.openxmlformats.org/drawingml/2006/main" name="1_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3.xml><?xml version="1.0" encoding="utf-8"?>
<a:theme xmlns:a="http://schemas.openxmlformats.org/drawingml/2006/main" name="wlc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SDC_latest2.pot</Template>
  <TotalTime>36630</TotalTime>
  <Words>2361</Words>
  <Application>Microsoft Office PowerPoint</Application>
  <PresentationFormat>On-screen Show (4:3)</PresentationFormat>
  <Paragraphs>293</Paragraphs>
  <Slides>22</Slides>
  <Notes>10</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22</vt:i4>
      </vt:variant>
    </vt:vector>
  </HeadingPairs>
  <TitlesOfParts>
    <vt:vector size="26" baseType="lpstr">
      <vt:lpstr>IT Groups</vt:lpstr>
      <vt:lpstr>1_IT Groups</vt:lpstr>
      <vt:lpstr>wlcg</vt:lpstr>
      <vt:lpstr>Bitmap Image</vt:lpstr>
      <vt:lpstr>Network: Status and Evolution</vt:lpstr>
      <vt:lpstr>Why Networking?</vt:lpstr>
      <vt:lpstr>Importance of Measuring Our Networks</vt:lpstr>
      <vt:lpstr>Current perfSONAR Deployment</vt:lpstr>
      <vt:lpstr>Overview of perfSONAR Pipeline</vt:lpstr>
      <vt:lpstr>OSG Networking Area Plans: Year 5</vt:lpstr>
      <vt:lpstr>Coordinating Network Issue Response</vt:lpstr>
      <vt:lpstr>ATLAS Network Analytics</vt:lpstr>
      <vt:lpstr>Throughput predictions</vt:lpstr>
      <vt:lpstr>ATLAS Network Analytics</vt:lpstr>
      <vt:lpstr>Network Evolution </vt:lpstr>
      <vt:lpstr>Network Use in ATLAS</vt:lpstr>
      <vt:lpstr>R&amp;E Networking</vt:lpstr>
      <vt:lpstr>Playing with SDN in ATLAS</vt:lpstr>
      <vt:lpstr>Current Measurement Efforts</vt:lpstr>
      <vt:lpstr>Future Directions</vt:lpstr>
      <vt:lpstr>Possible Future Project Areas</vt:lpstr>
      <vt:lpstr>Summary</vt:lpstr>
      <vt:lpstr>References</vt:lpstr>
      <vt:lpstr>The WLCG Network and  Transfer Metrics Working Group</vt:lpstr>
      <vt:lpstr>Latency and packet loss matters</vt:lpstr>
      <vt:lpstr>Packet ordering and jitter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monitoring and metrics</dc:title>
  <dc:creator>smckee</dc:creator>
  <cp:lastModifiedBy>smckee</cp:lastModifiedBy>
  <cp:revision>564</cp:revision>
  <cp:lastPrinted>2015-03-23T18:18:43Z</cp:lastPrinted>
  <dcterms:modified xsi:type="dcterms:W3CDTF">2016-06-17T06:53:11Z</dcterms:modified>
</cp:coreProperties>
</file>