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377" r:id="rId3"/>
    <p:sldId id="379" r:id="rId4"/>
    <p:sldId id="385" r:id="rId5"/>
    <p:sldId id="357" r:id="rId6"/>
    <p:sldId id="378" r:id="rId7"/>
    <p:sldId id="384" r:id="rId8"/>
    <p:sldId id="382" r:id="rId9"/>
    <p:sldId id="381" r:id="rId10"/>
    <p:sldId id="386" r:id="rId11"/>
    <p:sldId id="38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00"/>
    <a:srgbClr val="008000"/>
    <a:srgbClr val="FF9900"/>
    <a:srgbClr val="FFC637"/>
    <a:srgbClr val="F9D607"/>
    <a:srgbClr val="FFFF00"/>
    <a:srgbClr val="F8F8F8"/>
    <a:srgbClr val="FFFA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09" autoAdjust="0"/>
    <p:restoredTop sz="94660"/>
  </p:normalViewPr>
  <p:slideViewPr>
    <p:cSldViewPr>
      <p:cViewPr varScale="1">
        <p:scale>
          <a:sx n="76" d="100"/>
          <a:sy n="76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6/10/2016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>
            <a:lvl1pPr>
              <a:defRPr sz="4000">
                <a:latin typeface="Palatino Linotype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itchFamily="18" charset="0"/>
              </a:defRPr>
            </a:lvl1pPr>
            <a:lvl2pPr>
              <a:defRPr>
                <a:latin typeface="Palatino Linotype" pitchFamily="18" charset="0"/>
              </a:defRPr>
            </a:lvl2pPr>
            <a:lvl3pPr>
              <a:defRPr>
                <a:latin typeface="Palatino Linotype" pitchFamily="18" charset="0"/>
              </a:defRPr>
            </a:lvl3pPr>
            <a:lvl4pPr>
              <a:defRPr>
                <a:latin typeface="Palatino Linotype" pitchFamily="18" charset="0"/>
              </a:defRPr>
            </a:lvl4pPr>
            <a:lvl5pPr>
              <a:defRPr>
                <a:solidFill>
                  <a:srgbClr val="000000"/>
                </a:solidFill>
                <a:latin typeface="Palatino Linotype" pitchFamily="18" charset="0"/>
              </a:defRPr>
            </a:lvl5pPr>
            <a:lvl6pPr>
              <a:defRPr>
                <a:latin typeface="Palatino Linotype" pitchFamily="18" charset="0"/>
              </a:defRPr>
            </a:lvl6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aseline="0" dirty="0" smtClean="0"/>
                <a:t>June 2016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505200" y="6477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 smtClean="0"/>
              <a:t>ATLAS TIM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GSI Seminar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15-July-14 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5"/>
        </a:buBlip>
        <a:defRPr sz="3200">
          <a:solidFill>
            <a:srgbClr val="000000"/>
          </a:solidFill>
          <a:latin typeface="Open Sans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Open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Open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Open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Open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XRootD</a:t>
            </a: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 Release 4.4</a:t>
            </a:r>
            <a:b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</a:b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alatino Linotype" pitchFamily="18" charset="0"/>
              </a:rPr>
              <a:t>New Features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  <a:latin typeface="Palatino Linotyp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Palatino Linotype" pitchFamily="18" charset="0"/>
              </a:rPr>
              <a:t>ATLAS TIM</a:t>
            </a:r>
          </a:p>
          <a:p>
            <a:r>
              <a:rPr lang="en-US" sz="2400" dirty="0" smtClean="0">
                <a:latin typeface="Palatino Linotype" pitchFamily="18" charset="0"/>
              </a:rPr>
              <a:t>CERN</a:t>
            </a:r>
          </a:p>
          <a:p>
            <a:r>
              <a:rPr lang="en-US" sz="2400" dirty="0" smtClean="0">
                <a:latin typeface="Palatino Linotype" pitchFamily="18" charset="0"/>
              </a:rPr>
              <a:t>June15-17, 2016</a:t>
            </a:r>
            <a:endParaRPr lang="en-US" sz="2400" dirty="0" smtClean="0">
              <a:latin typeface="Palatino Linotype" pitchFamily="18" charset="0"/>
            </a:endParaRPr>
          </a:p>
          <a:p>
            <a:endParaRPr lang="en-US" sz="2400" dirty="0" smtClean="0">
              <a:latin typeface="Palatino Linotype" pitchFamily="18" charset="0"/>
            </a:endParaRPr>
          </a:p>
          <a:p>
            <a:r>
              <a:rPr lang="en-US" sz="1800" dirty="0" smtClean="0">
                <a:latin typeface="Palatino Linotype" pitchFamily="18" charset="0"/>
              </a:rPr>
              <a:t>Andrew Hanushevsky, SLAC</a:t>
            </a:r>
          </a:p>
          <a:p>
            <a:endParaRPr lang="en-US" sz="1800" dirty="0" smtClean="0"/>
          </a:p>
          <a:p>
            <a:r>
              <a:rPr lang="en-US" sz="1800" dirty="0" smtClean="0"/>
              <a:t>http://xrootd.org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Metalink</a:t>
            </a:r>
            <a:r>
              <a:rPr lang="en-US" dirty="0" smtClean="0"/>
              <a:t> File Support </a:t>
            </a:r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343400"/>
          </a:xfrm>
        </p:spPr>
        <p:txBody>
          <a:bodyPr/>
          <a:lstStyle/>
          <a:p>
            <a:r>
              <a:rPr lang="en-US" dirty="0" smtClean="0"/>
              <a:t>Consistent context is critical</a:t>
            </a:r>
          </a:p>
          <a:p>
            <a:pPr lvl="1"/>
            <a:r>
              <a:rPr lang="en-US" dirty="0" smtClean="0"/>
              <a:t>Automatically uses new performance features</a:t>
            </a:r>
          </a:p>
          <a:p>
            <a:r>
              <a:rPr lang="en-US" dirty="0" smtClean="0"/>
              <a:t>Key performance features on the horizon</a:t>
            </a:r>
            <a:endParaRPr lang="en-US" dirty="0" smtClean="0"/>
          </a:p>
          <a:p>
            <a:pPr lvl="1"/>
            <a:r>
              <a:rPr lang="en-US" dirty="0" smtClean="0"/>
              <a:t>Source server real-time optimization</a:t>
            </a:r>
          </a:p>
          <a:p>
            <a:pPr lvl="2"/>
            <a:r>
              <a:rPr lang="en-US" dirty="0" smtClean="0"/>
              <a:t>Largely based on CMS developed code</a:t>
            </a:r>
          </a:p>
          <a:p>
            <a:pPr lvl="1"/>
            <a:r>
              <a:rPr lang="en-US" dirty="0" smtClean="0"/>
              <a:t>Multi-source parallel copy via </a:t>
            </a:r>
            <a:r>
              <a:rPr lang="en-US" dirty="0" err="1" smtClean="0"/>
              <a:t>xrdcp</a:t>
            </a:r>
            <a:endParaRPr lang="en-US" dirty="0" smtClean="0"/>
          </a:p>
          <a:p>
            <a:pPr lvl="2"/>
            <a:r>
              <a:rPr lang="en-US" dirty="0" smtClean="0"/>
              <a:t>Based on </a:t>
            </a:r>
            <a:r>
              <a:rPr lang="en-US" dirty="0" smtClean="0"/>
              <a:t>advanced torrent-like algorithms</a:t>
            </a:r>
            <a:endParaRPr lang="en-US" dirty="0" smtClean="0"/>
          </a:p>
          <a:p>
            <a:pPr lvl="3"/>
            <a:r>
              <a:rPr lang="en-US" dirty="0" smtClean="0"/>
              <a:t>Avoids </a:t>
            </a:r>
            <a:r>
              <a:rPr lang="en-US" dirty="0" smtClean="0"/>
              <a:t>a slowdown tail </a:t>
            </a:r>
            <a:r>
              <a:rPr lang="en-US" dirty="0" smtClean="0"/>
              <a:t>in the copy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4.4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43400"/>
          </a:xfrm>
        </p:spPr>
        <p:txBody>
          <a:bodyPr/>
          <a:lstStyle/>
          <a:p>
            <a:r>
              <a:rPr lang="en-US" dirty="0" smtClean="0"/>
              <a:t>Disk Caching Proxy Largest feature in 4.4</a:t>
            </a:r>
          </a:p>
          <a:p>
            <a:pPr lvl="1"/>
            <a:r>
              <a:rPr lang="en-US" dirty="0" smtClean="0"/>
              <a:t>Holding off until all known edge cases solved</a:t>
            </a:r>
          </a:p>
          <a:p>
            <a:pPr lvl="2"/>
            <a:r>
              <a:rPr lang="en-US" dirty="0" smtClean="0"/>
              <a:t>We want a stable release at the get-go</a:t>
            </a:r>
          </a:p>
          <a:p>
            <a:r>
              <a:rPr lang="en-US" dirty="0" smtClean="0"/>
              <a:t>This is producing a delay in 4.4 launch</a:t>
            </a:r>
          </a:p>
          <a:p>
            <a:pPr lvl="1"/>
            <a:r>
              <a:rPr lang="en-US" dirty="0" smtClean="0"/>
              <a:t>Willing to split release (i.e. 4.4 and 4.5)</a:t>
            </a:r>
          </a:p>
          <a:p>
            <a:pPr lvl="2"/>
            <a:r>
              <a:rPr lang="en-US" dirty="0" smtClean="0"/>
              <a:t>Depends if other features are wanted now!	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4.4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r>
              <a:rPr lang="en-US" dirty="0" smtClean="0"/>
              <a:t>Includes several significant features</a:t>
            </a:r>
          </a:p>
          <a:p>
            <a:pPr lvl="1"/>
            <a:r>
              <a:rPr lang="en-US" dirty="0" smtClean="0"/>
              <a:t>This presentation does not cover all of them</a:t>
            </a:r>
          </a:p>
          <a:p>
            <a:pPr lvl="2"/>
            <a:r>
              <a:rPr lang="en-US" dirty="0" smtClean="0"/>
              <a:t>Focus here is on ATLAS</a:t>
            </a:r>
          </a:p>
          <a:p>
            <a:r>
              <a:rPr lang="en-US" dirty="0" smtClean="0"/>
              <a:t>Three main features</a:t>
            </a:r>
          </a:p>
          <a:p>
            <a:pPr lvl="1"/>
            <a:r>
              <a:rPr lang="en-US" dirty="0" smtClean="0"/>
              <a:t>Proxy </a:t>
            </a:r>
            <a:r>
              <a:rPr lang="en-US" dirty="0" err="1" smtClean="0"/>
              <a:t>async</a:t>
            </a:r>
            <a:r>
              <a:rPr lang="en-US" dirty="0" smtClean="0"/>
              <a:t> I/O</a:t>
            </a:r>
          </a:p>
          <a:p>
            <a:pPr lvl="1"/>
            <a:r>
              <a:rPr lang="en-US" dirty="0" smtClean="0"/>
              <a:t>Disk Caching Proxy</a:t>
            </a:r>
          </a:p>
          <a:p>
            <a:pPr lvl="1"/>
            <a:r>
              <a:rPr lang="en-US" dirty="0" err="1" smtClean="0"/>
              <a:t>Metalink</a:t>
            </a:r>
            <a:r>
              <a:rPr lang="en-US" dirty="0" smtClean="0"/>
              <a:t> file support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 </a:t>
            </a:r>
            <a:r>
              <a:rPr lang="en-US" dirty="0" err="1" smtClean="0"/>
              <a:t>Async</a:t>
            </a:r>
            <a:r>
              <a:rPr lang="en-US" dirty="0" smtClean="0"/>
              <a:t> I/O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r>
              <a:rPr lang="en-US" dirty="0" smtClean="0"/>
              <a:t>Proxy now handles </a:t>
            </a:r>
            <a:r>
              <a:rPr lang="en-US" dirty="0" err="1" smtClean="0"/>
              <a:t>async</a:t>
            </a:r>
            <a:r>
              <a:rPr lang="en-US" dirty="0" smtClean="0"/>
              <a:t> I/O requests</a:t>
            </a:r>
          </a:p>
          <a:p>
            <a:pPr lvl="1"/>
            <a:r>
              <a:rPr lang="en-US" dirty="0" smtClean="0"/>
              <a:t>Previously converted </a:t>
            </a:r>
            <a:r>
              <a:rPr lang="en-US" dirty="0" err="1" smtClean="0"/>
              <a:t>async</a:t>
            </a:r>
            <a:r>
              <a:rPr lang="en-US" dirty="0" smtClean="0"/>
              <a:t> to sync I/O</a:t>
            </a:r>
          </a:p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Improve streaming performance of </a:t>
            </a:r>
            <a:r>
              <a:rPr lang="en-US" dirty="0" err="1" smtClean="0"/>
              <a:t>xrdcp</a:t>
            </a:r>
            <a:endParaRPr lang="en-US" dirty="0" smtClean="0"/>
          </a:p>
          <a:p>
            <a:pPr lvl="1"/>
            <a:r>
              <a:rPr lang="en-US" dirty="0" smtClean="0"/>
              <a:t>Improve Disk Caching Proxy performance</a:t>
            </a:r>
          </a:p>
          <a:p>
            <a:pPr lvl="2"/>
            <a:r>
              <a:rPr lang="en-US" dirty="0" smtClean="0"/>
              <a:t>Certain background operations (e.g. pre-fetch</a:t>
            </a:r>
            <a:r>
              <a:rPr lang="en-US" dirty="0" smtClean="0"/>
              <a:t>)</a:t>
            </a:r>
          </a:p>
          <a:p>
            <a:pPr marL="342900" lvl="1" indent="-342900">
              <a:buClrTx/>
              <a:buSzPct val="85000"/>
              <a:buBlip>
                <a:blip r:embed="rId2"/>
              </a:buBlip>
            </a:pPr>
            <a:r>
              <a:rPr lang="en-US" dirty="0" smtClean="0"/>
              <a:t>May require tuning to get best </a:t>
            </a:r>
            <a:r>
              <a:rPr lang="en-US" dirty="0" smtClean="0"/>
              <a:t>performance</a:t>
            </a:r>
          </a:p>
          <a:p>
            <a:pPr marL="742950" lvl="2" indent="-342900">
              <a:buSzPct val="85000"/>
              <a:buBlip>
                <a:blip r:embed="rId2"/>
              </a:buBlip>
            </a:pPr>
            <a:r>
              <a:rPr lang="en-US" dirty="0" smtClean="0"/>
              <a:t>See </a:t>
            </a:r>
            <a:r>
              <a:rPr lang="en-US" dirty="0" err="1" smtClean="0"/>
              <a:t>xrootd.async</a:t>
            </a:r>
            <a:r>
              <a:rPr lang="en-US" dirty="0" smtClean="0"/>
              <a:t> directive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Server </a:t>
            </a:r>
            <a:r>
              <a:rPr lang="en-US" dirty="0" err="1" smtClean="0"/>
              <a:t>Async</a:t>
            </a:r>
            <a:r>
              <a:rPr lang="en-US" dirty="0" smtClean="0"/>
              <a:t> </a:t>
            </a:r>
            <a:r>
              <a:rPr lang="en-US" dirty="0" smtClean="0"/>
              <a:t>I/O </a:t>
            </a:r>
            <a:r>
              <a:rPr lang="en-US" sz="2400" dirty="0" smtClean="0"/>
              <a:t>(continued)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/>
          <a:lstStyle/>
          <a:p>
            <a:r>
              <a:rPr lang="en-US" dirty="0" smtClean="0"/>
              <a:t>Considerations</a:t>
            </a:r>
            <a:endParaRPr lang="en-US" dirty="0" smtClean="0"/>
          </a:p>
          <a:p>
            <a:pPr lvl="1"/>
            <a:r>
              <a:rPr lang="en-US" dirty="0" smtClean="0"/>
              <a:t>This must not be disabled in the </a:t>
            </a:r>
            <a:r>
              <a:rPr lang="en-US" dirty="0" err="1" smtClean="0"/>
              <a:t>config</a:t>
            </a:r>
            <a:r>
              <a:rPr lang="en-US" dirty="0" smtClean="0"/>
              <a:t> file</a:t>
            </a:r>
          </a:p>
          <a:p>
            <a:pPr lvl="2"/>
            <a:r>
              <a:rPr lang="en-US" i="1" dirty="0" smtClean="0"/>
              <a:t>Default</a:t>
            </a:r>
            <a:r>
              <a:rPr lang="en-US" dirty="0" smtClean="0"/>
              <a:t> is </a:t>
            </a:r>
            <a:r>
              <a:rPr lang="en-US" i="1" dirty="0" smtClean="0"/>
              <a:t>on</a:t>
            </a:r>
            <a:r>
              <a:rPr lang="en-US" dirty="0" smtClean="0"/>
              <a:t> but many sites turned it off</a:t>
            </a:r>
          </a:p>
          <a:p>
            <a:pPr lvl="3"/>
            <a:r>
              <a:rPr lang="en-US" dirty="0" smtClean="0"/>
              <a:t>Historic problems with now unused </a:t>
            </a:r>
            <a:r>
              <a:rPr lang="en-US" dirty="0" err="1" smtClean="0"/>
              <a:t>Globus</a:t>
            </a:r>
            <a:r>
              <a:rPr lang="en-US" dirty="0" smtClean="0"/>
              <a:t> libraries</a:t>
            </a:r>
          </a:p>
          <a:p>
            <a:pPr lvl="3"/>
            <a:r>
              <a:rPr lang="en-US" dirty="0" smtClean="0"/>
              <a:t>Remove </a:t>
            </a:r>
            <a:r>
              <a:rPr lang="en-US" dirty="0" err="1" smtClean="0"/>
              <a:t>xrootd.async</a:t>
            </a:r>
            <a:r>
              <a:rPr lang="en-US" dirty="0" smtClean="0"/>
              <a:t> off</a:t>
            </a:r>
            <a:endParaRPr lang="en-US" dirty="0" smtClean="0"/>
          </a:p>
          <a:p>
            <a:pPr lvl="1"/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POSIX interface extended</a:t>
            </a:r>
            <a:endParaRPr lang="en-US" dirty="0" smtClean="0"/>
          </a:p>
          <a:p>
            <a:pPr lvl="2"/>
            <a:r>
              <a:rPr lang="en-US" dirty="0" smtClean="0"/>
              <a:t>Added additional callback based methods</a:t>
            </a:r>
          </a:p>
          <a:p>
            <a:pPr lvl="3"/>
            <a:r>
              <a:rPr lang="en-US" dirty="0" smtClean="0"/>
              <a:t>Non-standard API but meant for internal use only</a:t>
            </a:r>
            <a:endParaRPr lang="en-US" dirty="0" smtClean="0"/>
          </a:p>
          <a:p>
            <a:pPr lvl="4"/>
            <a:r>
              <a:rPr lang="en-US" dirty="0" smtClean="0"/>
              <a:t>Proxy is based on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POSIX interface</a:t>
            </a:r>
          </a:p>
          <a:p>
            <a:pPr lvl="3"/>
            <a:r>
              <a:rPr lang="en-US" dirty="0" smtClean="0"/>
              <a:t>Interface is s</a:t>
            </a:r>
            <a:r>
              <a:rPr lang="en-US" dirty="0" smtClean="0"/>
              <a:t>till ABI compliant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Caching Proxy I</a:t>
            </a:r>
            <a:endParaRPr lang="en-US" dirty="0"/>
          </a:p>
        </p:txBody>
      </p:sp>
      <p:pic>
        <p:nvPicPr>
          <p:cNvPr id="5" name="Picture 4" descr="XrdCachingProx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676400"/>
            <a:ext cx="5943600" cy="45367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05600" y="2819400"/>
            <a:ext cx="18151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File or block</a:t>
            </a: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caching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Caching Proxy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58200" cy="4343400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dirty="0" smtClean="0"/>
              <a:t>High potential to solve vexing problems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Reduced remote latency for user </a:t>
            </a:r>
            <a:r>
              <a:rPr lang="en-US" dirty="0" smtClean="0"/>
              <a:t>analysis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Just in time data</a:t>
            </a:r>
          </a:p>
          <a:p>
            <a:pPr lvl="2">
              <a:spcBef>
                <a:spcPts val="400"/>
              </a:spcBef>
            </a:pPr>
            <a:r>
              <a:rPr lang="en-US" dirty="0" smtClean="0"/>
              <a:t>Avoids pre-placement delays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Optimized disk space utilization</a:t>
            </a:r>
            <a:endParaRPr lang="en-US" dirty="0" smtClean="0"/>
          </a:p>
          <a:p>
            <a:pPr>
              <a:spcBef>
                <a:spcPts val="400"/>
              </a:spcBef>
            </a:pPr>
            <a:r>
              <a:rPr lang="en-US" dirty="0" smtClean="0"/>
              <a:t>Cached data access via xroot </a:t>
            </a:r>
            <a:r>
              <a:rPr lang="en-US" dirty="0" smtClean="0"/>
              <a:t>and </a:t>
            </a:r>
            <a:r>
              <a:rPr lang="en-US" dirty="0" smtClean="0"/>
              <a:t>http</a:t>
            </a:r>
            <a:endParaRPr lang="en-US" dirty="0" smtClean="0"/>
          </a:p>
          <a:p>
            <a:pPr>
              <a:spcBef>
                <a:spcPts val="400"/>
              </a:spcBef>
            </a:pPr>
            <a:r>
              <a:rPr lang="en-US" dirty="0" smtClean="0"/>
              <a:t>Currently </a:t>
            </a:r>
            <a:r>
              <a:rPr lang="en-US" dirty="0" smtClean="0"/>
              <a:t>being tested at scale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MWT2, SLAC, University of Notre Dame</a:t>
            </a:r>
          </a:p>
          <a:p>
            <a:pPr>
              <a:spcBef>
                <a:spcPts val="400"/>
              </a:spcBef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001000" cy="1143000"/>
          </a:xfrm>
        </p:spPr>
        <p:txBody>
          <a:bodyPr/>
          <a:lstStyle/>
          <a:p>
            <a:r>
              <a:rPr lang="en-US" dirty="0" smtClean="0"/>
              <a:t>Disk Caching Proxy </a:t>
            </a:r>
            <a:r>
              <a:rPr lang="en-US" dirty="0" smtClean="0"/>
              <a:t>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4343400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dirty="0" smtClean="0"/>
              <a:t>Target sites without ATLAS </a:t>
            </a:r>
            <a:r>
              <a:rPr lang="en-US" dirty="0" smtClean="0"/>
              <a:t>managed </a:t>
            </a:r>
            <a:r>
              <a:rPr lang="en-US" dirty="0" smtClean="0"/>
              <a:t>disk </a:t>
            </a:r>
            <a:endParaRPr lang="en-US" dirty="0" smtClean="0"/>
          </a:p>
          <a:p>
            <a:pPr lvl="1">
              <a:spcBef>
                <a:spcPts val="400"/>
              </a:spcBef>
            </a:pPr>
            <a:r>
              <a:rPr lang="en-US" dirty="0" smtClean="0"/>
              <a:t>Opportunistic </a:t>
            </a:r>
            <a:r>
              <a:rPr lang="en-US" dirty="0" smtClean="0"/>
              <a:t>sites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OSG diskless </a:t>
            </a:r>
            <a:r>
              <a:rPr lang="en-US" dirty="0" smtClean="0"/>
              <a:t>sites</a:t>
            </a:r>
            <a:endParaRPr lang="en-US" dirty="0" smtClean="0"/>
          </a:p>
          <a:p>
            <a:pPr lvl="1">
              <a:spcBef>
                <a:spcPts val="400"/>
              </a:spcBef>
            </a:pPr>
            <a:r>
              <a:rPr lang="en-US" dirty="0" smtClean="0"/>
              <a:t>Pacific Research </a:t>
            </a:r>
            <a:r>
              <a:rPr lang="en-US" dirty="0" smtClean="0"/>
              <a:t>Platform sites </a:t>
            </a:r>
            <a:r>
              <a:rPr lang="en-US" sz="1600" dirty="0" smtClean="0"/>
              <a:t>(NSF funded program)</a:t>
            </a:r>
            <a:endParaRPr lang="en-US" sz="1600" dirty="0" smtClean="0"/>
          </a:p>
          <a:p>
            <a:pPr lvl="2">
              <a:spcBef>
                <a:spcPts val="400"/>
              </a:spcBef>
            </a:pPr>
            <a:r>
              <a:rPr lang="en-US" dirty="0" smtClean="0"/>
              <a:t>NASA, NREN, U Washington, UC School System</a:t>
            </a:r>
          </a:p>
          <a:p>
            <a:pPr lvl="3">
              <a:spcBef>
                <a:spcPts val="400"/>
              </a:spcBef>
            </a:pPr>
            <a:r>
              <a:rPr lang="en-US" dirty="0" smtClean="0"/>
              <a:t>Includes University California LHC sites (3 ATLAS T3’s</a:t>
            </a:r>
            <a:r>
              <a:rPr lang="en-US" dirty="0" smtClean="0"/>
              <a:t>)</a:t>
            </a:r>
          </a:p>
          <a:p>
            <a:pPr lvl="2">
              <a:spcBef>
                <a:spcPts val="400"/>
              </a:spcBef>
            </a:pPr>
            <a:r>
              <a:rPr lang="en-US" dirty="0" smtClean="0"/>
              <a:t>Interconnected via </a:t>
            </a:r>
            <a:r>
              <a:rPr lang="en-US" dirty="0" err="1" smtClean="0"/>
              <a:t>CalREN</a:t>
            </a:r>
            <a:r>
              <a:rPr lang="en-US" dirty="0" smtClean="0"/>
              <a:t>, ESNET, &amp; Pacific Wave</a:t>
            </a:r>
          </a:p>
          <a:p>
            <a:pPr lvl="3">
              <a:spcBef>
                <a:spcPts val="400"/>
              </a:spcBef>
            </a:pPr>
            <a:r>
              <a:rPr lang="en-US" dirty="0" smtClean="0"/>
              <a:t>Sites and networking may expand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Metalink</a:t>
            </a:r>
            <a:r>
              <a:rPr lang="en-US" dirty="0" smtClean="0"/>
              <a:t> File Support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client handles </a:t>
            </a:r>
            <a:r>
              <a:rPr lang="en-US" dirty="0" err="1" smtClean="0"/>
              <a:t>metalink</a:t>
            </a:r>
            <a:r>
              <a:rPr lang="en-US" dirty="0" smtClean="0"/>
              <a:t> files</a:t>
            </a:r>
          </a:p>
          <a:p>
            <a:pPr lvl="1"/>
            <a:r>
              <a:rPr lang="en-US" dirty="0" smtClean="0"/>
              <a:t>Version 4 with “.meta4” suffix</a:t>
            </a:r>
          </a:p>
          <a:p>
            <a:pPr lvl="2"/>
            <a:r>
              <a:rPr lang="en-US" dirty="0" smtClean="0"/>
              <a:t>RFC 5854</a:t>
            </a:r>
          </a:p>
          <a:p>
            <a:pPr lvl="1"/>
            <a:r>
              <a:rPr lang="en-US" dirty="0" smtClean="0"/>
              <a:t>Version 3 with “.</a:t>
            </a:r>
            <a:r>
              <a:rPr lang="en-US" dirty="0" err="1" smtClean="0"/>
              <a:t>metalink</a:t>
            </a:r>
            <a:r>
              <a:rPr lang="en-US" dirty="0" smtClean="0"/>
              <a:t>” suffix</a:t>
            </a:r>
          </a:p>
          <a:p>
            <a:pPr lvl="2"/>
            <a:r>
              <a:rPr lang="en-US" dirty="0" smtClean="0"/>
              <a:t>www.</a:t>
            </a:r>
            <a:r>
              <a:rPr lang="en-US" b="1" dirty="0" smtClean="0"/>
              <a:t>metalink</a:t>
            </a:r>
            <a:r>
              <a:rPr lang="en-US" dirty="0" smtClean="0"/>
              <a:t>er.org/</a:t>
            </a:r>
            <a:r>
              <a:rPr lang="en-US" b="1" dirty="0" smtClean="0"/>
              <a:t>Metalink</a:t>
            </a:r>
            <a:r>
              <a:rPr lang="en-US" dirty="0" smtClean="0"/>
              <a:t>_</a:t>
            </a:r>
            <a:r>
              <a:rPr lang="en-US" b="1" dirty="0" smtClean="0"/>
              <a:t>3</a:t>
            </a:r>
            <a:r>
              <a:rPr lang="en-US" dirty="0" smtClean="0"/>
              <a:t>.0_Spec.pdf</a:t>
            </a:r>
          </a:p>
          <a:p>
            <a:r>
              <a:rPr lang="en-US" dirty="0" smtClean="0"/>
              <a:t>All relevant tags are supported</a:t>
            </a:r>
          </a:p>
          <a:p>
            <a:pPr lvl="1"/>
            <a:r>
              <a:rPr lang="en-US" dirty="0" smtClean="0"/>
              <a:t>hash, size</a:t>
            </a:r>
          </a:p>
          <a:p>
            <a:pPr lvl="1"/>
            <a:r>
              <a:rPr lang="en-US" dirty="0" smtClean="0"/>
              <a:t>url (</a:t>
            </a:r>
            <a:r>
              <a:rPr lang="en-US" i="1" dirty="0" smtClean="0"/>
              <a:t>including</a:t>
            </a:r>
            <a:r>
              <a:rPr lang="en-US" dirty="0" smtClean="0"/>
              <a:t> type, preference and priority)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Metalink</a:t>
            </a:r>
            <a:r>
              <a:rPr lang="en-US" dirty="0" smtClean="0"/>
              <a:t> File Support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4343400"/>
          </a:xfrm>
        </p:spPr>
        <p:txBody>
          <a:bodyPr/>
          <a:lstStyle/>
          <a:p>
            <a:r>
              <a:rPr lang="en-US" dirty="0" err="1" smtClean="0"/>
              <a:t>Metalink</a:t>
            </a:r>
            <a:r>
              <a:rPr lang="en-US" dirty="0" smtClean="0"/>
              <a:t> file is processed when…</a:t>
            </a:r>
          </a:p>
          <a:p>
            <a:pPr lvl="1"/>
            <a:r>
              <a:rPr lang="en-US" dirty="0" smtClean="0"/>
              <a:t>Source input to </a:t>
            </a:r>
            <a:r>
              <a:rPr lang="en-US" dirty="0" err="1" smtClean="0"/>
              <a:t>xrdcp</a:t>
            </a:r>
            <a:endParaRPr lang="en-US" dirty="0" smtClean="0"/>
          </a:p>
          <a:p>
            <a:pPr lvl="1"/>
            <a:r>
              <a:rPr lang="en-US" dirty="0" smtClean="0"/>
              <a:t>When opened by the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client</a:t>
            </a:r>
          </a:p>
          <a:p>
            <a:r>
              <a:rPr lang="en-US" dirty="0" err="1" smtClean="0"/>
              <a:t>M</a:t>
            </a:r>
            <a:r>
              <a:rPr lang="en-US" dirty="0" err="1" smtClean="0"/>
              <a:t>etalinks</a:t>
            </a:r>
            <a:r>
              <a:rPr lang="en-US" dirty="0" smtClean="0"/>
              <a:t> </a:t>
            </a:r>
            <a:r>
              <a:rPr lang="en-US" dirty="0" smtClean="0"/>
              <a:t>treated as a virtual redirector</a:t>
            </a:r>
          </a:p>
          <a:p>
            <a:pPr lvl="1"/>
            <a:r>
              <a:rPr lang="en-US" dirty="0" smtClean="0"/>
              <a:t>Provides consistent interchangeable </a:t>
            </a:r>
            <a:r>
              <a:rPr lang="en-US" dirty="0" smtClean="0"/>
              <a:t>context</a:t>
            </a:r>
            <a:endParaRPr lang="en-US" dirty="0" smtClean="0"/>
          </a:p>
          <a:p>
            <a:pPr lvl="2"/>
            <a:r>
              <a:rPr lang="en-US" dirty="0" err="1" smtClean="0"/>
              <a:t>Metalinks</a:t>
            </a:r>
            <a:r>
              <a:rPr lang="en-US" dirty="0" smtClean="0"/>
              <a:t> and redirectors are equivalent</a:t>
            </a:r>
            <a:endParaRPr lang="en-US" dirty="0" smtClean="0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13778</TotalTime>
  <Words>448</Words>
  <Application>Microsoft Office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Ricepaper</vt:lpstr>
      <vt:lpstr>XRootD Release 4.4 New Features</vt:lpstr>
      <vt:lpstr>Release 4.4</vt:lpstr>
      <vt:lpstr>Proxy Server Async I/O</vt:lpstr>
      <vt:lpstr>Proxy Server Async I/O (continued)</vt:lpstr>
      <vt:lpstr>Disk Caching Proxy I</vt:lpstr>
      <vt:lpstr>Disk Caching Proxy II</vt:lpstr>
      <vt:lpstr>Disk Caching Proxy Deployment</vt:lpstr>
      <vt:lpstr>Metalink File Support I</vt:lpstr>
      <vt:lpstr>Metalink File Support II</vt:lpstr>
      <vt:lpstr>Metalink File Support III</vt:lpstr>
      <vt:lpstr>Release 4.4 Status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abh</cp:lastModifiedBy>
  <cp:revision>853</cp:revision>
  <dcterms:created xsi:type="dcterms:W3CDTF">2010-08-24T03:26:13Z</dcterms:created>
  <dcterms:modified xsi:type="dcterms:W3CDTF">2016-06-11T01:46:09Z</dcterms:modified>
</cp:coreProperties>
</file>