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67" r:id="rId3"/>
    <p:sldId id="368" r:id="rId4"/>
    <p:sldId id="369" r:id="rId5"/>
    <p:sldId id="370" r:id="rId6"/>
    <p:sldId id="3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mckee" initials="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3CA64"/>
    <a:srgbClr val="9E2381"/>
    <a:srgbClr val="26C841"/>
    <a:srgbClr val="4DBD33"/>
    <a:srgbClr val="3FD8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27" autoAdjust="0"/>
    <p:restoredTop sz="87551" autoAdjust="0"/>
  </p:normalViewPr>
  <p:slideViewPr>
    <p:cSldViewPr>
      <p:cViewPr>
        <p:scale>
          <a:sx n="100" d="100"/>
          <a:sy n="100" d="100"/>
        </p:scale>
        <p:origin x="-208" y="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59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83B7C-692B-44C8-9771-1EFDBDA394E8}" type="datetimeFigureOut">
              <a:rPr lang="en-US" smtClean="0"/>
              <a:pPr/>
              <a:t>6/14/16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8AED3-1750-43E4-ACAC-1823CA65EE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508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8AED3-1750-43E4-ACAC-1823CA65EE5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tiff"/><Relationship Id="rId5" Type="http://schemas.openxmlformats.org/officeDocument/2006/relationships/image" Target="../media/image4.jpeg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7/18/2011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Alexei Klimentov – SW&amp;C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rgbClr val="3366FF"/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rgbClr val="CCFFCC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226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7" y="6217621"/>
            <a:ext cx="548700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5863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Alexei Klimentov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7/18/2011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Alexei Klimentov – SW&amp;C week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3/2/2016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Alexei Klimentov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twiki.cern.ch/twiki/bin/viewauth/AtlasComputing/AtlasDistributedComputing" TargetMode="Externa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20093/" TargetMode="External"/><Relationship Id="rId4" Type="http://schemas.openxmlformats.org/officeDocument/2006/relationships/hyperlink" Target="https://docs.google.com/document/d/1U15BGXvG-vmj7yJlUvYM9V1FMLTHlcY_RvM4lUTLGKo/edit?usp=sharing" TargetMode="External"/><Relationship Id="rId5" Type="http://schemas.openxmlformats.org/officeDocument/2006/relationships/hyperlink" Target="https://indico.cern.ch/event/527581/" TargetMode="External"/><Relationship Id="rId6" Type="http://schemas.openxmlformats.org/officeDocument/2006/relationships/hyperlink" Target="https://www.getharvest.com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indico.cern.ch/event/503575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57400"/>
            <a:ext cx="8915400" cy="2286000"/>
          </a:xfrm>
        </p:spPr>
        <p:txBody>
          <a:bodyPr>
            <a:normAutofit fontScale="90000"/>
          </a:bodyPr>
          <a:lstStyle/>
          <a:p>
            <a:r>
              <a:rPr lang="en-US" sz="4000" i="1" dirty="0" smtClean="0">
                <a:solidFill>
                  <a:srgbClr val="26C841"/>
                </a:solidFill>
              </a:rPr>
              <a:t/>
            </a:r>
            <a:br>
              <a:rPr lang="en-US" sz="4000" i="1" dirty="0" smtClean="0">
                <a:solidFill>
                  <a:srgbClr val="26C841"/>
                </a:solidFill>
              </a:rPr>
            </a:br>
            <a:r>
              <a:rPr lang="en-US" sz="4000" i="1" dirty="0">
                <a:solidFill>
                  <a:srgbClr val="26C841"/>
                </a:solidFill>
              </a:rPr>
              <a:t/>
            </a:r>
            <a:br>
              <a:rPr lang="en-US" sz="4000" i="1" dirty="0">
                <a:solidFill>
                  <a:srgbClr val="26C841"/>
                </a:solidFill>
              </a:rPr>
            </a:br>
            <a:r>
              <a:rPr lang="en-US" sz="4000" i="1" dirty="0" smtClean="0">
                <a:solidFill>
                  <a:srgbClr val="26C841"/>
                </a:solidFill>
              </a:rPr>
              <a:t>Work Flow Management Software </a:t>
            </a:r>
            <a:r>
              <a:rPr lang="en-US" sz="4000" i="1" dirty="0" smtClean="0">
                <a:solidFill>
                  <a:srgbClr val="26C841"/>
                </a:solidFill>
              </a:rPr>
              <a:t> </a:t>
            </a:r>
            <a:r>
              <a:rPr lang="en-US" sz="4000" i="1" dirty="0" smtClean="0">
                <a:solidFill>
                  <a:srgbClr val="26C841"/>
                </a:solidFill>
              </a:rPr>
              <a:t/>
            </a:r>
            <a:br>
              <a:rPr lang="en-US" sz="4000" i="1" dirty="0" smtClean="0">
                <a:solidFill>
                  <a:srgbClr val="26C841"/>
                </a:solidFill>
              </a:rPr>
            </a:br>
            <a:r>
              <a:rPr lang="en-US" sz="4000" i="1" dirty="0" smtClean="0">
                <a:solidFill>
                  <a:srgbClr val="26C841"/>
                </a:solidFill>
              </a:rPr>
              <a:t/>
            </a:r>
            <a:br>
              <a:rPr lang="en-US" sz="4000" i="1" dirty="0" smtClean="0">
                <a:solidFill>
                  <a:srgbClr val="26C841"/>
                </a:solidFill>
              </a:rPr>
            </a:br>
            <a:r>
              <a:rPr lang="en-US" sz="2700" i="1" dirty="0" smtClean="0"/>
              <a:t>.</a:t>
            </a:r>
            <a:r>
              <a:rPr lang="en-US" sz="2700" i="1" dirty="0" smtClean="0"/>
              <a:t/>
            </a:r>
            <a:br>
              <a:rPr lang="en-US" sz="2700" i="1" dirty="0" smtClean="0"/>
            </a:br>
            <a:r>
              <a:rPr lang="en-US" sz="2700" i="1" dirty="0" smtClean="0"/>
              <a:t/>
            </a:r>
            <a:br>
              <a:rPr lang="en-US" sz="2700" i="1" dirty="0" smtClean="0"/>
            </a:br>
            <a:r>
              <a:rPr lang="en-US" sz="4000" i="1" dirty="0" smtClean="0">
                <a:solidFill>
                  <a:schemeClr val="tx1"/>
                </a:solidFill>
              </a:rPr>
              <a:t>Introduction</a:t>
            </a:r>
            <a:r>
              <a:rPr lang="en-US" sz="4000" i="1" dirty="0">
                <a:solidFill>
                  <a:schemeClr val="tx1"/>
                </a:solidFill>
              </a:rPr>
              <a:t/>
            </a:r>
            <a:br>
              <a:rPr lang="en-US" sz="4000" i="1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/>
            </a:r>
            <a:br>
              <a:rPr lang="en-US" sz="2700" dirty="0">
                <a:solidFill>
                  <a:schemeClr val="tx1"/>
                </a:solidFill>
              </a:rPr>
            </a:br>
            <a:r>
              <a:rPr lang="en-US" sz="2700" i="1" dirty="0"/>
              <a:t/>
            </a:r>
            <a:br>
              <a:rPr lang="en-US" sz="2700" i="1" dirty="0"/>
            </a:br>
            <a:r>
              <a:rPr lang="en-US" sz="2600" i="1" dirty="0" smtClean="0"/>
              <a:t/>
            </a:r>
            <a:br>
              <a:rPr lang="en-US" sz="2600" i="1" dirty="0" smtClean="0"/>
            </a:br>
            <a:r>
              <a:rPr lang="en-US" sz="2600" i="1" dirty="0" smtClean="0"/>
              <a:t/>
            </a:r>
            <a:br>
              <a:rPr lang="en-US" sz="2600" i="1" dirty="0" smtClean="0"/>
            </a:br>
            <a:r>
              <a:rPr lang="en-US" sz="2600" i="1" dirty="0"/>
              <a:t/>
            </a:r>
            <a:br>
              <a:rPr lang="en-US" sz="2600" i="1" dirty="0"/>
            </a:br>
            <a:r>
              <a:rPr lang="en-US" sz="2600" i="1" dirty="0" smtClean="0"/>
              <a:t/>
            </a:r>
            <a:br>
              <a:rPr lang="en-US" sz="2600" i="1" dirty="0" smtClean="0"/>
            </a:br>
            <a:r>
              <a:rPr lang="en-US" sz="2600" i="1" dirty="0"/>
              <a:t/>
            </a:r>
            <a:br>
              <a:rPr lang="en-US" sz="2600" i="1" dirty="0"/>
            </a:br>
            <a:r>
              <a:rPr lang="en-US" sz="3100" i="1" dirty="0" smtClean="0">
                <a:solidFill>
                  <a:schemeClr val="accent1">
                    <a:lumMod val="75000"/>
                  </a:schemeClr>
                </a:solidFill>
              </a:rPr>
              <a:t>ATLAS Distributed Computing TIM</a:t>
            </a:r>
            <a:r>
              <a:rPr lang="en-US" sz="3100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1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1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i="1" dirty="0" smtClean="0">
                <a:solidFill>
                  <a:schemeClr val="accent1">
                    <a:lumMod val="75000"/>
                  </a:schemeClr>
                </a:solidFill>
              </a:rPr>
              <a:t>June</a:t>
            </a:r>
            <a:r>
              <a:rPr lang="en-US" sz="3100" i="1" dirty="0" smtClean="0">
                <a:solidFill>
                  <a:schemeClr val="accent1">
                    <a:lumMod val="75000"/>
                  </a:schemeClr>
                </a:solidFill>
              </a:rPr>
              <a:t> 14, 2016</a:t>
            </a:r>
            <a:r>
              <a:rPr lang="en-US" sz="3100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1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200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200" i="1" dirty="0" smtClean="0"/>
              <a:t/>
            </a:r>
            <a:br>
              <a:rPr lang="en-US" sz="2200" i="1" dirty="0" smtClean="0"/>
            </a:br>
            <a:endParaRPr lang="en-US" sz="2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286000"/>
            <a:ext cx="8458200" cy="2743200"/>
          </a:xfrm>
        </p:spPr>
        <p:txBody>
          <a:bodyPr>
            <a:normAutofit/>
          </a:bodyPr>
          <a:lstStyle/>
          <a:p>
            <a:endParaRPr lang="en-US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2600" i="1" dirty="0" smtClean="0">
                <a:solidFill>
                  <a:srgbClr val="000090"/>
                </a:solidFill>
                <a:latin typeface="Arial Narrow"/>
                <a:cs typeface="Arial Narrow"/>
              </a:rPr>
              <a:t>Fernando Barreiro and Alexei Klimentov</a:t>
            </a:r>
            <a:endParaRPr lang="en-US" sz="2600" i="1" dirty="0" smtClean="0">
              <a:solidFill>
                <a:srgbClr val="000090"/>
              </a:solidFill>
              <a:latin typeface="Arial Narrow"/>
              <a:cs typeface="Arial Narrow"/>
            </a:endParaRPr>
          </a:p>
          <a:p>
            <a:endParaRPr lang="en-US" sz="22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6-15 at 10.13.0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143000"/>
            <a:ext cx="8153401" cy="4724400"/>
          </a:xfrm>
          <a:prstGeom prst="rect">
            <a:avLst/>
          </a:prstGeom>
        </p:spPr>
      </p:pic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39200" cy="839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000" dirty="0"/>
              <a:t>ADC Organization since mid April 2016 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0" y="5562600"/>
            <a:ext cx="5071200" cy="43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u="sng" dirty="0">
                <a:solidFill>
                  <a:schemeClr val="hlink"/>
                </a:solidFill>
                <a:hlinkClick r:id="rId4"/>
              </a:rPr>
              <a:t>https://twiki.cern.ch/twiki/bin/viewauth/AtlasComputing/AtlasDistributedComputing</a:t>
            </a:r>
          </a:p>
        </p:txBody>
      </p:sp>
      <p:sp>
        <p:nvSpPr>
          <p:cNvPr id="139" name="Shape 139"/>
          <p:cNvSpPr txBox="1"/>
          <p:nvPr/>
        </p:nvSpPr>
        <p:spPr>
          <a:xfrm>
            <a:off x="-12700" y="5867400"/>
            <a:ext cx="8978900" cy="106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●"/>
            </a:pPr>
            <a:r>
              <a:rPr lang="en" dirty="0"/>
              <a:t>Additional coordination layer to group individual projects 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 dirty="0"/>
              <a:t>WFM software box includes monitoring and packaging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 dirty="0"/>
              <a:t>pilot is a new ‘box’ in org.chart</a:t>
            </a:r>
          </a:p>
        </p:txBody>
      </p:sp>
      <p:sp>
        <p:nvSpPr>
          <p:cNvPr id="3" name="Oval 2"/>
          <p:cNvSpPr/>
          <p:nvPr/>
        </p:nvSpPr>
        <p:spPr>
          <a:xfrm>
            <a:off x="4572000" y="1981200"/>
            <a:ext cx="1447800" cy="25146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029200" y="1295400"/>
            <a:ext cx="11655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WorkFlow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Management</a:t>
            </a:r>
          </a:p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Software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843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63600"/>
          </a:xfrm>
        </p:spPr>
        <p:txBody>
          <a:bodyPr>
            <a:noAutofit/>
          </a:bodyPr>
          <a:lstStyle/>
          <a:p>
            <a:r>
              <a:rPr lang="en" sz="2800" dirty="0"/>
              <a:t>WFM System Software Project: Organization and Primary Goals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536632"/>
            <a:ext cx="8603700" cy="4864167"/>
          </a:xfrm>
        </p:spPr>
        <p:txBody>
          <a:bodyPr>
            <a:normAutofit fontScale="85000" lnSpcReduction="20000"/>
          </a:bodyPr>
          <a:lstStyle/>
          <a:p>
            <a:r>
              <a:rPr lang="en" dirty="0"/>
              <a:t>Workflow Management Software project has been proposed by the ADC Management in March. ADC Management also defined its main components;  project structure was finalized in April</a:t>
            </a:r>
            <a:r>
              <a:rPr lang="en" dirty="0" smtClean="0"/>
              <a:t>.</a:t>
            </a:r>
            <a:endParaRPr lang="ru-RU" dirty="0" smtClean="0"/>
          </a:p>
          <a:p>
            <a:pPr marL="0" indent="0">
              <a:buNone/>
            </a:pPr>
            <a:endParaRPr lang="en" dirty="0"/>
          </a:p>
          <a:p>
            <a:r>
              <a:rPr lang="en" i="1" dirty="0"/>
              <a:t>The project will bring together developers from different projects and areas. It is aiming to</a:t>
            </a:r>
            <a:r>
              <a:rPr lang="en" i="1" dirty="0" smtClean="0"/>
              <a:t>:</a:t>
            </a:r>
            <a:endParaRPr lang="en-US" i="1" dirty="0" smtClean="0"/>
          </a:p>
          <a:p>
            <a:pPr lvl="1"/>
            <a:r>
              <a:rPr lang="en" i="1" dirty="0" smtClean="0"/>
              <a:t> </a:t>
            </a:r>
            <a:r>
              <a:rPr lang="en" i="1" dirty="0"/>
              <a:t>propose and implement a coherent WFM strategy for various workflows</a:t>
            </a:r>
          </a:p>
          <a:p>
            <a:pPr marL="857250" lvl="1" indent="-228600"/>
            <a:r>
              <a:rPr lang="en" i="1" dirty="0"/>
              <a:t>simplify the operational burden</a:t>
            </a:r>
          </a:p>
          <a:p>
            <a:pPr marL="857250" lvl="1" indent="-228600"/>
            <a:r>
              <a:rPr lang="en" i="1" dirty="0"/>
              <a:t>avoid duplication and overlaps in software </a:t>
            </a:r>
            <a:r>
              <a:rPr lang="en" i="1" dirty="0" smtClean="0"/>
              <a:t>development</a:t>
            </a:r>
            <a:endParaRPr lang="ru-RU" i="1" dirty="0" smtClean="0"/>
          </a:p>
          <a:p>
            <a:pPr marL="628650" lvl="1" indent="0">
              <a:buNone/>
            </a:pPr>
            <a:endParaRPr lang="en" i="1" dirty="0"/>
          </a:p>
          <a:p>
            <a:r>
              <a:rPr lang="en" i="1" dirty="0"/>
              <a:t>The project will also address issues with monitoring, packaging and WMF software releases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16569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20600" cy="763600"/>
          </a:xfrm>
        </p:spPr>
        <p:txBody>
          <a:bodyPr>
            <a:noAutofit/>
          </a:bodyPr>
          <a:lstStyle/>
          <a:p>
            <a:r>
              <a:rPr lang="en" sz="2800" dirty="0"/>
              <a:t>WFM Software Project Organization: Key Components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228600"/>
            <a:r>
              <a:rPr lang="en" dirty="0"/>
              <a:t>PanDA (T. Maeno)</a:t>
            </a:r>
          </a:p>
          <a:p>
            <a:pPr marL="457200" lvl="0" indent="-228600"/>
            <a:r>
              <a:rPr lang="en" dirty="0"/>
              <a:t>ProdSys (K. De, A. Klimentov)	</a:t>
            </a:r>
          </a:p>
          <a:p>
            <a:pPr marL="457200" lvl="0" indent="-228600"/>
            <a:r>
              <a:rPr lang="en" dirty="0"/>
              <a:t>Pilot (P. Nilsson)</a:t>
            </a:r>
          </a:p>
          <a:p>
            <a:pPr marL="457200" lvl="0" indent="-228600"/>
            <a:r>
              <a:rPr lang="en" dirty="0"/>
              <a:t>Event Service (V. Tsulaia, T. Wenaus)</a:t>
            </a:r>
          </a:p>
          <a:p>
            <a:pPr marL="457200" lvl="0" indent="-228600"/>
            <a:r>
              <a:rPr lang="en" dirty="0"/>
              <a:t>Monitoring (S. Padolski)</a:t>
            </a:r>
          </a:p>
          <a:p>
            <a:pPr marL="457200" lvl="0" indent="-228600"/>
            <a:r>
              <a:rPr lang="en" dirty="0"/>
              <a:t>Packaging (F. Barreiro, R. Mashinistov)</a:t>
            </a:r>
          </a:p>
          <a:p>
            <a:pPr marL="457200" lvl="0" indent="-228600"/>
            <a:r>
              <a:rPr lang="en" dirty="0"/>
              <a:t>Machine Learning for ProdSys2 (A. Klimentov)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83137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20600" cy="763600"/>
          </a:xfrm>
        </p:spPr>
        <p:txBody>
          <a:bodyPr>
            <a:normAutofit/>
          </a:bodyPr>
          <a:lstStyle/>
          <a:p>
            <a:r>
              <a:rPr lang="en" sz="3600" dirty="0"/>
              <a:t>WFM Software Project Organization (</a:t>
            </a:r>
            <a:r>
              <a:rPr lang="en" sz="3600" dirty="0" smtClean="0"/>
              <a:t>cont</a:t>
            </a:r>
            <a:r>
              <a:rPr lang="en-US" sz="3600" dirty="0" smtClean="0"/>
              <a:t>’</a:t>
            </a:r>
            <a:r>
              <a:rPr lang="en" sz="3600" dirty="0" smtClean="0"/>
              <a:t>d</a:t>
            </a:r>
            <a:r>
              <a:rPr lang="en" sz="3600" dirty="0"/>
              <a:t>)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990600"/>
            <a:ext cx="8915400" cy="5257800"/>
          </a:xfrm>
        </p:spPr>
        <p:txBody>
          <a:bodyPr>
            <a:normAutofit fontScale="77500" lnSpcReduction="20000"/>
          </a:bodyPr>
          <a:lstStyle/>
          <a:p>
            <a:pPr marL="457200" lvl="0" indent="-228600"/>
            <a:r>
              <a:rPr lang="en-US" dirty="0"/>
              <a:t>I</a:t>
            </a:r>
            <a:r>
              <a:rPr lang="en" dirty="0" smtClean="0"/>
              <a:t>mportant </a:t>
            </a:r>
            <a:r>
              <a:rPr lang="en" dirty="0"/>
              <a:t>events (March - </a:t>
            </a:r>
            <a:r>
              <a:rPr lang="en-US" dirty="0" smtClean="0"/>
              <a:t>June</a:t>
            </a:r>
            <a:r>
              <a:rPr lang="en" dirty="0" smtClean="0"/>
              <a:t>)</a:t>
            </a:r>
            <a:endParaRPr lang="en" dirty="0"/>
          </a:p>
          <a:p>
            <a:pPr marL="914400" lvl="1" indent="-228600"/>
            <a:r>
              <a:rPr lang="en" dirty="0"/>
              <a:t>ProdSys2 technical meeting in March SW&amp;C week </a:t>
            </a:r>
            <a:r>
              <a:rPr lang="en" u="sng" dirty="0" smtClean="0">
                <a:solidFill>
                  <a:schemeClr val="hlink"/>
                </a:solidFill>
                <a:hlinkClick r:id="rId2"/>
              </a:rPr>
              <a:t>https</a:t>
            </a:r>
            <a:r>
              <a:rPr lang="en" u="sng" dirty="0">
                <a:solidFill>
                  <a:schemeClr val="hlink"/>
                </a:solidFill>
                <a:hlinkClick r:id="rId2"/>
              </a:rPr>
              <a:t>://indico.cern.ch/event/503575</a:t>
            </a:r>
            <a:r>
              <a:rPr lang="en" u="sng" dirty="0" smtClean="0">
                <a:solidFill>
                  <a:schemeClr val="hlink"/>
                </a:solidFill>
                <a:hlinkClick r:id="rId2"/>
              </a:rPr>
              <a:t>/</a:t>
            </a:r>
            <a:endParaRPr lang="ru-RU" dirty="0" smtClean="0"/>
          </a:p>
          <a:p>
            <a:pPr marL="1314450" lvl="2"/>
            <a:r>
              <a:rPr lang="en-US" dirty="0" smtClean="0"/>
              <a:t>TTC</a:t>
            </a:r>
          </a:p>
          <a:p>
            <a:pPr marL="1314450" lvl="2"/>
            <a:r>
              <a:rPr lang="en-US" dirty="0" smtClean="0"/>
              <a:t>#Tag</a:t>
            </a:r>
            <a:endParaRPr lang="en" dirty="0"/>
          </a:p>
          <a:p>
            <a:pPr marL="914400" lvl="1" indent="-228600"/>
            <a:r>
              <a:rPr lang="en" dirty="0"/>
              <a:t>2 </a:t>
            </a:r>
            <a:r>
              <a:rPr lang="en" dirty="0" smtClean="0"/>
              <a:t>day</a:t>
            </a:r>
            <a:r>
              <a:rPr lang="en-US" dirty="0" smtClean="0"/>
              <a:t>s</a:t>
            </a:r>
            <a:r>
              <a:rPr lang="en" dirty="0" smtClean="0"/>
              <a:t> </a:t>
            </a:r>
            <a:r>
              <a:rPr lang="en" dirty="0"/>
              <a:t>PanDA Workshop held in April </a:t>
            </a:r>
            <a:r>
              <a:rPr lang="en" sz="1400" u="sng" dirty="0" smtClean="0">
                <a:solidFill>
                  <a:schemeClr val="accent5"/>
                </a:solidFill>
                <a:hlinkClick r:id="rId3"/>
              </a:rPr>
              <a:t>https</a:t>
            </a:r>
            <a:r>
              <a:rPr lang="en" sz="1400" u="sng" dirty="0">
                <a:solidFill>
                  <a:schemeClr val="accent5"/>
                </a:solidFill>
                <a:hlinkClick r:id="rId3"/>
              </a:rPr>
              <a:t>://indico.cern.ch/event/520093</a:t>
            </a:r>
            <a:r>
              <a:rPr lang="en" sz="1400" u="sng" dirty="0" smtClean="0">
                <a:solidFill>
                  <a:schemeClr val="accent5"/>
                </a:solidFill>
                <a:hlinkClick r:id="rId3"/>
              </a:rPr>
              <a:t>/</a:t>
            </a:r>
            <a:endParaRPr lang="en" dirty="0"/>
          </a:p>
          <a:p>
            <a:pPr marL="1371600" lvl="2"/>
            <a:r>
              <a:rPr lang="en" dirty="0"/>
              <a:t>Internal review to plan our activities and see where to focus the </a:t>
            </a:r>
            <a:r>
              <a:rPr lang="en" dirty="0" smtClean="0"/>
              <a:t>effort</a:t>
            </a:r>
            <a:r>
              <a:rPr lang="en-US" dirty="0" smtClean="0"/>
              <a:t> </a:t>
            </a:r>
            <a:endParaRPr lang="en-US" u="sng" dirty="0" smtClean="0">
              <a:solidFill>
                <a:schemeClr val="hlink"/>
              </a:solidFill>
              <a:hlinkClick r:id="rId4"/>
            </a:endParaRPr>
          </a:p>
          <a:p>
            <a:pPr marL="1714500" lvl="3"/>
            <a:r>
              <a:rPr lang="en-US" dirty="0" smtClean="0"/>
              <a:t>Pilot2.0</a:t>
            </a:r>
          </a:p>
          <a:p>
            <a:pPr marL="1714500" lvl="3"/>
            <a:r>
              <a:rPr lang="en-US" dirty="0" smtClean="0"/>
              <a:t>Monitoring performance</a:t>
            </a:r>
          </a:p>
          <a:p>
            <a:pPr marL="1714500" lvl="3"/>
            <a:r>
              <a:rPr lang="en-US" dirty="0" err="1" smtClean="0"/>
              <a:t>PanDA</a:t>
            </a:r>
            <a:r>
              <a:rPr lang="en-US" dirty="0" smtClean="0"/>
              <a:t> beyond ATLAS</a:t>
            </a:r>
          </a:p>
          <a:p>
            <a:pPr marL="857250" lvl="1" indent="-228600"/>
            <a:r>
              <a:rPr lang="en-US" dirty="0" smtClean="0"/>
              <a:t>Data Knowledge Base kick-off meeting (May)</a:t>
            </a:r>
          </a:p>
          <a:p>
            <a:pPr marL="1257300" lvl="2"/>
            <a:r>
              <a:rPr lang="en-US" dirty="0">
                <a:hlinkClick r:id="rId5"/>
              </a:rPr>
              <a:t>https://indico.cern.ch/event/527581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pPr marL="1714500" lvl="3"/>
            <a:r>
              <a:rPr lang="en-US" dirty="0" smtClean="0"/>
              <a:t>“spread sheets” evolution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  <a:p>
            <a:pPr marL="857250" lvl="1" indent="-228600"/>
            <a:r>
              <a:rPr lang="en-US" dirty="0" smtClean="0"/>
              <a:t>WFM/DDM review (May)</a:t>
            </a:r>
          </a:p>
          <a:p>
            <a:pPr marL="1257300" lvl="2"/>
            <a:r>
              <a:rPr lang="en-US" dirty="0" smtClean="0"/>
              <a:t>See Simone’s slides</a:t>
            </a:r>
          </a:p>
          <a:p>
            <a:pPr marL="857250" lvl="1" indent="-228600"/>
            <a:r>
              <a:rPr lang="en-US" dirty="0" smtClean="0"/>
              <a:t>Yoda working meeting in</a:t>
            </a:r>
            <a:r>
              <a:rPr lang="ru-RU" dirty="0" smtClean="0"/>
              <a:t> </a:t>
            </a:r>
            <a:r>
              <a:rPr lang="en-US" dirty="0" smtClean="0"/>
              <a:t>June ADC TIM weekend</a:t>
            </a:r>
          </a:p>
          <a:p>
            <a:pPr marL="1257300" lvl="2"/>
            <a:r>
              <a:rPr lang="en-US" dirty="0" smtClean="0"/>
              <a:t>Harvester</a:t>
            </a:r>
          </a:p>
          <a:p>
            <a:pPr marL="1714500" lvl="3"/>
            <a:r>
              <a:rPr lang="en-US" dirty="0" smtClean="0"/>
              <a:t>Probably KD will invent another name (see </a:t>
            </a:r>
            <a:r>
              <a:rPr lang="en-US" dirty="0" err="1" smtClean="0"/>
              <a:t>f.e</a:t>
            </a:r>
            <a:r>
              <a:rPr lang="en-US" dirty="0"/>
              <a:t>. </a:t>
            </a: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www.getharvest.com</a:t>
            </a:r>
            <a:r>
              <a:rPr lang="en-US" smtClean="0"/>
              <a:t> )</a:t>
            </a:r>
            <a:endParaRPr lang="en-US" dirty="0" smtClean="0"/>
          </a:p>
          <a:p>
            <a:pPr marL="628650" lvl="1" indent="0">
              <a:buNone/>
            </a:pPr>
            <a:endParaRPr lang="en-US" dirty="0" smtClean="0"/>
          </a:p>
          <a:p>
            <a:pPr marL="457200" lvl="0" indent="-228600"/>
            <a:r>
              <a:rPr lang="en" dirty="0" smtClean="0"/>
              <a:t>WFMS </a:t>
            </a:r>
            <a:r>
              <a:rPr lang="en" dirty="0"/>
              <a:t>weekly meetings on Thu with focus topics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39188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Year New and/or Hot Topics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536632"/>
            <a:ext cx="8520600" cy="494036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#Tag</a:t>
            </a:r>
          </a:p>
          <a:p>
            <a:r>
              <a:rPr lang="en-US" dirty="0" smtClean="0"/>
              <a:t>Task Time To Complete (TTC)</a:t>
            </a:r>
          </a:p>
          <a:p>
            <a:r>
              <a:rPr lang="en-US" dirty="0" smtClean="0"/>
              <a:t>Pilot2.0</a:t>
            </a:r>
          </a:p>
          <a:p>
            <a:r>
              <a:rPr lang="en-US" dirty="0" smtClean="0"/>
              <a:t>“spread sheets”</a:t>
            </a:r>
          </a:p>
          <a:p>
            <a:r>
              <a:rPr lang="en-US" dirty="0" smtClean="0"/>
              <a:t>World Cloud and global shares</a:t>
            </a:r>
          </a:p>
          <a:p>
            <a:r>
              <a:rPr lang="en-US" dirty="0" smtClean="0"/>
              <a:t>ML for ProdSys2 anomaly detection (R&amp;D, WLCG R&amp;D + </a:t>
            </a:r>
            <a:r>
              <a:rPr lang="en-US" dirty="0" err="1" smtClean="0"/>
              <a:t>LHCb</a:t>
            </a:r>
            <a:r>
              <a:rPr lang="en-US" dirty="0" smtClean="0"/>
              <a:t>, CMS)</a:t>
            </a:r>
          </a:p>
          <a:p>
            <a:r>
              <a:rPr lang="en-US" dirty="0" smtClean="0"/>
              <a:t>Monitoring performance</a:t>
            </a:r>
          </a:p>
          <a:p>
            <a:r>
              <a:rPr lang="en-US" dirty="0" smtClean="0"/>
              <a:t>HPC workflow and HPC “monitoring”</a:t>
            </a:r>
          </a:p>
          <a:p>
            <a:r>
              <a:rPr lang="en-US" i="1" dirty="0" smtClean="0"/>
              <a:t>Harvester</a:t>
            </a:r>
          </a:p>
          <a:p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Beyond ATLAS and LHC</a:t>
            </a:r>
            <a:endParaRPr lang="ru-RU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PanDA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for COMPASS and et al</a:t>
            </a:r>
          </a:p>
          <a:p>
            <a:pPr lvl="1"/>
            <a:r>
              <a:rPr lang="en-US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BigPanDA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+ Titan project</a:t>
            </a:r>
            <a:endParaRPr lang="en-US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70878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68089</TotalTime>
  <Words>358</Words>
  <Application>Microsoft Macintosh PowerPoint</Application>
  <PresentationFormat>On-screen Show (4:3)</PresentationFormat>
  <Paragraphs>71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 Work Flow Management Software    .  Introduction        ATLAS Distributed Computing TIM  June 14, 2016   </vt:lpstr>
      <vt:lpstr>ADC Organization since mid April 2016 </vt:lpstr>
      <vt:lpstr>WFM System Software Project: Organization and Primary Goals</vt:lpstr>
      <vt:lpstr>WFM Software Project Organization: Key Components</vt:lpstr>
      <vt:lpstr>WFM Software Project Organization (cont’d)</vt:lpstr>
      <vt:lpstr>This Year New and/or Hot Topics</vt:lpstr>
    </vt:vector>
  </TitlesOfParts>
  <Company>Michigan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Philippe</dc:creator>
  <cp:lastModifiedBy>Alexei Klimentov</cp:lastModifiedBy>
  <cp:revision>543</cp:revision>
  <cp:lastPrinted>2016-04-19T10:04:31Z</cp:lastPrinted>
  <dcterms:created xsi:type="dcterms:W3CDTF">2011-07-06T19:49:13Z</dcterms:created>
  <dcterms:modified xsi:type="dcterms:W3CDTF">2016-06-15T10:50:52Z</dcterms:modified>
</cp:coreProperties>
</file>